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0" r:id="rId4"/>
    <p:sldId id="286" r:id="rId5"/>
    <p:sldId id="287" r:id="rId6"/>
    <p:sldId id="288" r:id="rId7"/>
    <p:sldId id="289" r:id="rId8"/>
    <p:sldId id="284" r:id="rId9"/>
    <p:sldId id="290" r:id="rId10"/>
    <p:sldId id="291" r:id="rId11"/>
    <p:sldId id="292" r:id="rId12"/>
    <p:sldId id="285" r:id="rId13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41" cy="493653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99" y="0"/>
            <a:ext cx="2919441" cy="493653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9" tIns="45380" rIns="90759" bIns="453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662" y="4685490"/>
            <a:ext cx="5390441" cy="4441189"/>
          </a:xfrm>
          <a:prstGeom prst="rect">
            <a:avLst/>
          </a:prstGeom>
        </p:spPr>
        <p:txBody>
          <a:bodyPr vert="horz" lIns="90759" tIns="45380" rIns="90759" bIns="453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0976"/>
            <a:ext cx="2919441" cy="493653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99" y="9370976"/>
            <a:ext cx="2919441" cy="493653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53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440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905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363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45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510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860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121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164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129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19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11/18/2015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2015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第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3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14</a:t>
            </a:r>
            <a:r>
              <a:rPr lang="ja-JP" altLang="en-US" dirty="0" smtClean="0"/>
              <a:t>日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dirty="0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dirty="0" smtClean="0"/>
              <a:t>デロイトバンガロール事務所会議室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dirty="0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議事</a:t>
            </a:r>
            <a:endParaRPr lang="en-US" altLang="ja-JP" u="sng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ja-JP" sz="2400" dirty="0" smtClean="0"/>
              <a:t>17:00-18:00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400" dirty="0" smtClean="0"/>
              <a:t>(1) </a:t>
            </a:r>
            <a:r>
              <a:rPr lang="ja-JP" altLang="en-US" sz="2400" dirty="0" smtClean="0"/>
              <a:t>収</a:t>
            </a:r>
            <a:r>
              <a:rPr lang="ja-JP" altLang="en-US" sz="2400" dirty="0"/>
              <a:t>益管</a:t>
            </a:r>
            <a:r>
              <a:rPr lang="ja-JP" altLang="en-US" sz="2400" dirty="0" smtClean="0"/>
              <a:t>理</a:t>
            </a:r>
            <a:r>
              <a:rPr lang="ja-JP" altLang="en-US" sz="2400" dirty="0"/>
              <a:t>業</a:t>
            </a:r>
            <a:r>
              <a:rPr lang="ja-JP" altLang="en-US" sz="2400" dirty="0" smtClean="0"/>
              <a:t>務につい</a:t>
            </a:r>
            <a:r>
              <a:rPr lang="ja-JP" altLang="en-US" sz="2400" dirty="0"/>
              <a:t>て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(TKM </a:t>
            </a:r>
            <a:r>
              <a:rPr lang="ja-JP" altLang="en-US" sz="2400" dirty="0" smtClean="0"/>
              <a:t>坂</a:t>
            </a:r>
            <a:r>
              <a:rPr lang="ja-JP" altLang="en-US" sz="2400" dirty="0"/>
              <a:t>様</a:t>
            </a:r>
            <a:r>
              <a:rPr lang="en-US" altLang="ja-JP" sz="2400" dirty="0"/>
              <a:t>)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r>
              <a:rPr lang="en-IN" altLang="ja-JP" sz="2400" dirty="0" smtClean="0"/>
              <a:t>18:00-19:00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2400" dirty="0" smtClean="0"/>
              <a:t>(2) </a:t>
            </a:r>
            <a:r>
              <a:rPr lang="ja-JP" altLang="en-US" sz="2400" dirty="0"/>
              <a:t>インド移転価格課税の現状と対応</a:t>
            </a:r>
            <a:r>
              <a:rPr lang="ja-JP" altLang="en-US" sz="2400" dirty="0" smtClean="0"/>
              <a:t>策～</a:t>
            </a:r>
            <a:r>
              <a:rPr lang="en-US" altLang="ja-JP" sz="2400" dirty="0"/>
              <a:t>APA</a:t>
            </a:r>
            <a:r>
              <a:rPr lang="ja-JP" altLang="en-US" sz="2400" dirty="0"/>
              <a:t>アップデート </a:t>
            </a:r>
            <a:r>
              <a:rPr lang="en-US" altLang="ja-JP" sz="2400" dirty="0" smtClean="0"/>
              <a:t>(</a:t>
            </a:r>
            <a:r>
              <a:rPr lang="ja-JP" altLang="en-US" sz="2400" dirty="0"/>
              <a:t>デロイ</a:t>
            </a:r>
            <a:r>
              <a:rPr lang="ja-JP" altLang="en-US" sz="2400" dirty="0" smtClean="0"/>
              <a:t>ト 松木様</a:t>
            </a:r>
            <a:r>
              <a:rPr lang="en-US" altLang="ja-JP" sz="2400" dirty="0"/>
              <a:t>)</a:t>
            </a:r>
            <a:r>
              <a:rPr lang="ja-JP" altLang="en-US" sz="2400" dirty="0" smtClean="0"/>
              <a:t/>
            </a:r>
            <a:br>
              <a:rPr lang="ja-JP" alt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 インド移転価格課税の現状と対応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策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～</a:t>
            </a:r>
            <a:r>
              <a:rPr lang="en-US" altLang="ja-JP" sz="3600" dirty="0">
                <a:solidFill>
                  <a:schemeClr val="tx2">
                    <a:satMod val="130000"/>
                  </a:schemeClr>
                </a:solidFill>
              </a:rPr>
              <a:t>APA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アップデ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ート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7526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85738" lvl="0" indent="-1857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</a:t>
            </a:r>
            <a:r>
              <a:rPr lang="ja-JP" altLang="en-US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ン</a:t>
            </a: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ド</a:t>
            </a:r>
            <a:r>
              <a:rPr lang="en-US" altLang="ja-JP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APA</a:t>
            </a: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アップデート</a:t>
            </a:r>
            <a:endParaRPr lang="en-US" altLang="ja-JP" sz="3200" b="1" u="sng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イン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ド</a:t>
            </a: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全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体</a:t>
            </a: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APA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締結状況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ユニラテラル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13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件  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(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申請は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500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件程度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)</a:t>
            </a: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バ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イラテラ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ル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1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件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(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申請は</a:t>
            </a:r>
            <a:r>
              <a:rPr lang="en-US" altLang="ja-JP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6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0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件超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)</a:t>
            </a: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バイラテラルは日本、英国、スイスの関連者に関するものが多い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アメリカ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の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関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連者に関してはユニラテラルで申請することが多かったが、両国の税務当局間の関係改善を受けてバイラテラルに変更するケースもあり</a:t>
            </a:r>
            <a:endParaRPr lang="en-US" altLang="ja-JP" sz="2000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887779"/>
            <a:ext cx="6281737" cy="19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 インド移転価格課税の現状と対応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策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～</a:t>
            </a:r>
            <a:r>
              <a:rPr lang="en-US" altLang="ja-JP" sz="3600" dirty="0">
                <a:solidFill>
                  <a:schemeClr val="tx2">
                    <a:satMod val="130000"/>
                  </a:schemeClr>
                </a:solidFill>
              </a:rPr>
              <a:t>APA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アップデ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ート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7526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85738" lvl="0" indent="-1857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</a:t>
            </a:r>
            <a:r>
              <a:rPr lang="ja-JP" altLang="en-US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ン</a:t>
            </a: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ド</a:t>
            </a:r>
            <a:r>
              <a:rPr lang="en-US" altLang="ja-JP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APA</a:t>
            </a: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アップデート</a:t>
            </a:r>
            <a:endParaRPr lang="en-US" altLang="ja-JP" sz="3200" b="1" u="sng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合意までの期間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ユニラテラル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9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ヶ月程度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バイラテラル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　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1~2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年程度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過去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の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税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務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調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査・税務訴訟の係争内容は、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交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渉に影響しない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APA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申請のための法定費用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altLang="ja-JP" sz="2000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06121"/>
              </p:ext>
            </p:extLst>
          </p:nvPr>
        </p:nvGraphicFramePr>
        <p:xfrm>
          <a:off x="1371600" y="4307840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対象取引価額</a:t>
                      </a:r>
                      <a:r>
                        <a:rPr lang="en-US" altLang="ja-JP" dirty="0" smtClean="0"/>
                        <a:t>(INR)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APA</a:t>
                      </a:r>
                      <a:r>
                        <a:rPr lang="ja-JP" altLang="en-US" dirty="0" smtClean="0"/>
                        <a:t>申請費用</a:t>
                      </a:r>
                      <a:r>
                        <a:rPr lang="en-US" altLang="ja-JP" dirty="0" smtClean="0"/>
                        <a:t>(INR)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10</a:t>
                      </a:r>
                      <a:r>
                        <a:rPr lang="ja-JP" altLang="en-US" dirty="0" smtClean="0"/>
                        <a:t>億以下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100</a:t>
                      </a:r>
                      <a:r>
                        <a:rPr lang="ja-JP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10</a:t>
                      </a:r>
                      <a:r>
                        <a:rPr lang="ja-JP" altLang="en-US" dirty="0" smtClean="0"/>
                        <a:t>億超</a:t>
                      </a:r>
                      <a:r>
                        <a:rPr lang="en-US" altLang="ja-JP" dirty="0" smtClean="0"/>
                        <a:t>20</a:t>
                      </a:r>
                      <a:r>
                        <a:rPr lang="ja-JP" altLang="en-US" dirty="0" smtClean="0"/>
                        <a:t>億以下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150</a:t>
                      </a:r>
                      <a:r>
                        <a:rPr lang="ja-JP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</a:t>
                      </a:r>
                      <a:r>
                        <a:rPr lang="ja-JP" altLang="en-US" dirty="0" smtClean="0"/>
                        <a:t>億超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200</a:t>
                      </a:r>
                      <a:r>
                        <a:rPr lang="ja-JP" altLang="en-US" dirty="0" smtClean="0"/>
                        <a:t>万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３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次回は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12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月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9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の予定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sz="2700" dirty="0" smtClean="0"/>
              <a:t> Deloitte Haskins &amp; Sells </a:t>
            </a:r>
            <a:r>
              <a:rPr lang="ja-JP" altLang="en-US" sz="2700" dirty="0" smtClean="0"/>
              <a:t>事務所会議室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</a:rPr>
              <a:t>　</a:t>
            </a:r>
            <a:r>
              <a:rPr lang="ja-JP" altLang="en-US" sz="2700" dirty="0"/>
              <a:t>インドの労働法の基礎</a:t>
            </a:r>
            <a:r>
              <a:rPr lang="en-US" altLang="ja-JP" sz="2700" dirty="0"/>
              <a:t>/</a:t>
            </a:r>
            <a:r>
              <a:rPr lang="ja-JP" altLang="en-US" sz="2700" dirty="0"/>
              <a:t>債権回収</a:t>
            </a:r>
            <a:r>
              <a:rPr lang="ja-JP" altLang="en-US" sz="2700" dirty="0" smtClean="0"/>
              <a:t>と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dirty="0"/>
              <a:t>　</a:t>
            </a:r>
            <a:r>
              <a:rPr lang="ja-JP" altLang="en-US" sz="2700" dirty="0" smtClean="0"/>
              <a:t>予</a:t>
            </a:r>
            <a:r>
              <a:rPr lang="ja-JP" altLang="en-US" sz="2700" dirty="0"/>
              <a:t>防法務のための契約実</a:t>
            </a:r>
            <a:r>
              <a:rPr lang="ja-JP" altLang="en-US" sz="2700" dirty="0" smtClean="0"/>
              <a:t>務</a:t>
            </a:r>
            <a:r>
              <a:rPr lang="ja-JP" altLang="en-US" sz="2700" dirty="0"/>
              <a:t>　</a:t>
            </a:r>
            <a:r>
              <a:rPr lang="ja-JP" altLang="en-US" sz="2700" dirty="0" smtClean="0"/>
              <a:t>（西村あさひ様）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dirty="0" smtClean="0"/>
              <a:t>　</a:t>
            </a:r>
            <a:r>
              <a:rPr lang="en-US" altLang="ja-JP" sz="2700" dirty="0"/>
              <a:t>GST</a:t>
            </a:r>
            <a:r>
              <a:rPr lang="ja-JP" altLang="en-US" sz="2700" dirty="0"/>
              <a:t>および</a:t>
            </a:r>
            <a:r>
              <a:rPr lang="en-US" altLang="ja-JP" sz="2700" dirty="0"/>
              <a:t>ICDS</a:t>
            </a:r>
            <a:r>
              <a:rPr lang="ja-JP" altLang="en-US" sz="2700" dirty="0"/>
              <a:t>の導入とその影響 </a:t>
            </a:r>
            <a:r>
              <a:rPr lang="en-US" altLang="ja-JP" sz="2700" dirty="0" smtClean="0"/>
              <a:t>(E&amp;Y</a:t>
            </a:r>
            <a:r>
              <a:rPr lang="ja-JP" altLang="en-US" sz="2700" dirty="0" smtClean="0"/>
              <a:t>様</a:t>
            </a:r>
            <a:r>
              <a:rPr lang="en-US" altLang="ja-JP" sz="2700" dirty="0" smtClean="0"/>
              <a:t>)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   </a:t>
            </a:r>
            <a:endParaRPr lang="en-IN" sz="27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7244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出席状況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21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名のご出席者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2762"/>
            <a:ext cx="8001000" cy="507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/>
              <a:t> 収益管</a:t>
            </a:r>
            <a:r>
              <a:rPr lang="ja-JP" altLang="en-US" sz="3600" dirty="0" smtClean="0"/>
              <a:t>理業務について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講師：</a:t>
            </a:r>
            <a:r>
              <a:rPr lang="en-US" altLang="ja-JP" sz="3600" dirty="0" smtClean="0"/>
              <a:t>TKM </a:t>
            </a:r>
            <a:r>
              <a:rPr lang="ja-JP" altLang="en-US" sz="3600" dirty="0" smtClean="0"/>
              <a:t>坂様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収益管理の目的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①　親会社の収益見通し公表の基礎情報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②　最も重要な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KPI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としての収益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投資回収判断などに影響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Clr>
                <a:srgbClr val="3891A7"/>
              </a:buClr>
              <a:buNone/>
              <a:defRPr/>
            </a:pPr>
            <a:r>
              <a:rPr lang="ja-JP" altLang="en-US" b="1" u="sng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インドでの収</a:t>
            </a:r>
            <a:r>
              <a:rPr lang="ja-JP" altLang="en-US" b="1" u="sng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益管</a:t>
            </a:r>
            <a:r>
              <a:rPr lang="ja-JP" altLang="en-US" b="1" u="sng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理</a:t>
            </a:r>
            <a:endParaRPr lang="en-US" altLang="ja-JP" b="1" u="sng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lvl="0" indent="0">
              <a:buClr>
                <a:srgbClr val="3891A7"/>
              </a:buClr>
              <a:buNone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・　高金利・インフレなど固有のハードルあり</a:t>
            </a:r>
            <a:endParaRPr lang="en-US" altLang="ja-JP" sz="2000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収益管理が適切にできない場合、経営リスクに陥る可能性大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Explosion 1 2"/>
          <p:cNvSpPr/>
          <p:nvPr/>
        </p:nvSpPr>
        <p:spPr>
          <a:xfrm>
            <a:off x="1066800" y="4724400"/>
            <a:ext cx="7867650" cy="12954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自分の城は自分で守る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/>
              <a:t> 収益管</a:t>
            </a:r>
            <a:r>
              <a:rPr lang="ja-JP" altLang="en-US" sz="3600" dirty="0" smtClean="0"/>
              <a:t>理業務について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収益管理の手法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問題解決を基本に、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PDCA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を回す。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成行きと会社目標の差異・要因分析を行い、対策を実施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外的・内的要因を切り分けて増減分析を行う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67000"/>
            <a:ext cx="637986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/>
              <a:t> 収益管</a:t>
            </a:r>
            <a:r>
              <a:rPr lang="ja-JP" altLang="en-US" sz="3600" dirty="0" smtClean="0"/>
              <a:t>理業務について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収益管理の手法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短期収益管理のヒント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外的要因と内的要因を区分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原単位の把握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商品を一つ売るといくら儲かるかなど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損益分岐点の把握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原単位の把握とセットで考える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あるべき利益率の策定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(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ベンチマークとなるものは何か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)</a:t>
            </a: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担当者の責任範囲を明確化する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コミットメントを達成したときにはしっかりほめる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黒字と赤字でメリハリの効いた処遇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・　常に課題を提示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972050"/>
            <a:ext cx="7696200" cy="1352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 smtClean="0"/>
              <a:t>各自の責任範囲を数字で示してロジカルに、</a:t>
            </a:r>
            <a:endParaRPr lang="en-US" altLang="ja-JP" sz="2800" dirty="0" smtClean="0"/>
          </a:p>
          <a:p>
            <a:r>
              <a:rPr lang="ja-JP" altLang="en-US" sz="2800" dirty="0" smtClean="0"/>
              <a:t>一貫性を持ってアプローチ</a:t>
            </a:r>
            <a:endParaRPr lang="en-US" altLang="ja-JP" sz="2800" dirty="0" smtClean="0"/>
          </a:p>
          <a:p>
            <a:r>
              <a:rPr lang="ja-JP" altLang="en-US" sz="2800" dirty="0" smtClean="0"/>
              <a:t>→人間関係も構築できるハズ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09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/>
              <a:t> 収益管</a:t>
            </a:r>
            <a:r>
              <a:rPr lang="ja-JP" altLang="en-US" sz="3600" dirty="0" smtClean="0"/>
              <a:t>理業務について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収益管理の事例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600200"/>
            <a:ext cx="3960063" cy="229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0200"/>
            <a:ext cx="3697589" cy="2291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11" y="4016421"/>
            <a:ext cx="3950539" cy="23843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4016420"/>
            <a:ext cx="3697884" cy="2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/>
              <a:t> 収益管</a:t>
            </a:r>
            <a:r>
              <a:rPr lang="ja-JP" altLang="en-US" sz="3600" dirty="0" smtClean="0"/>
              <a:t>理業務について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収益管理の手法</a:t>
            </a:r>
            <a:endParaRPr lang="en-US" altLang="ja-JP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見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える化　　　　　　　　　　　全員参加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000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000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2000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　　　　　　　　　　　　　　　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Recognition</a:t>
            </a:r>
          </a:p>
          <a:p>
            <a:pPr marL="27432" lvl="0" indent="0">
              <a:buNone/>
              <a:defRPr/>
            </a:pP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905001"/>
            <a:ext cx="3615409" cy="259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828800"/>
            <a:ext cx="3048000" cy="1920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537" y="4152287"/>
            <a:ext cx="3560863" cy="25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 インド移転価格課税の現状と対応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策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～</a:t>
            </a:r>
            <a:r>
              <a:rPr lang="en-US" altLang="ja-JP" sz="3600" dirty="0">
                <a:solidFill>
                  <a:schemeClr val="tx2">
                    <a:satMod val="130000"/>
                  </a:schemeClr>
                </a:solidFill>
              </a:rPr>
              <a:t>APA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アップデー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ト </a:t>
            </a:r>
            <a:r>
              <a:rPr lang="ja-JP" altLang="en-US" sz="3100" dirty="0" smtClean="0">
                <a:solidFill>
                  <a:schemeClr val="tx2">
                    <a:satMod val="130000"/>
                  </a:schemeClr>
                </a:solidFill>
              </a:rPr>
              <a:t>講師：デロイト 松木様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7526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85738" lvl="0" indent="-1857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</a:t>
            </a:r>
            <a:r>
              <a:rPr lang="ja-JP" altLang="en-US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ンド移転価格税制概要</a:t>
            </a:r>
            <a:endParaRPr lang="en-US" altLang="ja-JP" sz="3200" b="1" u="sng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OECD</a:t>
            </a: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ガイドラインにほぼ準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拠</a:t>
            </a:r>
            <a:endParaRPr lang="en-US" altLang="ja-JP" sz="20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ボーダフォンなど納税者有利な判決も出ているが、現場調査官まで落ちてきていない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イ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ン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ド移転価格税制の特徴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370332" lvl="0" indent="-342900" eaLnBrk="0" hangingPunct="0"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関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係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会社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の範囲が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広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い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(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議決権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26%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以上保有など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)</a:t>
            </a:r>
          </a:p>
          <a:p>
            <a:pPr marL="370332" lvl="0" indent="-342900" eaLnBrk="0" hangingPunct="0"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特定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の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国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内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取引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も</a:t>
            </a:r>
            <a:r>
              <a:rPr lang="ja-JP" altLang="en-US" sz="2000" dirty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対象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となる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370332" lvl="0" indent="-342900" eaLnBrk="0" hangingPunct="0"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重いペナルティ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lvl="0" eaLnBrk="0" hangingPunct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endParaRPr lang="en-US" altLang="ja-JP" sz="2000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3988"/>
              </p:ext>
            </p:extLst>
          </p:nvPr>
        </p:nvGraphicFramePr>
        <p:xfrm>
          <a:off x="1371600" y="4973320"/>
          <a:ext cx="7242175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4879975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取引額の</a:t>
                      </a:r>
                      <a:r>
                        <a:rPr lang="en-US" altLang="ja-JP" dirty="0" smtClean="0"/>
                        <a:t>2%</a:t>
                      </a:r>
                      <a:r>
                        <a:rPr lang="ja-JP" altLang="en-US" dirty="0" smtClean="0"/>
                        <a:t>相当額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・法定情報、書類の保存なし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・法定情報、書類の税務当局への提示なし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・</a:t>
                      </a:r>
                      <a:r>
                        <a:rPr lang="en-US" altLang="ja-JP" dirty="0" smtClean="0"/>
                        <a:t>Form</a:t>
                      </a:r>
                      <a:r>
                        <a:rPr lang="ja-JP" altLang="en-US" dirty="0" smtClean="0"/>
                        <a:t> </a:t>
                      </a:r>
                      <a:r>
                        <a:rPr lang="en-US" altLang="ja-JP" dirty="0" smtClean="0"/>
                        <a:t>3CEB</a:t>
                      </a:r>
                      <a:r>
                        <a:rPr lang="ja-JP" altLang="en-US" dirty="0" smtClean="0"/>
                        <a:t>への取引記載漏れ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10</a:t>
                      </a:r>
                      <a:r>
                        <a:rPr lang="ja-JP" altLang="en-US" dirty="0" smtClean="0"/>
                        <a:t>万</a:t>
                      </a:r>
                      <a:r>
                        <a:rPr lang="en-US" altLang="ja-JP" dirty="0" smtClean="0"/>
                        <a:t>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　</a:t>
                      </a:r>
                      <a:r>
                        <a:rPr lang="en-US" altLang="ja-JP" dirty="0" smtClean="0"/>
                        <a:t>Form</a:t>
                      </a:r>
                      <a:r>
                        <a:rPr lang="ja-JP" altLang="en-US" dirty="0" smtClean="0"/>
                        <a:t> </a:t>
                      </a:r>
                      <a:r>
                        <a:rPr lang="en-US" altLang="ja-JP" dirty="0" smtClean="0"/>
                        <a:t>3CEB</a:t>
                      </a:r>
                      <a:r>
                        <a:rPr lang="ja-JP" altLang="en-US" dirty="0" smtClean="0"/>
                        <a:t>未提出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更正税額の</a:t>
                      </a:r>
                      <a:r>
                        <a:rPr lang="en-US" altLang="ja-JP" dirty="0" smtClean="0"/>
                        <a:t>100~300%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　移転価格税制適用による更正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 インド移転価格課税の現状と対応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策</a:t>
            </a:r>
            <a: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sz="36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～</a:t>
            </a:r>
            <a:r>
              <a:rPr lang="en-US" altLang="ja-JP" sz="3600" dirty="0">
                <a:solidFill>
                  <a:schemeClr val="tx2">
                    <a:satMod val="130000"/>
                  </a:schemeClr>
                </a:solidFill>
              </a:rPr>
              <a:t>APA</a:t>
            </a:r>
            <a:r>
              <a:rPr lang="ja-JP" altLang="en-US" sz="3600" dirty="0">
                <a:solidFill>
                  <a:schemeClr val="tx2">
                    <a:satMod val="130000"/>
                  </a:schemeClr>
                </a:solidFill>
              </a:rPr>
              <a:t>アップデー</a:t>
            </a: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ト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7526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85738" lvl="0" indent="-185738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イ</a:t>
            </a:r>
            <a:r>
              <a:rPr lang="ja-JP" altLang="en-US" sz="3200" b="1" u="sng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ンド移転価</a:t>
            </a:r>
            <a:r>
              <a:rPr lang="ja-JP" altLang="en-US" sz="32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格紛争動向</a:t>
            </a:r>
            <a:endParaRPr lang="en-US" altLang="ja-JP" sz="3200" b="1" u="sng" dirty="0">
              <a:solidFill>
                <a:schemeClr val="tx2">
                  <a:shade val="30000"/>
                  <a:satMod val="150000"/>
                </a:schemeClr>
              </a:solidFill>
              <a:latin typeface="+mn-ea"/>
              <a:cs typeface="+mn-cs"/>
            </a:endParaRP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高額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移転</a:t>
            </a:r>
            <a:r>
              <a:rPr lang="ja-JP" altLang="en-US" sz="2000" dirty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価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格調整が継続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(2009-10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で約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100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億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USD</a:t>
            </a:r>
            <a:r>
              <a:rPr lang="ja-JP" altLang="en-US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の調整</a:t>
            </a:r>
            <a:r>
              <a:rPr lang="en-US" altLang="ja-JP" sz="20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  <a:cs typeface="+mn-cs"/>
              </a:rPr>
              <a:t>)</a:t>
            </a:r>
          </a:p>
          <a:p>
            <a:pPr marL="27432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国内税務訴訟の枠組み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370332" indent="-3429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CIT(A)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ルート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370332" indent="-3429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DRP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ルート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lvl="0" eaLnBrk="0" hangingPunct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ITAT(</a:t>
            </a: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租税裁判所では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60%</a:t>
            </a:r>
          </a:p>
          <a:p>
            <a:pPr marL="27432" lvl="0" eaLnBrk="0" hangingPunct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程度納税者有利の判決</a:t>
            </a:r>
            <a:r>
              <a:rPr lang="en-US" altLang="ja-JP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)</a:t>
            </a:r>
          </a:p>
          <a:p>
            <a:pPr marL="27432" lvl="0" eaLnBrk="0" hangingPunct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ja-JP" altLang="en-US" sz="2000" dirty="0" smtClean="0">
                <a:solidFill>
                  <a:srgbClr val="4F271C">
                    <a:shade val="30000"/>
                    <a:satMod val="150000"/>
                  </a:srgbClr>
                </a:solidFill>
                <a:latin typeface="HGｺﾞｼｯｸE"/>
              </a:rPr>
              <a:t>訴訟プロセスは長期に亘る</a:t>
            </a:r>
            <a:endParaRPr lang="en-US" altLang="ja-JP" sz="2000" dirty="0" smtClean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  <a:p>
            <a:pPr marL="27432" lvl="0" eaLnBrk="0" hangingPunct="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endParaRPr lang="en-US" altLang="ja-JP" sz="2000" dirty="0">
              <a:solidFill>
                <a:srgbClr val="4F271C">
                  <a:shade val="30000"/>
                  <a:satMod val="150000"/>
                </a:srgbClr>
              </a:solidFill>
              <a:latin typeface="HGｺﾞｼｯｸ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92133"/>
            <a:ext cx="4648200" cy="29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2014</TotalTime>
  <Words>680</Words>
  <Application>Microsoft Office PowerPoint</Application>
  <PresentationFormat>On-screen Show (4:3)</PresentationFormat>
  <Paragraphs>128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HGｺﾞｼｯｸE</vt:lpstr>
      <vt:lpstr>Arial</vt:lpstr>
      <vt:lpstr>Calibri</vt:lpstr>
      <vt:lpstr>Gill Sans MT</vt:lpstr>
      <vt:lpstr>Verdana</vt:lpstr>
      <vt:lpstr>Wingdings</vt:lpstr>
      <vt:lpstr>Wingdings 2</vt:lpstr>
      <vt:lpstr>Solstice</vt:lpstr>
      <vt:lpstr>2015年度 第3回税務労務委員会開催報告</vt:lpstr>
      <vt:lpstr>出席状況 　　→21名のご出席者</vt:lpstr>
      <vt:lpstr>(１) 収益管理業務について  講師：TKM 坂様</vt:lpstr>
      <vt:lpstr>(１) 収益管理業務について  </vt:lpstr>
      <vt:lpstr>(１) 収益管理業務について  </vt:lpstr>
      <vt:lpstr>(１) 収益管理業務について  </vt:lpstr>
      <vt:lpstr>(１) 収益管理業務について  </vt:lpstr>
      <vt:lpstr>(２) インド移転価格課税の現状と対応策 ～APAアップデート 講師：デロイト 松木様</vt:lpstr>
      <vt:lpstr>(２) インド移転価格課税の現状と対応策 ～APAアップデート</vt:lpstr>
      <vt:lpstr>(２) インド移転価格課税の現状と対応策 ～APAアップデート</vt:lpstr>
      <vt:lpstr>(２) インド移転価格課税の現状と対応策 ～APAアップデート</vt:lpstr>
      <vt:lpstr>(３)その他－ご連絡事項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Kotaro Kuroyanagi</cp:lastModifiedBy>
  <cp:revision>164</cp:revision>
  <cp:lastPrinted>2015-11-18T11:19:25Z</cp:lastPrinted>
  <dcterms:created xsi:type="dcterms:W3CDTF">2006-08-16T00:00:00Z</dcterms:created>
  <dcterms:modified xsi:type="dcterms:W3CDTF">2015-11-18T11:21:54Z</dcterms:modified>
</cp:coreProperties>
</file>