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385" r:id="rId2"/>
    <p:sldId id="386" r:id="rId3"/>
    <p:sldId id="381" r:id="rId4"/>
    <p:sldId id="384" r:id="rId5"/>
    <p:sldId id="323" r:id="rId6"/>
    <p:sldId id="378" r:id="rId7"/>
    <p:sldId id="379" r:id="rId8"/>
    <p:sldId id="387" r:id="rId9"/>
    <p:sldId id="380" r:id="rId10"/>
    <p:sldId id="373" r:id="rId11"/>
  </p:sldIdLst>
  <p:sldSz cx="9144000" cy="6858000" type="screen4x3"/>
  <p:notesSz cx="6781800" cy="99187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坪井忍夫_AXW02" initials="坪井忍夫_AX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03BD"/>
    <a:srgbClr val="FF99CC"/>
    <a:srgbClr val="1BF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4" autoAdjust="0"/>
    <p:restoredTop sz="92226" autoAdjust="0"/>
  </p:normalViewPr>
  <p:slideViewPr>
    <p:cSldViewPr>
      <p:cViewPr>
        <p:scale>
          <a:sx n="76" d="100"/>
          <a:sy n="76" d="100"/>
        </p:scale>
        <p:origin x="-1290" y="-1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3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39519" cy="495936"/>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40698" y="0"/>
            <a:ext cx="2939519" cy="495936"/>
          </a:xfrm>
          <a:prstGeom prst="rect">
            <a:avLst/>
          </a:prstGeom>
        </p:spPr>
        <p:txBody>
          <a:bodyPr vert="horz" lIns="91440" tIns="45720" rIns="91440" bIns="45720" rtlCol="0"/>
          <a:lstStyle>
            <a:lvl1pPr algn="r">
              <a:defRPr sz="1200"/>
            </a:lvl1pPr>
          </a:lstStyle>
          <a:p>
            <a:fld id="{35158F91-AE54-4EE8-93D9-6074522C0D7A}" type="datetimeFigureOut">
              <a:rPr lang="en-US" smtClean="0"/>
              <a:t>1/11/2016</a:t>
            </a:fld>
            <a:endParaRPr lang="en-US"/>
          </a:p>
        </p:txBody>
      </p:sp>
      <p:sp>
        <p:nvSpPr>
          <p:cNvPr id="4" name="スライド イメージ プレースホルダー 3"/>
          <p:cNvSpPr>
            <a:spLocks noGrp="1" noRot="1" noChangeAspect="1"/>
          </p:cNvSpPr>
          <p:nvPr>
            <p:ph type="sldImg" idx="2"/>
          </p:nvPr>
        </p:nvSpPr>
        <p:spPr>
          <a:xfrm>
            <a:off x="911225" y="744538"/>
            <a:ext cx="4959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77863" y="4712181"/>
            <a:ext cx="5426074" cy="4463414"/>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9421171"/>
            <a:ext cx="2939519" cy="495936"/>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40698" y="9421171"/>
            <a:ext cx="2939519" cy="495936"/>
          </a:xfrm>
          <a:prstGeom prst="rect">
            <a:avLst/>
          </a:prstGeom>
        </p:spPr>
        <p:txBody>
          <a:bodyPr vert="horz" lIns="91440" tIns="45720" rIns="91440" bIns="45720" rtlCol="0" anchor="b"/>
          <a:lstStyle>
            <a:lvl1pPr algn="r">
              <a:defRPr sz="1200"/>
            </a:lvl1pPr>
          </a:lstStyle>
          <a:p>
            <a:fld id="{6EFCAE17-7F7E-42F4-A60B-CED28B19B0D7}" type="slidenum">
              <a:rPr lang="en-US" smtClean="0"/>
              <a:t>‹#›</a:t>
            </a:fld>
            <a:endParaRPr lang="en-US"/>
          </a:p>
        </p:txBody>
      </p:sp>
    </p:spTree>
    <p:extLst>
      <p:ext uri="{BB962C8B-B14F-4D97-AF65-F5344CB8AC3E}">
        <p14:creationId xmlns:p14="http://schemas.microsoft.com/office/powerpoint/2010/main" val="3164911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671513" y="808038"/>
            <a:ext cx="5380037" cy="4037012"/>
          </a:xfrm>
          <a:ln/>
        </p:spPr>
      </p:sp>
      <p:sp>
        <p:nvSpPr>
          <p:cNvPr id="23555" name="Notes Placeholder 2"/>
          <p:cNvSpPr>
            <a:spLocks noGrp="1"/>
          </p:cNvSpPr>
          <p:nvPr>
            <p:ph type="body" idx="1"/>
          </p:nvPr>
        </p:nvSpPr>
        <p:spPr>
          <a:noFill/>
        </p:spPr>
        <p:txBody>
          <a:bodyPr/>
          <a:lstStyle/>
          <a:p>
            <a:endParaRPr lang="en-US" altLang="ja-JP" smtClean="0">
              <a:ea typeface="ＭＳ Ｐ明朝" charset="-128"/>
            </a:endParaRPr>
          </a:p>
        </p:txBody>
      </p:sp>
      <p:sp>
        <p:nvSpPr>
          <p:cNvPr id="23556" name="Slide Number Placeholder 3"/>
          <p:cNvSpPr>
            <a:spLocks noGrp="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68232494-8277-4DDF-BBF6-52713B157C19}" type="slidenum">
              <a:rPr lang="en-US" altLang="ja-JP" smtClean="0"/>
              <a:pPr eaLnBrk="1" hangingPunct="1"/>
              <a:t>2</a:t>
            </a:fld>
            <a:endParaRPr lang="en-US"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EFCAE17-7F7E-42F4-A60B-CED28B19B0D7}"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17434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EFCAE17-7F7E-42F4-A60B-CED28B19B0D7}"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174345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EFCAE17-7F7E-42F4-A60B-CED28B19B0D7}"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174345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EFCAE17-7F7E-42F4-A60B-CED28B19B0D7}"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174345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EFCAE17-7F7E-42F4-A60B-CED28B19B0D7}"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174345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lang="ja-JP" altLang="en-US" sz="1200" b="0" i="0" u="none" strike="noStrike" kern="1200" baseline="0" dirty="0" smtClean="0">
                <a:solidFill>
                  <a:schemeClr val="tx1"/>
                </a:solidFill>
                <a:latin typeface="+mn-lt"/>
                <a:ea typeface="+mn-ea"/>
                <a:cs typeface="+mn-cs"/>
              </a:rPr>
              <a:t>人身事故を伴わない軽微な事故の際、警察に届け出るケースはほとんどないため、統計上の自動車</a:t>
            </a:r>
            <a:r>
              <a:rPr lang="en-US" altLang="ja-JP" sz="1200" b="0" i="0" u="none" strike="noStrike" kern="1200" baseline="0" dirty="0" smtClean="0">
                <a:solidFill>
                  <a:schemeClr val="tx1"/>
                </a:solidFill>
                <a:latin typeface="+mn-lt"/>
                <a:ea typeface="+mn-ea"/>
                <a:cs typeface="+mn-cs"/>
              </a:rPr>
              <a:t>1000</a:t>
            </a:r>
            <a:r>
              <a:rPr lang="ja-JP" altLang="en-US" sz="1200" b="0" i="0" u="none" strike="noStrike" kern="1200" baseline="0" dirty="0" smtClean="0">
                <a:solidFill>
                  <a:schemeClr val="tx1"/>
                </a:solidFill>
                <a:latin typeface="+mn-lt"/>
                <a:ea typeface="+mn-ea"/>
                <a:cs typeface="+mn-cs"/>
              </a:rPr>
              <a:t>台あたりの事故件数は、日本の半分程度となっているものの、 </a:t>
            </a:r>
            <a:r>
              <a:rPr lang="en-US" altLang="ja-JP" sz="1200" b="0" i="0" u="none" strike="noStrike" kern="1200" baseline="0" dirty="0" smtClean="0">
                <a:solidFill>
                  <a:schemeClr val="tx1"/>
                </a:solidFill>
                <a:latin typeface="+mn-lt"/>
                <a:ea typeface="+mn-ea"/>
                <a:cs typeface="+mn-cs"/>
              </a:rPr>
              <a:t>1,000</a:t>
            </a:r>
            <a:r>
              <a:rPr lang="ja-JP" altLang="en-US" sz="1200" b="0" i="0" u="none" strike="noStrike" kern="1200" baseline="0" dirty="0" smtClean="0">
                <a:solidFill>
                  <a:schemeClr val="tx1"/>
                </a:solidFill>
                <a:latin typeface="+mn-lt"/>
                <a:ea typeface="+mn-ea"/>
                <a:cs typeface="+mn-cs"/>
              </a:rPr>
              <a:t>台あたりの交通事故死亡者数は、約</a:t>
            </a:r>
            <a:r>
              <a:rPr lang="en-US" altLang="ja-JP" sz="1200" b="0" i="0" u="none" strike="noStrike" kern="1200" baseline="0" dirty="0" smtClean="0">
                <a:solidFill>
                  <a:schemeClr val="tx1"/>
                </a:solidFill>
                <a:latin typeface="+mn-lt"/>
                <a:ea typeface="+mn-ea"/>
                <a:cs typeface="+mn-cs"/>
              </a:rPr>
              <a:t>1.6</a:t>
            </a:r>
            <a:r>
              <a:rPr lang="ja-JP" altLang="en-US" sz="1200" b="0" i="0" u="none" strike="noStrike" kern="1200" baseline="0" dirty="0" smtClean="0">
                <a:solidFill>
                  <a:schemeClr val="tx1"/>
                </a:solidFill>
                <a:latin typeface="+mn-lt"/>
                <a:ea typeface="+mn-ea"/>
                <a:cs typeface="+mn-cs"/>
              </a:rPr>
              <a:t>人と日本の約</a:t>
            </a:r>
            <a:r>
              <a:rPr lang="en-US" altLang="ja-JP" sz="1200" b="0" i="0" u="none" strike="noStrike" kern="1200" baseline="0" dirty="0" smtClean="0">
                <a:solidFill>
                  <a:schemeClr val="tx1"/>
                </a:solidFill>
                <a:latin typeface="+mn-lt"/>
                <a:ea typeface="+mn-ea"/>
                <a:cs typeface="+mn-cs"/>
              </a:rPr>
              <a:t>22</a:t>
            </a:r>
            <a:r>
              <a:rPr lang="ja-JP" altLang="en-US" sz="1200" b="0" i="0" u="none" strike="noStrike" kern="1200" baseline="0" dirty="0" smtClean="0">
                <a:solidFill>
                  <a:schemeClr val="tx1"/>
                </a:solidFill>
                <a:latin typeface="+mn-lt"/>
                <a:ea typeface="+mn-ea"/>
                <a:cs typeface="+mn-cs"/>
              </a:rPr>
              <a:t>倍と非常に高い値となっている。</a:t>
            </a:r>
          </a:p>
          <a:p>
            <a:pPr rtl="0"/>
            <a:r>
              <a:rPr lang="en-US" altLang="ja-JP" sz="1200" b="0" i="0" u="none" strike="noStrike" kern="1200" baseline="0" dirty="0" smtClean="0">
                <a:solidFill>
                  <a:schemeClr val="tx1"/>
                </a:solidFill>
                <a:latin typeface="+mn-lt"/>
                <a:ea typeface="+mn-ea"/>
                <a:cs typeface="+mn-cs"/>
              </a:rPr>
              <a:t>(</a:t>
            </a:r>
            <a:r>
              <a:rPr lang="ja-JP" altLang="en-US" sz="1200" b="0" i="0" u="none" strike="noStrike" kern="1200" baseline="0" dirty="0" smtClean="0">
                <a:solidFill>
                  <a:schemeClr val="tx1"/>
                </a:solidFill>
                <a:latin typeface="+mn-lt"/>
                <a:ea typeface="+mn-ea"/>
                <a:cs typeface="+mn-cs"/>
              </a:rPr>
              <a:t>ご参考</a:t>
            </a:r>
            <a:r>
              <a:rPr lang="en-US" altLang="ja-JP" sz="1200" b="0" i="0" u="none" strike="noStrike" kern="1200" baseline="0" dirty="0" smtClean="0">
                <a:solidFill>
                  <a:schemeClr val="tx1"/>
                </a:solidFill>
                <a:latin typeface="+mn-lt"/>
                <a:ea typeface="+mn-ea"/>
                <a:cs typeface="+mn-cs"/>
              </a:rPr>
              <a:t>)</a:t>
            </a:r>
            <a:r>
              <a:rPr lang="ja-JP" altLang="en-US" sz="1200" b="0" i="0" u="none" strike="noStrike" kern="1200" baseline="0" dirty="0" smtClean="0">
                <a:solidFill>
                  <a:schemeClr val="tx1"/>
                </a:solidFill>
                <a:latin typeface="+mn-lt"/>
                <a:ea typeface="+mn-ea"/>
                <a:cs typeface="+mn-cs"/>
              </a:rPr>
              <a:t>自動車保険における車両保険使用頻度は、日本の約</a:t>
            </a:r>
            <a:r>
              <a:rPr lang="en-US" altLang="ja-JP" sz="1200" b="0" i="0" u="none" strike="noStrike" kern="1200" baseline="0" dirty="0" smtClean="0">
                <a:solidFill>
                  <a:schemeClr val="tx1"/>
                </a:solidFill>
                <a:latin typeface="+mn-lt"/>
                <a:ea typeface="+mn-ea"/>
                <a:cs typeface="+mn-cs"/>
              </a:rPr>
              <a:t>3</a:t>
            </a:r>
            <a:r>
              <a:rPr lang="ja-JP" altLang="en-US" sz="1200" b="0" i="0" u="none" strike="noStrike" kern="1200" baseline="0" dirty="0" smtClean="0">
                <a:solidFill>
                  <a:schemeClr val="tx1"/>
                </a:solidFill>
                <a:latin typeface="+mn-lt"/>
                <a:ea typeface="+mn-ea"/>
                <a:cs typeface="+mn-cs"/>
              </a:rPr>
              <a:t>倍。弊社調べ。</a:t>
            </a:r>
          </a:p>
          <a:p>
            <a:endParaRPr lang="en-US" dirty="0"/>
          </a:p>
        </p:txBody>
      </p:sp>
      <p:sp>
        <p:nvSpPr>
          <p:cNvPr id="4" name="スライド番号プレースホルダー 3"/>
          <p:cNvSpPr>
            <a:spLocks noGrp="1"/>
          </p:cNvSpPr>
          <p:nvPr>
            <p:ph type="sldNum" sz="quarter" idx="10"/>
          </p:nvPr>
        </p:nvSpPr>
        <p:spPr/>
        <p:txBody>
          <a:bodyPr/>
          <a:lstStyle/>
          <a:p>
            <a:fld id="{BE76C7EF-35B4-423D-BF44-00208117FE53}"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527426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1BFD8CCE-FC3E-4928-AEE3-32D2A029DAA3}" type="datetimeFigureOut">
              <a:rPr kumimoji="1" lang="ja-JP" altLang="en-US" smtClean="0"/>
              <a:t>2016/1/11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6E54FC-9AB2-4BB2-A44C-1CA2692D5DDD}" type="slidenum">
              <a:rPr kumimoji="1" lang="ja-JP" altLang="en-US" smtClean="0"/>
              <a:t>‹#›</a:t>
            </a:fld>
            <a:endParaRPr kumimoji="1" lang="ja-JP" altLang="en-US"/>
          </a:p>
        </p:txBody>
      </p:sp>
    </p:spTree>
    <p:extLst>
      <p:ext uri="{BB962C8B-B14F-4D97-AF65-F5344CB8AC3E}">
        <p14:creationId xmlns:p14="http://schemas.microsoft.com/office/powerpoint/2010/main" val="385202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1BFD8CCE-FC3E-4928-AEE3-32D2A029DAA3}" type="datetimeFigureOut">
              <a:rPr kumimoji="1" lang="ja-JP" altLang="en-US" smtClean="0"/>
              <a:t>2016/1/11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6E54FC-9AB2-4BB2-A44C-1CA2692D5DDD}" type="slidenum">
              <a:rPr kumimoji="1" lang="ja-JP" altLang="en-US" smtClean="0"/>
              <a:t>‹#›</a:t>
            </a:fld>
            <a:endParaRPr kumimoji="1" lang="ja-JP" altLang="en-US"/>
          </a:p>
        </p:txBody>
      </p:sp>
    </p:spTree>
    <p:extLst>
      <p:ext uri="{BB962C8B-B14F-4D97-AF65-F5344CB8AC3E}">
        <p14:creationId xmlns:p14="http://schemas.microsoft.com/office/powerpoint/2010/main" val="74507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1BFD8CCE-FC3E-4928-AEE3-32D2A029DAA3}" type="datetimeFigureOut">
              <a:rPr kumimoji="1" lang="ja-JP" altLang="en-US" smtClean="0"/>
              <a:t>2016/1/11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6E54FC-9AB2-4BB2-A44C-1CA2692D5DDD}" type="slidenum">
              <a:rPr kumimoji="1" lang="ja-JP" altLang="en-US" smtClean="0"/>
              <a:t>‹#›</a:t>
            </a:fld>
            <a:endParaRPr kumimoji="1" lang="ja-JP" altLang="en-US"/>
          </a:p>
        </p:txBody>
      </p:sp>
    </p:spTree>
    <p:extLst>
      <p:ext uri="{BB962C8B-B14F-4D97-AF65-F5344CB8AC3E}">
        <p14:creationId xmlns:p14="http://schemas.microsoft.com/office/powerpoint/2010/main" val="3646875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7" descr="Mas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2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smtClean="0"/>
            </a:lvl1pPr>
          </a:lstStyle>
          <a:p>
            <a:pPr>
              <a:defRPr/>
            </a:pPr>
            <a:fld id="{8D925792-5A06-4FEA-9A61-78AD7AE86F5B}" type="datetimeFigureOut">
              <a:rPr lang="en-US" altLang="ja-JP"/>
              <a:pPr>
                <a:defRPr/>
              </a:pPr>
              <a:t>1/11/2016</a:t>
            </a:fld>
            <a:endParaRPr lang="en-US" altLang="ja-JP"/>
          </a:p>
        </p:txBody>
      </p:sp>
      <p:sp>
        <p:nvSpPr>
          <p:cNvPr id="4" name="Footer Placeholder 4"/>
          <p:cNvSpPr>
            <a:spLocks noGrp="1"/>
          </p:cNvSpPr>
          <p:nvPr>
            <p:ph type="ftr" sz="quarter" idx="11"/>
          </p:nvPr>
        </p:nvSpPr>
        <p:spPr/>
        <p:txBody>
          <a:bodyPr/>
          <a:lstStyle>
            <a:lvl1pPr>
              <a:defRPr smtClean="0"/>
            </a:lvl1pPr>
          </a:lstStyle>
          <a:p>
            <a:pPr>
              <a:defRPr/>
            </a:pPr>
            <a:endParaRPr lang="ja-JP" altLang="ja-JP"/>
          </a:p>
        </p:txBody>
      </p:sp>
      <p:sp>
        <p:nvSpPr>
          <p:cNvPr id="5" name="Slide Number Placeholder 5"/>
          <p:cNvSpPr>
            <a:spLocks noGrp="1"/>
          </p:cNvSpPr>
          <p:nvPr>
            <p:ph type="sldNum" sz="quarter" idx="12"/>
          </p:nvPr>
        </p:nvSpPr>
        <p:spPr/>
        <p:txBody>
          <a:bodyPr/>
          <a:lstStyle>
            <a:lvl1pPr>
              <a:defRPr smtClean="0"/>
            </a:lvl1pPr>
          </a:lstStyle>
          <a:p>
            <a:pPr>
              <a:defRPr/>
            </a:pPr>
            <a:fld id="{4CF78A4B-0CF0-4DC3-ABF9-AB06CEAE8D88}" type="slidenum">
              <a:rPr lang="en-US" altLang="ja-JP"/>
              <a:pPr>
                <a:defRPr/>
              </a:pPr>
              <a:t>‹#›</a:t>
            </a:fld>
            <a:endParaRPr lang="en-US" altLang="ja-JP"/>
          </a:p>
        </p:txBody>
      </p:sp>
    </p:spTree>
    <p:extLst>
      <p:ext uri="{BB962C8B-B14F-4D97-AF65-F5344CB8AC3E}">
        <p14:creationId xmlns:p14="http://schemas.microsoft.com/office/powerpoint/2010/main" val="1585810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 name="Picture 7" descr="Mas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2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smtClean="0"/>
            </a:lvl1pPr>
          </a:lstStyle>
          <a:p>
            <a:pPr>
              <a:defRPr/>
            </a:pPr>
            <a:fld id="{8D925792-5A06-4FEA-9A61-78AD7AE86F5B}" type="datetimeFigureOut">
              <a:rPr lang="en-US" altLang="ja-JP"/>
              <a:pPr>
                <a:defRPr/>
              </a:pPr>
              <a:t>1/11/2016</a:t>
            </a:fld>
            <a:endParaRPr lang="en-US" altLang="ja-JP"/>
          </a:p>
        </p:txBody>
      </p:sp>
      <p:sp>
        <p:nvSpPr>
          <p:cNvPr id="4" name="Footer Placeholder 4"/>
          <p:cNvSpPr>
            <a:spLocks noGrp="1"/>
          </p:cNvSpPr>
          <p:nvPr>
            <p:ph type="ftr" sz="quarter" idx="11"/>
          </p:nvPr>
        </p:nvSpPr>
        <p:spPr/>
        <p:txBody>
          <a:bodyPr/>
          <a:lstStyle>
            <a:lvl1pPr>
              <a:defRPr smtClean="0"/>
            </a:lvl1pPr>
          </a:lstStyle>
          <a:p>
            <a:pPr>
              <a:defRPr/>
            </a:pPr>
            <a:endParaRPr lang="ja-JP" altLang="ja-JP"/>
          </a:p>
        </p:txBody>
      </p:sp>
      <p:sp>
        <p:nvSpPr>
          <p:cNvPr id="5" name="Slide Number Placeholder 5"/>
          <p:cNvSpPr>
            <a:spLocks noGrp="1"/>
          </p:cNvSpPr>
          <p:nvPr>
            <p:ph type="sldNum" sz="quarter" idx="12"/>
          </p:nvPr>
        </p:nvSpPr>
        <p:spPr/>
        <p:txBody>
          <a:bodyPr/>
          <a:lstStyle>
            <a:lvl1pPr>
              <a:defRPr smtClean="0"/>
            </a:lvl1pPr>
          </a:lstStyle>
          <a:p>
            <a:pPr>
              <a:defRPr/>
            </a:pPr>
            <a:fld id="{4CF78A4B-0CF0-4DC3-ABF9-AB06CEAE8D88}" type="slidenum">
              <a:rPr lang="en-US" altLang="ja-JP"/>
              <a:pPr>
                <a:defRPr/>
              </a:pPr>
              <a:t>‹#›</a:t>
            </a:fld>
            <a:endParaRPr lang="en-US" altLang="ja-JP"/>
          </a:p>
        </p:txBody>
      </p:sp>
    </p:spTree>
    <p:extLst>
      <p:ext uri="{BB962C8B-B14F-4D97-AF65-F5344CB8AC3E}">
        <p14:creationId xmlns:p14="http://schemas.microsoft.com/office/powerpoint/2010/main" val="1585810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2" name="Picture 7" descr="Mas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2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smtClean="0"/>
            </a:lvl1pPr>
          </a:lstStyle>
          <a:p>
            <a:pPr>
              <a:defRPr/>
            </a:pPr>
            <a:fld id="{8D925792-5A06-4FEA-9A61-78AD7AE86F5B}" type="datetimeFigureOut">
              <a:rPr lang="en-US" altLang="ja-JP"/>
              <a:pPr>
                <a:defRPr/>
              </a:pPr>
              <a:t>1/11/2016</a:t>
            </a:fld>
            <a:endParaRPr lang="en-US" altLang="ja-JP"/>
          </a:p>
        </p:txBody>
      </p:sp>
      <p:sp>
        <p:nvSpPr>
          <p:cNvPr id="4" name="Footer Placeholder 4"/>
          <p:cNvSpPr>
            <a:spLocks noGrp="1"/>
          </p:cNvSpPr>
          <p:nvPr>
            <p:ph type="ftr" sz="quarter" idx="11"/>
          </p:nvPr>
        </p:nvSpPr>
        <p:spPr/>
        <p:txBody>
          <a:bodyPr/>
          <a:lstStyle>
            <a:lvl1pPr>
              <a:defRPr smtClean="0"/>
            </a:lvl1pPr>
          </a:lstStyle>
          <a:p>
            <a:pPr>
              <a:defRPr/>
            </a:pPr>
            <a:endParaRPr lang="ja-JP" altLang="ja-JP"/>
          </a:p>
        </p:txBody>
      </p:sp>
      <p:sp>
        <p:nvSpPr>
          <p:cNvPr id="5" name="Slide Number Placeholder 5"/>
          <p:cNvSpPr>
            <a:spLocks noGrp="1"/>
          </p:cNvSpPr>
          <p:nvPr>
            <p:ph type="sldNum" sz="quarter" idx="12"/>
          </p:nvPr>
        </p:nvSpPr>
        <p:spPr/>
        <p:txBody>
          <a:bodyPr/>
          <a:lstStyle>
            <a:lvl1pPr>
              <a:defRPr smtClean="0"/>
            </a:lvl1pPr>
          </a:lstStyle>
          <a:p>
            <a:pPr>
              <a:defRPr/>
            </a:pPr>
            <a:fld id="{4CF78A4B-0CF0-4DC3-ABF9-AB06CEAE8D88}" type="slidenum">
              <a:rPr lang="en-US" altLang="ja-JP"/>
              <a:pPr>
                <a:defRPr/>
              </a:pPr>
              <a:t>‹#›</a:t>
            </a:fld>
            <a:endParaRPr lang="en-US" altLang="ja-JP"/>
          </a:p>
        </p:txBody>
      </p:sp>
    </p:spTree>
    <p:extLst>
      <p:ext uri="{BB962C8B-B14F-4D97-AF65-F5344CB8AC3E}">
        <p14:creationId xmlns:p14="http://schemas.microsoft.com/office/powerpoint/2010/main" val="1585810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2" name="Picture 7" descr="Mas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2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smtClean="0"/>
            </a:lvl1pPr>
          </a:lstStyle>
          <a:p>
            <a:pPr>
              <a:defRPr/>
            </a:pPr>
            <a:fld id="{8D925792-5A06-4FEA-9A61-78AD7AE86F5B}" type="datetimeFigureOut">
              <a:rPr lang="en-US" altLang="ja-JP"/>
              <a:pPr>
                <a:defRPr/>
              </a:pPr>
              <a:t>1/11/2016</a:t>
            </a:fld>
            <a:endParaRPr lang="en-US" altLang="ja-JP"/>
          </a:p>
        </p:txBody>
      </p:sp>
      <p:sp>
        <p:nvSpPr>
          <p:cNvPr id="4" name="Footer Placeholder 4"/>
          <p:cNvSpPr>
            <a:spLocks noGrp="1"/>
          </p:cNvSpPr>
          <p:nvPr>
            <p:ph type="ftr" sz="quarter" idx="11"/>
          </p:nvPr>
        </p:nvSpPr>
        <p:spPr/>
        <p:txBody>
          <a:bodyPr/>
          <a:lstStyle>
            <a:lvl1pPr>
              <a:defRPr smtClean="0"/>
            </a:lvl1pPr>
          </a:lstStyle>
          <a:p>
            <a:pPr>
              <a:defRPr/>
            </a:pPr>
            <a:endParaRPr lang="ja-JP" altLang="ja-JP"/>
          </a:p>
        </p:txBody>
      </p:sp>
      <p:sp>
        <p:nvSpPr>
          <p:cNvPr id="5" name="Slide Number Placeholder 5"/>
          <p:cNvSpPr>
            <a:spLocks noGrp="1"/>
          </p:cNvSpPr>
          <p:nvPr>
            <p:ph type="sldNum" sz="quarter" idx="12"/>
          </p:nvPr>
        </p:nvSpPr>
        <p:spPr/>
        <p:txBody>
          <a:bodyPr/>
          <a:lstStyle>
            <a:lvl1pPr>
              <a:defRPr smtClean="0"/>
            </a:lvl1pPr>
          </a:lstStyle>
          <a:p>
            <a:pPr>
              <a:defRPr/>
            </a:pPr>
            <a:fld id="{4CF78A4B-0CF0-4DC3-ABF9-AB06CEAE8D88}" type="slidenum">
              <a:rPr lang="en-US" altLang="ja-JP"/>
              <a:pPr>
                <a:defRPr/>
              </a:pPr>
              <a:t>‹#›</a:t>
            </a:fld>
            <a:endParaRPr lang="en-US" altLang="ja-JP"/>
          </a:p>
        </p:txBody>
      </p:sp>
    </p:spTree>
    <p:extLst>
      <p:ext uri="{BB962C8B-B14F-4D97-AF65-F5344CB8AC3E}">
        <p14:creationId xmlns:p14="http://schemas.microsoft.com/office/powerpoint/2010/main" val="1585810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2" name="Picture 7" descr="Mas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2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smtClean="0"/>
            </a:lvl1pPr>
          </a:lstStyle>
          <a:p>
            <a:pPr>
              <a:defRPr/>
            </a:pPr>
            <a:fld id="{8D925792-5A06-4FEA-9A61-78AD7AE86F5B}" type="datetimeFigureOut">
              <a:rPr lang="en-US" altLang="ja-JP"/>
              <a:pPr>
                <a:defRPr/>
              </a:pPr>
              <a:t>1/11/2016</a:t>
            </a:fld>
            <a:endParaRPr lang="en-US" altLang="ja-JP"/>
          </a:p>
        </p:txBody>
      </p:sp>
      <p:sp>
        <p:nvSpPr>
          <p:cNvPr id="4" name="Footer Placeholder 4"/>
          <p:cNvSpPr>
            <a:spLocks noGrp="1"/>
          </p:cNvSpPr>
          <p:nvPr>
            <p:ph type="ftr" sz="quarter" idx="11"/>
          </p:nvPr>
        </p:nvSpPr>
        <p:spPr/>
        <p:txBody>
          <a:bodyPr/>
          <a:lstStyle>
            <a:lvl1pPr>
              <a:defRPr smtClean="0"/>
            </a:lvl1pPr>
          </a:lstStyle>
          <a:p>
            <a:pPr>
              <a:defRPr/>
            </a:pPr>
            <a:endParaRPr lang="ja-JP" altLang="ja-JP"/>
          </a:p>
        </p:txBody>
      </p:sp>
      <p:sp>
        <p:nvSpPr>
          <p:cNvPr id="5" name="Slide Number Placeholder 5"/>
          <p:cNvSpPr>
            <a:spLocks noGrp="1"/>
          </p:cNvSpPr>
          <p:nvPr>
            <p:ph type="sldNum" sz="quarter" idx="12"/>
          </p:nvPr>
        </p:nvSpPr>
        <p:spPr/>
        <p:txBody>
          <a:bodyPr/>
          <a:lstStyle>
            <a:lvl1pPr>
              <a:defRPr smtClean="0"/>
            </a:lvl1pPr>
          </a:lstStyle>
          <a:p>
            <a:pPr>
              <a:defRPr/>
            </a:pPr>
            <a:fld id="{4CF78A4B-0CF0-4DC3-ABF9-AB06CEAE8D88}" type="slidenum">
              <a:rPr lang="en-US" altLang="ja-JP"/>
              <a:pPr>
                <a:defRPr/>
              </a:pPr>
              <a:t>‹#›</a:t>
            </a:fld>
            <a:endParaRPr lang="en-US" altLang="ja-JP"/>
          </a:p>
        </p:txBody>
      </p:sp>
    </p:spTree>
    <p:extLst>
      <p:ext uri="{BB962C8B-B14F-4D97-AF65-F5344CB8AC3E}">
        <p14:creationId xmlns:p14="http://schemas.microsoft.com/office/powerpoint/2010/main" val="1585810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pic>
        <p:nvPicPr>
          <p:cNvPr id="2" name="Picture 7" descr="Mas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2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smtClean="0"/>
            </a:lvl1pPr>
          </a:lstStyle>
          <a:p>
            <a:pPr>
              <a:defRPr/>
            </a:pPr>
            <a:fld id="{8D925792-5A06-4FEA-9A61-78AD7AE86F5B}" type="datetimeFigureOut">
              <a:rPr lang="en-US" altLang="ja-JP"/>
              <a:pPr>
                <a:defRPr/>
              </a:pPr>
              <a:t>1/11/2016</a:t>
            </a:fld>
            <a:endParaRPr lang="en-US" altLang="ja-JP"/>
          </a:p>
        </p:txBody>
      </p:sp>
      <p:sp>
        <p:nvSpPr>
          <p:cNvPr id="4" name="Footer Placeholder 4"/>
          <p:cNvSpPr>
            <a:spLocks noGrp="1"/>
          </p:cNvSpPr>
          <p:nvPr>
            <p:ph type="ftr" sz="quarter" idx="11"/>
          </p:nvPr>
        </p:nvSpPr>
        <p:spPr/>
        <p:txBody>
          <a:bodyPr/>
          <a:lstStyle>
            <a:lvl1pPr>
              <a:defRPr smtClean="0"/>
            </a:lvl1pPr>
          </a:lstStyle>
          <a:p>
            <a:pPr>
              <a:defRPr/>
            </a:pPr>
            <a:endParaRPr lang="ja-JP" altLang="ja-JP"/>
          </a:p>
        </p:txBody>
      </p:sp>
      <p:sp>
        <p:nvSpPr>
          <p:cNvPr id="5" name="Slide Number Placeholder 5"/>
          <p:cNvSpPr>
            <a:spLocks noGrp="1"/>
          </p:cNvSpPr>
          <p:nvPr>
            <p:ph type="sldNum" sz="quarter" idx="12"/>
          </p:nvPr>
        </p:nvSpPr>
        <p:spPr/>
        <p:txBody>
          <a:bodyPr/>
          <a:lstStyle>
            <a:lvl1pPr>
              <a:defRPr smtClean="0"/>
            </a:lvl1pPr>
          </a:lstStyle>
          <a:p>
            <a:pPr>
              <a:defRPr/>
            </a:pPr>
            <a:fld id="{4CF78A4B-0CF0-4DC3-ABF9-AB06CEAE8D88}" type="slidenum">
              <a:rPr lang="en-US" altLang="ja-JP"/>
              <a:pPr>
                <a:defRPr/>
              </a:pPr>
              <a:t>‹#›</a:t>
            </a:fld>
            <a:endParaRPr lang="en-US" altLang="ja-JP"/>
          </a:p>
        </p:txBody>
      </p:sp>
    </p:spTree>
    <p:extLst>
      <p:ext uri="{BB962C8B-B14F-4D97-AF65-F5344CB8AC3E}">
        <p14:creationId xmlns:p14="http://schemas.microsoft.com/office/powerpoint/2010/main" val="1585810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pic>
        <p:nvPicPr>
          <p:cNvPr id="2" name="Picture 7" descr="Mas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2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smtClean="0"/>
            </a:lvl1pPr>
          </a:lstStyle>
          <a:p>
            <a:pPr>
              <a:defRPr/>
            </a:pPr>
            <a:fld id="{8D925792-5A06-4FEA-9A61-78AD7AE86F5B}" type="datetimeFigureOut">
              <a:rPr lang="en-US" altLang="ja-JP"/>
              <a:pPr>
                <a:defRPr/>
              </a:pPr>
              <a:t>1/11/2016</a:t>
            </a:fld>
            <a:endParaRPr lang="en-US" altLang="ja-JP"/>
          </a:p>
        </p:txBody>
      </p:sp>
      <p:sp>
        <p:nvSpPr>
          <p:cNvPr id="4" name="Footer Placeholder 4"/>
          <p:cNvSpPr>
            <a:spLocks noGrp="1"/>
          </p:cNvSpPr>
          <p:nvPr>
            <p:ph type="ftr" sz="quarter" idx="11"/>
          </p:nvPr>
        </p:nvSpPr>
        <p:spPr/>
        <p:txBody>
          <a:bodyPr/>
          <a:lstStyle>
            <a:lvl1pPr>
              <a:defRPr smtClean="0"/>
            </a:lvl1pPr>
          </a:lstStyle>
          <a:p>
            <a:pPr>
              <a:defRPr/>
            </a:pPr>
            <a:endParaRPr lang="ja-JP" altLang="ja-JP"/>
          </a:p>
        </p:txBody>
      </p:sp>
      <p:sp>
        <p:nvSpPr>
          <p:cNvPr id="5" name="Slide Number Placeholder 5"/>
          <p:cNvSpPr>
            <a:spLocks noGrp="1"/>
          </p:cNvSpPr>
          <p:nvPr>
            <p:ph type="sldNum" sz="quarter" idx="12"/>
          </p:nvPr>
        </p:nvSpPr>
        <p:spPr/>
        <p:txBody>
          <a:bodyPr/>
          <a:lstStyle>
            <a:lvl1pPr>
              <a:defRPr smtClean="0"/>
            </a:lvl1pPr>
          </a:lstStyle>
          <a:p>
            <a:pPr>
              <a:defRPr/>
            </a:pPr>
            <a:fld id="{4CF78A4B-0CF0-4DC3-ABF9-AB06CEAE8D88}" type="slidenum">
              <a:rPr lang="en-US" altLang="ja-JP"/>
              <a:pPr>
                <a:defRPr/>
              </a:pPr>
              <a:t>‹#›</a:t>
            </a:fld>
            <a:endParaRPr lang="en-US" altLang="ja-JP"/>
          </a:p>
        </p:txBody>
      </p:sp>
    </p:spTree>
    <p:extLst>
      <p:ext uri="{BB962C8B-B14F-4D97-AF65-F5344CB8AC3E}">
        <p14:creationId xmlns:p14="http://schemas.microsoft.com/office/powerpoint/2010/main" val="1585810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pic>
        <p:nvPicPr>
          <p:cNvPr id="2" name="Picture 7" descr="Mas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2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smtClean="0"/>
            </a:lvl1pPr>
          </a:lstStyle>
          <a:p>
            <a:pPr>
              <a:defRPr/>
            </a:pPr>
            <a:fld id="{8D925792-5A06-4FEA-9A61-78AD7AE86F5B}" type="datetimeFigureOut">
              <a:rPr lang="en-US" altLang="ja-JP"/>
              <a:pPr>
                <a:defRPr/>
              </a:pPr>
              <a:t>1/11/2016</a:t>
            </a:fld>
            <a:endParaRPr lang="en-US" altLang="ja-JP"/>
          </a:p>
        </p:txBody>
      </p:sp>
      <p:sp>
        <p:nvSpPr>
          <p:cNvPr id="4" name="Footer Placeholder 4"/>
          <p:cNvSpPr>
            <a:spLocks noGrp="1"/>
          </p:cNvSpPr>
          <p:nvPr>
            <p:ph type="ftr" sz="quarter" idx="11"/>
          </p:nvPr>
        </p:nvSpPr>
        <p:spPr/>
        <p:txBody>
          <a:bodyPr/>
          <a:lstStyle>
            <a:lvl1pPr>
              <a:defRPr smtClean="0"/>
            </a:lvl1pPr>
          </a:lstStyle>
          <a:p>
            <a:pPr>
              <a:defRPr/>
            </a:pPr>
            <a:endParaRPr lang="ja-JP" altLang="ja-JP"/>
          </a:p>
        </p:txBody>
      </p:sp>
      <p:sp>
        <p:nvSpPr>
          <p:cNvPr id="5" name="Slide Number Placeholder 5"/>
          <p:cNvSpPr>
            <a:spLocks noGrp="1"/>
          </p:cNvSpPr>
          <p:nvPr>
            <p:ph type="sldNum" sz="quarter" idx="12"/>
          </p:nvPr>
        </p:nvSpPr>
        <p:spPr/>
        <p:txBody>
          <a:bodyPr/>
          <a:lstStyle>
            <a:lvl1pPr>
              <a:defRPr smtClean="0"/>
            </a:lvl1pPr>
          </a:lstStyle>
          <a:p>
            <a:pPr>
              <a:defRPr/>
            </a:pPr>
            <a:fld id="{4CF78A4B-0CF0-4DC3-ABF9-AB06CEAE8D88}" type="slidenum">
              <a:rPr lang="en-US" altLang="ja-JP"/>
              <a:pPr>
                <a:defRPr/>
              </a:pPr>
              <a:t>‹#›</a:t>
            </a:fld>
            <a:endParaRPr lang="en-US" altLang="ja-JP"/>
          </a:p>
        </p:txBody>
      </p:sp>
    </p:spTree>
    <p:extLst>
      <p:ext uri="{BB962C8B-B14F-4D97-AF65-F5344CB8AC3E}">
        <p14:creationId xmlns:p14="http://schemas.microsoft.com/office/powerpoint/2010/main" val="158581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1BFD8CCE-FC3E-4928-AEE3-32D2A029DAA3}" type="datetimeFigureOut">
              <a:rPr kumimoji="1" lang="ja-JP" altLang="en-US" smtClean="0"/>
              <a:t>2016/1/11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6E54FC-9AB2-4BB2-A44C-1CA2692D5DDD}" type="slidenum">
              <a:rPr kumimoji="1" lang="ja-JP" altLang="en-US" smtClean="0"/>
              <a:t>‹#›</a:t>
            </a:fld>
            <a:endParaRPr kumimoji="1" lang="ja-JP" altLang="en-US"/>
          </a:p>
        </p:txBody>
      </p:sp>
    </p:spTree>
    <p:extLst>
      <p:ext uri="{BB962C8B-B14F-4D97-AF65-F5344CB8AC3E}">
        <p14:creationId xmlns:p14="http://schemas.microsoft.com/office/powerpoint/2010/main" val="2031993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pic>
        <p:nvPicPr>
          <p:cNvPr id="2" name="Picture 7" descr="Mas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2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smtClean="0"/>
            </a:lvl1pPr>
          </a:lstStyle>
          <a:p>
            <a:pPr>
              <a:defRPr/>
            </a:pPr>
            <a:fld id="{8D925792-5A06-4FEA-9A61-78AD7AE86F5B}" type="datetimeFigureOut">
              <a:rPr lang="en-US" altLang="ja-JP"/>
              <a:pPr>
                <a:defRPr/>
              </a:pPr>
              <a:t>1/11/2016</a:t>
            </a:fld>
            <a:endParaRPr lang="en-US" altLang="ja-JP"/>
          </a:p>
        </p:txBody>
      </p:sp>
      <p:sp>
        <p:nvSpPr>
          <p:cNvPr id="4" name="Footer Placeholder 4"/>
          <p:cNvSpPr>
            <a:spLocks noGrp="1"/>
          </p:cNvSpPr>
          <p:nvPr>
            <p:ph type="ftr" sz="quarter" idx="11"/>
          </p:nvPr>
        </p:nvSpPr>
        <p:spPr/>
        <p:txBody>
          <a:bodyPr/>
          <a:lstStyle>
            <a:lvl1pPr>
              <a:defRPr smtClean="0"/>
            </a:lvl1pPr>
          </a:lstStyle>
          <a:p>
            <a:pPr>
              <a:defRPr/>
            </a:pPr>
            <a:endParaRPr lang="ja-JP" altLang="ja-JP"/>
          </a:p>
        </p:txBody>
      </p:sp>
      <p:sp>
        <p:nvSpPr>
          <p:cNvPr id="5" name="Slide Number Placeholder 5"/>
          <p:cNvSpPr>
            <a:spLocks noGrp="1"/>
          </p:cNvSpPr>
          <p:nvPr>
            <p:ph type="sldNum" sz="quarter" idx="12"/>
          </p:nvPr>
        </p:nvSpPr>
        <p:spPr/>
        <p:txBody>
          <a:bodyPr/>
          <a:lstStyle>
            <a:lvl1pPr>
              <a:defRPr smtClean="0"/>
            </a:lvl1pPr>
          </a:lstStyle>
          <a:p>
            <a:pPr>
              <a:defRPr/>
            </a:pPr>
            <a:fld id="{4CF78A4B-0CF0-4DC3-ABF9-AB06CEAE8D88}" type="slidenum">
              <a:rPr lang="en-US" altLang="ja-JP"/>
              <a:pPr>
                <a:defRPr/>
              </a:pPr>
              <a:t>‹#›</a:t>
            </a:fld>
            <a:endParaRPr lang="en-US" altLang="ja-JP"/>
          </a:p>
        </p:txBody>
      </p:sp>
    </p:spTree>
    <p:extLst>
      <p:ext uri="{BB962C8B-B14F-4D97-AF65-F5344CB8AC3E}">
        <p14:creationId xmlns:p14="http://schemas.microsoft.com/office/powerpoint/2010/main" val="158581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fld id="{1BFD8CCE-FC3E-4928-AEE3-32D2A029DAA3}" type="datetimeFigureOut">
              <a:rPr kumimoji="1" lang="ja-JP" altLang="en-US" smtClean="0"/>
              <a:t>2016/1/11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6E54FC-9AB2-4BB2-A44C-1CA2692D5DDD}" type="slidenum">
              <a:rPr kumimoji="1" lang="ja-JP" altLang="en-US" smtClean="0"/>
              <a:t>‹#›</a:t>
            </a:fld>
            <a:endParaRPr kumimoji="1" lang="ja-JP" altLang="en-US"/>
          </a:p>
        </p:txBody>
      </p:sp>
    </p:spTree>
    <p:extLst>
      <p:ext uri="{BB962C8B-B14F-4D97-AF65-F5344CB8AC3E}">
        <p14:creationId xmlns:p14="http://schemas.microsoft.com/office/powerpoint/2010/main" val="146755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1BFD8CCE-FC3E-4928-AEE3-32D2A029DAA3}" type="datetimeFigureOut">
              <a:rPr kumimoji="1" lang="ja-JP" altLang="en-US" smtClean="0"/>
              <a:t>2016/1/11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86E54FC-9AB2-4BB2-A44C-1CA2692D5DDD}" type="slidenum">
              <a:rPr kumimoji="1" lang="ja-JP" altLang="en-US" smtClean="0"/>
              <a:t>‹#›</a:t>
            </a:fld>
            <a:endParaRPr kumimoji="1" lang="ja-JP" altLang="en-US"/>
          </a:p>
        </p:txBody>
      </p:sp>
    </p:spTree>
    <p:extLst>
      <p:ext uri="{BB962C8B-B14F-4D97-AF65-F5344CB8AC3E}">
        <p14:creationId xmlns:p14="http://schemas.microsoft.com/office/powerpoint/2010/main" val="246489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1BFD8CCE-FC3E-4928-AEE3-32D2A029DAA3}" type="datetimeFigureOut">
              <a:rPr kumimoji="1" lang="ja-JP" altLang="en-US" smtClean="0"/>
              <a:t>2016/1/11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86E54FC-9AB2-4BB2-A44C-1CA2692D5DDD}" type="slidenum">
              <a:rPr kumimoji="1" lang="ja-JP" altLang="en-US" smtClean="0"/>
              <a:t>‹#›</a:t>
            </a:fld>
            <a:endParaRPr kumimoji="1" lang="ja-JP" altLang="en-US"/>
          </a:p>
        </p:txBody>
      </p:sp>
    </p:spTree>
    <p:extLst>
      <p:ext uri="{BB962C8B-B14F-4D97-AF65-F5344CB8AC3E}">
        <p14:creationId xmlns:p14="http://schemas.microsoft.com/office/powerpoint/2010/main" val="583925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1BFD8CCE-FC3E-4928-AEE3-32D2A029DAA3}" type="datetimeFigureOut">
              <a:rPr kumimoji="1" lang="ja-JP" altLang="en-US" smtClean="0"/>
              <a:t>2016/1/11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86E54FC-9AB2-4BB2-A44C-1CA2692D5DDD}" type="slidenum">
              <a:rPr kumimoji="1" lang="ja-JP" altLang="en-US" smtClean="0"/>
              <a:t>‹#›</a:t>
            </a:fld>
            <a:endParaRPr kumimoji="1" lang="ja-JP" altLang="en-US"/>
          </a:p>
        </p:txBody>
      </p:sp>
    </p:spTree>
    <p:extLst>
      <p:ext uri="{BB962C8B-B14F-4D97-AF65-F5344CB8AC3E}">
        <p14:creationId xmlns:p14="http://schemas.microsoft.com/office/powerpoint/2010/main" val="20318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D8CCE-FC3E-4928-AEE3-32D2A029DAA3}" type="datetimeFigureOut">
              <a:rPr kumimoji="1" lang="ja-JP" altLang="en-US" smtClean="0"/>
              <a:t>2016/1/11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86E54FC-9AB2-4BB2-A44C-1CA2692D5DDD}" type="slidenum">
              <a:rPr kumimoji="1" lang="ja-JP" altLang="en-US" smtClean="0"/>
              <a:t>‹#›</a:t>
            </a:fld>
            <a:endParaRPr kumimoji="1" lang="ja-JP" altLang="en-US"/>
          </a:p>
        </p:txBody>
      </p:sp>
    </p:spTree>
    <p:extLst>
      <p:ext uri="{BB962C8B-B14F-4D97-AF65-F5344CB8AC3E}">
        <p14:creationId xmlns:p14="http://schemas.microsoft.com/office/powerpoint/2010/main" val="301118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1BFD8CCE-FC3E-4928-AEE3-32D2A029DAA3}" type="datetimeFigureOut">
              <a:rPr kumimoji="1" lang="ja-JP" altLang="en-US" smtClean="0"/>
              <a:t>2016/1/11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86E54FC-9AB2-4BB2-A44C-1CA2692D5DDD}" type="slidenum">
              <a:rPr kumimoji="1" lang="ja-JP" altLang="en-US" smtClean="0"/>
              <a:t>‹#›</a:t>
            </a:fld>
            <a:endParaRPr kumimoji="1" lang="ja-JP" altLang="en-US"/>
          </a:p>
        </p:txBody>
      </p:sp>
    </p:spTree>
    <p:extLst>
      <p:ext uri="{BB962C8B-B14F-4D97-AF65-F5344CB8AC3E}">
        <p14:creationId xmlns:p14="http://schemas.microsoft.com/office/powerpoint/2010/main" val="1852873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1BFD8CCE-FC3E-4928-AEE3-32D2A029DAA3}" type="datetimeFigureOut">
              <a:rPr kumimoji="1" lang="ja-JP" altLang="en-US" smtClean="0"/>
              <a:t>2016/1/11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86E54FC-9AB2-4BB2-A44C-1CA2692D5DDD}" type="slidenum">
              <a:rPr kumimoji="1" lang="ja-JP" altLang="en-US" smtClean="0"/>
              <a:t>‹#›</a:t>
            </a:fld>
            <a:endParaRPr kumimoji="1" lang="ja-JP" altLang="en-US"/>
          </a:p>
        </p:txBody>
      </p:sp>
    </p:spTree>
    <p:extLst>
      <p:ext uri="{BB962C8B-B14F-4D97-AF65-F5344CB8AC3E}">
        <p14:creationId xmlns:p14="http://schemas.microsoft.com/office/powerpoint/2010/main" val="2369705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D8CCE-FC3E-4928-AEE3-32D2A029DAA3}" type="datetimeFigureOut">
              <a:rPr kumimoji="1" lang="ja-JP" altLang="en-US" smtClean="0"/>
              <a:t>2016/1/11</a:t>
            </a:fld>
            <a:endParaRPr kumimoji="1" lang="ja-JP"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E54FC-9AB2-4BB2-A44C-1CA2692D5DDD}" type="slidenum">
              <a:rPr kumimoji="1" lang="ja-JP" altLang="en-US" smtClean="0"/>
              <a:t>‹#›</a:t>
            </a:fld>
            <a:endParaRPr kumimoji="1" lang="ja-JP" altLang="en-US"/>
          </a:p>
        </p:txBody>
      </p:sp>
    </p:spTree>
    <p:extLst>
      <p:ext uri="{BB962C8B-B14F-4D97-AF65-F5344CB8AC3E}">
        <p14:creationId xmlns:p14="http://schemas.microsoft.com/office/powerpoint/2010/main" val="27201510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3"/>
          <p:cNvSpPr/>
          <p:nvPr/>
        </p:nvSpPr>
        <p:spPr>
          <a:xfrm>
            <a:off x="1122363" y="1552575"/>
            <a:ext cx="7485062"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ja-JP" sz="4800" b="1" dirty="0" smtClean="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2016</a:t>
            </a:r>
            <a:r>
              <a:rPr lang="ja-JP" altLang="en-US" sz="4800" b="1" dirty="0" smtClean="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年</a:t>
            </a:r>
            <a:r>
              <a:rPr lang="en-US" altLang="ja-JP" sz="4800" b="1" dirty="0" smtClean="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1</a:t>
            </a:r>
            <a:r>
              <a:rPr lang="ja-JP" altLang="en-US" sz="4800" b="1" dirty="0" smtClean="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月</a:t>
            </a:r>
            <a:endParaRPr lang="en-US" altLang="ja-JP" sz="4800" b="1" dirty="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endParaRPr>
          </a:p>
          <a:p>
            <a:pPr>
              <a:defRPr/>
            </a:pPr>
            <a:r>
              <a:rPr lang="ja-JP" altLang="en-US" sz="4400" b="1" dirty="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インフラ委員会発表資料</a:t>
            </a:r>
          </a:p>
        </p:txBody>
      </p:sp>
      <p:sp>
        <p:nvSpPr>
          <p:cNvPr id="3" name="正方形/長方形 4"/>
          <p:cNvSpPr/>
          <p:nvPr/>
        </p:nvSpPr>
        <p:spPr>
          <a:xfrm>
            <a:off x="5003800" y="5516563"/>
            <a:ext cx="4370388" cy="1046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ja-JP" sz="2400" b="1" dirty="0" smtClean="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2016</a:t>
            </a:r>
            <a:r>
              <a:rPr lang="ja-JP" altLang="en-US" sz="2400" b="1" dirty="0" smtClean="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年</a:t>
            </a:r>
            <a:r>
              <a:rPr lang="en-US" altLang="ja-JP" sz="2400" b="1" dirty="0" smtClean="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1</a:t>
            </a:r>
            <a:r>
              <a:rPr lang="ja-JP" altLang="en-US" sz="2400" b="1" dirty="0" smtClean="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月</a:t>
            </a:r>
            <a:r>
              <a:rPr lang="en-US" altLang="ja-JP" sz="2400" b="1" dirty="0" smtClean="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13</a:t>
            </a:r>
            <a:r>
              <a:rPr lang="ja-JP" altLang="en-US" sz="2400" b="1" dirty="0" smtClean="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日</a:t>
            </a:r>
            <a:r>
              <a:rPr lang="en-US" altLang="ja-JP" sz="2400" b="1" dirty="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a:t>
            </a:r>
            <a:r>
              <a:rPr lang="ja-JP" altLang="en-US" sz="2400" b="1" dirty="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水</a:t>
            </a:r>
            <a:r>
              <a:rPr lang="en-US" altLang="ja-JP" sz="2400" b="1" dirty="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a:t>
            </a:r>
          </a:p>
          <a:p>
            <a:pPr>
              <a:defRPr/>
            </a:pPr>
            <a:r>
              <a:rPr lang="ja-JP" altLang="en-US" sz="2400" b="1" dirty="0">
                <a:solidFill>
                  <a:srgbClr val="002060"/>
                </a:solidFill>
                <a:effectLst>
                  <a:outerShdw blurRad="38100" dist="38100" dir="2700000" algn="tl">
                    <a:srgbClr val="000000">
                      <a:alpha val="43137"/>
                    </a:srgbClr>
                  </a:outerShdw>
                </a:effectLst>
                <a:latin typeface="Arial" panose="020B0604020202020204" pitchFamily="34" charset="0"/>
                <a:ea typeface="メイリオ" panose="020B0604030504040204" pitchFamily="50" charset="-128"/>
                <a:cs typeface="Arial" panose="020B0604020202020204" pitchFamily="34" charset="0"/>
              </a:rPr>
              <a:t>インフラ委員会</a:t>
            </a:r>
          </a:p>
        </p:txBody>
      </p:sp>
      <p:pic>
        <p:nvPicPr>
          <p:cNvPr id="4" name="図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6425" y="5914687"/>
            <a:ext cx="7810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179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p:cNvSpPr>
          <p:nvPr/>
        </p:nvSpPr>
        <p:spPr bwMode="auto">
          <a:xfrm>
            <a:off x="1259632" y="2636912"/>
            <a:ext cx="6477000" cy="539750"/>
          </a:xfrm>
          <a:prstGeom prst="rect">
            <a:avLst/>
          </a:prstGeom>
          <a:noFill/>
          <a:ln w="9525">
            <a:noFill/>
            <a:miter lim="800000"/>
            <a:headEnd/>
            <a:tailEnd/>
          </a:ln>
        </p:spPr>
        <p:txBody>
          <a:bodyPr anchor="ctr"/>
          <a:lstStyle/>
          <a:p>
            <a:pPr algn="ctr">
              <a:defRPr/>
            </a:pPr>
            <a:r>
              <a:rPr lang="ja-JP" altLang="en-US" sz="3200" dirty="0" smtClean="0">
                <a:solidFill>
                  <a:srgbClr val="002060"/>
                </a:solidFill>
                <a:effectLst>
                  <a:outerShdw blurRad="38100" dist="38100" dir="2700000" algn="tl">
                    <a:srgbClr val="000000">
                      <a:alpha val="43137"/>
                    </a:srgbClr>
                  </a:outerShdw>
                </a:effectLst>
                <a:latin typeface="Meiryo UI" pitchFamily="50" charset="-128"/>
                <a:ea typeface="Meiryo UI" pitchFamily="50" charset="-128"/>
              </a:rPr>
              <a:t>ご静聴ありがとうございました。</a:t>
            </a:r>
            <a:r>
              <a:rPr lang="en-US" altLang="ja-JP" sz="3200" dirty="0" smtClean="0">
                <a:solidFill>
                  <a:srgbClr val="002060"/>
                </a:solidFill>
                <a:effectLst>
                  <a:outerShdw blurRad="38100" dist="38100" dir="2700000" algn="tl">
                    <a:srgbClr val="000000">
                      <a:alpha val="43137"/>
                    </a:srgbClr>
                  </a:outerShdw>
                </a:effectLst>
                <a:latin typeface="Meiryo UI" pitchFamily="50" charset="-128"/>
                <a:ea typeface="Meiryo UI" pitchFamily="50" charset="-128"/>
              </a:rPr>
              <a:t> </a:t>
            </a:r>
            <a:endParaRPr lang="en-US" sz="3200" dirty="0">
              <a:solidFill>
                <a:srgbClr val="002060"/>
              </a:solidFill>
              <a:effectLst>
                <a:outerShdw blurRad="38100" dist="38100" dir="2700000" algn="tl">
                  <a:srgbClr val="000000">
                    <a:alpha val="43137"/>
                  </a:srgbClr>
                </a:outerShdw>
              </a:effectLst>
              <a:latin typeface="Meiryo UI" pitchFamily="50" charset="-128"/>
              <a:ea typeface="Meiryo UI" pitchFamily="50" charset="-128"/>
            </a:endParaRPr>
          </a:p>
        </p:txBody>
      </p:sp>
      <p:pic>
        <p:nvPicPr>
          <p:cNvPr id="3" name="図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6425" y="5914687"/>
            <a:ext cx="7810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5127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4"/>
          <p:cNvSpPr>
            <a:spLocks noGrp="1"/>
          </p:cNvSpPr>
          <p:nvPr>
            <p:ph type="title" idx="4294967295"/>
          </p:nvPr>
        </p:nvSpPr>
        <p:spPr>
          <a:xfrm>
            <a:off x="395288" y="692696"/>
            <a:ext cx="8021637" cy="5400129"/>
          </a:xfrm>
        </p:spPr>
        <p:txBody>
          <a:bodyPr>
            <a:normAutofit/>
          </a:bodyPr>
          <a:lstStyle/>
          <a:p>
            <a:pPr algn="l"/>
            <a:r>
              <a:rPr lang="ja-JP" altLang="en-US" sz="4000" dirty="0" smtClean="0">
                <a:solidFill>
                  <a:srgbClr val="002060"/>
                </a:solidFill>
                <a:latin typeface="Arial" charset="0"/>
                <a:ea typeface="メイリオ" pitchFamily="50" charset="-128"/>
                <a:cs typeface="Arial" charset="0"/>
              </a:rPr>
              <a:t>講演議題</a:t>
            </a:r>
            <a:r>
              <a:rPr lang="en-US" altLang="ja-JP" dirty="0" smtClean="0">
                <a:solidFill>
                  <a:srgbClr val="002060"/>
                </a:solidFill>
                <a:latin typeface="Arial" charset="0"/>
                <a:ea typeface="メイリオ" pitchFamily="50" charset="-128"/>
                <a:cs typeface="Arial" charset="0"/>
              </a:rPr>
              <a:t/>
            </a:r>
            <a:br>
              <a:rPr lang="en-US" altLang="ja-JP" dirty="0" smtClean="0">
                <a:solidFill>
                  <a:srgbClr val="002060"/>
                </a:solidFill>
                <a:latin typeface="Arial" charset="0"/>
                <a:ea typeface="メイリオ" pitchFamily="50" charset="-128"/>
                <a:cs typeface="Arial" charset="0"/>
              </a:rPr>
            </a:br>
            <a:r>
              <a:rPr lang="ja-JP" altLang="en-US" dirty="0" smtClean="0">
                <a:solidFill>
                  <a:srgbClr val="002060"/>
                </a:solidFill>
                <a:latin typeface="Arial" charset="0"/>
                <a:ea typeface="メイリオ" pitchFamily="50" charset="-128"/>
                <a:cs typeface="Arial" charset="0"/>
              </a:rPr>
              <a:t>インドの保険事情について</a:t>
            </a:r>
            <a:r>
              <a:rPr lang="en-US" altLang="ja-JP" dirty="0" smtClean="0">
                <a:solidFill>
                  <a:srgbClr val="002060"/>
                </a:solidFill>
                <a:latin typeface="Arial" charset="0"/>
                <a:ea typeface="メイリオ" pitchFamily="50" charset="-128"/>
                <a:cs typeface="Arial" charset="0"/>
              </a:rPr>
              <a:t/>
            </a:r>
            <a:br>
              <a:rPr lang="en-US" altLang="ja-JP" dirty="0" smtClean="0">
                <a:solidFill>
                  <a:srgbClr val="002060"/>
                </a:solidFill>
                <a:latin typeface="Arial" charset="0"/>
                <a:ea typeface="メイリオ" pitchFamily="50" charset="-128"/>
                <a:cs typeface="Arial" charset="0"/>
              </a:rPr>
            </a:br>
            <a:r>
              <a:rPr lang="en-US" altLang="ja-JP" sz="5400" dirty="0" smtClean="0">
                <a:solidFill>
                  <a:srgbClr val="002060"/>
                </a:solidFill>
                <a:latin typeface="Arial" charset="0"/>
                <a:ea typeface="メイリオ" pitchFamily="50" charset="-128"/>
                <a:cs typeface="Arial" charset="0"/>
              </a:rPr>
              <a:t/>
            </a:r>
            <a:br>
              <a:rPr lang="en-US" altLang="ja-JP" sz="5400" dirty="0" smtClean="0">
                <a:solidFill>
                  <a:srgbClr val="002060"/>
                </a:solidFill>
                <a:latin typeface="Arial" charset="0"/>
                <a:ea typeface="メイリオ" pitchFamily="50" charset="-128"/>
                <a:cs typeface="Arial" charset="0"/>
              </a:rPr>
            </a:br>
            <a:r>
              <a:rPr lang="ja-JP" altLang="en-US" sz="2400" dirty="0" smtClean="0">
                <a:solidFill>
                  <a:srgbClr val="002060"/>
                </a:solidFill>
                <a:latin typeface="Arial" charset="0"/>
                <a:ea typeface="メイリオ" pitchFamily="50" charset="-128"/>
                <a:cs typeface="Arial" charset="0"/>
              </a:rPr>
              <a:t>講演者</a:t>
            </a:r>
            <a:r>
              <a:rPr lang="en-US" altLang="ja-JP" sz="2400" dirty="0" smtClean="0">
                <a:solidFill>
                  <a:srgbClr val="002060"/>
                </a:solidFill>
                <a:latin typeface="Arial" charset="0"/>
                <a:ea typeface="メイリオ" pitchFamily="50" charset="-128"/>
                <a:cs typeface="Arial" charset="0"/>
              </a:rPr>
              <a:t/>
            </a:r>
            <a:br>
              <a:rPr lang="en-US" altLang="ja-JP" sz="2400" dirty="0" smtClean="0">
                <a:solidFill>
                  <a:srgbClr val="002060"/>
                </a:solidFill>
                <a:latin typeface="Arial" charset="0"/>
                <a:ea typeface="メイリオ" pitchFamily="50" charset="-128"/>
                <a:cs typeface="Arial" charset="0"/>
              </a:rPr>
            </a:br>
            <a:r>
              <a:rPr lang="ja-JP" altLang="en-US" sz="2400" dirty="0" smtClean="0">
                <a:solidFill>
                  <a:srgbClr val="002060"/>
                </a:solidFill>
                <a:latin typeface="Arial" pitchFamily="34" charset="0"/>
                <a:ea typeface="メイリオ" pitchFamily="50" charset="-128"/>
                <a:cs typeface="Arial" pitchFamily="34" charset="0"/>
              </a:rPr>
              <a:t>三井住友海上火災保険株式会社</a:t>
            </a:r>
            <a:r>
              <a:rPr lang="en-US" altLang="ja-JP" sz="2400" dirty="0" smtClean="0">
                <a:solidFill>
                  <a:srgbClr val="002060"/>
                </a:solidFill>
                <a:latin typeface="Arial" pitchFamily="34" charset="0"/>
                <a:ea typeface="メイリオ" pitchFamily="50" charset="-128"/>
                <a:cs typeface="Arial" pitchFamily="34" charset="0"/>
              </a:rPr>
              <a:t/>
            </a:r>
            <a:br>
              <a:rPr lang="en-US" altLang="ja-JP" sz="2400" dirty="0" smtClean="0">
                <a:solidFill>
                  <a:srgbClr val="002060"/>
                </a:solidFill>
                <a:latin typeface="Arial" pitchFamily="34" charset="0"/>
                <a:ea typeface="メイリオ" pitchFamily="50" charset="-128"/>
                <a:cs typeface="Arial" pitchFamily="34" charset="0"/>
              </a:rPr>
            </a:br>
            <a:r>
              <a:rPr lang="en-US" altLang="ja-JP" sz="2000" dirty="0" smtClean="0">
                <a:solidFill>
                  <a:srgbClr val="002060"/>
                </a:solidFill>
                <a:latin typeface="Arial" pitchFamily="34" charset="0"/>
                <a:ea typeface="メイリオ" pitchFamily="50" charset="-128"/>
                <a:cs typeface="Arial" pitchFamily="34" charset="0"/>
              </a:rPr>
              <a:t>(</a:t>
            </a:r>
            <a:r>
              <a:rPr lang="en-US" altLang="ja-JP" sz="2000" dirty="0" err="1" smtClean="0">
                <a:solidFill>
                  <a:srgbClr val="002060"/>
                </a:solidFill>
                <a:latin typeface="Arial" pitchFamily="34" charset="0"/>
                <a:cs typeface="Arial" pitchFamily="34" charset="0"/>
              </a:rPr>
              <a:t>Cholamandalam</a:t>
            </a:r>
            <a:r>
              <a:rPr lang="ja-JP" altLang="en-US" sz="2000" dirty="0">
                <a:solidFill>
                  <a:srgbClr val="002060"/>
                </a:solidFill>
                <a:latin typeface="Arial" pitchFamily="34" charset="0"/>
                <a:cs typeface="Arial" pitchFamily="34" charset="0"/>
              </a:rPr>
              <a:t> </a:t>
            </a:r>
            <a:r>
              <a:rPr lang="en-US" altLang="ja-JP" sz="2000" dirty="0" smtClean="0">
                <a:solidFill>
                  <a:srgbClr val="002060"/>
                </a:solidFill>
                <a:latin typeface="Arial" pitchFamily="34" charset="0"/>
                <a:cs typeface="Arial" pitchFamily="34" charset="0"/>
              </a:rPr>
              <a:t>MS</a:t>
            </a:r>
            <a:r>
              <a:rPr lang="ja-JP" altLang="en-US" sz="2000" dirty="0" smtClean="0">
                <a:solidFill>
                  <a:srgbClr val="002060"/>
                </a:solidFill>
                <a:latin typeface="Arial" pitchFamily="34" charset="0"/>
                <a:cs typeface="Arial" pitchFamily="34" charset="0"/>
              </a:rPr>
              <a:t> </a:t>
            </a:r>
            <a:r>
              <a:rPr lang="en-US" altLang="ja-JP" sz="2000" dirty="0" smtClean="0">
                <a:solidFill>
                  <a:srgbClr val="002060"/>
                </a:solidFill>
                <a:latin typeface="Arial" pitchFamily="34" charset="0"/>
                <a:cs typeface="Arial" pitchFamily="34" charset="0"/>
              </a:rPr>
              <a:t>General Insurance</a:t>
            </a:r>
            <a:r>
              <a:rPr lang="ja-JP" altLang="en-US" sz="2000" dirty="0" smtClean="0">
                <a:solidFill>
                  <a:srgbClr val="002060"/>
                </a:solidFill>
                <a:latin typeface="Arial" pitchFamily="34" charset="0"/>
                <a:cs typeface="Arial" pitchFamily="34" charset="0"/>
              </a:rPr>
              <a:t> </a:t>
            </a:r>
            <a:r>
              <a:rPr lang="en-US" altLang="ja-JP" sz="2000" dirty="0" smtClean="0">
                <a:solidFill>
                  <a:srgbClr val="002060"/>
                </a:solidFill>
                <a:latin typeface="Arial" pitchFamily="34" charset="0"/>
                <a:cs typeface="Arial" pitchFamily="34" charset="0"/>
              </a:rPr>
              <a:t>Ltd</a:t>
            </a:r>
            <a:r>
              <a:rPr lang="en-US" altLang="ja-JP" sz="2000" dirty="0" smtClean="0">
                <a:solidFill>
                  <a:srgbClr val="002060"/>
                </a:solidFill>
                <a:latin typeface="Arial" pitchFamily="34" charset="0"/>
                <a:ea typeface="メイリオ" pitchFamily="50" charset="-128"/>
                <a:cs typeface="Arial" pitchFamily="34" charset="0"/>
              </a:rPr>
              <a:t>)</a:t>
            </a:r>
            <a:r>
              <a:rPr lang="en-US" altLang="ja-JP" sz="2400" dirty="0" smtClean="0">
                <a:solidFill>
                  <a:srgbClr val="002060"/>
                </a:solidFill>
                <a:latin typeface="Arial" charset="0"/>
                <a:ea typeface="メイリオ" pitchFamily="50" charset="-128"/>
                <a:cs typeface="Arial" charset="0"/>
              </a:rPr>
              <a:t/>
            </a:r>
            <a:br>
              <a:rPr lang="en-US" altLang="ja-JP" sz="2400" dirty="0" smtClean="0">
                <a:solidFill>
                  <a:srgbClr val="002060"/>
                </a:solidFill>
                <a:latin typeface="Arial" charset="0"/>
                <a:ea typeface="メイリオ" pitchFamily="50" charset="-128"/>
                <a:cs typeface="Arial" charset="0"/>
              </a:rPr>
            </a:br>
            <a:r>
              <a:rPr lang="ja-JP" altLang="en-US" sz="2400" dirty="0" smtClean="0">
                <a:solidFill>
                  <a:srgbClr val="002060"/>
                </a:solidFill>
                <a:latin typeface="Arial" charset="0"/>
                <a:ea typeface="メイリオ" pitchFamily="50" charset="-128"/>
                <a:cs typeface="Arial" charset="0"/>
              </a:rPr>
              <a:t>徳田　憲二　様</a:t>
            </a:r>
            <a:r>
              <a:rPr lang="en-US" altLang="ja-JP" sz="1600" dirty="0" smtClean="0">
                <a:solidFill>
                  <a:srgbClr val="002060"/>
                </a:solidFill>
                <a:latin typeface="Arial" charset="0"/>
                <a:ea typeface="メイリオ" pitchFamily="50" charset="-128"/>
                <a:cs typeface="Arial" charset="0"/>
              </a:rPr>
              <a:t/>
            </a:r>
            <a:br>
              <a:rPr lang="en-US" altLang="ja-JP" sz="1600" dirty="0" smtClean="0">
                <a:solidFill>
                  <a:srgbClr val="002060"/>
                </a:solidFill>
                <a:latin typeface="Arial" charset="0"/>
                <a:ea typeface="メイリオ" pitchFamily="50" charset="-128"/>
                <a:cs typeface="Arial" charset="0"/>
              </a:rPr>
            </a:br>
            <a:r>
              <a:rPr lang="en-US" altLang="ja-JP" sz="1800" dirty="0" smtClean="0">
                <a:solidFill>
                  <a:srgbClr val="002060"/>
                </a:solidFill>
                <a:latin typeface="Arial" charset="0"/>
                <a:ea typeface="メイリオ" pitchFamily="50" charset="-128"/>
                <a:cs typeface="Arial" charset="0"/>
              </a:rPr>
              <a:t/>
            </a:r>
            <a:br>
              <a:rPr lang="en-US" altLang="ja-JP" sz="1800" dirty="0" smtClean="0">
                <a:solidFill>
                  <a:srgbClr val="002060"/>
                </a:solidFill>
                <a:latin typeface="Arial" charset="0"/>
                <a:ea typeface="メイリオ" pitchFamily="50" charset="-128"/>
                <a:cs typeface="Arial" charset="0"/>
              </a:rPr>
            </a:br>
            <a:r>
              <a:rPr lang="ja-JP" altLang="en-US" sz="2400" dirty="0" smtClean="0">
                <a:solidFill>
                  <a:srgbClr val="002060"/>
                </a:solidFill>
                <a:latin typeface="Arial" charset="0"/>
                <a:ea typeface="メイリオ" pitchFamily="50" charset="-128"/>
                <a:cs typeface="Arial" charset="0"/>
              </a:rPr>
              <a:t>日時：</a:t>
            </a:r>
            <a:r>
              <a:rPr lang="en-US" altLang="ja-JP" sz="2400" dirty="0" smtClean="0">
                <a:solidFill>
                  <a:srgbClr val="002060"/>
                </a:solidFill>
                <a:latin typeface="Arial" charset="0"/>
                <a:ea typeface="メイリオ" pitchFamily="50" charset="-128"/>
                <a:cs typeface="Arial" charset="0"/>
              </a:rPr>
              <a:t>12</a:t>
            </a:r>
            <a:r>
              <a:rPr lang="ja-JP" altLang="en-US" sz="2400" dirty="0" smtClean="0">
                <a:solidFill>
                  <a:srgbClr val="002060"/>
                </a:solidFill>
                <a:latin typeface="Arial" charset="0"/>
                <a:ea typeface="メイリオ" pitchFamily="50" charset="-128"/>
                <a:cs typeface="Arial" charset="0"/>
              </a:rPr>
              <a:t>月</a:t>
            </a:r>
            <a:r>
              <a:rPr lang="en-US" altLang="ja-JP" sz="2400" dirty="0">
                <a:solidFill>
                  <a:srgbClr val="002060"/>
                </a:solidFill>
                <a:latin typeface="Arial" charset="0"/>
                <a:ea typeface="メイリオ" pitchFamily="50" charset="-128"/>
                <a:cs typeface="Arial" charset="0"/>
              </a:rPr>
              <a:t>16</a:t>
            </a:r>
            <a:r>
              <a:rPr lang="ja-JP" altLang="en-US" sz="2400" dirty="0" smtClean="0">
                <a:solidFill>
                  <a:srgbClr val="002060"/>
                </a:solidFill>
                <a:latin typeface="Arial" charset="0"/>
                <a:ea typeface="メイリオ" pitchFamily="50" charset="-128"/>
                <a:cs typeface="Arial" charset="0"/>
              </a:rPr>
              <a:t>日</a:t>
            </a:r>
            <a:r>
              <a:rPr lang="en-US" altLang="ja-JP" sz="2400" dirty="0" smtClean="0">
                <a:solidFill>
                  <a:srgbClr val="002060"/>
                </a:solidFill>
                <a:latin typeface="Arial" charset="0"/>
                <a:ea typeface="メイリオ" pitchFamily="50" charset="-128"/>
                <a:cs typeface="Arial" charset="0"/>
              </a:rPr>
              <a:t>(</a:t>
            </a:r>
            <a:r>
              <a:rPr lang="ja-JP" altLang="en-US" sz="2400" dirty="0" smtClean="0">
                <a:solidFill>
                  <a:srgbClr val="002060"/>
                </a:solidFill>
                <a:latin typeface="Arial" charset="0"/>
                <a:ea typeface="メイリオ" pitchFamily="50" charset="-128"/>
                <a:cs typeface="Arial" charset="0"/>
              </a:rPr>
              <a:t>水</a:t>
            </a:r>
            <a:r>
              <a:rPr lang="en-US" altLang="ja-JP" sz="2400" dirty="0" smtClean="0">
                <a:solidFill>
                  <a:srgbClr val="002060"/>
                </a:solidFill>
                <a:latin typeface="Arial" charset="0"/>
                <a:ea typeface="メイリオ" pitchFamily="50" charset="-128"/>
                <a:cs typeface="Arial" charset="0"/>
              </a:rPr>
              <a:t>)</a:t>
            </a:r>
            <a:r>
              <a:rPr lang="ja-JP" altLang="en-US" sz="2400" dirty="0" smtClean="0">
                <a:solidFill>
                  <a:srgbClr val="002060"/>
                </a:solidFill>
                <a:latin typeface="Arial" charset="0"/>
                <a:ea typeface="メイリオ" pitchFamily="50" charset="-128"/>
                <a:cs typeface="Arial" charset="0"/>
              </a:rPr>
              <a:t>　</a:t>
            </a:r>
            <a:r>
              <a:rPr lang="en-US" altLang="ja-JP" sz="2400" dirty="0" smtClean="0">
                <a:solidFill>
                  <a:srgbClr val="002060"/>
                </a:solidFill>
                <a:latin typeface="Arial" charset="0"/>
                <a:ea typeface="メイリオ" pitchFamily="50" charset="-128"/>
                <a:cs typeface="Arial" charset="0"/>
              </a:rPr>
              <a:t>17</a:t>
            </a:r>
            <a:r>
              <a:rPr lang="ja-JP" altLang="en-US" sz="2400" dirty="0" smtClean="0">
                <a:solidFill>
                  <a:srgbClr val="002060"/>
                </a:solidFill>
                <a:latin typeface="Arial" charset="0"/>
                <a:ea typeface="メイリオ" pitchFamily="50" charset="-128"/>
                <a:cs typeface="Arial" charset="0"/>
              </a:rPr>
              <a:t>時</a:t>
            </a:r>
            <a:r>
              <a:rPr lang="en-US" altLang="ja-JP" sz="2400" dirty="0" smtClean="0">
                <a:solidFill>
                  <a:srgbClr val="002060"/>
                </a:solidFill>
                <a:latin typeface="Arial" charset="0"/>
                <a:ea typeface="メイリオ" pitchFamily="50" charset="-128"/>
                <a:cs typeface="Arial" charset="0"/>
              </a:rPr>
              <a:t>30</a:t>
            </a:r>
            <a:r>
              <a:rPr lang="ja-JP" altLang="en-US" sz="2400" dirty="0" smtClean="0">
                <a:solidFill>
                  <a:srgbClr val="002060"/>
                </a:solidFill>
                <a:latin typeface="Arial" charset="0"/>
                <a:ea typeface="メイリオ" pitchFamily="50" charset="-128"/>
                <a:cs typeface="Arial" charset="0"/>
              </a:rPr>
              <a:t>分より　</a:t>
            </a:r>
            <a:r>
              <a:rPr lang="en-US" altLang="ja-JP" sz="2400" dirty="0" smtClean="0">
                <a:solidFill>
                  <a:srgbClr val="002060"/>
                </a:solidFill>
                <a:latin typeface="Arial" charset="0"/>
                <a:ea typeface="メイリオ" pitchFamily="50" charset="-128"/>
                <a:cs typeface="Arial" charset="0"/>
              </a:rPr>
              <a:t/>
            </a:r>
            <a:br>
              <a:rPr lang="en-US" altLang="ja-JP" sz="2400" dirty="0" smtClean="0">
                <a:solidFill>
                  <a:srgbClr val="002060"/>
                </a:solidFill>
                <a:latin typeface="Arial" charset="0"/>
                <a:ea typeface="メイリオ" pitchFamily="50" charset="-128"/>
                <a:cs typeface="Arial" charset="0"/>
              </a:rPr>
            </a:br>
            <a:r>
              <a:rPr lang="ja-JP" altLang="en-US" sz="2400" dirty="0" smtClean="0">
                <a:solidFill>
                  <a:srgbClr val="002060"/>
                </a:solidFill>
                <a:latin typeface="Arial" charset="0"/>
                <a:ea typeface="メイリオ" pitchFamily="50" charset="-128"/>
                <a:cs typeface="Arial" charset="0"/>
              </a:rPr>
              <a:t>　　　</a:t>
            </a:r>
            <a:r>
              <a:rPr lang="en-US" altLang="ja-JP" sz="2400" dirty="0" smtClean="0">
                <a:solidFill>
                  <a:srgbClr val="002060"/>
                </a:solidFill>
                <a:latin typeface="Arial" charset="0"/>
                <a:ea typeface="メイリオ" pitchFamily="50" charset="-128"/>
                <a:cs typeface="Arial" charset="0"/>
              </a:rPr>
              <a:t>JETRO</a:t>
            </a:r>
            <a:r>
              <a:rPr lang="ja-JP" altLang="en-US" sz="2400" dirty="0" smtClean="0">
                <a:solidFill>
                  <a:srgbClr val="002060"/>
                </a:solidFill>
                <a:latin typeface="Arial" charset="0"/>
                <a:ea typeface="メイリオ" pitchFamily="50" charset="-128"/>
                <a:cs typeface="Arial" charset="0"/>
              </a:rPr>
              <a:t>様会議室にて</a:t>
            </a:r>
            <a:endParaRPr lang="en-US" sz="4800" dirty="0" smtClean="0">
              <a:solidFill>
                <a:srgbClr val="002060"/>
              </a:solidFill>
              <a:latin typeface="Arial" charset="0"/>
              <a:ea typeface="メイリオ" pitchFamily="50" charset="-128"/>
              <a:cs typeface="Arial" charset="0"/>
            </a:endParaRPr>
          </a:p>
        </p:txBody>
      </p:sp>
      <p:pic>
        <p:nvPicPr>
          <p:cNvPr id="4099" name="図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31175" y="5772150"/>
            <a:ext cx="78263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7451725" y="115888"/>
            <a:ext cx="1555750" cy="7921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 name="Rectangle 4"/>
          <p:cNvSpPr/>
          <p:nvPr/>
        </p:nvSpPr>
        <p:spPr>
          <a:xfrm>
            <a:off x="417513" y="6524625"/>
            <a:ext cx="1873250" cy="2174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2567794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p:cNvSpPr>
          <p:nvPr/>
        </p:nvSpPr>
        <p:spPr bwMode="auto">
          <a:xfrm>
            <a:off x="251520" y="332656"/>
            <a:ext cx="6477000" cy="539750"/>
          </a:xfrm>
          <a:prstGeom prst="rect">
            <a:avLst/>
          </a:prstGeom>
          <a:noFill/>
          <a:ln w="9525">
            <a:noFill/>
            <a:miter lim="800000"/>
            <a:headEnd/>
            <a:tailEnd/>
          </a:ln>
        </p:spPr>
        <p:txBody>
          <a:bodyPr anchor="ctr"/>
          <a:lstStyle/>
          <a:p>
            <a:pPr>
              <a:defRPr/>
            </a:pPr>
            <a:r>
              <a:rPr lang="ja-JP" altLang="en-US" sz="3600" dirty="0" smtClean="0">
                <a:solidFill>
                  <a:srgbClr val="002060"/>
                </a:solidFill>
                <a:effectLst>
                  <a:outerShdw blurRad="38100" dist="38100" dir="2700000" algn="tl">
                    <a:srgbClr val="000000">
                      <a:alpha val="43137"/>
                    </a:srgbClr>
                  </a:outerShdw>
                </a:effectLst>
                <a:latin typeface="Meiryo UI" pitchFamily="50" charset="-128"/>
                <a:ea typeface="Meiryo UI" pitchFamily="50" charset="-128"/>
              </a:rPr>
              <a:t>インドの損害保険業界について</a:t>
            </a:r>
            <a:endParaRPr lang="en-US" sz="3600" dirty="0">
              <a:solidFill>
                <a:srgbClr val="002060"/>
              </a:solidFill>
              <a:effectLst>
                <a:outerShdw blurRad="38100" dist="38100" dir="2700000" algn="tl">
                  <a:srgbClr val="000000">
                    <a:alpha val="43137"/>
                  </a:srgbClr>
                </a:outerShdw>
              </a:effectLst>
              <a:latin typeface="Meiryo UI" pitchFamily="50" charset="-128"/>
              <a:ea typeface="Meiryo UI" pitchFamily="50" charset="-128"/>
            </a:endParaRPr>
          </a:p>
        </p:txBody>
      </p:sp>
      <p:graphicFrame>
        <p:nvGraphicFramePr>
          <p:cNvPr id="7" name="Table 6"/>
          <p:cNvGraphicFramePr>
            <a:graphicFrameLocks noGrp="1"/>
          </p:cNvGraphicFramePr>
          <p:nvPr>
            <p:extLst>
              <p:ext uri="{D42A27DB-BD31-4B8C-83A1-F6EECF244321}">
                <p14:modId xmlns:p14="http://schemas.microsoft.com/office/powerpoint/2010/main" val="1323697329"/>
              </p:ext>
            </p:extLst>
          </p:nvPr>
        </p:nvGraphicFramePr>
        <p:xfrm>
          <a:off x="179512" y="1124744"/>
          <a:ext cx="8568952" cy="5544616"/>
        </p:xfrm>
        <a:graphic>
          <a:graphicData uri="http://schemas.openxmlformats.org/drawingml/2006/table">
            <a:tbl>
              <a:tblPr firstRow="1" bandRow="1">
                <a:tableStyleId>{BC89EF96-8CEA-46FF-86C4-4CE0E7609802}</a:tableStyleId>
              </a:tblPr>
              <a:tblGrid>
                <a:gridCol w="1970859"/>
                <a:gridCol w="6598093"/>
              </a:tblGrid>
              <a:tr h="1406469">
                <a:tc>
                  <a:txBody>
                    <a:bodyPr/>
                    <a:lstStyle/>
                    <a:p>
                      <a:pPr algn="ctr"/>
                      <a:r>
                        <a:rPr kumimoji="1" lang="ja-JP" altLang="en-US" b="0" dirty="0" smtClean="0">
                          <a:ln>
                            <a:solidFill>
                              <a:schemeClr val="tx2"/>
                            </a:solidFill>
                          </a:ln>
                          <a:solidFill>
                            <a:schemeClr val="tx1"/>
                          </a:solidFill>
                        </a:rPr>
                        <a:t>市場構造</a:t>
                      </a:r>
                      <a:endParaRPr kumimoji="1" lang="ja-JP" altLang="en-US" b="0" dirty="0">
                        <a:ln>
                          <a:solidFill>
                            <a:schemeClr val="tx2"/>
                          </a:solid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700" b="0" kern="1200" dirty="0" smtClean="0">
                          <a:ln>
                            <a:solidFill>
                              <a:schemeClr val="tx2"/>
                            </a:solidFill>
                          </a:ln>
                          <a:solidFill>
                            <a:schemeClr val="tx1"/>
                          </a:solidFill>
                          <a:effectLst/>
                          <a:latin typeface="+mn-ea"/>
                          <a:ea typeface="+mn-ea"/>
                        </a:rPr>
                        <a:t>インドの損害保険業界は専門会社を含む国営</a:t>
                      </a:r>
                      <a:r>
                        <a:rPr kumimoji="1" lang="en-US" altLang="ja-JP" sz="1700" b="0" kern="1200" dirty="0" smtClean="0">
                          <a:ln>
                            <a:solidFill>
                              <a:schemeClr val="tx2"/>
                            </a:solidFill>
                          </a:ln>
                          <a:solidFill>
                            <a:schemeClr val="tx1"/>
                          </a:solidFill>
                          <a:effectLst/>
                          <a:latin typeface="+mn-ea"/>
                          <a:ea typeface="+mn-ea"/>
                        </a:rPr>
                        <a:t>6</a:t>
                      </a:r>
                      <a:r>
                        <a:rPr kumimoji="1" lang="ja-JP" altLang="ja-JP" sz="1700" b="0" kern="1200" dirty="0" err="1" smtClean="0">
                          <a:ln>
                            <a:solidFill>
                              <a:schemeClr val="tx2"/>
                            </a:solidFill>
                          </a:ln>
                          <a:solidFill>
                            <a:schemeClr val="tx1"/>
                          </a:solidFill>
                          <a:effectLst/>
                          <a:latin typeface="+mn-ea"/>
                          <a:ea typeface="+mn-ea"/>
                        </a:rPr>
                        <a:t>つの</a:t>
                      </a:r>
                      <a:r>
                        <a:rPr kumimoji="1" lang="ja-JP" altLang="ja-JP" sz="1700" b="0" kern="1200" dirty="0" smtClean="0">
                          <a:ln>
                            <a:solidFill>
                              <a:schemeClr val="tx2"/>
                            </a:solidFill>
                          </a:ln>
                          <a:solidFill>
                            <a:schemeClr val="tx1"/>
                          </a:solidFill>
                          <a:effectLst/>
                          <a:latin typeface="+mn-ea"/>
                          <a:ea typeface="+mn-ea"/>
                        </a:rPr>
                        <a:t>保険会社と国営</a:t>
                      </a:r>
                      <a:r>
                        <a:rPr kumimoji="1" lang="en-US" altLang="ja-JP" sz="1700" b="0" kern="1200" dirty="0" smtClean="0">
                          <a:ln>
                            <a:solidFill>
                              <a:schemeClr val="tx2"/>
                            </a:solidFill>
                          </a:ln>
                          <a:solidFill>
                            <a:schemeClr val="tx1"/>
                          </a:solidFill>
                          <a:effectLst/>
                          <a:latin typeface="+mn-ea"/>
                          <a:ea typeface="+mn-ea"/>
                        </a:rPr>
                        <a:t>1</a:t>
                      </a:r>
                      <a:r>
                        <a:rPr kumimoji="1" lang="ja-JP" altLang="ja-JP" sz="1700" b="0" kern="1200" dirty="0" smtClean="0">
                          <a:ln>
                            <a:solidFill>
                              <a:schemeClr val="tx2"/>
                            </a:solidFill>
                          </a:ln>
                          <a:solidFill>
                            <a:schemeClr val="tx1"/>
                          </a:solidFill>
                          <a:effectLst/>
                          <a:latin typeface="+mn-ea"/>
                          <a:ea typeface="+mn-ea"/>
                        </a:rPr>
                        <a:t>再保険会社、</a:t>
                      </a:r>
                      <a:r>
                        <a:rPr kumimoji="1" lang="en-US" altLang="ja-JP" sz="1700" b="0" kern="1200" dirty="0" smtClean="0">
                          <a:ln>
                            <a:solidFill>
                              <a:schemeClr val="tx2"/>
                            </a:solidFill>
                          </a:ln>
                          <a:solidFill>
                            <a:schemeClr val="tx1"/>
                          </a:solidFill>
                          <a:effectLst/>
                          <a:latin typeface="+mn-ea"/>
                          <a:ea typeface="+mn-ea"/>
                        </a:rPr>
                        <a:t>2001</a:t>
                      </a:r>
                      <a:r>
                        <a:rPr kumimoji="1" lang="ja-JP" altLang="ja-JP" sz="1700" b="0" kern="1200" dirty="0" smtClean="0">
                          <a:ln>
                            <a:solidFill>
                              <a:schemeClr val="tx2"/>
                            </a:solidFill>
                          </a:ln>
                          <a:solidFill>
                            <a:schemeClr val="tx1"/>
                          </a:solidFill>
                          <a:effectLst/>
                          <a:latin typeface="+mn-ea"/>
                          <a:ea typeface="+mn-ea"/>
                        </a:rPr>
                        <a:t>年以降の自由化に伴って設立された</a:t>
                      </a:r>
                      <a:r>
                        <a:rPr kumimoji="1" lang="en-US" altLang="ja-JP" sz="1700" b="0" kern="1200" dirty="0" smtClean="0">
                          <a:ln>
                            <a:solidFill>
                              <a:schemeClr val="tx2"/>
                            </a:solidFill>
                          </a:ln>
                          <a:solidFill>
                            <a:schemeClr val="tx1"/>
                          </a:solidFill>
                          <a:effectLst/>
                          <a:latin typeface="+mn-ea"/>
                          <a:ea typeface="+mn-ea"/>
                        </a:rPr>
                        <a:t>22</a:t>
                      </a:r>
                      <a:r>
                        <a:rPr kumimoji="1" lang="ja-JP" altLang="ja-JP" sz="1700" b="0" kern="1200" dirty="0" smtClean="0">
                          <a:ln>
                            <a:solidFill>
                              <a:schemeClr val="tx2"/>
                            </a:solidFill>
                          </a:ln>
                          <a:solidFill>
                            <a:schemeClr val="tx1"/>
                          </a:solidFill>
                          <a:effectLst/>
                          <a:latin typeface="+mn-ea"/>
                          <a:ea typeface="+mn-ea"/>
                        </a:rPr>
                        <a:t>社の民間会社により構成されてい</a:t>
                      </a:r>
                      <a:r>
                        <a:rPr kumimoji="1" lang="ja-JP" altLang="en-US" sz="1700" b="0" kern="1200" dirty="0" smtClean="0">
                          <a:ln>
                            <a:solidFill>
                              <a:schemeClr val="tx2"/>
                            </a:solidFill>
                          </a:ln>
                          <a:solidFill>
                            <a:schemeClr val="tx1"/>
                          </a:solidFill>
                          <a:effectLst/>
                          <a:latin typeface="+mn-ea"/>
                          <a:ea typeface="+mn-ea"/>
                        </a:rPr>
                        <a:t>る</a:t>
                      </a:r>
                      <a:r>
                        <a:rPr kumimoji="1" lang="ja-JP" altLang="ja-JP" sz="1700" b="0" kern="1200" dirty="0" smtClean="0">
                          <a:ln>
                            <a:solidFill>
                              <a:schemeClr val="tx2"/>
                            </a:solidFill>
                          </a:ln>
                          <a:solidFill>
                            <a:schemeClr val="tx1"/>
                          </a:solidFill>
                          <a:effectLst/>
                          <a:latin typeface="+mn-ea"/>
                          <a:ea typeface="+mn-ea"/>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743385">
                <a:tc>
                  <a:txBody>
                    <a:bodyPr/>
                    <a:lstStyle/>
                    <a:p>
                      <a:pPr algn="ctr"/>
                      <a:r>
                        <a:rPr kumimoji="1" lang="ja-JP" altLang="en-US" dirty="0" smtClean="0">
                          <a:ln>
                            <a:solidFill>
                              <a:schemeClr val="tx2"/>
                            </a:solidFill>
                          </a:ln>
                          <a:solidFill>
                            <a:schemeClr val="tx1"/>
                          </a:solidFill>
                        </a:rPr>
                        <a:t>国営保険会社</a:t>
                      </a:r>
                      <a:endParaRPr kumimoji="1" lang="ja-JP" altLang="en-US" dirty="0">
                        <a:ln>
                          <a:solidFill>
                            <a:schemeClr val="tx2"/>
                          </a:solid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b="0" kern="1200" dirty="0" smtClean="0">
                          <a:ln>
                            <a:solidFill>
                              <a:schemeClr val="tx2"/>
                            </a:solidFill>
                          </a:ln>
                          <a:solidFill>
                            <a:schemeClr val="tx1"/>
                          </a:solidFill>
                          <a:effectLst/>
                          <a:latin typeface="+mn-ea"/>
                          <a:ea typeface="+mn-ea"/>
                        </a:rPr>
                        <a:t>1972</a:t>
                      </a:r>
                      <a:r>
                        <a:rPr kumimoji="1" lang="ja-JP" altLang="ja-JP" sz="1700" b="0" kern="1200" dirty="0" smtClean="0">
                          <a:ln>
                            <a:solidFill>
                              <a:schemeClr val="tx2"/>
                            </a:solidFill>
                          </a:ln>
                          <a:solidFill>
                            <a:schemeClr val="tx1"/>
                          </a:solidFill>
                          <a:effectLst/>
                          <a:latin typeface="+mn-ea"/>
                          <a:ea typeface="+mn-ea"/>
                        </a:rPr>
                        <a:t>年の損害保険会社の国有化、外国保険会社支店の撤収により成立した国営会社は</a:t>
                      </a:r>
                      <a:r>
                        <a:rPr kumimoji="1" lang="ja-JP" altLang="en-US" sz="1700" b="0" kern="1200" dirty="0" smtClean="0">
                          <a:ln>
                            <a:solidFill>
                              <a:schemeClr val="tx2"/>
                            </a:solidFill>
                          </a:ln>
                          <a:solidFill>
                            <a:schemeClr val="tx1"/>
                          </a:solidFill>
                          <a:effectLst/>
                          <a:latin typeface="+mn-ea"/>
                          <a:ea typeface="+mn-ea"/>
                        </a:rPr>
                        <a:t>、</a:t>
                      </a:r>
                      <a:r>
                        <a:rPr kumimoji="1" lang="ja-JP" altLang="ja-JP" sz="1700" b="0" kern="1200" dirty="0" smtClean="0">
                          <a:ln>
                            <a:solidFill>
                              <a:schemeClr val="tx2"/>
                            </a:solidFill>
                          </a:ln>
                          <a:solidFill>
                            <a:schemeClr val="tx1"/>
                          </a:solidFill>
                          <a:effectLst/>
                          <a:latin typeface="+mn-ea"/>
                          <a:ea typeface="+mn-ea"/>
                        </a:rPr>
                        <a:t>数万人の従業員と広いインドをカバーする支店網が特長。しかし国有化の結果、労働問題、官僚的な組織などの弱点があり</a:t>
                      </a:r>
                      <a:r>
                        <a:rPr kumimoji="1" lang="ja-JP" altLang="en-US" sz="1700" b="0" kern="1200" dirty="0" smtClean="0">
                          <a:ln>
                            <a:solidFill>
                              <a:schemeClr val="tx2"/>
                            </a:solidFill>
                          </a:ln>
                          <a:solidFill>
                            <a:schemeClr val="tx1"/>
                          </a:solidFill>
                          <a:effectLst/>
                          <a:latin typeface="+mn-ea"/>
                          <a:ea typeface="+mn-ea"/>
                        </a:rPr>
                        <a:t>、</a:t>
                      </a:r>
                      <a:r>
                        <a:rPr kumimoji="1" lang="ja-JP" altLang="ja-JP" sz="1700" b="0" kern="1200" dirty="0" smtClean="0">
                          <a:ln>
                            <a:solidFill>
                              <a:schemeClr val="tx2"/>
                            </a:solidFill>
                          </a:ln>
                          <a:solidFill>
                            <a:schemeClr val="tx1"/>
                          </a:solidFill>
                          <a:effectLst/>
                          <a:latin typeface="+mn-ea"/>
                          <a:ea typeface="+mn-ea"/>
                        </a:rPr>
                        <a:t>新商品開発やシステム化が遅れていると言われてい</a:t>
                      </a:r>
                      <a:r>
                        <a:rPr kumimoji="1" lang="ja-JP" altLang="en-US" sz="1700" b="0" kern="1200" dirty="0" smtClean="0">
                          <a:ln>
                            <a:solidFill>
                              <a:schemeClr val="tx2"/>
                            </a:solidFill>
                          </a:ln>
                          <a:solidFill>
                            <a:schemeClr val="tx1"/>
                          </a:solidFill>
                          <a:effectLst/>
                          <a:latin typeface="+mn-ea"/>
                          <a:ea typeface="+mn-ea"/>
                        </a:rPr>
                        <a:t>る</a:t>
                      </a:r>
                      <a:r>
                        <a:rPr kumimoji="1" lang="ja-JP" altLang="ja-JP" sz="1700" b="0" kern="1200" dirty="0" smtClean="0">
                          <a:ln>
                            <a:solidFill>
                              <a:schemeClr val="tx2"/>
                            </a:solidFill>
                          </a:ln>
                          <a:solidFill>
                            <a:schemeClr val="tx1"/>
                          </a:solidFill>
                          <a:effectLst/>
                          <a:latin typeface="+mn-ea"/>
                          <a:ea typeface="+mn-ea"/>
                        </a:rPr>
                        <a:t>。</a:t>
                      </a:r>
                      <a:endParaRPr kumimoji="1" lang="ja-JP" altLang="en-US" sz="1700" b="0" dirty="0">
                        <a:ln>
                          <a:solidFill>
                            <a:schemeClr val="tx2"/>
                          </a:solidFill>
                        </a:ln>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alpha val="20000"/>
                      </a:schemeClr>
                    </a:solidFill>
                  </a:tcPr>
                </a:tc>
              </a:tr>
              <a:tr h="2394762">
                <a:tc>
                  <a:txBody>
                    <a:bodyPr/>
                    <a:lstStyle/>
                    <a:p>
                      <a:pPr algn="ctr"/>
                      <a:r>
                        <a:rPr kumimoji="1" lang="ja-JP" altLang="en-US" dirty="0" smtClean="0">
                          <a:ln>
                            <a:solidFill>
                              <a:schemeClr val="tx2"/>
                            </a:solidFill>
                          </a:ln>
                          <a:solidFill>
                            <a:schemeClr val="tx1"/>
                          </a:solidFill>
                        </a:rPr>
                        <a:t>民間保険会社</a:t>
                      </a:r>
                      <a:endParaRPr kumimoji="1" lang="ja-JP" altLang="en-US" dirty="0">
                        <a:ln>
                          <a:solidFill>
                            <a:schemeClr val="tx2"/>
                          </a:solid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b="0" kern="1200" dirty="0" smtClean="0">
                          <a:ln>
                            <a:solidFill>
                              <a:schemeClr val="tx2"/>
                            </a:solidFill>
                          </a:ln>
                          <a:solidFill>
                            <a:schemeClr val="tx1"/>
                          </a:solidFill>
                          <a:effectLst/>
                          <a:latin typeface="+mn-ea"/>
                          <a:ea typeface="+mn-ea"/>
                        </a:rPr>
                        <a:t>2001</a:t>
                      </a:r>
                      <a:r>
                        <a:rPr kumimoji="1" lang="ja-JP" altLang="ja-JP" sz="1700" b="0" kern="1200" dirty="0" smtClean="0">
                          <a:ln>
                            <a:solidFill>
                              <a:schemeClr val="tx2"/>
                            </a:solidFill>
                          </a:ln>
                          <a:solidFill>
                            <a:schemeClr val="tx1"/>
                          </a:solidFill>
                          <a:effectLst/>
                          <a:latin typeface="+mn-ea"/>
                          <a:ea typeface="+mn-ea"/>
                        </a:rPr>
                        <a:t>年の自由化</a:t>
                      </a:r>
                      <a:r>
                        <a:rPr kumimoji="1" lang="ja-JP" altLang="en-US" sz="1700" b="0" kern="1200" dirty="0" smtClean="0">
                          <a:ln>
                            <a:solidFill>
                              <a:schemeClr val="tx2"/>
                            </a:solidFill>
                          </a:ln>
                          <a:solidFill>
                            <a:schemeClr val="tx1"/>
                          </a:solidFill>
                          <a:effectLst/>
                          <a:latin typeface="+mn-ea"/>
                          <a:ea typeface="+mn-ea"/>
                        </a:rPr>
                        <a:t>後に</a:t>
                      </a:r>
                      <a:r>
                        <a:rPr kumimoji="1" lang="ja-JP" altLang="ja-JP" sz="1700" b="0" kern="1200" dirty="0" smtClean="0">
                          <a:ln>
                            <a:solidFill>
                              <a:schemeClr val="tx2"/>
                            </a:solidFill>
                          </a:ln>
                          <a:solidFill>
                            <a:schemeClr val="tx1"/>
                          </a:solidFill>
                          <a:effectLst/>
                          <a:latin typeface="+mn-ea"/>
                          <a:ea typeface="+mn-ea"/>
                        </a:rPr>
                        <a:t>設立</a:t>
                      </a:r>
                      <a:r>
                        <a:rPr kumimoji="1" lang="ja-JP" altLang="en-US" sz="1700" b="0" kern="1200" dirty="0" smtClean="0">
                          <a:ln>
                            <a:solidFill>
                              <a:schemeClr val="tx2"/>
                            </a:solidFill>
                          </a:ln>
                          <a:solidFill>
                            <a:schemeClr val="tx1"/>
                          </a:solidFill>
                          <a:effectLst/>
                          <a:latin typeface="+mn-ea"/>
                          <a:ea typeface="+mn-ea"/>
                        </a:rPr>
                        <a:t>された</a:t>
                      </a:r>
                      <a:r>
                        <a:rPr kumimoji="1" lang="ja-JP" altLang="ja-JP" sz="1700" b="0" kern="1200" dirty="0" smtClean="0">
                          <a:ln>
                            <a:solidFill>
                              <a:schemeClr val="tx2"/>
                            </a:solidFill>
                          </a:ln>
                          <a:solidFill>
                            <a:schemeClr val="tx1"/>
                          </a:solidFill>
                          <a:effectLst/>
                          <a:latin typeface="+mn-ea"/>
                          <a:ea typeface="+mn-ea"/>
                        </a:rPr>
                        <a:t>民営会社の多くは</a:t>
                      </a:r>
                      <a:r>
                        <a:rPr kumimoji="1" lang="ja-JP" altLang="en-US" sz="1700" b="0" kern="1200" dirty="0" smtClean="0">
                          <a:ln>
                            <a:solidFill>
                              <a:schemeClr val="tx2"/>
                            </a:solidFill>
                          </a:ln>
                          <a:solidFill>
                            <a:schemeClr val="tx1"/>
                          </a:solidFill>
                          <a:effectLst/>
                          <a:latin typeface="+mn-ea"/>
                          <a:ea typeface="+mn-ea"/>
                        </a:rPr>
                        <a:t>、</a:t>
                      </a:r>
                      <a:r>
                        <a:rPr kumimoji="1" lang="ja-JP" altLang="ja-JP" sz="1700" b="0" kern="1200" dirty="0" smtClean="0">
                          <a:ln>
                            <a:solidFill>
                              <a:schemeClr val="tx2"/>
                            </a:solidFill>
                          </a:ln>
                          <a:solidFill>
                            <a:schemeClr val="tx1"/>
                          </a:solidFill>
                          <a:effectLst/>
                          <a:latin typeface="+mn-ea"/>
                          <a:ea typeface="+mn-ea"/>
                        </a:rPr>
                        <a:t>外国の保険会社と提携し資本および技術の導入を図ってい</a:t>
                      </a:r>
                      <a:r>
                        <a:rPr kumimoji="1" lang="ja-JP" altLang="en-US" sz="1700" b="0" kern="1200" dirty="0" smtClean="0">
                          <a:ln>
                            <a:solidFill>
                              <a:schemeClr val="tx2"/>
                            </a:solidFill>
                          </a:ln>
                          <a:solidFill>
                            <a:schemeClr val="tx1"/>
                          </a:solidFill>
                          <a:effectLst/>
                          <a:latin typeface="+mn-ea"/>
                          <a:ea typeface="+mn-ea"/>
                        </a:rPr>
                        <a:t>る</a:t>
                      </a:r>
                      <a:r>
                        <a:rPr kumimoji="1" lang="ja-JP" altLang="ja-JP" sz="1700" b="0" kern="1200" dirty="0" smtClean="0">
                          <a:ln>
                            <a:solidFill>
                              <a:schemeClr val="tx2"/>
                            </a:solidFill>
                          </a:ln>
                          <a:solidFill>
                            <a:schemeClr val="tx1"/>
                          </a:solidFill>
                          <a:effectLst/>
                          <a:latin typeface="+mn-ea"/>
                          <a:ea typeface="+mn-ea"/>
                        </a:rPr>
                        <a:t>。海外での経験をもとにしたサービス体制、新商品の導入など今までのインドでは見られない特長を出すよう各社努力してい</a:t>
                      </a:r>
                      <a:r>
                        <a:rPr kumimoji="1" lang="ja-JP" altLang="en-US" sz="1700" b="0" kern="1200" dirty="0" smtClean="0">
                          <a:ln>
                            <a:solidFill>
                              <a:schemeClr val="tx2"/>
                            </a:solidFill>
                          </a:ln>
                          <a:solidFill>
                            <a:schemeClr val="tx1"/>
                          </a:solidFill>
                          <a:effectLst/>
                          <a:latin typeface="+mn-ea"/>
                          <a:ea typeface="+mn-ea"/>
                        </a:rPr>
                        <a:t>る</a:t>
                      </a:r>
                      <a:r>
                        <a:rPr kumimoji="1" lang="ja-JP" altLang="ja-JP" sz="1700" b="0" kern="1200" dirty="0" smtClean="0">
                          <a:ln>
                            <a:solidFill>
                              <a:schemeClr val="tx2"/>
                            </a:solidFill>
                          </a:ln>
                          <a:solidFill>
                            <a:schemeClr val="tx1"/>
                          </a:solidFill>
                          <a:effectLst/>
                          <a:latin typeface="+mn-ea"/>
                          <a:ea typeface="+mn-ea"/>
                        </a:rPr>
                        <a:t>。外資規制</a:t>
                      </a:r>
                      <a:r>
                        <a:rPr kumimoji="1" lang="ja-JP" altLang="en-US" sz="1700" b="0" kern="1200" dirty="0" smtClean="0">
                          <a:ln>
                            <a:solidFill>
                              <a:schemeClr val="tx2"/>
                            </a:solidFill>
                          </a:ln>
                          <a:solidFill>
                            <a:schemeClr val="tx1"/>
                          </a:solidFill>
                          <a:effectLst/>
                          <a:latin typeface="+mn-ea"/>
                          <a:ea typeface="+mn-ea"/>
                        </a:rPr>
                        <a:t>は、</a:t>
                      </a:r>
                      <a:r>
                        <a:rPr kumimoji="1" lang="en-US" altLang="ja-JP" sz="1700" b="0" kern="1200" dirty="0" smtClean="0">
                          <a:ln>
                            <a:solidFill>
                              <a:schemeClr val="tx2"/>
                            </a:solidFill>
                          </a:ln>
                          <a:solidFill>
                            <a:schemeClr val="tx1"/>
                          </a:solidFill>
                          <a:effectLst/>
                          <a:latin typeface="+mn-ea"/>
                          <a:ea typeface="+mn-ea"/>
                        </a:rPr>
                        <a:t>2015</a:t>
                      </a:r>
                      <a:r>
                        <a:rPr kumimoji="1" lang="ja-JP" altLang="ja-JP" sz="1700" b="0" kern="1200" dirty="0" smtClean="0">
                          <a:ln>
                            <a:solidFill>
                              <a:schemeClr val="tx2"/>
                            </a:solidFill>
                          </a:ln>
                          <a:solidFill>
                            <a:schemeClr val="tx1"/>
                          </a:solidFill>
                          <a:effectLst/>
                          <a:latin typeface="+mn-ea"/>
                          <a:ea typeface="+mn-ea"/>
                        </a:rPr>
                        <a:t>年</a:t>
                      </a:r>
                      <a:r>
                        <a:rPr kumimoji="1" lang="en-US" altLang="ja-JP" sz="1700" b="0" kern="1200" dirty="0" smtClean="0">
                          <a:ln>
                            <a:solidFill>
                              <a:schemeClr val="tx2"/>
                            </a:solidFill>
                          </a:ln>
                          <a:solidFill>
                            <a:schemeClr val="tx1"/>
                          </a:solidFill>
                          <a:effectLst/>
                          <a:latin typeface="+mn-ea"/>
                          <a:ea typeface="+mn-ea"/>
                        </a:rPr>
                        <a:t>3</a:t>
                      </a:r>
                      <a:r>
                        <a:rPr kumimoji="1" lang="ja-JP" altLang="ja-JP" sz="1700" b="0" kern="1200" dirty="0" smtClean="0">
                          <a:ln>
                            <a:solidFill>
                              <a:schemeClr val="tx2"/>
                            </a:solidFill>
                          </a:ln>
                          <a:solidFill>
                            <a:schemeClr val="tx1"/>
                          </a:solidFill>
                          <a:effectLst/>
                          <a:latin typeface="+mn-ea"/>
                          <a:ea typeface="+mn-ea"/>
                        </a:rPr>
                        <a:t>月に</a:t>
                      </a:r>
                      <a:r>
                        <a:rPr kumimoji="1" lang="en-US" altLang="ja-JP" sz="1700" b="0" kern="1200" dirty="0" smtClean="0">
                          <a:ln>
                            <a:solidFill>
                              <a:schemeClr val="tx2"/>
                            </a:solidFill>
                          </a:ln>
                          <a:solidFill>
                            <a:schemeClr val="tx1"/>
                          </a:solidFill>
                          <a:effectLst/>
                          <a:latin typeface="+mn-ea"/>
                          <a:ea typeface="+mn-ea"/>
                        </a:rPr>
                        <a:t>26%</a:t>
                      </a:r>
                      <a:r>
                        <a:rPr kumimoji="1" lang="ja-JP" altLang="en-US" sz="1700" b="0" kern="1200" dirty="0" smtClean="0">
                          <a:ln>
                            <a:solidFill>
                              <a:schemeClr val="tx2"/>
                            </a:solidFill>
                          </a:ln>
                          <a:solidFill>
                            <a:schemeClr val="tx1"/>
                          </a:solidFill>
                          <a:effectLst/>
                          <a:latin typeface="+mn-ea"/>
                          <a:ea typeface="+mn-ea"/>
                        </a:rPr>
                        <a:t>から</a:t>
                      </a:r>
                      <a:r>
                        <a:rPr kumimoji="1" lang="en-US" altLang="ja-JP" sz="1700" b="0" kern="1200" dirty="0" smtClean="0">
                          <a:ln>
                            <a:solidFill>
                              <a:schemeClr val="tx2"/>
                            </a:solidFill>
                          </a:ln>
                          <a:solidFill>
                            <a:schemeClr val="tx1"/>
                          </a:solidFill>
                          <a:effectLst/>
                          <a:latin typeface="+mn-ea"/>
                          <a:ea typeface="+mn-ea"/>
                        </a:rPr>
                        <a:t>49%</a:t>
                      </a:r>
                      <a:r>
                        <a:rPr kumimoji="1" lang="ja-JP" altLang="ja-JP" sz="1700" b="0" kern="1200" dirty="0" err="1" smtClean="0">
                          <a:ln>
                            <a:solidFill>
                              <a:schemeClr val="tx2"/>
                            </a:solidFill>
                          </a:ln>
                          <a:solidFill>
                            <a:schemeClr val="tx1"/>
                          </a:solidFill>
                          <a:effectLst/>
                          <a:latin typeface="+mn-ea"/>
                          <a:ea typeface="+mn-ea"/>
                        </a:rPr>
                        <a:t>まで</a:t>
                      </a:r>
                      <a:r>
                        <a:rPr kumimoji="1" lang="ja-JP" altLang="ja-JP" sz="1700" b="0" kern="1200" dirty="0" smtClean="0">
                          <a:ln>
                            <a:solidFill>
                              <a:schemeClr val="tx2"/>
                            </a:solidFill>
                          </a:ln>
                          <a:solidFill>
                            <a:schemeClr val="tx1"/>
                          </a:solidFill>
                          <a:effectLst/>
                          <a:latin typeface="+mn-ea"/>
                          <a:ea typeface="+mn-ea"/>
                        </a:rPr>
                        <a:t>規制が緩和され、株式保有割合を増やす会社や新規参入する外国保険会社が増</a:t>
                      </a:r>
                      <a:r>
                        <a:rPr kumimoji="1" lang="ja-JP" altLang="en-US" sz="1700" b="0" kern="1200" dirty="0" smtClean="0">
                          <a:ln>
                            <a:solidFill>
                              <a:schemeClr val="tx2"/>
                            </a:solidFill>
                          </a:ln>
                          <a:solidFill>
                            <a:schemeClr val="tx1"/>
                          </a:solidFill>
                          <a:effectLst/>
                          <a:latin typeface="+mn-ea"/>
                          <a:ea typeface="+mn-ea"/>
                        </a:rPr>
                        <a:t>加する</a:t>
                      </a:r>
                      <a:r>
                        <a:rPr kumimoji="1" lang="ja-JP" altLang="ja-JP" sz="1700" b="0" kern="1200" dirty="0" smtClean="0">
                          <a:ln>
                            <a:solidFill>
                              <a:schemeClr val="tx2"/>
                            </a:solidFill>
                          </a:ln>
                          <a:solidFill>
                            <a:schemeClr val="tx1"/>
                          </a:solidFill>
                          <a:effectLst/>
                          <a:latin typeface="+mn-ea"/>
                          <a:ea typeface="+mn-ea"/>
                        </a:rPr>
                        <a:t>見込み。</a:t>
                      </a:r>
                      <a:endParaRPr kumimoji="1" lang="ja-JP" altLang="en-US" sz="1700" b="0" dirty="0">
                        <a:ln>
                          <a:solidFill>
                            <a:schemeClr val="tx2"/>
                          </a:solidFill>
                        </a:ln>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val="3128610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p:cNvSpPr>
          <p:nvPr/>
        </p:nvSpPr>
        <p:spPr bwMode="auto">
          <a:xfrm>
            <a:off x="251520" y="243111"/>
            <a:ext cx="6477000" cy="539750"/>
          </a:xfrm>
          <a:prstGeom prst="rect">
            <a:avLst/>
          </a:prstGeom>
          <a:noFill/>
          <a:ln w="9525">
            <a:noFill/>
            <a:miter lim="800000"/>
            <a:headEnd/>
            <a:tailEnd/>
          </a:ln>
        </p:spPr>
        <p:txBody>
          <a:bodyPr anchor="ctr"/>
          <a:lstStyle/>
          <a:p>
            <a:pPr>
              <a:defRPr/>
            </a:pPr>
            <a:r>
              <a:rPr lang="ja-JP" altLang="en-US" sz="3600" dirty="0" smtClean="0">
                <a:solidFill>
                  <a:srgbClr val="002060"/>
                </a:solidFill>
                <a:effectLst>
                  <a:outerShdw blurRad="38100" dist="38100" dir="2700000" algn="tl">
                    <a:srgbClr val="000000">
                      <a:alpha val="43137"/>
                    </a:srgbClr>
                  </a:outerShdw>
                </a:effectLst>
                <a:latin typeface="Meiryo UI" pitchFamily="50" charset="-128"/>
                <a:ea typeface="Meiryo UI" pitchFamily="50" charset="-128"/>
              </a:rPr>
              <a:t>インドの損害保険会社</a:t>
            </a:r>
            <a:endParaRPr lang="en-US" sz="3600" dirty="0">
              <a:solidFill>
                <a:srgbClr val="002060"/>
              </a:solidFill>
              <a:effectLst>
                <a:outerShdw blurRad="38100" dist="38100" dir="2700000" algn="tl">
                  <a:srgbClr val="000000">
                    <a:alpha val="43137"/>
                  </a:srgbClr>
                </a:outerShdw>
              </a:effectLst>
              <a:latin typeface="Meiryo UI" pitchFamily="50" charset="-128"/>
              <a:ea typeface="Meiryo UI" pitchFamily="50"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836771558"/>
              </p:ext>
            </p:extLst>
          </p:nvPr>
        </p:nvGraphicFramePr>
        <p:xfrm>
          <a:off x="179512" y="1052736"/>
          <a:ext cx="8784976" cy="5544616"/>
        </p:xfrm>
        <a:graphic>
          <a:graphicData uri="http://schemas.openxmlformats.org/drawingml/2006/table">
            <a:tbl>
              <a:tblPr>
                <a:tableStyleId>{5C22544A-7EE6-4342-B048-85BDC9FD1C3A}</a:tableStyleId>
              </a:tblPr>
              <a:tblGrid>
                <a:gridCol w="757523"/>
                <a:gridCol w="854149"/>
                <a:gridCol w="2348768"/>
                <a:gridCol w="4824536"/>
              </a:tblGrid>
              <a:tr h="227282">
                <a:tc gridSpan="2">
                  <a:txBody>
                    <a:bodyPr/>
                    <a:lstStyle/>
                    <a:p>
                      <a:pPr algn="ctr">
                        <a:spcAft>
                          <a:spcPts val="0"/>
                        </a:spcAft>
                      </a:pPr>
                      <a:r>
                        <a:rPr lang="ja-JP" sz="1400" kern="0" dirty="0">
                          <a:effectLst/>
                          <a:latin typeface="Arial" pitchFamily="34" charset="0"/>
                          <a:cs typeface="Arial" pitchFamily="34" charset="0"/>
                        </a:rPr>
                        <a:t>ランキング</a:t>
                      </a:r>
                      <a:endParaRPr lang="ja-JP" sz="1400" kern="100" dirty="0">
                        <a:effectLst/>
                        <a:latin typeface="Arial" pitchFamily="34" charset="0"/>
                        <a:ea typeface="ＭＳ 明朝"/>
                        <a:cs typeface="Arial" pitchFamily="34" charset="0"/>
                      </a:endParaRPr>
                    </a:p>
                  </a:txBody>
                  <a:tcPr marL="44664" marR="44664" marT="0" marB="0" anchor="ctr"/>
                </a:tc>
                <a:tc hMerge="1">
                  <a:txBody>
                    <a:bodyPr/>
                    <a:lstStyle/>
                    <a:p>
                      <a:endParaRPr kumimoji="1" lang="ja-JP" altLang="en-US"/>
                    </a:p>
                  </a:txBody>
                  <a:tcPr/>
                </a:tc>
                <a:tc rowSpan="2">
                  <a:txBody>
                    <a:bodyPr/>
                    <a:lstStyle/>
                    <a:p>
                      <a:pPr marL="64770" algn="ctr">
                        <a:spcAft>
                          <a:spcPts val="0"/>
                        </a:spcAft>
                      </a:pPr>
                      <a:r>
                        <a:rPr lang="en-US" sz="1400" kern="0" dirty="0">
                          <a:effectLst/>
                          <a:latin typeface="Arial" pitchFamily="34" charset="0"/>
                          <a:cs typeface="Arial" pitchFamily="34" charset="0"/>
                        </a:rPr>
                        <a:t> </a:t>
                      </a:r>
                      <a:endParaRPr lang="ja-JP" sz="1400" kern="100" dirty="0">
                        <a:effectLst/>
                        <a:latin typeface="Arial" pitchFamily="34" charset="0"/>
                        <a:cs typeface="Arial" pitchFamily="34" charset="0"/>
                      </a:endParaRPr>
                    </a:p>
                    <a:p>
                      <a:pPr marL="64770" algn="ctr">
                        <a:spcAft>
                          <a:spcPts val="0"/>
                        </a:spcAft>
                      </a:pPr>
                      <a:r>
                        <a:rPr lang="ja-JP" sz="1400" kern="0" dirty="0">
                          <a:effectLst/>
                          <a:latin typeface="Arial" pitchFamily="34" charset="0"/>
                          <a:cs typeface="Arial" pitchFamily="34" charset="0"/>
                        </a:rPr>
                        <a:t>保険会社名（本店）</a:t>
                      </a:r>
                      <a:endParaRPr lang="ja-JP" sz="1400" kern="100" dirty="0">
                        <a:effectLst/>
                        <a:latin typeface="Arial" pitchFamily="34" charset="0"/>
                        <a:cs typeface="Arial" pitchFamily="34" charset="0"/>
                      </a:endParaRPr>
                    </a:p>
                    <a:p>
                      <a:pPr algn="ctr">
                        <a:spcAft>
                          <a:spcPts val="0"/>
                        </a:spcAft>
                      </a:pPr>
                      <a:r>
                        <a:rPr lang="en-US" sz="1400" kern="0" dirty="0">
                          <a:effectLst/>
                          <a:latin typeface="Arial" pitchFamily="34" charset="0"/>
                          <a:cs typeface="Arial" pitchFamily="34" charset="0"/>
                        </a:rPr>
                        <a:t> </a:t>
                      </a:r>
                      <a:endParaRPr lang="ja-JP" sz="1400" kern="100" dirty="0">
                        <a:effectLst/>
                        <a:latin typeface="Arial" pitchFamily="34" charset="0"/>
                        <a:ea typeface="ＭＳ 明朝"/>
                        <a:cs typeface="Arial" pitchFamily="34" charset="0"/>
                      </a:endParaRPr>
                    </a:p>
                  </a:txBody>
                  <a:tcPr marL="44664" marR="44664" marT="0" marB="0" anchor="ctr"/>
                </a:tc>
                <a:tc rowSpan="2">
                  <a:txBody>
                    <a:bodyPr/>
                    <a:lstStyle/>
                    <a:p>
                      <a:pPr algn="ctr">
                        <a:spcAft>
                          <a:spcPts val="0"/>
                        </a:spcAft>
                      </a:pPr>
                      <a:r>
                        <a:rPr lang="ja-JP" sz="1400" kern="0" dirty="0">
                          <a:effectLst/>
                          <a:latin typeface="Arial" pitchFamily="34" charset="0"/>
                          <a:cs typeface="Arial" pitchFamily="34" charset="0"/>
                        </a:rPr>
                        <a:t>特　徴</a:t>
                      </a:r>
                      <a:endParaRPr lang="ja-JP" sz="1400" kern="100" dirty="0">
                        <a:effectLst/>
                        <a:latin typeface="Arial" pitchFamily="34" charset="0"/>
                        <a:ea typeface="ＭＳ 明朝"/>
                        <a:cs typeface="Arial" pitchFamily="34" charset="0"/>
                      </a:endParaRPr>
                    </a:p>
                  </a:txBody>
                  <a:tcPr marL="44664" marR="44664" marT="0" marB="0" anchor="ctr"/>
                </a:tc>
              </a:tr>
              <a:tr h="454564">
                <a:tc>
                  <a:txBody>
                    <a:bodyPr/>
                    <a:lstStyle/>
                    <a:p>
                      <a:pPr algn="ctr">
                        <a:spcAft>
                          <a:spcPts val="0"/>
                        </a:spcAft>
                      </a:pPr>
                      <a:r>
                        <a:rPr lang="ja-JP" sz="1400" kern="0">
                          <a:effectLst/>
                          <a:latin typeface="Arial" pitchFamily="34" charset="0"/>
                          <a:cs typeface="Arial" pitchFamily="34" charset="0"/>
                        </a:rPr>
                        <a:t>全体</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ctr">
                        <a:spcAft>
                          <a:spcPts val="0"/>
                        </a:spcAft>
                      </a:pPr>
                      <a:r>
                        <a:rPr lang="ja-JP" sz="1400" kern="0" dirty="0">
                          <a:effectLst/>
                          <a:latin typeface="Arial" pitchFamily="34" charset="0"/>
                          <a:cs typeface="Arial" pitchFamily="34" charset="0"/>
                        </a:rPr>
                        <a:t>民間</a:t>
                      </a:r>
                      <a:endParaRPr lang="ja-JP" sz="1400" kern="100" dirty="0">
                        <a:effectLst/>
                        <a:latin typeface="Arial" pitchFamily="34" charset="0"/>
                        <a:ea typeface="ＭＳ 明朝"/>
                        <a:cs typeface="Arial" pitchFamily="34" charset="0"/>
                      </a:endParaRPr>
                    </a:p>
                  </a:txBody>
                  <a:tcPr marL="44664" marR="44664" marT="0" marB="0" anchor="ctr"/>
                </a:tc>
                <a:tc vMerge="1">
                  <a:txBody>
                    <a:bodyPr/>
                    <a:lstStyle/>
                    <a:p>
                      <a:endParaRPr kumimoji="1" lang="ja-JP" altLang="en-US"/>
                    </a:p>
                  </a:txBody>
                  <a:tcPr/>
                </a:tc>
                <a:tc vMerge="1">
                  <a:txBody>
                    <a:bodyPr/>
                    <a:lstStyle/>
                    <a:p>
                      <a:endParaRPr kumimoji="1" lang="ja-JP" altLang="en-US"/>
                    </a:p>
                  </a:txBody>
                  <a:tcPr/>
                </a:tc>
              </a:tr>
              <a:tr h="352374">
                <a:tc>
                  <a:txBody>
                    <a:bodyPr/>
                    <a:lstStyle/>
                    <a:p>
                      <a:pPr algn="ctr">
                        <a:spcAft>
                          <a:spcPts val="0"/>
                        </a:spcAft>
                      </a:pPr>
                      <a:r>
                        <a:rPr lang="ja-JP" sz="1400" kern="0" dirty="0">
                          <a:effectLst/>
                          <a:latin typeface="Arial" pitchFamily="34" charset="0"/>
                          <a:cs typeface="Arial" pitchFamily="34" charset="0"/>
                        </a:rPr>
                        <a:t>①</a:t>
                      </a:r>
                      <a:endParaRPr lang="ja-JP" sz="1400" kern="100" dirty="0">
                        <a:effectLst/>
                        <a:latin typeface="Arial" pitchFamily="34" charset="0"/>
                        <a:ea typeface="ＭＳ 明朝"/>
                        <a:cs typeface="Arial" pitchFamily="34" charset="0"/>
                      </a:endParaRPr>
                    </a:p>
                  </a:txBody>
                  <a:tcPr marL="44664" marR="44664" marT="0" marB="0" anchor="ctr"/>
                </a:tc>
                <a:tc>
                  <a:txBody>
                    <a:bodyPr/>
                    <a:lstStyle/>
                    <a:p>
                      <a:pPr algn="ctr">
                        <a:spcAft>
                          <a:spcPts val="0"/>
                        </a:spcAft>
                      </a:pPr>
                      <a:r>
                        <a:rPr lang="en-US" sz="1400" kern="0">
                          <a:effectLst/>
                          <a:latin typeface="Arial" pitchFamily="34" charset="0"/>
                          <a:cs typeface="Arial" pitchFamily="34" charset="0"/>
                        </a:rPr>
                        <a:t> </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en-US" sz="1400" kern="0" dirty="0">
                          <a:effectLst/>
                          <a:latin typeface="Arial" pitchFamily="34" charset="0"/>
                          <a:cs typeface="Arial" pitchFamily="34" charset="0"/>
                        </a:rPr>
                        <a:t>New India</a:t>
                      </a:r>
                      <a:r>
                        <a:rPr lang="ja-JP" sz="1400" kern="0" dirty="0">
                          <a:effectLst/>
                          <a:latin typeface="Arial" pitchFamily="34" charset="0"/>
                          <a:cs typeface="Arial" pitchFamily="34" charset="0"/>
                        </a:rPr>
                        <a:t>（ﾑﾝﾊﾞｲ）</a:t>
                      </a:r>
                      <a:endParaRPr lang="ja-JP" sz="1400" kern="100" dirty="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ja-JP" sz="1400" kern="0" dirty="0" smtClean="0">
                          <a:effectLst/>
                          <a:latin typeface="Arial" pitchFamily="34" charset="0"/>
                          <a:cs typeface="Arial" pitchFamily="34" charset="0"/>
                        </a:rPr>
                        <a:t>国営</a:t>
                      </a:r>
                      <a:r>
                        <a:rPr lang="ja-JP" altLang="en-US" sz="1400" kern="0" dirty="0" smtClean="0">
                          <a:effectLst/>
                          <a:latin typeface="Arial" pitchFamily="34" charset="0"/>
                          <a:cs typeface="Arial" pitchFamily="34" charset="0"/>
                        </a:rPr>
                        <a:t>　</a:t>
                      </a:r>
                      <a:r>
                        <a:rPr lang="ja-JP" sz="1400" kern="0" dirty="0" smtClean="0">
                          <a:effectLst/>
                          <a:latin typeface="Arial" pitchFamily="34" charset="0"/>
                          <a:cs typeface="Arial" pitchFamily="34" charset="0"/>
                        </a:rPr>
                        <a:t>インド</a:t>
                      </a:r>
                      <a:r>
                        <a:rPr lang="ja-JP" sz="1400" kern="0" dirty="0">
                          <a:effectLst/>
                          <a:latin typeface="Arial" pitchFamily="34" charset="0"/>
                          <a:cs typeface="Arial" pitchFamily="34" charset="0"/>
                        </a:rPr>
                        <a:t>最大の損保。日本支社あり。</a:t>
                      </a:r>
                      <a:endParaRPr lang="ja-JP" sz="1400" kern="100" dirty="0">
                        <a:effectLst/>
                        <a:latin typeface="Arial" pitchFamily="34" charset="0"/>
                        <a:ea typeface="ＭＳ 明朝"/>
                        <a:cs typeface="Arial" pitchFamily="34" charset="0"/>
                      </a:endParaRPr>
                    </a:p>
                  </a:txBody>
                  <a:tcPr marL="44664" marR="44664" marT="0" marB="0" anchor="ctr"/>
                </a:tc>
              </a:tr>
              <a:tr h="352374">
                <a:tc>
                  <a:txBody>
                    <a:bodyPr/>
                    <a:lstStyle/>
                    <a:p>
                      <a:pPr algn="ctr">
                        <a:spcAft>
                          <a:spcPts val="0"/>
                        </a:spcAft>
                      </a:pPr>
                      <a:r>
                        <a:rPr lang="ja-JP" sz="1400" kern="0">
                          <a:effectLst/>
                          <a:latin typeface="Arial" pitchFamily="34" charset="0"/>
                          <a:cs typeface="Arial" pitchFamily="34" charset="0"/>
                        </a:rPr>
                        <a:t>②</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ctr">
                        <a:spcAft>
                          <a:spcPts val="0"/>
                        </a:spcAft>
                      </a:pPr>
                      <a:r>
                        <a:rPr lang="en-US" sz="1400" kern="0" dirty="0">
                          <a:effectLst/>
                          <a:latin typeface="Arial" pitchFamily="34" charset="0"/>
                          <a:cs typeface="Arial" pitchFamily="34" charset="0"/>
                        </a:rPr>
                        <a:t> </a:t>
                      </a:r>
                      <a:endParaRPr lang="ja-JP" sz="1400" kern="100" dirty="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en-US" sz="1400" kern="0">
                          <a:effectLst/>
                          <a:latin typeface="Arial" pitchFamily="34" charset="0"/>
                          <a:cs typeface="Arial" pitchFamily="34" charset="0"/>
                        </a:rPr>
                        <a:t>National</a:t>
                      </a:r>
                      <a:r>
                        <a:rPr lang="ja-JP" sz="1400" kern="0">
                          <a:effectLst/>
                          <a:latin typeface="Arial" pitchFamily="34" charset="0"/>
                          <a:cs typeface="Arial" pitchFamily="34" charset="0"/>
                        </a:rPr>
                        <a:t>（ﾆｭｰﾃﾞﾘｰ）</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ja-JP" sz="1400" kern="0" dirty="0">
                          <a:effectLst/>
                          <a:latin typeface="Arial" pitchFamily="34" charset="0"/>
                          <a:cs typeface="Arial" pitchFamily="34" charset="0"/>
                        </a:rPr>
                        <a:t>国営</a:t>
                      </a:r>
                      <a:endParaRPr lang="ja-JP" sz="1400" kern="100" dirty="0">
                        <a:effectLst/>
                        <a:latin typeface="Arial" pitchFamily="34" charset="0"/>
                        <a:ea typeface="ＭＳ 明朝"/>
                        <a:cs typeface="Arial" pitchFamily="34" charset="0"/>
                      </a:endParaRPr>
                    </a:p>
                  </a:txBody>
                  <a:tcPr marL="44664" marR="44664" marT="0" marB="0" anchor="ctr"/>
                </a:tc>
              </a:tr>
              <a:tr h="352374">
                <a:tc>
                  <a:txBody>
                    <a:bodyPr/>
                    <a:lstStyle/>
                    <a:p>
                      <a:pPr algn="ctr">
                        <a:spcAft>
                          <a:spcPts val="0"/>
                        </a:spcAft>
                      </a:pPr>
                      <a:r>
                        <a:rPr lang="ja-JP" sz="1400" kern="0">
                          <a:effectLst/>
                          <a:latin typeface="Arial" pitchFamily="34" charset="0"/>
                          <a:cs typeface="Arial" pitchFamily="34" charset="0"/>
                        </a:rPr>
                        <a:t>③</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ctr">
                        <a:spcAft>
                          <a:spcPts val="0"/>
                        </a:spcAft>
                      </a:pPr>
                      <a:r>
                        <a:rPr lang="en-US" sz="1400" kern="0" dirty="0">
                          <a:effectLst/>
                          <a:latin typeface="Arial" pitchFamily="34" charset="0"/>
                          <a:cs typeface="Arial" pitchFamily="34" charset="0"/>
                        </a:rPr>
                        <a:t> </a:t>
                      </a:r>
                      <a:endParaRPr lang="ja-JP" sz="1400" kern="100" dirty="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en-US" sz="1400" kern="0">
                          <a:effectLst/>
                          <a:latin typeface="Arial" pitchFamily="34" charset="0"/>
                          <a:cs typeface="Arial" pitchFamily="34" charset="0"/>
                        </a:rPr>
                        <a:t>United India</a:t>
                      </a:r>
                      <a:r>
                        <a:rPr lang="ja-JP" sz="1400" kern="0">
                          <a:effectLst/>
                          <a:latin typeface="Arial" pitchFamily="34" charset="0"/>
                          <a:cs typeface="Arial" pitchFamily="34" charset="0"/>
                        </a:rPr>
                        <a:t>（ﾁｪﾝﾅｲ）</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ja-JP" sz="1400" kern="0" dirty="0">
                          <a:effectLst/>
                          <a:latin typeface="Arial" pitchFamily="34" charset="0"/>
                          <a:cs typeface="Arial" pitchFamily="34" charset="0"/>
                        </a:rPr>
                        <a:t>国営</a:t>
                      </a:r>
                      <a:endParaRPr lang="ja-JP" sz="1400" kern="100" dirty="0">
                        <a:effectLst/>
                        <a:latin typeface="Arial" pitchFamily="34" charset="0"/>
                        <a:ea typeface="ＭＳ 明朝"/>
                        <a:cs typeface="Arial" pitchFamily="34" charset="0"/>
                      </a:endParaRPr>
                    </a:p>
                  </a:txBody>
                  <a:tcPr marL="44664" marR="44664" marT="0" marB="0" anchor="ctr"/>
                </a:tc>
              </a:tr>
              <a:tr h="352374">
                <a:tc>
                  <a:txBody>
                    <a:bodyPr/>
                    <a:lstStyle/>
                    <a:p>
                      <a:pPr algn="ctr">
                        <a:spcAft>
                          <a:spcPts val="0"/>
                        </a:spcAft>
                      </a:pPr>
                      <a:r>
                        <a:rPr lang="ja-JP" sz="1400" kern="0">
                          <a:effectLst/>
                          <a:latin typeface="Arial" pitchFamily="34" charset="0"/>
                          <a:cs typeface="Arial" pitchFamily="34" charset="0"/>
                        </a:rPr>
                        <a:t>④</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ctr">
                        <a:spcAft>
                          <a:spcPts val="0"/>
                        </a:spcAft>
                      </a:pPr>
                      <a:r>
                        <a:rPr lang="en-US" sz="1400" kern="0" dirty="0">
                          <a:effectLst/>
                          <a:latin typeface="Arial" pitchFamily="34" charset="0"/>
                          <a:cs typeface="Arial" pitchFamily="34" charset="0"/>
                        </a:rPr>
                        <a:t> </a:t>
                      </a:r>
                      <a:endParaRPr lang="ja-JP" sz="1400" kern="100" dirty="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en-US" sz="1400" kern="0">
                          <a:effectLst/>
                          <a:latin typeface="Arial" pitchFamily="34" charset="0"/>
                          <a:cs typeface="Arial" pitchFamily="34" charset="0"/>
                        </a:rPr>
                        <a:t>Oriental</a:t>
                      </a:r>
                      <a:r>
                        <a:rPr lang="ja-JP" sz="1400" kern="0">
                          <a:effectLst/>
                          <a:latin typeface="Arial" pitchFamily="34" charset="0"/>
                          <a:cs typeface="Arial" pitchFamily="34" charset="0"/>
                        </a:rPr>
                        <a:t>（ｺﾙｶﾀ）</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ja-JP" sz="1400" kern="0" dirty="0">
                          <a:effectLst/>
                          <a:latin typeface="Arial" pitchFamily="34" charset="0"/>
                          <a:cs typeface="Arial" pitchFamily="34" charset="0"/>
                        </a:rPr>
                        <a:t>国営</a:t>
                      </a:r>
                      <a:endParaRPr lang="ja-JP" sz="1400" kern="100" dirty="0">
                        <a:effectLst/>
                        <a:latin typeface="Arial" pitchFamily="34" charset="0"/>
                        <a:ea typeface="ＭＳ 明朝"/>
                        <a:cs typeface="Arial" pitchFamily="34" charset="0"/>
                      </a:endParaRPr>
                    </a:p>
                  </a:txBody>
                  <a:tcPr marL="44664" marR="44664" marT="0" marB="0" anchor="ctr"/>
                </a:tc>
              </a:tr>
              <a:tr h="352374">
                <a:tc>
                  <a:txBody>
                    <a:bodyPr/>
                    <a:lstStyle/>
                    <a:p>
                      <a:pPr algn="ctr">
                        <a:spcAft>
                          <a:spcPts val="0"/>
                        </a:spcAft>
                      </a:pPr>
                      <a:r>
                        <a:rPr lang="ja-JP" sz="1400" kern="0" dirty="0">
                          <a:effectLst/>
                          <a:latin typeface="Arial" pitchFamily="34" charset="0"/>
                          <a:cs typeface="Arial" pitchFamily="34" charset="0"/>
                        </a:rPr>
                        <a:t>⑤</a:t>
                      </a:r>
                      <a:endParaRPr lang="ja-JP" sz="1400" kern="100" dirty="0">
                        <a:effectLst/>
                        <a:latin typeface="Arial" pitchFamily="34" charset="0"/>
                        <a:ea typeface="ＭＳ 明朝"/>
                        <a:cs typeface="Arial" pitchFamily="34" charset="0"/>
                      </a:endParaRPr>
                    </a:p>
                  </a:txBody>
                  <a:tcPr marL="44664" marR="44664" marT="0" marB="0" anchor="ctr"/>
                </a:tc>
                <a:tc>
                  <a:txBody>
                    <a:bodyPr/>
                    <a:lstStyle/>
                    <a:p>
                      <a:pPr algn="ctr">
                        <a:spcAft>
                          <a:spcPts val="0"/>
                        </a:spcAft>
                      </a:pPr>
                      <a:r>
                        <a:rPr lang="ja-JP" sz="1400" kern="0">
                          <a:effectLst/>
                          <a:latin typeface="Arial" pitchFamily="34" charset="0"/>
                          <a:cs typeface="Arial" pitchFamily="34" charset="0"/>
                        </a:rPr>
                        <a:t>①</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en-US" sz="1400" kern="0">
                          <a:effectLst/>
                          <a:latin typeface="Arial" pitchFamily="34" charset="0"/>
                          <a:cs typeface="Arial" pitchFamily="34" charset="0"/>
                        </a:rPr>
                        <a:t>ICICI-Lombard</a:t>
                      </a:r>
                      <a:r>
                        <a:rPr lang="ja-JP" sz="1400" kern="0">
                          <a:effectLst/>
                          <a:latin typeface="Arial" pitchFamily="34" charset="0"/>
                          <a:cs typeface="Arial" pitchFamily="34" charset="0"/>
                        </a:rPr>
                        <a:t>（ﾑﾝﾊﾞｲ）</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ja-JP" sz="1400" kern="0" dirty="0">
                          <a:effectLst/>
                          <a:latin typeface="Arial" pitchFamily="34" charset="0"/>
                          <a:cs typeface="Arial" pitchFamily="34" charset="0"/>
                        </a:rPr>
                        <a:t>ｲﾝﾄﾞ第</a:t>
                      </a:r>
                      <a:r>
                        <a:rPr lang="en-US" sz="1400" kern="0" dirty="0">
                          <a:effectLst/>
                          <a:latin typeface="Arial" pitchFamily="34" charset="0"/>
                          <a:cs typeface="Arial" pitchFamily="34" charset="0"/>
                        </a:rPr>
                        <a:t>2</a:t>
                      </a:r>
                      <a:r>
                        <a:rPr lang="ja-JP" sz="1400" kern="0" dirty="0">
                          <a:effectLst/>
                          <a:latin typeface="Arial" pitchFamily="34" charset="0"/>
                          <a:cs typeface="Arial" pitchFamily="34" charset="0"/>
                        </a:rPr>
                        <a:t>の銀行とﾛﾝﾊﾞｰﾄﾞの合弁。</a:t>
                      </a:r>
                      <a:endParaRPr lang="ja-JP" sz="1400" kern="100" dirty="0">
                        <a:effectLst/>
                        <a:latin typeface="Arial" pitchFamily="34" charset="0"/>
                        <a:ea typeface="ＭＳ 明朝"/>
                        <a:cs typeface="Arial" pitchFamily="34" charset="0"/>
                      </a:endParaRPr>
                    </a:p>
                  </a:txBody>
                  <a:tcPr marL="44664" marR="44664" marT="0" marB="0" anchor="ctr"/>
                </a:tc>
              </a:tr>
              <a:tr h="352374">
                <a:tc>
                  <a:txBody>
                    <a:bodyPr/>
                    <a:lstStyle/>
                    <a:p>
                      <a:pPr algn="ctr">
                        <a:spcAft>
                          <a:spcPts val="0"/>
                        </a:spcAft>
                      </a:pPr>
                      <a:r>
                        <a:rPr lang="ja-JP" sz="1400" kern="0" dirty="0">
                          <a:effectLst/>
                          <a:latin typeface="Arial" pitchFamily="34" charset="0"/>
                          <a:cs typeface="Arial" pitchFamily="34" charset="0"/>
                        </a:rPr>
                        <a:t>⑥</a:t>
                      </a:r>
                      <a:endParaRPr lang="ja-JP" sz="1400" kern="100" dirty="0">
                        <a:effectLst/>
                        <a:latin typeface="Arial" pitchFamily="34" charset="0"/>
                        <a:ea typeface="ＭＳ 明朝"/>
                        <a:cs typeface="Arial" pitchFamily="34" charset="0"/>
                      </a:endParaRPr>
                    </a:p>
                  </a:txBody>
                  <a:tcPr marL="44664" marR="44664" marT="0" marB="0" anchor="ctr"/>
                </a:tc>
                <a:tc>
                  <a:txBody>
                    <a:bodyPr/>
                    <a:lstStyle/>
                    <a:p>
                      <a:pPr algn="ctr">
                        <a:spcAft>
                          <a:spcPts val="0"/>
                        </a:spcAft>
                      </a:pPr>
                      <a:r>
                        <a:rPr lang="ja-JP" sz="1400" kern="0">
                          <a:effectLst/>
                          <a:latin typeface="Arial" pitchFamily="34" charset="0"/>
                          <a:cs typeface="Arial" pitchFamily="34" charset="0"/>
                        </a:rPr>
                        <a:t>②</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en-US" sz="1400" kern="0">
                          <a:effectLst/>
                          <a:latin typeface="Arial" pitchFamily="34" charset="0"/>
                          <a:cs typeface="Arial" pitchFamily="34" charset="0"/>
                        </a:rPr>
                        <a:t>Bajaj Allianz</a:t>
                      </a:r>
                      <a:r>
                        <a:rPr lang="ja-JP" sz="1400" kern="0">
                          <a:effectLst/>
                          <a:latin typeface="Arial" pitchFamily="34" charset="0"/>
                          <a:cs typeface="Arial" pitchFamily="34" charset="0"/>
                        </a:rPr>
                        <a:t>（ﾌﾟﾈ）</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ja-JP" sz="1400" kern="0" dirty="0">
                          <a:effectLst/>
                          <a:latin typeface="Arial" pitchFamily="34" charset="0"/>
                          <a:cs typeface="Arial" pitchFamily="34" charset="0"/>
                        </a:rPr>
                        <a:t>ｽｸｰﾀｰ会社とｱﾘｱﾝﾂの合弁。</a:t>
                      </a:r>
                      <a:endParaRPr lang="ja-JP" sz="1400" kern="100" dirty="0">
                        <a:effectLst/>
                        <a:latin typeface="Arial" pitchFamily="34" charset="0"/>
                        <a:ea typeface="ＭＳ 明朝"/>
                        <a:cs typeface="Arial" pitchFamily="34" charset="0"/>
                      </a:endParaRPr>
                    </a:p>
                  </a:txBody>
                  <a:tcPr marL="44664" marR="44664" marT="0" marB="0" anchor="ctr"/>
                </a:tc>
              </a:tr>
              <a:tr h="454564">
                <a:tc>
                  <a:txBody>
                    <a:bodyPr/>
                    <a:lstStyle/>
                    <a:p>
                      <a:pPr algn="ctr">
                        <a:spcAft>
                          <a:spcPts val="0"/>
                        </a:spcAft>
                      </a:pPr>
                      <a:r>
                        <a:rPr lang="ja-JP" sz="1400" kern="0" dirty="0">
                          <a:effectLst/>
                          <a:latin typeface="Arial" pitchFamily="34" charset="0"/>
                          <a:cs typeface="Arial" pitchFamily="34" charset="0"/>
                        </a:rPr>
                        <a:t>⑦</a:t>
                      </a:r>
                      <a:endParaRPr lang="ja-JP" sz="1400" kern="100" dirty="0">
                        <a:effectLst/>
                        <a:latin typeface="Arial" pitchFamily="34" charset="0"/>
                        <a:ea typeface="ＭＳ 明朝"/>
                        <a:cs typeface="Arial" pitchFamily="34" charset="0"/>
                      </a:endParaRPr>
                    </a:p>
                  </a:txBody>
                  <a:tcPr marL="44664" marR="44664" marT="0" marB="0" anchor="ctr">
                    <a:solidFill>
                      <a:schemeClr val="accent1">
                        <a:lumMod val="40000"/>
                        <a:lumOff val="60000"/>
                      </a:schemeClr>
                    </a:solidFill>
                  </a:tcPr>
                </a:tc>
                <a:tc>
                  <a:txBody>
                    <a:bodyPr/>
                    <a:lstStyle/>
                    <a:p>
                      <a:pPr algn="ctr">
                        <a:spcAft>
                          <a:spcPts val="0"/>
                        </a:spcAft>
                      </a:pPr>
                      <a:r>
                        <a:rPr lang="ja-JP" sz="1400" kern="0" dirty="0">
                          <a:effectLst/>
                          <a:latin typeface="Arial" pitchFamily="34" charset="0"/>
                          <a:cs typeface="Arial" pitchFamily="34" charset="0"/>
                        </a:rPr>
                        <a:t>③</a:t>
                      </a:r>
                      <a:endParaRPr lang="ja-JP" sz="1400" kern="100" dirty="0">
                        <a:effectLst/>
                        <a:latin typeface="Arial" pitchFamily="34" charset="0"/>
                        <a:ea typeface="ＭＳ 明朝"/>
                        <a:cs typeface="Arial" pitchFamily="34" charset="0"/>
                      </a:endParaRPr>
                    </a:p>
                  </a:txBody>
                  <a:tcPr marL="44664" marR="44664" marT="0" marB="0" anchor="ctr">
                    <a:solidFill>
                      <a:schemeClr val="accent1">
                        <a:lumMod val="40000"/>
                        <a:lumOff val="60000"/>
                      </a:schemeClr>
                    </a:solidFill>
                  </a:tcPr>
                </a:tc>
                <a:tc>
                  <a:txBody>
                    <a:bodyPr/>
                    <a:lstStyle/>
                    <a:p>
                      <a:pPr algn="l">
                        <a:spcAft>
                          <a:spcPts val="0"/>
                        </a:spcAft>
                      </a:pPr>
                      <a:r>
                        <a:rPr lang="en-US" sz="1400" kern="0" dirty="0">
                          <a:effectLst/>
                          <a:latin typeface="Arial" pitchFamily="34" charset="0"/>
                          <a:cs typeface="Arial" pitchFamily="34" charset="0"/>
                        </a:rPr>
                        <a:t>IFFCO-</a:t>
                      </a:r>
                      <a:r>
                        <a:rPr lang="en-US" sz="1400" kern="0" dirty="0" err="1">
                          <a:effectLst/>
                          <a:latin typeface="Arial" pitchFamily="34" charset="0"/>
                          <a:cs typeface="Arial" pitchFamily="34" charset="0"/>
                        </a:rPr>
                        <a:t>Tokio</a:t>
                      </a:r>
                      <a:r>
                        <a:rPr lang="ja-JP" sz="1400" kern="0" dirty="0">
                          <a:effectLst/>
                          <a:latin typeface="Arial" pitchFamily="34" charset="0"/>
                          <a:cs typeface="Arial" pitchFamily="34" charset="0"/>
                        </a:rPr>
                        <a:t>（ｸﾞﾙｶﾞｵﾝ）</a:t>
                      </a:r>
                      <a:endParaRPr lang="ja-JP" sz="1400" kern="100" dirty="0">
                        <a:effectLst/>
                        <a:latin typeface="Arial" pitchFamily="34" charset="0"/>
                        <a:ea typeface="ＭＳ 明朝"/>
                        <a:cs typeface="Arial" pitchFamily="34" charset="0"/>
                      </a:endParaRPr>
                    </a:p>
                  </a:txBody>
                  <a:tcPr marL="44664" marR="44664" marT="0" marB="0" anchor="ctr">
                    <a:solidFill>
                      <a:schemeClr val="accent1">
                        <a:lumMod val="40000"/>
                        <a:lumOff val="60000"/>
                      </a:schemeClr>
                    </a:solidFill>
                  </a:tcPr>
                </a:tc>
                <a:tc>
                  <a:txBody>
                    <a:bodyPr/>
                    <a:lstStyle/>
                    <a:p>
                      <a:pPr algn="l">
                        <a:spcAft>
                          <a:spcPts val="0"/>
                        </a:spcAft>
                      </a:pPr>
                      <a:r>
                        <a:rPr lang="ja-JP" sz="1400" kern="0" dirty="0">
                          <a:effectLst/>
                          <a:latin typeface="Arial" pitchFamily="34" charset="0"/>
                          <a:cs typeface="Arial" pitchFamily="34" charset="0"/>
                        </a:rPr>
                        <a:t>東京海上日動社と国営肥料会社の合弁</a:t>
                      </a:r>
                      <a:r>
                        <a:rPr lang="ja-JP" sz="1400" kern="0" dirty="0" smtClean="0">
                          <a:effectLst/>
                          <a:latin typeface="Arial" pitchFamily="34" charset="0"/>
                          <a:cs typeface="Arial" pitchFamily="34" charset="0"/>
                        </a:rPr>
                        <a:t>。</a:t>
                      </a:r>
                      <a:r>
                        <a:rPr lang="en-US" altLang="ja-JP" sz="1400" kern="0" dirty="0" smtClean="0">
                          <a:effectLst/>
                          <a:latin typeface="Arial" pitchFamily="34" charset="0"/>
                          <a:cs typeface="Arial" pitchFamily="34" charset="0"/>
                        </a:rPr>
                        <a:t>20</a:t>
                      </a:r>
                      <a:r>
                        <a:rPr lang="en-US" sz="1400" kern="0" dirty="0" smtClean="0">
                          <a:effectLst/>
                          <a:latin typeface="Arial" pitchFamily="34" charset="0"/>
                          <a:cs typeface="Arial" pitchFamily="34" charset="0"/>
                        </a:rPr>
                        <a:t>02</a:t>
                      </a:r>
                      <a:r>
                        <a:rPr lang="ja-JP" sz="1400" kern="0" dirty="0">
                          <a:effectLst/>
                          <a:latin typeface="Arial" pitchFamily="34" charset="0"/>
                          <a:cs typeface="Arial" pitchFamily="34" charset="0"/>
                        </a:rPr>
                        <a:t>年</a:t>
                      </a:r>
                      <a:r>
                        <a:rPr lang="en-US" sz="1400" kern="0" dirty="0">
                          <a:effectLst/>
                          <a:latin typeface="Arial" pitchFamily="34" charset="0"/>
                          <a:cs typeface="Arial" pitchFamily="34" charset="0"/>
                        </a:rPr>
                        <a:t>12</a:t>
                      </a:r>
                      <a:r>
                        <a:rPr lang="ja-JP" sz="1400" kern="0" dirty="0">
                          <a:effectLst/>
                          <a:latin typeface="Arial" pitchFamily="34" charset="0"/>
                          <a:cs typeface="Arial" pitchFamily="34" charset="0"/>
                        </a:rPr>
                        <a:t>月開始。</a:t>
                      </a:r>
                      <a:endParaRPr lang="ja-JP" sz="1400" kern="100" dirty="0">
                        <a:effectLst/>
                        <a:latin typeface="Arial" pitchFamily="34" charset="0"/>
                        <a:ea typeface="ＭＳ 明朝"/>
                        <a:cs typeface="Arial" pitchFamily="34" charset="0"/>
                      </a:endParaRPr>
                    </a:p>
                  </a:txBody>
                  <a:tcPr marL="44664" marR="44664" marT="0" marB="0" anchor="ctr">
                    <a:solidFill>
                      <a:schemeClr val="accent1">
                        <a:lumMod val="40000"/>
                        <a:lumOff val="60000"/>
                      </a:schemeClr>
                    </a:solidFill>
                  </a:tcPr>
                </a:tc>
              </a:tr>
              <a:tr h="227282">
                <a:tc>
                  <a:txBody>
                    <a:bodyPr/>
                    <a:lstStyle/>
                    <a:p>
                      <a:pPr algn="ctr">
                        <a:spcAft>
                          <a:spcPts val="0"/>
                        </a:spcAft>
                      </a:pPr>
                      <a:r>
                        <a:rPr lang="ja-JP" sz="1400" kern="0" dirty="0">
                          <a:effectLst/>
                          <a:latin typeface="Arial" pitchFamily="34" charset="0"/>
                          <a:cs typeface="Arial" pitchFamily="34" charset="0"/>
                        </a:rPr>
                        <a:t>⑧</a:t>
                      </a:r>
                      <a:endParaRPr lang="ja-JP" sz="1400" kern="100" dirty="0">
                        <a:effectLst/>
                        <a:latin typeface="Arial" pitchFamily="34" charset="0"/>
                        <a:ea typeface="ＭＳ 明朝"/>
                        <a:cs typeface="Arial" pitchFamily="34" charset="0"/>
                      </a:endParaRPr>
                    </a:p>
                  </a:txBody>
                  <a:tcPr marL="44664" marR="44664" marT="0" marB="0" anchor="ctr"/>
                </a:tc>
                <a:tc>
                  <a:txBody>
                    <a:bodyPr/>
                    <a:lstStyle/>
                    <a:p>
                      <a:pPr algn="ctr">
                        <a:spcAft>
                          <a:spcPts val="0"/>
                        </a:spcAft>
                      </a:pPr>
                      <a:r>
                        <a:rPr lang="ja-JP" sz="1400" kern="0">
                          <a:effectLst/>
                          <a:latin typeface="Arial" pitchFamily="34" charset="0"/>
                          <a:cs typeface="Arial" pitchFamily="34" charset="0"/>
                        </a:rPr>
                        <a:t>④</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en-US" sz="1400" kern="0">
                          <a:effectLst/>
                          <a:latin typeface="Arial" pitchFamily="34" charset="0"/>
                          <a:cs typeface="Arial" pitchFamily="34" charset="0"/>
                        </a:rPr>
                        <a:t>HDFC Ergo</a:t>
                      </a:r>
                      <a:r>
                        <a:rPr lang="ja-JP" sz="1400" kern="0">
                          <a:effectLst/>
                          <a:latin typeface="Arial" pitchFamily="34" charset="0"/>
                          <a:cs typeface="Arial" pitchFamily="34" charset="0"/>
                        </a:rPr>
                        <a:t>（ﾑﾝﾊﾞｲ）</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ja-JP" sz="1400" kern="0" dirty="0">
                          <a:effectLst/>
                          <a:latin typeface="Arial" pitchFamily="34" charset="0"/>
                          <a:cs typeface="Arial" pitchFamily="34" charset="0"/>
                        </a:rPr>
                        <a:t>住宅融資金融会社</a:t>
                      </a:r>
                      <a:r>
                        <a:rPr lang="en-US" sz="1400" kern="0" dirty="0">
                          <a:effectLst/>
                          <a:latin typeface="Arial" pitchFamily="34" charset="0"/>
                          <a:cs typeface="Arial" pitchFamily="34" charset="0"/>
                        </a:rPr>
                        <a:t>HDFC</a:t>
                      </a:r>
                      <a:r>
                        <a:rPr lang="ja-JP" sz="1400" kern="0" dirty="0">
                          <a:effectLst/>
                          <a:latin typeface="Arial" pitchFamily="34" charset="0"/>
                          <a:cs typeface="Arial" pitchFamily="34" charset="0"/>
                        </a:rPr>
                        <a:t>とｴﾙｺﾞの合弁。</a:t>
                      </a:r>
                      <a:endParaRPr lang="ja-JP" sz="1400" kern="100" dirty="0">
                        <a:effectLst/>
                        <a:latin typeface="Arial" pitchFamily="34" charset="0"/>
                        <a:ea typeface="ＭＳ 明朝"/>
                        <a:cs typeface="Arial" pitchFamily="34" charset="0"/>
                      </a:endParaRPr>
                    </a:p>
                  </a:txBody>
                  <a:tcPr marL="44664" marR="44664" marT="0" marB="0" anchor="ctr"/>
                </a:tc>
              </a:tr>
              <a:tr h="454564">
                <a:tc>
                  <a:txBody>
                    <a:bodyPr/>
                    <a:lstStyle/>
                    <a:p>
                      <a:pPr algn="ctr">
                        <a:spcAft>
                          <a:spcPts val="0"/>
                        </a:spcAft>
                      </a:pPr>
                      <a:r>
                        <a:rPr lang="ja-JP" sz="1400" kern="0" dirty="0">
                          <a:effectLst/>
                          <a:latin typeface="Arial" pitchFamily="34" charset="0"/>
                          <a:cs typeface="Arial" pitchFamily="34" charset="0"/>
                        </a:rPr>
                        <a:t>⑨</a:t>
                      </a:r>
                      <a:endParaRPr lang="ja-JP" sz="1400" kern="100" dirty="0">
                        <a:effectLst/>
                        <a:latin typeface="Arial" pitchFamily="34" charset="0"/>
                        <a:ea typeface="ＭＳ 明朝"/>
                        <a:cs typeface="Arial" pitchFamily="34" charset="0"/>
                      </a:endParaRPr>
                    </a:p>
                  </a:txBody>
                  <a:tcPr marL="44664" marR="44664" marT="0" marB="0" anchor="ctr"/>
                </a:tc>
                <a:tc>
                  <a:txBody>
                    <a:bodyPr/>
                    <a:lstStyle/>
                    <a:p>
                      <a:pPr algn="ctr">
                        <a:spcAft>
                          <a:spcPts val="0"/>
                        </a:spcAft>
                      </a:pPr>
                      <a:r>
                        <a:rPr lang="ja-JP" sz="1400" kern="0">
                          <a:effectLst/>
                          <a:latin typeface="Arial" pitchFamily="34" charset="0"/>
                          <a:cs typeface="Arial" pitchFamily="34" charset="0"/>
                        </a:rPr>
                        <a:t>⑤</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en-US" sz="1400" kern="0" dirty="0">
                          <a:effectLst/>
                          <a:latin typeface="Arial" pitchFamily="34" charset="0"/>
                          <a:cs typeface="Arial" pitchFamily="34" charset="0"/>
                        </a:rPr>
                        <a:t>Reliance(</a:t>
                      </a:r>
                      <a:r>
                        <a:rPr lang="ja-JP" sz="1400" kern="0" dirty="0">
                          <a:effectLst/>
                          <a:latin typeface="Arial" pitchFamily="34" charset="0"/>
                          <a:cs typeface="Arial" pitchFamily="34" charset="0"/>
                        </a:rPr>
                        <a:t>ﾑﾝﾊﾞｲ</a:t>
                      </a:r>
                      <a:r>
                        <a:rPr lang="en-US" sz="1400" kern="0" dirty="0">
                          <a:effectLst/>
                          <a:latin typeface="Arial" pitchFamily="34" charset="0"/>
                          <a:cs typeface="Arial" pitchFamily="34" charset="0"/>
                        </a:rPr>
                        <a:t>)</a:t>
                      </a:r>
                      <a:endParaRPr lang="ja-JP" sz="1400" kern="100" dirty="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ja-JP" sz="1400" kern="0" dirty="0">
                          <a:effectLst/>
                          <a:latin typeface="Arial" pitchFamily="34" charset="0"/>
                          <a:cs typeface="Arial" pitchFamily="34" charset="0"/>
                        </a:rPr>
                        <a:t>石油化学グループを持つｲﾝﾄﾞ</a:t>
                      </a:r>
                      <a:r>
                        <a:rPr lang="en-US" sz="1400" kern="0" dirty="0">
                          <a:effectLst/>
                          <a:latin typeface="Arial" pitchFamily="34" charset="0"/>
                          <a:cs typeface="Arial" pitchFamily="34" charset="0"/>
                        </a:rPr>
                        <a:t>3</a:t>
                      </a:r>
                      <a:r>
                        <a:rPr lang="ja-JP" sz="1400" kern="0" dirty="0">
                          <a:effectLst/>
                          <a:latin typeface="Arial" pitchFamily="34" charset="0"/>
                          <a:cs typeface="Arial" pitchFamily="34" charset="0"/>
                        </a:rPr>
                        <a:t>大財閥による保険会社。独資。</a:t>
                      </a:r>
                      <a:endParaRPr lang="ja-JP" sz="1400" kern="100" dirty="0">
                        <a:effectLst/>
                        <a:latin typeface="Arial" pitchFamily="34" charset="0"/>
                        <a:ea typeface="ＭＳ 明朝"/>
                        <a:cs typeface="Arial" pitchFamily="34" charset="0"/>
                      </a:endParaRPr>
                    </a:p>
                  </a:txBody>
                  <a:tcPr marL="44664" marR="44664" marT="0" marB="0" anchor="ctr"/>
                </a:tc>
              </a:tr>
              <a:tr h="475705">
                <a:tc>
                  <a:txBody>
                    <a:bodyPr/>
                    <a:lstStyle/>
                    <a:p>
                      <a:pPr algn="ctr">
                        <a:spcAft>
                          <a:spcPts val="0"/>
                        </a:spcAft>
                      </a:pPr>
                      <a:r>
                        <a:rPr lang="ja-JP" sz="1400" kern="0" dirty="0">
                          <a:effectLst/>
                          <a:latin typeface="Arial" pitchFamily="34" charset="0"/>
                          <a:cs typeface="Arial" pitchFamily="34" charset="0"/>
                        </a:rPr>
                        <a:t>⑩</a:t>
                      </a:r>
                      <a:endParaRPr lang="ja-JP" sz="1400" kern="100" dirty="0">
                        <a:effectLst/>
                        <a:latin typeface="Arial" pitchFamily="34" charset="0"/>
                        <a:ea typeface="ＭＳ 明朝"/>
                        <a:cs typeface="Arial" pitchFamily="34" charset="0"/>
                      </a:endParaRPr>
                    </a:p>
                  </a:txBody>
                  <a:tcPr marL="44664" marR="44664" marT="0" marB="0" anchor="ctr"/>
                </a:tc>
                <a:tc>
                  <a:txBody>
                    <a:bodyPr/>
                    <a:lstStyle/>
                    <a:p>
                      <a:pPr algn="ctr">
                        <a:spcAft>
                          <a:spcPts val="0"/>
                        </a:spcAft>
                      </a:pPr>
                      <a:r>
                        <a:rPr lang="ja-JP" sz="1400" kern="0">
                          <a:effectLst/>
                          <a:latin typeface="Arial" pitchFamily="34" charset="0"/>
                          <a:cs typeface="Arial" pitchFamily="34" charset="0"/>
                        </a:rPr>
                        <a:t>⑥</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en-US" sz="1400" kern="0">
                          <a:effectLst/>
                          <a:latin typeface="Arial" pitchFamily="34" charset="0"/>
                          <a:cs typeface="Arial" pitchFamily="34" charset="0"/>
                        </a:rPr>
                        <a:t>TaTa AIG(</a:t>
                      </a:r>
                      <a:r>
                        <a:rPr lang="ja-JP" sz="1400" kern="0">
                          <a:effectLst/>
                          <a:latin typeface="Arial" pitchFamily="34" charset="0"/>
                          <a:cs typeface="Arial" pitchFamily="34" charset="0"/>
                        </a:rPr>
                        <a:t>ﾑﾝﾊﾞｲ）</a:t>
                      </a:r>
                      <a:endParaRPr lang="ja-JP" sz="1400" kern="100">
                        <a:effectLst/>
                        <a:latin typeface="Arial" pitchFamily="34" charset="0"/>
                        <a:ea typeface="ＭＳ 明朝"/>
                        <a:cs typeface="Arial" pitchFamily="34" charset="0"/>
                      </a:endParaRPr>
                    </a:p>
                  </a:txBody>
                  <a:tcPr marL="44664" marR="44664" marT="0" marB="0" anchor="ctr"/>
                </a:tc>
                <a:tc>
                  <a:txBody>
                    <a:bodyPr/>
                    <a:lstStyle/>
                    <a:p>
                      <a:pPr algn="l">
                        <a:spcAft>
                          <a:spcPts val="0"/>
                        </a:spcAft>
                      </a:pPr>
                      <a:r>
                        <a:rPr lang="ja-JP" sz="1400" kern="0" dirty="0">
                          <a:effectLst/>
                          <a:latin typeface="Arial" pitchFamily="34" charset="0"/>
                          <a:cs typeface="Arial" pitchFamily="34" charset="0"/>
                        </a:rPr>
                        <a:t>通信、鉄鋼、自動車などの領域を持つインド</a:t>
                      </a:r>
                      <a:r>
                        <a:rPr lang="en-US" sz="1400" kern="0" dirty="0">
                          <a:effectLst/>
                          <a:latin typeface="Arial" pitchFamily="34" charset="0"/>
                          <a:cs typeface="Arial" pitchFamily="34" charset="0"/>
                        </a:rPr>
                        <a:t>3</a:t>
                      </a:r>
                      <a:r>
                        <a:rPr lang="ja-JP" sz="1400" kern="0" dirty="0">
                          <a:effectLst/>
                          <a:latin typeface="Arial" pitchFamily="34" charset="0"/>
                          <a:cs typeface="Arial" pitchFamily="34" charset="0"/>
                        </a:rPr>
                        <a:t>大財閥による保険会社。生保会社もあり。</a:t>
                      </a:r>
                      <a:endParaRPr lang="ja-JP" sz="1400" kern="100" dirty="0">
                        <a:effectLst/>
                        <a:latin typeface="Arial" pitchFamily="34" charset="0"/>
                        <a:ea typeface="ＭＳ 明朝"/>
                        <a:cs typeface="Arial" pitchFamily="34" charset="0"/>
                      </a:endParaRPr>
                    </a:p>
                  </a:txBody>
                  <a:tcPr marL="44664" marR="44664" marT="0" marB="0" anchor="ctr"/>
                </a:tc>
              </a:tr>
              <a:tr h="454564">
                <a:tc>
                  <a:txBody>
                    <a:bodyPr/>
                    <a:lstStyle/>
                    <a:p>
                      <a:pPr algn="ctr">
                        <a:spcAft>
                          <a:spcPts val="0"/>
                        </a:spcAft>
                      </a:pPr>
                      <a:r>
                        <a:rPr lang="ja-JP" sz="1400" kern="0" dirty="0">
                          <a:effectLst/>
                          <a:latin typeface="Arial" pitchFamily="34" charset="0"/>
                          <a:cs typeface="Arial" pitchFamily="34" charset="0"/>
                        </a:rPr>
                        <a:t>⑪</a:t>
                      </a:r>
                      <a:endParaRPr lang="ja-JP" sz="1400" kern="100" dirty="0">
                        <a:effectLst/>
                        <a:latin typeface="Arial" pitchFamily="34" charset="0"/>
                        <a:ea typeface="ＭＳ 明朝"/>
                        <a:cs typeface="Arial" pitchFamily="34" charset="0"/>
                      </a:endParaRPr>
                    </a:p>
                  </a:txBody>
                  <a:tcPr marL="44664" marR="44664" marT="0" marB="0" anchor="ctr">
                    <a:solidFill>
                      <a:schemeClr val="accent1">
                        <a:lumMod val="40000"/>
                        <a:lumOff val="60000"/>
                      </a:schemeClr>
                    </a:solidFill>
                  </a:tcPr>
                </a:tc>
                <a:tc>
                  <a:txBody>
                    <a:bodyPr/>
                    <a:lstStyle/>
                    <a:p>
                      <a:pPr algn="ctr">
                        <a:spcAft>
                          <a:spcPts val="0"/>
                        </a:spcAft>
                      </a:pPr>
                      <a:r>
                        <a:rPr lang="ja-JP" sz="1400" kern="0" dirty="0">
                          <a:effectLst/>
                          <a:latin typeface="Arial" pitchFamily="34" charset="0"/>
                          <a:cs typeface="Arial" pitchFamily="34" charset="0"/>
                        </a:rPr>
                        <a:t>⑦</a:t>
                      </a:r>
                      <a:endParaRPr lang="ja-JP" sz="1400" kern="100" dirty="0">
                        <a:effectLst/>
                        <a:latin typeface="Arial" pitchFamily="34" charset="0"/>
                        <a:ea typeface="ＭＳ 明朝"/>
                        <a:cs typeface="Arial" pitchFamily="34" charset="0"/>
                      </a:endParaRPr>
                    </a:p>
                  </a:txBody>
                  <a:tcPr marL="44664" marR="44664" marT="0" marB="0" anchor="ctr">
                    <a:solidFill>
                      <a:schemeClr val="accent1">
                        <a:lumMod val="40000"/>
                        <a:lumOff val="60000"/>
                      </a:schemeClr>
                    </a:solidFill>
                  </a:tcPr>
                </a:tc>
                <a:tc>
                  <a:txBody>
                    <a:bodyPr/>
                    <a:lstStyle/>
                    <a:p>
                      <a:pPr algn="l">
                        <a:spcAft>
                          <a:spcPts val="0"/>
                        </a:spcAft>
                      </a:pPr>
                      <a:r>
                        <a:rPr lang="en-US" sz="1400" kern="0" dirty="0" err="1">
                          <a:effectLst/>
                          <a:latin typeface="Arial" pitchFamily="34" charset="0"/>
                          <a:cs typeface="Arial" pitchFamily="34" charset="0"/>
                        </a:rPr>
                        <a:t>Chola</a:t>
                      </a:r>
                      <a:r>
                        <a:rPr lang="en-US" sz="1400" kern="0" dirty="0">
                          <a:effectLst/>
                          <a:latin typeface="Arial" pitchFamily="34" charset="0"/>
                          <a:cs typeface="Arial" pitchFamily="34" charset="0"/>
                        </a:rPr>
                        <a:t> MS(</a:t>
                      </a:r>
                      <a:r>
                        <a:rPr lang="ja-JP" sz="1400" kern="0" dirty="0">
                          <a:effectLst/>
                          <a:latin typeface="Arial" pitchFamily="34" charset="0"/>
                          <a:cs typeface="Arial" pitchFamily="34" charset="0"/>
                        </a:rPr>
                        <a:t>ﾁｪﾝﾅｲ</a:t>
                      </a:r>
                      <a:r>
                        <a:rPr lang="en-US" sz="1400" kern="0" dirty="0">
                          <a:effectLst/>
                          <a:latin typeface="Arial" pitchFamily="34" charset="0"/>
                          <a:cs typeface="Arial" pitchFamily="34" charset="0"/>
                        </a:rPr>
                        <a:t>)</a:t>
                      </a:r>
                      <a:endParaRPr lang="ja-JP" sz="1400" kern="100" dirty="0">
                        <a:effectLst/>
                        <a:latin typeface="Arial" pitchFamily="34" charset="0"/>
                        <a:ea typeface="ＭＳ 明朝"/>
                        <a:cs typeface="Arial" pitchFamily="34" charset="0"/>
                      </a:endParaRPr>
                    </a:p>
                  </a:txBody>
                  <a:tcPr marL="44664" marR="44664" marT="0" marB="0" anchor="ctr">
                    <a:solidFill>
                      <a:schemeClr val="accent1">
                        <a:lumMod val="40000"/>
                        <a:lumOff val="60000"/>
                      </a:schemeClr>
                    </a:solidFill>
                  </a:tcPr>
                </a:tc>
                <a:tc>
                  <a:txBody>
                    <a:bodyPr/>
                    <a:lstStyle/>
                    <a:p>
                      <a:pPr algn="l">
                        <a:spcAft>
                          <a:spcPts val="0"/>
                        </a:spcAft>
                      </a:pPr>
                      <a:r>
                        <a:rPr lang="ja-JP" sz="1400" kern="0" dirty="0">
                          <a:effectLst/>
                          <a:latin typeface="Arial" pitchFamily="34" charset="0"/>
                          <a:cs typeface="Arial" pitchFamily="34" charset="0"/>
                        </a:rPr>
                        <a:t>弊社現法。ﾑﾙｶﾞｯﾊﾟｸﾞﾙｰﾌﾟとの</a:t>
                      </a:r>
                      <a:r>
                        <a:rPr lang="ja-JP" sz="1400" kern="0" dirty="0" smtClean="0">
                          <a:effectLst/>
                          <a:latin typeface="Arial" pitchFamily="34" charset="0"/>
                          <a:cs typeface="Arial" pitchFamily="34" charset="0"/>
                        </a:rPr>
                        <a:t>合弁</a:t>
                      </a:r>
                      <a:r>
                        <a:rPr lang="ja-JP" altLang="en-US" sz="1400" kern="0" dirty="0" smtClean="0">
                          <a:effectLst/>
                          <a:latin typeface="Arial" pitchFamily="34" charset="0"/>
                          <a:cs typeface="Arial" pitchFamily="34" charset="0"/>
                        </a:rPr>
                        <a:t>。</a:t>
                      </a:r>
                      <a:r>
                        <a:rPr lang="en-US" sz="1400" kern="0" dirty="0" smtClean="0">
                          <a:effectLst/>
                          <a:latin typeface="Arial" pitchFamily="34" charset="0"/>
                          <a:cs typeface="Arial" pitchFamily="34" charset="0"/>
                        </a:rPr>
                        <a:t>2003</a:t>
                      </a:r>
                      <a:r>
                        <a:rPr lang="ja-JP" sz="1400" kern="0" dirty="0">
                          <a:effectLst/>
                          <a:latin typeface="Arial" pitchFamily="34" charset="0"/>
                          <a:cs typeface="Arial" pitchFamily="34" charset="0"/>
                        </a:rPr>
                        <a:t>年</a:t>
                      </a:r>
                      <a:r>
                        <a:rPr lang="en-US" sz="1400" kern="0" dirty="0">
                          <a:effectLst/>
                          <a:latin typeface="Arial" pitchFamily="34" charset="0"/>
                          <a:cs typeface="Arial" pitchFamily="34" charset="0"/>
                        </a:rPr>
                        <a:t>4</a:t>
                      </a:r>
                      <a:r>
                        <a:rPr lang="ja-JP" sz="1400" kern="0" dirty="0">
                          <a:effectLst/>
                          <a:latin typeface="Arial" pitchFamily="34" charset="0"/>
                          <a:cs typeface="Arial" pitchFamily="34" charset="0"/>
                        </a:rPr>
                        <a:t>月営業開始</a:t>
                      </a:r>
                      <a:endParaRPr lang="ja-JP" sz="1400" kern="100" dirty="0">
                        <a:effectLst/>
                        <a:latin typeface="Arial" pitchFamily="34" charset="0"/>
                        <a:ea typeface="ＭＳ 明朝"/>
                        <a:cs typeface="Arial" pitchFamily="34" charset="0"/>
                      </a:endParaRPr>
                    </a:p>
                  </a:txBody>
                  <a:tcPr marL="44664" marR="44664" marT="0" marB="0" anchor="ctr">
                    <a:solidFill>
                      <a:schemeClr val="accent1">
                        <a:lumMod val="40000"/>
                        <a:lumOff val="60000"/>
                      </a:schemeClr>
                    </a:solidFill>
                  </a:tcPr>
                </a:tc>
              </a:tr>
              <a:tr h="681847">
                <a:tc>
                  <a:txBody>
                    <a:bodyPr/>
                    <a:lstStyle/>
                    <a:p>
                      <a:pPr algn="ctr">
                        <a:spcAft>
                          <a:spcPts val="0"/>
                        </a:spcAft>
                      </a:pPr>
                      <a:r>
                        <a:rPr lang="ja-JP" sz="1400" kern="0" dirty="0">
                          <a:effectLst/>
                          <a:latin typeface="Arial" pitchFamily="34" charset="0"/>
                          <a:cs typeface="Arial" pitchFamily="34" charset="0"/>
                        </a:rPr>
                        <a:t>⑰</a:t>
                      </a:r>
                      <a:endParaRPr lang="ja-JP" sz="1400" kern="100" dirty="0">
                        <a:effectLst/>
                        <a:latin typeface="Arial" pitchFamily="34" charset="0"/>
                        <a:ea typeface="ＭＳ 明朝"/>
                        <a:cs typeface="Arial" pitchFamily="34" charset="0"/>
                      </a:endParaRPr>
                    </a:p>
                  </a:txBody>
                  <a:tcPr marL="44664" marR="44664" marT="0" marB="0" anchor="ctr">
                    <a:solidFill>
                      <a:schemeClr val="accent1">
                        <a:lumMod val="40000"/>
                        <a:lumOff val="60000"/>
                      </a:schemeClr>
                    </a:solidFill>
                  </a:tcPr>
                </a:tc>
                <a:tc>
                  <a:txBody>
                    <a:bodyPr/>
                    <a:lstStyle/>
                    <a:p>
                      <a:pPr algn="ctr">
                        <a:spcAft>
                          <a:spcPts val="0"/>
                        </a:spcAft>
                      </a:pPr>
                      <a:r>
                        <a:rPr lang="ja-JP" sz="1400" kern="0" dirty="0">
                          <a:effectLst/>
                          <a:latin typeface="Arial" pitchFamily="34" charset="0"/>
                          <a:cs typeface="Arial" pitchFamily="34" charset="0"/>
                        </a:rPr>
                        <a:t>⑬</a:t>
                      </a:r>
                      <a:endParaRPr lang="ja-JP" sz="1400" kern="100" dirty="0">
                        <a:effectLst/>
                        <a:latin typeface="Arial" pitchFamily="34" charset="0"/>
                        <a:ea typeface="ＭＳ 明朝"/>
                        <a:cs typeface="Arial" pitchFamily="34" charset="0"/>
                      </a:endParaRPr>
                    </a:p>
                  </a:txBody>
                  <a:tcPr marL="44664" marR="44664" marT="0" marB="0" anchor="ctr">
                    <a:solidFill>
                      <a:schemeClr val="accent1">
                        <a:lumMod val="40000"/>
                        <a:lumOff val="60000"/>
                      </a:schemeClr>
                    </a:solidFill>
                  </a:tcPr>
                </a:tc>
                <a:tc>
                  <a:txBody>
                    <a:bodyPr/>
                    <a:lstStyle/>
                    <a:p>
                      <a:pPr algn="l">
                        <a:spcAft>
                          <a:spcPts val="0"/>
                        </a:spcAft>
                      </a:pPr>
                      <a:r>
                        <a:rPr lang="en-US" sz="1400" kern="0" dirty="0">
                          <a:effectLst/>
                          <a:latin typeface="Arial" pitchFamily="34" charset="0"/>
                          <a:cs typeface="Arial" pitchFamily="34" charset="0"/>
                        </a:rPr>
                        <a:t>Universal </a:t>
                      </a:r>
                      <a:r>
                        <a:rPr lang="en-US" sz="1400" kern="0" dirty="0" err="1">
                          <a:effectLst/>
                          <a:latin typeface="Arial" pitchFamily="34" charset="0"/>
                          <a:cs typeface="Arial" pitchFamily="34" charset="0"/>
                        </a:rPr>
                        <a:t>Sompo</a:t>
                      </a:r>
                      <a:r>
                        <a:rPr lang="ja-JP" sz="1400" kern="0" dirty="0">
                          <a:effectLst/>
                          <a:latin typeface="Arial" pitchFamily="34" charset="0"/>
                          <a:cs typeface="Arial" pitchFamily="34" charset="0"/>
                        </a:rPr>
                        <a:t>（ﾑﾝﾊﾞｲ）</a:t>
                      </a:r>
                      <a:endParaRPr lang="ja-JP" sz="1400" kern="100" dirty="0">
                        <a:effectLst/>
                        <a:latin typeface="Arial" pitchFamily="34" charset="0"/>
                        <a:ea typeface="ＭＳ 明朝"/>
                        <a:cs typeface="Arial" pitchFamily="34" charset="0"/>
                      </a:endParaRPr>
                    </a:p>
                  </a:txBody>
                  <a:tcPr marL="44664" marR="44664" marT="0" marB="0" anchor="ctr">
                    <a:solidFill>
                      <a:schemeClr val="accent1">
                        <a:lumMod val="40000"/>
                        <a:lumOff val="60000"/>
                      </a:schemeClr>
                    </a:solidFill>
                  </a:tcPr>
                </a:tc>
                <a:tc>
                  <a:txBody>
                    <a:bodyPr/>
                    <a:lstStyle/>
                    <a:p>
                      <a:pPr algn="l">
                        <a:spcAft>
                          <a:spcPts val="0"/>
                        </a:spcAft>
                      </a:pPr>
                      <a:r>
                        <a:rPr lang="ja-JP" sz="1400" kern="0" dirty="0">
                          <a:effectLst/>
                          <a:latin typeface="Arial" pitchFamily="34" charset="0"/>
                          <a:cs typeface="Arial" pitchFamily="34" charset="0"/>
                        </a:rPr>
                        <a:t>損保ジャパンと</a:t>
                      </a:r>
                      <a:r>
                        <a:rPr lang="en-US" sz="1400" kern="0" dirty="0" err="1">
                          <a:effectLst/>
                          <a:latin typeface="Arial" pitchFamily="34" charset="0"/>
                          <a:cs typeface="Arial" pitchFamily="34" charset="0"/>
                        </a:rPr>
                        <a:t>Allahabag</a:t>
                      </a:r>
                      <a:r>
                        <a:rPr lang="en-US" sz="1400" kern="0" dirty="0">
                          <a:effectLst/>
                          <a:latin typeface="Arial" pitchFamily="34" charset="0"/>
                          <a:cs typeface="Arial" pitchFamily="34" charset="0"/>
                        </a:rPr>
                        <a:t> Bank</a:t>
                      </a:r>
                      <a:r>
                        <a:rPr lang="ja-JP" sz="1400" kern="0" dirty="0" err="1">
                          <a:effectLst/>
                          <a:latin typeface="Arial" pitchFamily="34" charset="0"/>
                          <a:cs typeface="Arial" pitchFamily="34" charset="0"/>
                        </a:rPr>
                        <a:t>、</a:t>
                      </a:r>
                      <a:r>
                        <a:rPr lang="en-US" sz="1400" kern="0" dirty="0">
                          <a:effectLst/>
                          <a:latin typeface="Arial" pitchFamily="34" charset="0"/>
                          <a:cs typeface="Arial" pitchFamily="34" charset="0"/>
                        </a:rPr>
                        <a:t>Indian Overseas Bank</a:t>
                      </a:r>
                      <a:r>
                        <a:rPr lang="ja-JP" sz="1400" kern="0" dirty="0" err="1">
                          <a:effectLst/>
                          <a:latin typeface="Arial" pitchFamily="34" charset="0"/>
                          <a:cs typeface="Arial" pitchFamily="34" charset="0"/>
                        </a:rPr>
                        <a:t>、</a:t>
                      </a:r>
                      <a:r>
                        <a:rPr lang="en-US" sz="1400" kern="0" dirty="0">
                          <a:effectLst/>
                          <a:latin typeface="Arial" pitchFamily="34" charset="0"/>
                          <a:cs typeface="Arial" pitchFamily="34" charset="0"/>
                        </a:rPr>
                        <a:t>Karnataka Bank</a:t>
                      </a:r>
                      <a:r>
                        <a:rPr lang="ja-JP" sz="1400" kern="0" dirty="0" err="1">
                          <a:effectLst/>
                          <a:latin typeface="Arial" pitchFamily="34" charset="0"/>
                          <a:cs typeface="Arial" pitchFamily="34" charset="0"/>
                        </a:rPr>
                        <a:t>、</a:t>
                      </a:r>
                      <a:r>
                        <a:rPr lang="en-US" sz="1400" kern="0" dirty="0" err="1">
                          <a:effectLst/>
                          <a:latin typeface="Arial" pitchFamily="34" charset="0"/>
                          <a:cs typeface="Arial" pitchFamily="34" charset="0"/>
                        </a:rPr>
                        <a:t>Dabur</a:t>
                      </a:r>
                      <a:r>
                        <a:rPr lang="en-US" sz="1400" kern="0" dirty="0">
                          <a:effectLst/>
                          <a:latin typeface="Arial" pitchFamily="34" charset="0"/>
                          <a:cs typeface="Arial" pitchFamily="34" charset="0"/>
                        </a:rPr>
                        <a:t> Investments</a:t>
                      </a:r>
                      <a:r>
                        <a:rPr lang="ja-JP" sz="1400" kern="0" dirty="0">
                          <a:effectLst/>
                          <a:latin typeface="Arial" pitchFamily="34" charset="0"/>
                          <a:cs typeface="Arial" pitchFamily="34" charset="0"/>
                        </a:rPr>
                        <a:t>との合弁。</a:t>
                      </a:r>
                      <a:r>
                        <a:rPr lang="en-US" sz="1400" kern="0" dirty="0">
                          <a:effectLst/>
                          <a:latin typeface="Arial" pitchFamily="34" charset="0"/>
                          <a:cs typeface="Arial" pitchFamily="34" charset="0"/>
                        </a:rPr>
                        <a:t>2010</a:t>
                      </a:r>
                      <a:r>
                        <a:rPr lang="ja-JP" sz="1400" kern="0" dirty="0">
                          <a:effectLst/>
                          <a:latin typeface="Arial" pitchFamily="34" charset="0"/>
                          <a:cs typeface="Arial" pitchFamily="34" charset="0"/>
                        </a:rPr>
                        <a:t>年度より営業開始。</a:t>
                      </a:r>
                      <a:endParaRPr lang="ja-JP" sz="1400" kern="100" dirty="0">
                        <a:effectLst/>
                        <a:latin typeface="Arial" pitchFamily="34" charset="0"/>
                        <a:ea typeface="ＭＳ 明朝"/>
                        <a:cs typeface="Arial" pitchFamily="34" charset="0"/>
                      </a:endParaRPr>
                    </a:p>
                  </a:txBody>
                  <a:tcPr marL="44664" marR="44664" marT="0" marB="0" anchor="ctr">
                    <a:solidFill>
                      <a:schemeClr val="accent1">
                        <a:lumMod val="40000"/>
                        <a:lumOff val="60000"/>
                      </a:schemeClr>
                    </a:solidFill>
                  </a:tcPr>
                </a:tc>
              </a:tr>
            </a:tbl>
          </a:graphicData>
        </a:graphic>
      </p:graphicFrame>
    </p:spTree>
    <p:extLst>
      <p:ext uri="{BB962C8B-B14F-4D97-AF65-F5344CB8AC3E}">
        <p14:creationId xmlns:p14="http://schemas.microsoft.com/office/powerpoint/2010/main" val="3985001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p:cNvSpPr>
          <p:nvPr/>
        </p:nvSpPr>
        <p:spPr bwMode="auto">
          <a:xfrm>
            <a:off x="179512" y="332656"/>
            <a:ext cx="6477000" cy="755774"/>
          </a:xfrm>
          <a:prstGeom prst="rect">
            <a:avLst/>
          </a:prstGeom>
          <a:noFill/>
          <a:ln w="9525">
            <a:noFill/>
            <a:miter lim="800000"/>
            <a:headEnd/>
            <a:tailEnd/>
          </a:ln>
        </p:spPr>
        <p:txBody>
          <a:bodyPr anchor="ctr"/>
          <a:lstStyle/>
          <a:p>
            <a:pPr>
              <a:defRPr/>
            </a:pPr>
            <a:r>
              <a:rPr lang="ja-JP" altLang="en-US" sz="3600" dirty="0">
                <a:solidFill>
                  <a:srgbClr val="002060"/>
                </a:solidFill>
                <a:effectLst>
                  <a:outerShdw blurRad="38100" dist="38100" dir="2700000" algn="tl">
                    <a:srgbClr val="000000">
                      <a:alpha val="43137"/>
                    </a:srgbClr>
                  </a:outerShdw>
                </a:effectLst>
                <a:latin typeface="Meiryo UI" pitchFamily="50" charset="-128"/>
                <a:ea typeface="Meiryo UI" pitchFamily="50" charset="-128"/>
              </a:rPr>
              <a:t>企業</a:t>
            </a:r>
            <a:r>
              <a:rPr lang="ja-JP" altLang="en-US" sz="3600" dirty="0" smtClean="0">
                <a:solidFill>
                  <a:srgbClr val="002060"/>
                </a:solidFill>
                <a:effectLst>
                  <a:outerShdw blurRad="38100" dist="38100" dir="2700000" algn="tl">
                    <a:srgbClr val="000000">
                      <a:alpha val="43137"/>
                    </a:srgbClr>
                  </a:outerShdw>
                </a:effectLst>
                <a:latin typeface="Meiryo UI" pitchFamily="50" charset="-128"/>
                <a:ea typeface="Meiryo UI" pitchFamily="50" charset="-128"/>
              </a:rPr>
              <a:t>活動リスクと損害保険</a:t>
            </a:r>
            <a:endParaRPr lang="en-US" sz="3600" dirty="0">
              <a:solidFill>
                <a:srgbClr val="002060"/>
              </a:solidFill>
              <a:effectLst>
                <a:outerShdw blurRad="38100" dist="38100" dir="2700000" algn="tl">
                  <a:srgbClr val="000000">
                    <a:alpha val="43137"/>
                  </a:srgbClr>
                </a:outerShdw>
              </a:effectLst>
              <a:latin typeface="Meiryo UI" pitchFamily="50" charset="-128"/>
              <a:ea typeface="Meiryo UI" pitchFamily="50"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887771867"/>
              </p:ext>
            </p:extLst>
          </p:nvPr>
        </p:nvGraphicFramePr>
        <p:xfrm>
          <a:off x="179512" y="1772816"/>
          <a:ext cx="8712967" cy="3672409"/>
        </p:xfrm>
        <a:graphic>
          <a:graphicData uri="http://schemas.openxmlformats.org/drawingml/2006/table">
            <a:tbl>
              <a:tblPr firstRow="1" firstCol="1" bandRow="1" bandCol="1">
                <a:tableStyleId>{5C22544A-7EE6-4342-B048-85BDC9FD1C3A}</a:tableStyleId>
              </a:tblPr>
              <a:tblGrid>
                <a:gridCol w="1728192"/>
                <a:gridCol w="1839975"/>
                <a:gridCol w="1825574"/>
                <a:gridCol w="3319226"/>
              </a:tblGrid>
              <a:tr h="404555">
                <a:tc>
                  <a:txBody>
                    <a:bodyPr/>
                    <a:lstStyle/>
                    <a:p>
                      <a:pPr algn="just">
                        <a:lnSpc>
                          <a:spcPts val="1800"/>
                        </a:lnSpc>
                        <a:spcAft>
                          <a:spcPts val="0"/>
                        </a:spcAft>
                      </a:pPr>
                      <a:r>
                        <a:rPr lang="en-US" sz="1400" kern="100" dirty="0">
                          <a:effectLst/>
                        </a:rPr>
                        <a:t> </a:t>
                      </a:r>
                      <a:endParaRPr lang="ja-JP" sz="1400" kern="100" dirty="0">
                        <a:effectLst/>
                        <a:latin typeface="Century"/>
                        <a:ea typeface="ＭＳ 明朝"/>
                        <a:cs typeface="Times New Roman"/>
                      </a:endParaRPr>
                    </a:p>
                  </a:txBody>
                  <a:tcPr marL="62865" marR="62865" marT="0" marB="0"/>
                </a:tc>
                <a:tc>
                  <a:txBody>
                    <a:bodyPr/>
                    <a:lstStyle/>
                    <a:p>
                      <a:pPr algn="ctr">
                        <a:lnSpc>
                          <a:spcPts val="1800"/>
                        </a:lnSpc>
                        <a:spcAft>
                          <a:spcPts val="0"/>
                        </a:spcAft>
                      </a:pPr>
                      <a:r>
                        <a:rPr lang="ja-JP" sz="1400" kern="100" dirty="0">
                          <a:effectLst/>
                        </a:rPr>
                        <a:t>予想される危険</a:t>
                      </a:r>
                      <a:endParaRPr lang="ja-JP" sz="1400" kern="100" dirty="0">
                        <a:effectLst/>
                        <a:latin typeface="Century"/>
                        <a:ea typeface="ＭＳ 明朝"/>
                        <a:cs typeface="Times New Roman"/>
                      </a:endParaRPr>
                    </a:p>
                  </a:txBody>
                  <a:tcPr marL="62865" marR="62865" marT="0" marB="0" anchor="ctr"/>
                </a:tc>
                <a:tc>
                  <a:txBody>
                    <a:bodyPr/>
                    <a:lstStyle/>
                    <a:p>
                      <a:pPr algn="ctr">
                        <a:lnSpc>
                          <a:spcPts val="1800"/>
                        </a:lnSpc>
                        <a:spcAft>
                          <a:spcPts val="0"/>
                        </a:spcAft>
                      </a:pPr>
                      <a:r>
                        <a:rPr lang="ja-JP" sz="1400" kern="100" dirty="0">
                          <a:effectLst/>
                        </a:rPr>
                        <a:t>対応する保険種目</a:t>
                      </a:r>
                      <a:endParaRPr lang="ja-JP" sz="1400" kern="100" dirty="0">
                        <a:effectLst/>
                        <a:latin typeface="Century"/>
                        <a:ea typeface="ＭＳ 明朝"/>
                        <a:cs typeface="Times New Roman"/>
                      </a:endParaRPr>
                    </a:p>
                  </a:txBody>
                  <a:tcPr marL="62865" marR="62865" marT="0" marB="0" anchor="ctr"/>
                </a:tc>
                <a:tc>
                  <a:txBody>
                    <a:bodyPr/>
                    <a:lstStyle/>
                    <a:p>
                      <a:pPr algn="ctr">
                        <a:lnSpc>
                          <a:spcPts val="1800"/>
                        </a:lnSpc>
                        <a:spcAft>
                          <a:spcPts val="0"/>
                        </a:spcAft>
                      </a:pPr>
                      <a:r>
                        <a:rPr lang="ja-JP" sz="1400" kern="100" dirty="0">
                          <a:effectLst/>
                        </a:rPr>
                        <a:t>備考</a:t>
                      </a:r>
                      <a:endParaRPr lang="ja-JP" sz="1400" kern="100" dirty="0">
                        <a:effectLst/>
                        <a:latin typeface="Century"/>
                        <a:ea typeface="ＭＳ 明朝"/>
                        <a:cs typeface="Times New Roman"/>
                      </a:endParaRPr>
                    </a:p>
                  </a:txBody>
                  <a:tcPr marL="62865" marR="62865" marT="0" marB="0" anchor="ctr"/>
                </a:tc>
              </a:tr>
              <a:tr h="1035419">
                <a:tc>
                  <a:txBody>
                    <a:bodyPr/>
                    <a:lstStyle/>
                    <a:p>
                      <a:pPr algn="just">
                        <a:lnSpc>
                          <a:spcPts val="1800"/>
                        </a:lnSpc>
                        <a:spcAft>
                          <a:spcPts val="0"/>
                        </a:spcAft>
                      </a:pPr>
                      <a:r>
                        <a:rPr lang="ja-JP" sz="1400" kern="100" dirty="0">
                          <a:effectLst/>
                        </a:rPr>
                        <a:t>試作品などの輸送</a:t>
                      </a:r>
                      <a:endParaRPr lang="ja-JP" sz="1400" kern="100" dirty="0">
                        <a:effectLst/>
                        <a:latin typeface="Century"/>
                        <a:ea typeface="ＭＳ 明朝"/>
                        <a:cs typeface="Times New Roman"/>
                      </a:endParaRPr>
                    </a:p>
                  </a:txBody>
                  <a:tcPr marL="62865" marR="62865" marT="0" marB="0" anchor="ctr"/>
                </a:tc>
                <a:tc>
                  <a:txBody>
                    <a:bodyPr/>
                    <a:lstStyle/>
                    <a:p>
                      <a:pPr algn="just">
                        <a:lnSpc>
                          <a:spcPts val="1800"/>
                        </a:lnSpc>
                        <a:spcAft>
                          <a:spcPts val="0"/>
                        </a:spcAft>
                      </a:pPr>
                      <a:r>
                        <a:rPr lang="ja-JP" sz="1400" kern="100" dirty="0">
                          <a:effectLst/>
                        </a:rPr>
                        <a:t>輸送中の事故</a:t>
                      </a:r>
                      <a:endParaRPr lang="ja-JP" sz="1400" kern="100" dirty="0">
                        <a:effectLst/>
                        <a:latin typeface="Century"/>
                        <a:ea typeface="ＭＳ 明朝"/>
                        <a:cs typeface="Times New Roman"/>
                      </a:endParaRPr>
                    </a:p>
                  </a:txBody>
                  <a:tcPr marL="62865" marR="62865" marT="0" marB="0" anchor="ctr"/>
                </a:tc>
                <a:tc>
                  <a:txBody>
                    <a:bodyPr/>
                    <a:lstStyle/>
                    <a:p>
                      <a:pPr algn="just">
                        <a:lnSpc>
                          <a:spcPts val="1800"/>
                        </a:lnSpc>
                        <a:spcAft>
                          <a:spcPts val="0"/>
                        </a:spcAft>
                      </a:pPr>
                      <a:r>
                        <a:rPr lang="ja-JP" sz="1400" kern="100" dirty="0">
                          <a:effectLst/>
                        </a:rPr>
                        <a:t>貨物海上保険</a:t>
                      </a:r>
                    </a:p>
                    <a:p>
                      <a:pPr algn="just">
                        <a:lnSpc>
                          <a:spcPts val="1800"/>
                        </a:lnSpc>
                        <a:spcAft>
                          <a:spcPts val="0"/>
                        </a:spcAft>
                      </a:pPr>
                      <a:r>
                        <a:rPr lang="ja-JP" sz="1400" kern="100" dirty="0">
                          <a:effectLst/>
                        </a:rPr>
                        <a:t>国内運送保険</a:t>
                      </a:r>
                      <a:endParaRPr lang="ja-JP" sz="14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400" kern="100" dirty="0">
                          <a:effectLst/>
                        </a:rPr>
                        <a:t>運送会社が貨物の賠償をするケースは稀であり、</a:t>
                      </a:r>
                      <a:r>
                        <a:rPr lang="ja-JP" sz="1400" kern="100" dirty="0" smtClean="0">
                          <a:effectLst/>
                        </a:rPr>
                        <a:t>不可欠</a:t>
                      </a:r>
                      <a:endParaRPr lang="ja-JP" sz="1400" kern="100" dirty="0">
                        <a:effectLst/>
                        <a:latin typeface="Century"/>
                        <a:ea typeface="ＭＳ 明朝"/>
                        <a:cs typeface="Times New Roman"/>
                      </a:endParaRPr>
                    </a:p>
                  </a:txBody>
                  <a:tcPr marL="62865" marR="62865" marT="0" marB="0" anchor="ctr"/>
                </a:tc>
              </a:tr>
              <a:tr h="1389403">
                <a:tc>
                  <a:txBody>
                    <a:bodyPr/>
                    <a:lstStyle/>
                    <a:p>
                      <a:pPr algn="ctr">
                        <a:lnSpc>
                          <a:spcPts val="1800"/>
                        </a:lnSpc>
                        <a:spcAft>
                          <a:spcPts val="0"/>
                        </a:spcAft>
                      </a:pPr>
                      <a:r>
                        <a:rPr lang="ja-JP" sz="1400" kern="100" dirty="0">
                          <a:effectLst/>
                        </a:rPr>
                        <a:t>仮事務所</a:t>
                      </a:r>
                      <a:endParaRPr lang="ja-JP" sz="1400" kern="100" dirty="0">
                        <a:effectLst/>
                        <a:latin typeface="Century"/>
                        <a:ea typeface="ＭＳ 明朝"/>
                        <a:cs typeface="Times New Roman"/>
                      </a:endParaRPr>
                    </a:p>
                  </a:txBody>
                  <a:tcPr marL="62865" marR="62865" marT="0" marB="0" anchor="ctr"/>
                </a:tc>
                <a:tc>
                  <a:txBody>
                    <a:bodyPr/>
                    <a:lstStyle/>
                    <a:p>
                      <a:pPr algn="just">
                        <a:lnSpc>
                          <a:spcPts val="1800"/>
                        </a:lnSpc>
                        <a:spcAft>
                          <a:spcPts val="0"/>
                        </a:spcAft>
                      </a:pPr>
                      <a:r>
                        <a:rPr lang="ja-JP" sz="1400" kern="100">
                          <a:effectLst/>
                        </a:rPr>
                        <a:t>火災・自然災害による損害</a:t>
                      </a:r>
                      <a:endParaRPr lang="ja-JP" sz="1400" kern="100">
                        <a:effectLst/>
                        <a:latin typeface="Century"/>
                        <a:ea typeface="ＭＳ 明朝"/>
                        <a:cs typeface="Times New Roman"/>
                      </a:endParaRPr>
                    </a:p>
                  </a:txBody>
                  <a:tcPr marL="62865" marR="62865" marT="0" marB="0" anchor="ctr"/>
                </a:tc>
                <a:tc>
                  <a:txBody>
                    <a:bodyPr/>
                    <a:lstStyle/>
                    <a:p>
                      <a:pPr algn="just">
                        <a:lnSpc>
                          <a:spcPts val="1800"/>
                        </a:lnSpc>
                        <a:spcAft>
                          <a:spcPts val="0"/>
                        </a:spcAft>
                      </a:pPr>
                      <a:r>
                        <a:rPr lang="ja-JP" sz="1400" kern="100" dirty="0" smtClean="0">
                          <a:effectLst/>
                        </a:rPr>
                        <a:t>火災保険</a:t>
                      </a:r>
                      <a:r>
                        <a:rPr lang="ja-JP" altLang="en-US" sz="1400" kern="100" dirty="0" smtClean="0">
                          <a:effectLst/>
                        </a:rPr>
                        <a:t>等</a:t>
                      </a:r>
                      <a:endParaRPr lang="ja-JP" sz="14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400" kern="100" dirty="0">
                          <a:effectLst/>
                        </a:rPr>
                        <a:t>電圧が高いこと、停電が頻繁に発生</a:t>
                      </a:r>
                      <a:r>
                        <a:rPr lang="ja-JP" sz="1400" kern="100" dirty="0" smtClean="0">
                          <a:effectLst/>
                        </a:rPr>
                        <a:t>するなど</a:t>
                      </a:r>
                      <a:r>
                        <a:rPr lang="ja-JP" altLang="en-US" sz="1400" kern="100" dirty="0" smtClean="0">
                          <a:effectLst/>
                        </a:rPr>
                        <a:t>、</a:t>
                      </a:r>
                      <a:r>
                        <a:rPr lang="ja-JP" sz="1400" kern="100" dirty="0" smtClean="0">
                          <a:effectLst/>
                        </a:rPr>
                        <a:t>電力</a:t>
                      </a:r>
                      <a:r>
                        <a:rPr lang="ja-JP" sz="1400" kern="100" dirty="0">
                          <a:effectLst/>
                        </a:rPr>
                        <a:t>供給が不安定なことから過電流による</a:t>
                      </a:r>
                      <a:r>
                        <a:rPr lang="ja-JP" sz="1400" kern="100" dirty="0" smtClean="0">
                          <a:effectLst/>
                        </a:rPr>
                        <a:t>火災</a:t>
                      </a:r>
                      <a:r>
                        <a:rPr lang="ja-JP" altLang="en-US" sz="1400" kern="100" dirty="0" smtClean="0">
                          <a:effectLst/>
                        </a:rPr>
                        <a:t>リスクが高い</a:t>
                      </a:r>
                      <a:r>
                        <a:rPr lang="ja-JP" sz="1400" kern="100" dirty="0" smtClean="0">
                          <a:effectLst/>
                        </a:rPr>
                        <a:t>ので</a:t>
                      </a:r>
                      <a:r>
                        <a:rPr lang="ja-JP" sz="1400" kern="100" dirty="0">
                          <a:effectLst/>
                        </a:rPr>
                        <a:t>、</a:t>
                      </a:r>
                      <a:r>
                        <a:rPr lang="ja-JP" sz="1400" kern="100" dirty="0" smtClean="0">
                          <a:effectLst/>
                        </a:rPr>
                        <a:t>不可欠</a:t>
                      </a:r>
                      <a:r>
                        <a:rPr lang="ja-JP" altLang="en-US" sz="1400" kern="100" dirty="0" smtClean="0">
                          <a:effectLst/>
                        </a:rPr>
                        <a:t>。自然災害も多い。</a:t>
                      </a:r>
                      <a:r>
                        <a:rPr lang="en-US" sz="1400" kern="100" dirty="0">
                          <a:effectLst/>
                        </a:rPr>
                        <a:t> </a:t>
                      </a:r>
                      <a:endParaRPr lang="ja-JP" sz="1400" kern="100" dirty="0">
                        <a:effectLst/>
                        <a:latin typeface="Century"/>
                        <a:ea typeface="ＭＳ 明朝"/>
                        <a:cs typeface="Times New Roman"/>
                      </a:endParaRPr>
                    </a:p>
                  </a:txBody>
                  <a:tcPr marL="62865" marR="62865" marT="0" marB="0" anchor="ctr"/>
                </a:tc>
              </a:tr>
              <a:tr h="843032">
                <a:tc>
                  <a:txBody>
                    <a:bodyPr/>
                    <a:lstStyle/>
                    <a:p>
                      <a:pPr algn="ctr">
                        <a:lnSpc>
                          <a:spcPts val="1800"/>
                        </a:lnSpc>
                        <a:spcAft>
                          <a:spcPts val="0"/>
                        </a:spcAft>
                      </a:pPr>
                      <a:r>
                        <a:rPr lang="ja-JP" sz="1400" kern="100" dirty="0">
                          <a:effectLst/>
                        </a:rPr>
                        <a:t>出張者</a:t>
                      </a:r>
                      <a:endParaRPr lang="ja-JP" sz="1400" kern="100" dirty="0">
                        <a:effectLst/>
                        <a:latin typeface="Century"/>
                        <a:ea typeface="ＭＳ 明朝"/>
                        <a:cs typeface="Times New Roman"/>
                      </a:endParaRPr>
                    </a:p>
                  </a:txBody>
                  <a:tcPr marL="62865" marR="62865" marT="0" marB="0" anchor="ctr"/>
                </a:tc>
                <a:tc>
                  <a:txBody>
                    <a:bodyPr/>
                    <a:lstStyle/>
                    <a:p>
                      <a:pPr algn="just">
                        <a:lnSpc>
                          <a:spcPts val="1800"/>
                        </a:lnSpc>
                        <a:spcAft>
                          <a:spcPts val="0"/>
                        </a:spcAft>
                      </a:pPr>
                      <a:r>
                        <a:rPr lang="ja-JP" sz="1400" kern="100">
                          <a:effectLst/>
                        </a:rPr>
                        <a:t>病気・けがなど</a:t>
                      </a:r>
                      <a:endParaRPr lang="ja-JP" sz="1400" kern="100">
                        <a:effectLst/>
                        <a:latin typeface="Century"/>
                        <a:ea typeface="ＭＳ 明朝"/>
                        <a:cs typeface="Times New Roman"/>
                      </a:endParaRPr>
                    </a:p>
                  </a:txBody>
                  <a:tcPr marL="62865" marR="62865" marT="0" marB="0" anchor="ctr"/>
                </a:tc>
                <a:tc>
                  <a:txBody>
                    <a:bodyPr/>
                    <a:lstStyle/>
                    <a:p>
                      <a:pPr algn="just">
                        <a:lnSpc>
                          <a:spcPts val="1800"/>
                        </a:lnSpc>
                        <a:spcAft>
                          <a:spcPts val="0"/>
                        </a:spcAft>
                      </a:pPr>
                      <a:r>
                        <a:rPr lang="ja-JP" sz="1400" kern="100">
                          <a:effectLst/>
                        </a:rPr>
                        <a:t>海外旅行傷害保険</a:t>
                      </a:r>
                      <a:endParaRPr lang="ja-JP" sz="1400" kern="100">
                        <a:effectLst/>
                        <a:latin typeface="Century"/>
                        <a:ea typeface="ＭＳ 明朝"/>
                        <a:cs typeface="Times New Roman"/>
                      </a:endParaRPr>
                    </a:p>
                  </a:txBody>
                  <a:tcPr marL="62865" marR="62865" marT="0" marB="0" anchor="ctr"/>
                </a:tc>
                <a:tc>
                  <a:txBody>
                    <a:bodyPr/>
                    <a:lstStyle/>
                    <a:p>
                      <a:pPr algn="just">
                        <a:lnSpc>
                          <a:spcPts val="1800"/>
                        </a:lnSpc>
                        <a:spcAft>
                          <a:spcPts val="0"/>
                        </a:spcAft>
                      </a:pPr>
                      <a:r>
                        <a:rPr lang="ja-JP" sz="1400" kern="100" dirty="0">
                          <a:effectLst/>
                        </a:rPr>
                        <a:t>日本からの出張者については日本で</a:t>
                      </a:r>
                      <a:r>
                        <a:rPr lang="ja-JP" sz="1400" kern="100" dirty="0" smtClean="0">
                          <a:effectLst/>
                        </a:rPr>
                        <a:t>の海外</a:t>
                      </a:r>
                      <a:r>
                        <a:rPr lang="ja-JP" sz="1400" kern="100" dirty="0">
                          <a:effectLst/>
                        </a:rPr>
                        <a:t>旅行傷害保険手配</a:t>
                      </a:r>
                      <a:r>
                        <a:rPr lang="ja-JP" sz="1400" kern="100" dirty="0" smtClean="0">
                          <a:effectLst/>
                        </a:rPr>
                        <a:t>が</a:t>
                      </a:r>
                      <a:r>
                        <a:rPr lang="ja-JP" altLang="en-US" sz="1400" kern="100" dirty="0" smtClean="0">
                          <a:effectLst/>
                        </a:rPr>
                        <a:t>一般的</a:t>
                      </a:r>
                      <a:endParaRPr lang="ja-JP" sz="1400" kern="100" dirty="0">
                        <a:effectLst/>
                        <a:latin typeface="Century"/>
                        <a:ea typeface="ＭＳ 明朝"/>
                        <a:cs typeface="Times New Roman"/>
                      </a:endParaRPr>
                    </a:p>
                  </a:txBody>
                  <a:tcPr marL="62865" marR="62865" marT="0" marB="0" anchor="ctr"/>
                </a:tc>
              </a:tr>
            </a:tbl>
          </a:graphicData>
        </a:graphic>
      </p:graphicFrame>
      <p:sp>
        <p:nvSpPr>
          <p:cNvPr id="6" name="角丸四角形 10"/>
          <p:cNvSpPr/>
          <p:nvPr/>
        </p:nvSpPr>
        <p:spPr>
          <a:xfrm>
            <a:off x="198801" y="1177864"/>
            <a:ext cx="3960440" cy="405554"/>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altLang="ja-JP" sz="2000" dirty="0" smtClean="0">
                <a:solidFill>
                  <a:srgbClr val="002060"/>
                </a:solidFill>
                <a:latin typeface="Arial" pitchFamily="34" charset="0"/>
                <a:ea typeface="Meiryo UI" pitchFamily="50" charset="-128"/>
                <a:cs typeface="Arial" pitchFamily="34" charset="0"/>
              </a:rPr>
              <a:t>1.</a:t>
            </a:r>
            <a:r>
              <a:rPr lang="ja-JP" altLang="en-US" sz="2000" dirty="0" smtClean="0">
                <a:solidFill>
                  <a:srgbClr val="002060"/>
                </a:solidFill>
                <a:latin typeface="Arial" pitchFamily="34" charset="0"/>
                <a:ea typeface="Meiryo UI" pitchFamily="50" charset="-128"/>
                <a:cs typeface="Arial" pitchFamily="34" charset="0"/>
              </a:rPr>
              <a:t>　</a:t>
            </a:r>
            <a:r>
              <a:rPr lang="en-US" altLang="ja-JP" sz="2000" dirty="0" smtClean="0">
                <a:solidFill>
                  <a:srgbClr val="002060"/>
                </a:solidFill>
                <a:latin typeface="Arial" pitchFamily="34" charset="0"/>
                <a:ea typeface="Meiryo UI" pitchFamily="50" charset="-128"/>
                <a:cs typeface="Arial" pitchFamily="34" charset="0"/>
              </a:rPr>
              <a:t>FS</a:t>
            </a:r>
            <a:r>
              <a:rPr lang="ja-JP" altLang="en-US" sz="2000" dirty="0" smtClean="0">
                <a:solidFill>
                  <a:srgbClr val="002060"/>
                </a:solidFill>
                <a:latin typeface="Arial" pitchFamily="34" charset="0"/>
                <a:ea typeface="Meiryo UI" pitchFamily="50" charset="-128"/>
                <a:cs typeface="Arial" pitchFamily="34" charset="0"/>
              </a:rPr>
              <a:t>の段階（出張調査）</a:t>
            </a:r>
            <a:endParaRPr lang="en-US" sz="2000" dirty="0">
              <a:solidFill>
                <a:srgbClr val="002060"/>
              </a:solidFill>
              <a:latin typeface="Arial" pitchFamily="34" charset="0"/>
              <a:ea typeface="Meiryo UI" pitchFamily="50" charset="-128"/>
              <a:cs typeface="Arial" pitchFamily="34" charset="0"/>
            </a:endParaRPr>
          </a:p>
        </p:txBody>
      </p:sp>
      <p:pic>
        <p:nvPicPr>
          <p:cNvPr id="5" name="図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6425" y="5914687"/>
            <a:ext cx="7810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角丸四角形 10"/>
          <p:cNvSpPr/>
          <p:nvPr/>
        </p:nvSpPr>
        <p:spPr>
          <a:xfrm>
            <a:off x="179512" y="5711910"/>
            <a:ext cx="7632848" cy="813434"/>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ja-JP" altLang="en-US" dirty="0" smtClean="0">
                <a:solidFill>
                  <a:srgbClr val="002060"/>
                </a:solidFill>
                <a:latin typeface="Arial" pitchFamily="34" charset="0"/>
                <a:ea typeface="Meiryo UI" pitchFamily="50" charset="-128"/>
                <a:cs typeface="Arial" pitchFamily="34" charset="0"/>
              </a:rPr>
              <a:t>高電圧およ</a:t>
            </a:r>
            <a:r>
              <a:rPr lang="ja-JP" altLang="en-US" dirty="0" smtClean="0">
                <a:solidFill>
                  <a:srgbClr val="002060"/>
                </a:solidFill>
                <a:latin typeface="Arial" pitchFamily="34" charset="0"/>
                <a:ea typeface="Meiryo UI" pitchFamily="50" charset="-128"/>
                <a:cs typeface="Arial" pitchFamily="34" charset="0"/>
              </a:rPr>
              <a:t>び不</a:t>
            </a:r>
            <a:r>
              <a:rPr lang="ja-JP" altLang="en-US" dirty="0" smtClean="0">
                <a:solidFill>
                  <a:srgbClr val="002060"/>
                </a:solidFill>
                <a:latin typeface="Arial" pitchFamily="34" charset="0"/>
                <a:ea typeface="Meiryo UI" pitchFamily="50" charset="-128"/>
                <a:cs typeface="Arial" pitchFamily="34" charset="0"/>
              </a:rPr>
              <a:t>安定な電力供給による火災の発生</a:t>
            </a:r>
            <a:r>
              <a:rPr lang="ja-JP" altLang="en-US" strike="dblStrike" dirty="0" smtClean="0">
                <a:solidFill>
                  <a:srgbClr val="002060"/>
                </a:solidFill>
                <a:latin typeface="Arial" pitchFamily="34" charset="0"/>
                <a:ea typeface="Meiryo UI" pitchFamily="50" charset="-128"/>
                <a:cs typeface="Arial" pitchFamily="34" charset="0"/>
              </a:rPr>
              <a:t>が</a:t>
            </a:r>
            <a:r>
              <a:rPr lang="ja-JP" altLang="en-US" dirty="0" smtClean="0">
                <a:solidFill>
                  <a:srgbClr val="002060"/>
                </a:solidFill>
                <a:latin typeface="Arial" pitchFamily="34" charset="0"/>
                <a:ea typeface="Meiryo UI" pitchFamily="50" charset="-128"/>
                <a:cs typeface="Arial" pitchFamily="34" charset="0"/>
              </a:rPr>
              <a:t>割合が高い</a:t>
            </a:r>
            <a:endParaRPr lang="en-US" altLang="ja-JP" dirty="0" smtClean="0">
              <a:solidFill>
                <a:srgbClr val="002060"/>
              </a:solidFill>
              <a:latin typeface="Arial" pitchFamily="34" charset="0"/>
              <a:ea typeface="Meiryo UI" pitchFamily="50" charset="-128"/>
              <a:cs typeface="Arial" pitchFamily="34" charset="0"/>
            </a:endParaRPr>
          </a:p>
          <a:p>
            <a:r>
              <a:rPr lang="ja-JP" altLang="en-US" dirty="0" smtClean="0">
                <a:solidFill>
                  <a:srgbClr val="002060"/>
                </a:solidFill>
                <a:latin typeface="Arial" pitchFamily="34" charset="0"/>
                <a:ea typeface="Meiryo UI" pitchFamily="50" charset="-128"/>
                <a:cs typeface="Arial" pitchFamily="34" charset="0"/>
              </a:rPr>
              <a:t>国内輸送中の事故においても輸送会社</a:t>
            </a:r>
            <a:r>
              <a:rPr lang="ja-JP" altLang="en-US" dirty="0" smtClean="0">
                <a:solidFill>
                  <a:srgbClr val="002060"/>
                </a:solidFill>
                <a:latin typeface="Arial" pitchFamily="34" charset="0"/>
                <a:ea typeface="Meiryo UI" pitchFamily="50" charset="-128"/>
                <a:cs typeface="Arial" pitchFamily="34" charset="0"/>
              </a:rPr>
              <a:t>が賠</a:t>
            </a:r>
            <a:r>
              <a:rPr lang="ja-JP" altLang="en-US" dirty="0" smtClean="0">
                <a:solidFill>
                  <a:srgbClr val="002060"/>
                </a:solidFill>
                <a:latin typeface="Arial" pitchFamily="34" charset="0"/>
                <a:ea typeface="Meiryo UI" pitchFamily="50" charset="-128"/>
                <a:cs typeface="Arial" pitchFamily="34" charset="0"/>
              </a:rPr>
              <a:t>償するケースは非常</a:t>
            </a:r>
            <a:r>
              <a:rPr lang="ja-JP" altLang="en-US" dirty="0" smtClean="0">
                <a:solidFill>
                  <a:srgbClr val="002060"/>
                </a:solidFill>
                <a:latin typeface="Arial" pitchFamily="34" charset="0"/>
                <a:ea typeface="Meiryo UI" pitchFamily="50" charset="-128"/>
                <a:cs typeface="Arial" pitchFamily="34" charset="0"/>
              </a:rPr>
              <a:t>に稀</a:t>
            </a:r>
            <a:endParaRPr lang="en-US" dirty="0">
              <a:solidFill>
                <a:srgbClr val="002060"/>
              </a:solidFill>
              <a:latin typeface="Arial" pitchFamily="34" charset="0"/>
              <a:ea typeface="Meiryo UI" pitchFamily="50" charset="-128"/>
              <a:cs typeface="Arial" pitchFamily="34" charset="0"/>
            </a:endParaRPr>
          </a:p>
        </p:txBody>
      </p:sp>
    </p:spTree>
    <p:extLst>
      <p:ext uri="{BB962C8B-B14F-4D97-AF65-F5344CB8AC3E}">
        <p14:creationId xmlns:p14="http://schemas.microsoft.com/office/powerpoint/2010/main" val="3636412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p:cNvSpPr>
          <p:nvPr/>
        </p:nvSpPr>
        <p:spPr bwMode="auto">
          <a:xfrm>
            <a:off x="251520" y="327109"/>
            <a:ext cx="6477000" cy="539750"/>
          </a:xfrm>
          <a:prstGeom prst="rect">
            <a:avLst/>
          </a:prstGeom>
          <a:noFill/>
          <a:ln w="9525">
            <a:noFill/>
            <a:miter lim="800000"/>
            <a:headEnd/>
            <a:tailEnd/>
          </a:ln>
        </p:spPr>
        <p:txBody>
          <a:bodyPr anchor="ctr"/>
          <a:lstStyle/>
          <a:p>
            <a:pPr>
              <a:defRPr/>
            </a:pPr>
            <a:r>
              <a:rPr lang="ja-JP" altLang="en-US" sz="3200" dirty="0">
                <a:solidFill>
                  <a:srgbClr val="002060"/>
                </a:solidFill>
                <a:effectLst>
                  <a:outerShdw blurRad="38100" dist="38100" dir="2700000" algn="tl">
                    <a:srgbClr val="000000">
                      <a:alpha val="43137"/>
                    </a:srgbClr>
                  </a:outerShdw>
                </a:effectLst>
                <a:latin typeface="Meiryo UI" pitchFamily="50" charset="-128"/>
                <a:ea typeface="Meiryo UI" pitchFamily="50" charset="-128"/>
              </a:rPr>
              <a:t>企業</a:t>
            </a:r>
            <a:r>
              <a:rPr lang="ja-JP" altLang="en-US" sz="3200" dirty="0" smtClean="0">
                <a:solidFill>
                  <a:srgbClr val="002060"/>
                </a:solidFill>
                <a:effectLst>
                  <a:outerShdw blurRad="38100" dist="38100" dir="2700000" algn="tl">
                    <a:srgbClr val="000000">
                      <a:alpha val="43137"/>
                    </a:srgbClr>
                  </a:outerShdw>
                </a:effectLst>
                <a:latin typeface="Meiryo UI" pitchFamily="50" charset="-128"/>
                <a:ea typeface="Meiryo UI" pitchFamily="50" charset="-128"/>
              </a:rPr>
              <a:t>活動リスクと損害保険</a:t>
            </a:r>
            <a:endParaRPr lang="en-US" sz="3200" dirty="0">
              <a:solidFill>
                <a:srgbClr val="002060"/>
              </a:solidFill>
              <a:effectLst>
                <a:outerShdw blurRad="38100" dist="38100" dir="2700000" algn="tl">
                  <a:srgbClr val="000000">
                    <a:alpha val="43137"/>
                  </a:srgbClr>
                </a:outerShdw>
              </a:effectLst>
              <a:latin typeface="Meiryo UI" pitchFamily="50" charset="-128"/>
              <a:ea typeface="Meiryo UI" pitchFamily="50"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785285111"/>
              </p:ext>
            </p:extLst>
          </p:nvPr>
        </p:nvGraphicFramePr>
        <p:xfrm>
          <a:off x="248104" y="1484784"/>
          <a:ext cx="8716383" cy="4032448"/>
        </p:xfrm>
        <a:graphic>
          <a:graphicData uri="http://schemas.openxmlformats.org/drawingml/2006/table">
            <a:tbl>
              <a:tblPr firstRow="1" firstCol="1" bandRow="1" bandCol="1">
                <a:tableStyleId>{5C22544A-7EE6-4342-B048-85BDC9FD1C3A}</a:tableStyleId>
              </a:tblPr>
              <a:tblGrid>
                <a:gridCol w="1875624"/>
                <a:gridCol w="1368152"/>
                <a:gridCol w="1656184"/>
                <a:gridCol w="3816423"/>
              </a:tblGrid>
              <a:tr h="265904">
                <a:tc>
                  <a:txBody>
                    <a:bodyPr/>
                    <a:lstStyle/>
                    <a:p>
                      <a:pPr algn="just">
                        <a:lnSpc>
                          <a:spcPts val="1800"/>
                        </a:lnSpc>
                        <a:spcAft>
                          <a:spcPts val="0"/>
                        </a:spcAft>
                      </a:pPr>
                      <a:r>
                        <a:rPr lang="en-US" sz="1200" kern="100" dirty="0">
                          <a:effectLst/>
                        </a:rPr>
                        <a:t> </a:t>
                      </a:r>
                      <a:endParaRPr lang="ja-JP" sz="1200" kern="100" dirty="0">
                        <a:effectLst/>
                        <a:latin typeface="Century"/>
                        <a:ea typeface="ＭＳ 明朝"/>
                        <a:cs typeface="Times New Roman"/>
                      </a:endParaRPr>
                    </a:p>
                  </a:txBody>
                  <a:tcPr marL="62865" marR="62865" marT="0" marB="0"/>
                </a:tc>
                <a:tc>
                  <a:txBody>
                    <a:bodyPr/>
                    <a:lstStyle/>
                    <a:p>
                      <a:pPr algn="ctr">
                        <a:lnSpc>
                          <a:spcPts val="1800"/>
                        </a:lnSpc>
                        <a:spcAft>
                          <a:spcPts val="0"/>
                        </a:spcAft>
                      </a:pPr>
                      <a:r>
                        <a:rPr lang="ja-JP" sz="1200" kern="100" dirty="0">
                          <a:effectLst/>
                        </a:rPr>
                        <a:t>予想される危険</a:t>
                      </a:r>
                      <a:endParaRPr lang="ja-JP" sz="1200" kern="100" dirty="0">
                        <a:effectLst/>
                        <a:latin typeface="Century"/>
                        <a:ea typeface="ＭＳ 明朝"/>
                        <a:cs typeface="Times New Roman"/>
                      </a:endParaRPr>
                    </a:p>
                  </a:txBody>
                  <a:tcPr marL="62865" marR="62865" marT="0" marB="0" anchor="ctr"/>
                </a:tc>
                <a:tc>
                  <a:txBody>
                    <a:bodyPr/>
                    <a:lstStyle/>
                    <a:p>
                      <a:pPr algn="ctr">
                        <a:lnSpc>
                          <a:spcPts val="1800"/>
                        </a:lnSpc>
                        <a:spcAft>
                          <a:spcPts val="0"/>
                        </a:spcAft>
                      </a:pPr>
                      <a:r>
                        <a:rPr lang="ja-JP" sz="1200" kern="100" dirty="0">
                          <a:effectLst/>
                        </a:rPr>
                        <a:t>対応する保険種目</a:t>
                      </a:r>
                      <a:endParaRPr lang="ja-JP" sz="1200" kern="100" dirty="0">
                        <a:effectLst/>
                        <a:latin typeface="Century"/>
                        <a:ea typeface="ＭＳ 明朝"/>
                        <a:cs typeface="Times New Roman"/>
                      </a:endParaRPr>
                    </a:p>
                  </a:txBody>
                  <a:tcPr marL="62865" marR="62865" marT="0" marB="0" anchor="ctr"/>
                </a:tc>
                <a:tc>
                  <a:txBody>
                    <a:bodyPr/>
                    <a:lstStyle/>
                    <a:p>
                      <a:pPr algn="ctr">
                        <a:lnSpc>
                          <a:spcPts val="1800"/>
                        </a:lnSpc>
                        <a:spcAft>
                          <a:spcPts val="0"/>
                        </a:spcAft>
                      </a:pPr>
                      <a:r>
                        <a:rPr lang="ja-JP" sz="1200" kern="100" dirty="0">
                          <a:effectLst/>
                        </a:rPr>
                        <a:t>備考</a:t>
                      </a:r>
                      <a:endParaRPr lang="ja-JP" sz="1200" kern="100" dirty="0">
                        <a:effectLst/>
                        <a:latin typeface="Century"/>
                        <a:ea typeface="ＭＳ 明朝"/>
                        <a:cs typeface="Times New Roman"/>
                      </a:endParaRPr>
                    </a:p>
                  </a:txBody>
                  <a:tcPr marL="62865" marR="62865" marT="0" marB="0" anchor="ctr"/>
                </a:tc>
              </a:tr>
              <a:tr h="508691">
                <a:tc>
                  <a:txBody>
                    <a:bodyPr/>
                    <a:lstStyle/>
                    <a:p>
                      <a:pPr algn="ctr">
                        <a:lnSpc>
                          <a:spcPts val="1800"/>
                        </a:lnSpc>
                        <a:spcAft>
                          <a:spcPts val="0"/>
                        </a:spcAft>
                      </a:pPr>
                      <a:r>
                        <a:rPr lang="ja-JP" altLang="en-US" sz="1200" kern="100" dirty="0" smtClean="0">
                          <a:effectLst/>
                          <a:latin typeface="+mn-ea"/>
                          <a:ea typeface="+mn-ea"/>
                          <a:cs typeface="Times New Roman"/>
                        </a:rPr>
                        <a:t>機械などの搬入</a:t>
                      </a:r>
                      <a:endParaRPr lang="ja-JP" sz="1200" kern="100" dirty="0">
                        <a:effectLst/>
                        <a:latin typeface="+mn-ea"/>
                        <a:ea typeface="+mn-ea"/>
                        <a:cs typeface="Times New Roman"/>
                      </a:endParaRPr>
                    </a:p>
                  </a:txBody>
                  <a:tcPr marL="62865" marR="62865" marT="0" marB="0" anchor="ctr"/>
                </a:tc>
                <a:tc>
                  <a:txBody>
                    <a:bodyPr/>
                    <a:lstStyle/>
                    <a:p>
                      <a:pPr algn="just">
                        <a:lnSpc>
                          <a:spcPts val="1800"/>
                        </a:lnSpc>
                        <a:spcAft>
                          <a:spcPts val="0"/>
                        </a:spcAft>
                      </a:pPr>
                      <a:r>
                        <a:rPr lang="ja-JP" altLang="en-US" sz="1200" kern="100" dirty="0" smtClean="0">
                          <a:effectLst/>
                          <a:latin typeface="+mn-ea"/>
                          <a:ea typeface="+mn-ea"/>
                          <a:cs typeface="Times New Roman"/>
                        </a:rPr>
                        <a:t>輸送中の事故</a:t>
                      </a:r>
                      <a:endParaRPr lang="ja-JP" sz="1200" kern="100" dirty="0">
                        <a:effectLst/>
                        <a:latin typeface="+mn-ea"/>
                        <a:ea typeface="+mn-ea"/>
                        <a:cs typeface="Times New Roman"/>
                      </a:endParaRPr>
                    </a:p>
                  </a:txBody>
                  <a:tcPr marL="62865" marR="62865" marT="0" marB="0" anchor="ctr"/>
                </a:tc>
                <a:tc>
                  <a:txBody>
                    <a:bodyPr/>
                    <a:lstStyle/>
                    <a:p>
                      <a:pPr marL="0" marR="0" indent="0" algn="just" defTabSz="914400" rtl="0" eaLnBrk="1" fontAlgn="auto" latinLnBrk="0" hangingPunct="1">
                        <a:lnSpc>
                          <a:spcPts val="1800"/>
                        </a:lnSpc>
                        <a:spcBef>
                          <a:spcPts val="0"/>
                        </a:spcBef>
                        <a:spcAft>
                          <a:spcPts val="0"/>
                        </a:spcAft>
                        <a:buClrTx/>
                        <a:buSzTx/>
                        <a:buFontTx/>
                        <a:buNone/>
                        <a:tabLst/>
                        <a:defRPr/>
                      </a:pPr>
                      <a:r>
                        <a:rPr lang="ja-JP" altLang="ja-JP" sz="1200" kern="100" dirty="0" smtClean="0">
                          <a:effectLst/>
                        </a:rPr>
                        <a:t>貨物海上保険</a:t>
                      </a:r>
                    </a:p>
                    <a:p>
                      <a:pPr marL="0" marR="0" indent="0" algn="just" defTabSz="914400" rtl="0" eaLnBrk="1" fontAlgn="auto" latinLnBrk="0" hangingPunct="1">
                        <a:lnSpc>
                          <a:spcPts val="1800"/>
                        </a:lnSpc>
                        <a:spcBef>
                          <a:spcPts val="0"/>
                        </a:spcBef>
                        <a:spcAft>
                          <a:spcPts val="0"/>
                        </a:spcAft>
                        <a:buClrTx/>
                        <a:buSzTx/>
                        <a:buFontTx/>
                        <a:buNone/>
                        <a:tabLst/>
                        <a:defRPr/>
                      </a:pPr>
                      <a:r>
                        <a:rPr lang="ja-JP" altLang="ja-JP" sz="1200" kern="100" dirty="0" smtClean="0">
                          <a:effectLst/>
                        </a:rPr>
                        <a:t>国内運送保険</a:t>
                      </a:r>
                    </a:p>
                  </a:txBody>
                  <a:tcPr marL="62865" marR="62865"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ja-JP" altLang="ja-JP" sz="1200" kern="100" dirty="0" smtClean="0">
                          <a:effectLst/>
                        </a:rPr>
                        <a:t>運送会社が貨物の賠償をするケースは稀であり、不可欠</a:t>
                      </a:r>
                    </a:p>
                  </a:txBody>
                  <a:tcPr marL="62865" marR="62865" marT="0" marB="0" anchor="ctr"/>
                </a:tc>
              </a:tr>
              <a:tr h="1372466">
                <a:tc>
                  <a:txBody>
                    <a:bodyPr/>
                    <a:lstStyle/>
                    <a:p>
                      <a:pPr algn="ctr">
                        <a:lnSpc>
                          <a:spcPts val="1800"/>
                        </a:lnSpc>
                        <a:spcAft>
                          <a:spcPts val="0"/>
                        </a:spcAft>
                      </a:pPr>
                      <a:r>
                        <a:rPr lang="en-US" sz="1200" kern="100" dirty="0">
                          <a:effectLst/>
                          <a:latin typeface="+mn-ea"/>
                          <a:ea typeface="+mn-ea"/>
                        </a:rPr>
                        <a:t> </a:t>
                      </a:r>
                      <a:endParaRPr lang="ja-JP" sz="1200" kern="100" dirty="0">
                        <a:effectLst/>
                        <a:latin typeface="+mn-ea"/>
                        <a:ea typeface="+mn-ea"/>
                      </a:endParaRPr>
                    </a:p>
                    <a:p>
                      <a:pPr algn="ctr">
                        <a:lnSpc>
                          <a:spcPts val="1800"/>
                        </a:lnSpc>
                        <a:spcAft>
                          <a:spcPts val="0"/>
                        </a:spcAft>
                      </a:pPr>
                      <a:r>
                        <a:rPr lang="ja-JP" sz="1200" kern="100" dirty="0">
                          <a:effectLst/>
                          <a:latin typeface="+mn-ea"/>
                          <a:ea typeface="+mn-ea"/>
                        </a:rPr>
                        <a:t>機械設備など設置</a:t>
                      </a:r>
                    </a:p>
                    <a:p>
                      <a:pPr algn="ctr">
                        <a:lnSpc>
                          <a:spcPts val="1800"/>
                        </a:lnSpc>
                        <a:spcAft>
                          <a:spcPts val="0"/>
                        </a:spcAft>
                      </a:pPr>
                      <a:r>
                        <a:rPr lang="ja-JP" sz="1200" kern="100" dirty="0">
                          <a:effectLst/>
                          <a:latin typeface="+mn-ea"/>
                          <a:ea typeface="+mn-ea"/>
                        </a:rPr>
                        <a:t>建設中の工場・事務所・倉庫</a:t>
                      </a:r>
                    </a:p>
                    <a:p>
                      <a:pPr algn="ctr">
                        <a:lnSpc>
                          <a:spcPts val="1800"/>
                        </a:lnSpc>
                        <a:spcAft>
                          <a:spcPts val="0"/>
                        </a:spcAft>
                      </a:pPr>
                      <a:r>
                        <a:rPr lang="en-US" sz="1200" kern="100" dirty="0">
                          <a:effectLst/>
                          <a:latin typeface="+mn-ea"/>
                          <a:ea typeface="+mn-ea"/>
                        </a:rPr>
                        <a:t> </a:t>
                      </a:r>
                      <a:endParaRPr lang="ja-JP" sz="1200" kern="100" dirty="0">
                        <a:effectLst/>
                        <a:latin typeface="+mn-ea"/>
                        <a:ea typeface="+mn-ea"/>
                        <a:cs typeface="Times New Roman"/>
                      </a:endParaRPr>
                    </a:p>
                  </a:txBody>
                  <a:tcPr marL="62865" marR="62865" marT="0" marB="0" anchor="ctr"/>
                </a:tc>
                <a:tc>
                  <a:txBody>
                    <a:bodyPr/>
                    <a:lstStyle/>
                    <a:p>
                      <a:pPr algn="just">
                        <a:lnSpc>
                          <a:spcPts val="1800"/>
                        </a:lnSpc>
                        <a:spcAft>
                          <a:spcPts val="0"/>
                        </a:spcAft>
                      </a:pPr>
                      <a:r>
                        <a:rPr lang="ja-JP" sz="1200" kern="100" dirty="0" smtClean="0">
                          <a:effectLst/>
                          <a:latin typeface="+mn-ea"/>
                          <a:ea typeface="+mn-ea"/>
                        </a:rPr>
                        <a:t>設置中</a:t>
                      </a:r>
                      <a:r>
                        <a:rPr lang="ja-JP" sz="1200" kern="100" dirty="0">
                          <a:effectLst/>
                          <a:latin typeface="+mn-ea"/>
                          <a:ea typeface="+mn-ea"/>
                        </a:rPr>
                        <a:t>の事故</a:t>
                      </a:r>
                    </a:p>
                    <a:p>
                      <a:pPr algn="just">
                        <a:lnSpc>
                          <a:spcPts val="1800"/>
                        </a:lnSpc>
                        <a:spcAft>
                          <a:spcPts val="0"/>
                        </a:spcAft>
                      </a:pPr>
                      <a:r>
                        <a:rPr lang="ja-JP" sz="1200" kern="100" dirty="0">
                          <a:effectLst/>
                          <a:latin typeface="+mn-ea"/>
                          <a:ea typeface="+mn-ea"/>
                        </a:rPr>
                        <a:t>火災・自然災害に</a:t>
                      </a:r>
                    </a:p>
                    <a:p>
                      <a:pPr algn="just">
                        <a:lnSpc>
                          <a:spcPts val="1800"/>
                        </a:lnSpc>
                        <a:spcAft>
                          <a:spcPts val="0"/>
                        </a:spcAft>
                      </a:pPr>
                      <a:r>
                        <a:rPr lang="ja-JP" sz="1200" kern="100" dirty="0">
                          <a:effectLst/>
                          <a:latin typeface="+mn-ea"/>
                          <a:ea typeface="+mn-ea"/>
                        </a:rPr>
                        <a:t>よる損害</a:t>
                      </a:r>
                    </a:p>
                    <a:p>
                      <a:pPr algn="just">
                        <a:lnSpc>
                          <a:spcPts val="1800"/>
                        </a:lnSpc>
                        <a:spcAft>
                          <a:spcPts val="0"/>
                        </a:spcAft>
                      </a:pPr>
                      <a:r>
                        <a:rPr lang="en-US" sz="1200" kern="100" dirty="0">
                          <a:effectLst/>
                          <a:latin typeface="+mn-ea"/>
                          <a:ea typeface="+mn-ea"/>
                        </a:rPr>
                        <a:t> </a:t>
                      </a:r>
                      <a:endParaRPr lang="ja-JP" sz="1200" kern="100" dirty="0">
                        <a:effectLst/>
                        <a:latin typeface="+mn-ea"/>
                        <a:ea typeface="+mn-ea"/>
                        <a:cs typeface="Times New Roman"/>
                      </a:endParaRPr>
                    </a:p>
                  </a:txBody>
                  <a:tcPr marL="62865" marR="62865" marT="0" marB="0" anchor="ctr"/>
                </a:tc>
                <a:tc>
                  <a:txBody>
                    <a:bodyPr/>
                    <a:lstStyle/>
                    <a:p>
                      <a:pPr algn="just">
                        <a:lnSpc>
                          <a:spcPts val="1800"/>
                        </a:lnSpc>
                        <a:spcAft>
                          <a:spcPts val="0"/>
                        </a:spcAft>
                      </a:pPr>
                      <a:r>
                        <a:rPr lang="ja-JP" sz="1200" kern="100" dirty="0" smtClean="0">
                          <a:effectLst/>
                        </a:rPr>
                        <a:t>組立</a:t>
                      </a:r>
                      <a:r>
                        <a:rPr lang="ja-JP" sz="1200" kern="100" dirty="0">
                          <a:effectLst/>
                        </a:rPr>
                        <a:t>保険</a:t>
                      </a:r>
                    </a:p>
                    <a:p>
                      <a:pPr algn="just">
                        <a:lnSpc>
                          <a:spcPts val="1800"/>
                        </a:lnSpc>
                        <a:spcAft>
                          <a:spcPts val="0"/>
                        </a:spcAft>
                      </a:pPr>
                      <a:r>
                        <a:rPr lang="ja-JP" sz="1200" kern="100" dirty="0">
                          <a:effectLst/>
                        </a:rPr>
                        <a:t>建設工事保険</a:t>
                      </a:r>
                    </a:p>
                    <a:p>
                      <a:pPr algn="just">
                        <a:lnSpc>
                          <a:spcPts val="1800"/>
                        </a:lnSpc>
                        <a:spcAft>
                          <a:spcPts val="0"/>
                        </a:spcAft>
                      </a:pPr>
                      <a:r>
                        <a:rPr lang="ja-JP" sz="1200" kern="100" dirty="0">
                          <a:effectLst/>
                        </a:rPr>
                        <a:t>賠償責任保険</a:t>
                      </a:r>
                    </a:p>
                    <a:p>
                      <a:pPr algn="just">
                        <a:lnSpc>
                          <a:spcPts val="1800"/>
                        </a:lnSpc>
                        <a:spcAft>
                          <a:spcPts val="0"/>
                        </a:spcAft>
                      </a:pP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en-US" sz="1200" kern="100" dirty="0">
                          <a:effectLst/>
                        </a:rPr>
                        <a:t> </a:t>
                      </a:r>
                      <a:r>
                        <a:rPr lang="ja-JP" altLang="en-US" sz="1200" kern="100" dirty="0" smtClean="0">
                          <a:effectLst/>
                        </a:rPr>
                        <a:t>・</a:t>
                      </a:r>
                      <a:r>
                        <a:rPr lang="ja-JP" sz="1200" kern="100" dirty="0" smtClean="0">
                          <a:effectLst/>
                        </a:rPr>
                        <a:t>電圧</a:t>
                      </a:r>
                      <a:r>
                        <a:rPr lang="ja-JP" sz="1200" kern="100" dirty="0">
                          <a:effectLst/>
                        </a:rPr>
                        <a:t>が高いこと、停電が頻繁に発生</a:t>
                      </a:r>
                      <a:r>
                        <a:rPr lang="ja-JP" sz="1200" kern="100" dirty="0" smtClean="0">
                          <a:effectLst/>
                        </a:rPr>
                        <a:t>するなど</a:t>
                      </a:r>
                      <a:r>
                        <a:rPr lang="ja-JP" sz="1200" kern="100" dirty="0">
                          <a:effectLst/>
                        </a:rPr>
                        <a:t>電力供給が不安定なことから過電流による</a:t>
                      </a:r>
                      <a:r>
                        <a:rPr lang="ja-JP" sz="1200" kern="100" dirty="0" smtClean="0">
                          <a:effectLst/>
                        </a:rPr>
                        <a:t>火災</a:t>
                      </a:r>
                      <a:r>
                        <a:rPr lang="ja-JP" altLang="en-US" sz="1200" kern="100" dirty="0" smtClean="0">
                          <a:effectLst/>
                        </a:rPr>
                        <a:t>リスク</a:t>
                      </a:r>
                      <a:r>
                        <a:rPr lang="ja-JP" sz="1200" kern="100" dirty="0" smtClean="0">
                          <a:effectLst/>
                        </a:rPr>
                        <a:t>が</a:t>
                      </a:r>
                      <a:r>
                        <a:rPr lang="ja-JP" altLang="en-US" sz="1200" kern="100" dirty="0" smtClean="0">
                          <a:effectLst/>
                        </a:rPr>
                        <a:t>高いので</a:t>
                      </a:r>
                      <a:r>
                        <a:rPr lang="ja-JP" sz="1200" kern="100" dirty="0" smtClean="0">
                          <a:effectLst/>
                        </a:rPr>
                        <a:t>工事中</a:t>
                      </a:r>
                      <a:r>
                        <a:rPr lang="ja-JP" sz="1200" kern="100" dirty="0">
                          <a:effectLst/>
                        </a:rPr>
                        <a:t>から要注意</a:t>
                      </a:r>
                    </a:p>
                    <a:p>
                      <a:pPr algn="just">
                        <a:spcAft>
                          <a:spcPts val="0"/>
                        </a:spcAft>
                      </a:pPr>
                      <a:r>
                        <a:rPr lang="en-US" sz="1200" kern="100" dirty="0">
                          <a:effectLst/>
                        </a:rPr>
                        <a:t> </a:t>
                      </a:r>
                      <a:r>
                        <a:rPr lang="ja-JP" altLang="en-US" sz="1200" kern="100" dirty="0" smtClean="0">
                          <a:effectLst/>
                        </a:rPr>
                        <a:t>・</a:t>
                      </a:r>
                      <a:r>
                        <a:rPr lang="ja-JP" sz="1200" kern="100" dirty="0" smtClean="0">
                          <a:effectLst/>
                        </a:rPr>
                        <a:t>近隣</a:t>
                      </a:r>
                      <a:r>
                        <a:rPr lang="ja-JP" sz="1200" kern="100" dirty="0">
                          <a:effectLst/>
                        </a:rPr>
                        <a:t>への賠償責任は施行業者だけでなく、発注者にも責任が</a:t>
                      </a:r>
                      <a:r>
                        <a:rPr lang="ja-JP" sz="1200" kern="100" dirty="0" smtClean="0">
                          <a:effectLst/>
                        </a:rPr>
                        <a:t>及ぶ</a:t>
                      </a:r>
                      <a:r>
                        <a:rPr lang="ja-JP" altLang="en-US" sz="1200" kern="100" dirty="0" smtClean="0">
                          <a:effectLst/>
                        </a:rPr>
                        <a:t>場合があり</a:t>
                      </a:r>
                      <a:r>
                        <a:rPr lang="ja-JP" sz="1200" kern="100" dirty="0" smtClean="0">
                          <a:effectLst/>
                        </a:rPr>
                        <a:t>要注意</a:t>
                      </a:r>
                      <a:endParaRPr lang="ja-JP" sz="1200" kern="100" dirty="0">
                        <a:effectLst/>
                        <a:latin typeface="Century"/>
                        <a:ea typeface="ＭＳ 明朝"/>
                        <a:cs typeface="Times New Roman"/>
                      </a:endParaRPr>
                    </a:p>
                  </a:txBody>
                  <a:tcPr marL="62865" marR="62865" marT="0" marB="0" anchor="ctr"/>
                </a:tc>
              </a:tr>
              <a:tr h="736580">
                <a:tc>
                  <a:txBody>
                    <a:bodyPr/>
                    <a:lstStyle/>
                    <a:p>
                      <a:pPr algn="ctr">
                        <a:lnSpc>
                          <a:spcPts val="1800"/>
                        </a:lnSpc>
                        <a:spcAft>
                          <a:spcPts val="0"/>
                        </a:spcAft>
                      </a:pPr>
                      <a:r>
                        <a:rPr lang="ja-JP" sz="1200" kern="100" dirty="0">
                          <a:effectLst/>
                          <a:latin typeface="+mn-ea"/>
                          <a:ea typeface="+mn-ea"/>
                        </a:rPr>
                        <a:t>所有する自動車</a:t>
                      </a:r>
                      <a:endParaRPr lang="ja-JP" sz="1200" kern="100" dirty="0">
                        <a:effectLst/>
                        <a:latin typeface="+mn-ea"/>
                        <a:ea typeface="+mn-ea"/>
                        <a:cs typeface="Times New Roman"/>
                      </a:endParaRPr>
                    </a:p>
                  </a:txBody>
                  <a:tcPr marL="62865" marR="62865" marT="0" marB="0" anchor="ctr"/>
                </a:tc>
                <a:tc>
                  <a:txBody>
                    <a:bodyPr/>
                    <a:lstStyle/>
                    <a:p>
                      <a:pPr algn="just">
                        <a:lnSpc>
                          <a:spcPts val="1800"/>
                        </a:lnSpc>
                        <a:spcAft>
                          <a:spcPts val="0"/>
                        </a:spcAft>
                      </a:pPr>
                      <a:r>
                        <a:rPr lang="ja-JP" sz="1200" kern="100" dirty="0">
                          <a:effectLst/>
                          <a:latin typeface="+mn-ea"/>
                          <a:ea typeface="+mn-ea"/>
                        </a:rPr>
                        <a:t>交通事故</a:t>
                      </a:r>
                      <a:endParaRPr lang="ja-JP" sz="1200" kern="100" dirty="0">
                        <a:effectLst/>
                        <a:latin typeface="+mn-ea"/>
                        <a:ea typeface="+mn-ea"/>
                        <a:cs typeface="Times New Roman"/>
                      </a:endParaRPr>
                    </a:p>
                  </a:txBody>
                  <a:tcPr marL="62865" marR="62865" marT="0" marB="0" anchor="ctr"/>
                </a:tc>
                <a:tc>
                  <a:txBody>
                    <a:bodyPr/>
                    <a:lstStyle/>
                    <a:p>
                      <a:pPr algn="just">
                        <a:lnSpc>
                          <a:spcPts val="1800"/>
                        </a:lnSpc>
                        <a:spcAft>
                          <a:spcPts val="0"/>
                        </a:spcAft>
                      </a:pPr>
                      <a:r>
                        <a:rPr lang="ja-JP" sz="1200" kern="100" dirty="0">
                          <a:effectLst/>
                        </a:rPr>
                        <a:t>自動車保険</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200" kern="100" dirty="0" smtClean="0">
                          <a:effectLst/>
                        </a:rPr>
                        <a:t>対物事故は</a:t>
                      </a:r>
                      <a:r>
                        <a:rPr lang="ja-JP" altLang="en-US" sz="1200" kern="100" dirty="0" smtClean="0">
                          <a:effectLst/>
                        </a:rPr>
                        <a:t>、</a:t>
                      </a:r>
                      <a:r>
                        <a:rPr lang="ja-JP" sz="1200" kern="100" dirty="0" smtClean="0">
                          <a:effectLst/>
                        </a:rPr>
                        <a:t>過失に関わらず持ち別れ</a:t>
                      </a:r>
                      <a:r>
                        <a:rPr lang="ja-JP" sz="1200" kern="100" dirty="0">
                          <a:effectLst/>
                        </a:rPr>
                        <a:t>が殆どで、相手に求償できないのが一般的。自分のことは自分で守るという考え方</a:t>
                      </a:r>
                      <a:endParaRPr lang="ja-JP" sz="1200" kern="100" dirty="0">
                        <a:effectLst/>
                        <a:latin typeface="Century"/>
                        <a:ea typeface="ＭＳ 明朝"/>
                        <a:cs typeface="Times New Roman"/>
                      </a:endParaRPr>
                    </a:p>
                  </a:txBody>
                  <a:tcPr marL="62865" marR="62865" marT="0" marB="0" anchor="ctr"/>
                </a:tc>
              </a:tr>
              <a:tr h="497051">
                <a:tc>
                  <a:txBody>
                    <a:bodyPr/>
                    <a:lstStyle/>
                    <a:p>
                      <a:pPr algn="ctr">
                        <a:lnSpc>
                          <a:spcPts val="1800"/>
                        </a:lnSpc>
                        <a:spcAft>
                          <a:spcPts val="0"/>
                        </a:spcAft>
                      </a:pPr>
                      <a:r>
                        <a:rPr lang="ja-JP" altLang="en-US" sz="1200" kern="100" dirty="0" smtClean="0">
                          <a:effectLst/>
                          <a:latin typeface="+mn-ea"/>
                          <a:ea typeface="+mn-ea"/>
                          <a:cs typeface="Times New Roman"/>
                        </a:rPr>
                        <a:t>従業員</a:t>
                      </a:r>
                      <a:endParaRPr lang="ja-JP" sz="1200" kern="100" dirty="0">
                        <a:effectLst/>
                        <a:latin typeface="+mn-ea"/>
                        <a:ea typeface="+mn-ea"/>
                        <a:cs typeface="Times New Roman"/>
                      </a:endParaRPr>
                    </a:p>
                  </a:txBody>
                  <a:tcPr marL="62865" marR="62865" marT="0" marB="0" anchor="ctr"/>
                </a:tc>
                <a:tc>
                  <a:txBody>
                    <a:bodyPr/>
                    <a:lstStyle/>
                    <a:p>
                      <a:pPr algn="just">
                        <a:lnSpc>
                          <a:spcPts val="1800"/>
                        </a:lnSpc>
                        <a:spcAft>
                          <a:spcPts val="0"/>
                        </a:spcAft>
                      </a:pPr>
                      <a:r>
                        <a:rPr lang="ja-JP" altLang="en-US" sz="1200" kern="100" dirty="0" smtClean="0">
                          <a:effectLst/>
                          <a:latin typeface="+mn-ea"/>
                          <a:ea typeface="+mn-ea"/>
                          <a:cs typeface="Times New Roman"/>
                        </a:rPr>
                        <a:t>従業員の医療保険</a:t>
                      </a:r>
                      <a:endParaRPr lang="ja-JP" sz="1200" kern="100" dirty="0">
                        <a:effectLst/>
                        <a:latin typeface="+mn-ea"/>
                        <a:ea typeface="+mn-ea"/>
                        <a:cs typeface="Times New Roman"/>
                      </a:endParaRPr>
                    </a:p>
                  </a:txBody>
                  <a:tcPr marL="62865" marR="62865" marT="0" marB="0" anchor="ctr"/>
                </a:tc>
                <a:tc>
                  <a:txBody>
                    <a:bodyPr/>
                    <a:lstStyle/>
                    <a:p>
                      <a:pPr algn="just">
                        <a:lnSpc>
                          <a:spcPts val="1800"/>
                        </a:lnSpc>
                        <a:spcAft>
                          <a:spcPts val="0"/>
                        </a:spcAft>
                      </a:pPr>
                      <a:r>
                        <a:rPr lang="ja-JP" altLang="ja-JP" sz="1200" kern="100" dirty="0" smtClean="0">
                          <a:effectLst/>
                        </a:rPr>
                        <a:t>傷害保険</a:t>
                      </a:r>
                    </a:p>
                    <a:p>
                      <a:pPr algn="just">
                        <a:lnSpc>
                          <a:spcPts val="1800"/>
                        </a:lnSpc>
                        <a:spcAft>
                          <a:spcPts val="0"/>
                        </a:spcAft>
                      </a:pPr>
                      <a:r>
                        <a:rPr lang="ja-JP" altLang="ja-JP" sz="1200" kern="100" dirty="0" smtClean="0">
                          <a:effectLst/>
                        </a:rPr>
                        <a:t>団体医療保険</a:t>
                      </a:r>
                    </a:p>
                  </a:txBody>
                  <a:tcPr marL="62865" marR="62865"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ja-JP" altLang="ja-JP" sz="1200" kern="100" dirty="0" smtClean="0">
                          <a:effectLst/>
                        </a:rPr>
                        <a:t>健康保険制度がないため、従業員には傷害保険や医療保険を付保するのが一般的</a:t>
                      </a:r>
                      <a:endParaRPr lang="en-US" altLang="ja-JP" sz="1200" kern="100" dirty="0" smtClean="0">
                        <a:effectLst/>
                      </a:endParaRPr>
                    </a:p>
                  </a:txBody>
                  <a:tcPr marL="62865" marR="62865" marT="0" marB="0" anchor="ctr"/>
                </a:tc>
              </a:tr>
              <a:tr h="651756">
                <a:tc>
                  <a:txBody>
                    <a:bodyPr/>
                    <a:lstStyle/>
                    <a:p>
                      <a:pPr algn="ctr">
                        <a:lnSpc>
                          <a:spcPts val="1800"/>
                        </a:lnSpc>
                        <a:spcAft>
                          <a:spcPts val="0"/>
                        </a:spcAft>
                      </a:pPr>
                      <a:r>
                        <a:rPr lang="ja-JP" sz="1200" kern="100" dirty="0" smtClean="0">
                          <a:effectLst/>
                          <a:latin typeface="+mn-ea"/>
                          <a:ea typeface="+mn-ea"/>
                        </a:rPr>
                        <a:t>出張</a:t>
                      </a:r>
                      <a:r>
                        <a:rPr lang="ja-JP" sz="1200" kern="100" dirty="0">
                          <a:effectLst/>
                          <a:latin typeface="+mn-ea"/>
                          <a:ea typeface="+mn-ea"/>
                        </a:rPr>
                        <a:t>支援者・国外出張者</a:t>
                      </a:r>
                      <a:endParaRPr lang="ja-JP" sz="1200" kern="100" dirty="0">
                        <a:effectLst/>
                        <a:latin typeface="+mn-ea"/>
                        <a:ea typeface="+mn-ea"/>
                        <a:cs typeface="Times New Roman"/>
                      </a:endParaRPr>
                    </a:p>
                  </a:txBody>
                  <a:tcPr marL="62865" marR="62865" marT="0" marB="0" anchor="ctr"/>
                </a:tc>
                <a:tc>
                  <a:txBody>
                    <a:bodyPr/>
                    <a:lstStyle/>
                    <a:p>
                      <a:pPr algn="just">
                        <a:lnSpc>
                          <a:spcPts val="1800"/>
                        </a:lnSpc>
                        <a:spcAft>
                          <a:spcPts val="0"/>
                        </a:spcAft>
                      </a:pPr>
                      <a:r>
                        <a:rPr lang="ja-JP" sz="1200" kern="100" dirty="0" smtClean="0">
                          <a:effectLst/>
                          <a:latin typeface="+mn-ea"/>
                          <a:ea typeface="+mn-ea"/>
                        </a:rPr>
                        <a:t>病気</a:t>
                      </a:r>
                      <a:r>
                        <a:rPr lang="ja-JP" sz="1200" kern="100" dirty="0">
                          <a:effectLst/>
                          <a:latin typeface="+mn-ea"/>
                          <a:ea typeface="+mn-ea"/>
                        </a:rPr>
                        <a:t>・けがなど</a:t>
                      </a:r>
                      <a:endParaRPr lang="ja-JP" sz="1200" kern="100" dirty="0">
                        <a:effectLst/>
                        <a:latin typeface="+mn-ea"/>
                        <a:ea typeface="+mn-ea"/>
                        <a:cs typeface="Times New Roman"/>
                      </a:endParaRPr>
                    </a:p>
                  </a:txBody>
                  <a:tcPr marL="62865" marR="62865" marT="0" marB="0" anchor="ctr"/>
                </a:tc>
                <a:tc>
                  <a:txBody>
                    <a:bodyPr/>
                    <a:lstStyle/>
                    <a:p>
                      <a:pPr algn="just">
                        <a:lnSpc>
                          <a:spcPts val="1800"/>
                        </a:lnSpc>
                        <a:spcAft>
                          <a:spcPts val="0"/>
                        </a:spcAft>
                      </a:pPr>
                      <a:r>
                        <a:rPr lang="ja-JP" sz="1200" kern="100" dirty="0" smtClean="0">
                          <a:effectLst/>
                        </a:rPr>
                        <a:t>海外</a:t>
                      </a:r>
                      <a:r>
                        <a:rPr lang="ja-JP" sz="1200" kern="100" dirty="0">
                          <a:effectLst/>
                        </a:rPr>
                        <a:t>旅行傷害保険</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200" kern="100" dirty="0" smtClean="0">
                          <a:effectLst/>
                        </a:rPr>
                        <a:t>日本</a:t>
                      </a:r>
                      <a:r>
                        <a:rPr lang="ja-JP" sz="1200" kern="100" dirty="0">
                          <a:effectLst/>
                        </a:rPr>
                        <a:t>からの出張支援者については日本での海外旅行傷害保険手配が可能</a:t>
                      </a:r>
                      <a:endParaRPr lang="ja-JP" sz="1200" kern="100" dirty="0">
                        <a:effectLst/>
                        <a:latin typeface="Century"/>
                        <a:ea typeface="ＭＳ 明朝"/>
                        <a:cs typeface="Times New Roman"/>
                      </a:endParaRPr>
                    </a:p>
                  </a:txBody>
                  <a:tcPr marL="62865" marR="62865" marT="0" marB="0" anchor="ctr"/>
                </a:tc>
              </a:tr>
            </a:tbl>
          </a:graphicData>
        </a:graphic>
      </p:graphicFrame>
      <p:sp>
        <p:nvSpPr>
          <p:cNvPr id="7" name="角丸四角形 10"/>
          <p:cNvSpPr/>
          <p:nvPr/>
        </p:nvSpPr>
        <p:spPr>
          <a:xfrm>
            <a:off x="395536" y="908720"/>
            <a:ext cx="3960440" cy="405554"/>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altLang="ja-JP" sz="2000" dirty="0">
                <a:solidFill>
                  <a:srgbClr val="002060"/>
                </a:solidFill>
                <a:latin typeface="Arial" pitchFamily="34" charset="0"/>
                <a:ea typeface="Meiryo UI" pitchFamily="50" charset="-128"/>
                <a:cs typeface="Arial" pitchFamily="34" charset="0"/>
              </a:rPr>
              <a:t>2</a:t>
            </a:r>
            <a:r>
              <a:rPr lang="en-US" altLang="ja-JP" sz="2000" dirty="0" smtClean="0">
                <a:solidFill>
                  <a:srgbClr val="002060"/>
                </a:solidFill>
                <a:latin typeface="Arial" pitchFamily="34" charset="0"/>
                <a:ea typeface="Meiryo UI" pitchFamily="50" charset="-128"/>
                <a:cs typeface="Arial" pitchFamily="34" charset="0"/>
              </a:rPr>
              <a:t>.</a:t>
            </a:r>
            <a:r>
              <a:rPr lang="ja-JP" altLang="en-US" sz="2000" dirty="0" smtClean="0">
                <a:solidFill>
                  <a:srgbClr val="002060"/>
                </a:solidFill>
                <a:latin typeface="Arial" pitchFamily="34" charset="0"/>
                <a:ea typeface="Meiryo UI" pitchFamily="50" charset="-128"/>
                <a:cs typeface="Arial" pitchFamily="34" charset="0"/>
              </a:rPr>
              <a:t>　工場の完成まで</a:t>
            </a:r>
            <a:endParaRPr lang="en-US" sz="2000" dirty="0">
              <a:solidFill>
                <a:srgbClr val="002060"/>
              </a:solidFill>
              <a:latin typeface="Arial" pitchFamily="34" charset="0"/>
              <a:ea typeface="Meiryo UI" pitchFamily="50" charset="-128"/>
              <a:cs typeface="Arial" pitchFamily="34" charset="0"/>
            </a:endParaRPr>
          </a:p>
        </p:txBody>
      </p:sp>
      <p:sp>
        <p:nvSpPr>
          <p:cNvPr id="5" name="角丸四角形 10"/>
          <p:cNvSpPr/>
          <p:nvPr/>
        </p:nvSpPr>
        <p:spPr>
          <a:xfrm>
            <a:off x="179512" y="5711910"/>
            <a:ext cx="7632848" cy="813434"/>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ja-JP" altLang="en-US" dirty="0" smtClean="0">
                <a:solidFill>
                  <a:srgbClr val="002060"/>
                </a:solidFill>
                <a:latin typeface="Arial" pitchFamily="34" charset="0"/>
                <a:ea typeface="Meiryo UI" pitchFamily="50" charset="-128"/>
                <a:cs typeface="Arial" pitchFamily="34" charset="0"/>
              </a:rPr>
              <a:t>火災等の事故による利益の減少や休業中の固定費等の支</a:t>
            </a:r>
            <a:r>
              <a:rPr lang="ja-JP" altLang="en-US" dirty="0" smtClean="0">
                <a:solidFill>
                  <a:srgbClr val="002060"/>
                </a:solidFill>
                <a:latin typeface="Arial" pitchFamily="34" charset="0"/>
                <a:ea typeface="Meiryo UI" pitchFamily="50" charset="-128"/>
                <a:cs typeface="Arial" pitchFamily="34" charset="0"/>
              </a:rPr>
              <a:t>出に</a:t>
            </a:r>
            <a:r>
              <a:rPr lang="ja-JP" altLang="en-US" dirty="0" smtClean="0">
                <a:solidFill>
                  <a:srgbClr val="002060"/>
                </a:solidFill>
                <a:latin typeface="Arial" pitchFamily="34" charset="0"/>
                <a:ea typeface="Meiryo UI" pitchFamily="50" charset="-128"/>
                <a:cs typeface="Arial" pitchFamily="34" charset="0"/>
              </a:rPr>
              <a:t>対しては、別途、利益保険に加入</a:t>
            </a:r>
            <a:r>
              <a:rPr lang="ja-JP" altLang="en-US" dirty="0">
                <a:solidFill>
                  <a:srgbClr val="002060"/>
                </a:solidFill>
                <a:latin typeface="Arial" pitchFamily="34" charset="0"/>
                <a:ea typeface="Meiryo UI" pitchFamily="50" charset="-128"/>
                <a:cs typeface="Arial" pitchFamily="34" charset="0"/>
              </a:rPr>
              <a:t>す</a:t>
            </a:r>
            <a:r>
              <a:rPr lang="ja-JP" altLang="en-US" dirty="0" smtClean="0">
                <a:solidFill>
                  <a:srgbClr val="002060"/>
                </a:solidFill>
                <a:latin typeface="Arial" pitchFamily="34" charset="0"/>
                <a:ea typeface="Meiryo UI" pitchFamily="50" charset="-128"/>
                <a:cs typeface="Arial" pitchFamily="34" charset="0"/>
              </a:rPr>
              <a:t>る</a:t>
            </a:r>
            <a:r>
              <a:rPr lang="ja-JP" altLang="en-US" dirty="0">
                <a:solidFill>
                  <a:srgbClr val="002060"/>
                </a:solidFill>
                <a:latin typeface="Arial" pitchFamily="34" charset="0"/>
                <a:ea typeface="Meiryo UI" pitchFamily="50" charset="-128"/>
                <a:cs typeface="Arial" pitchFamily="34" charset="0"/>
              </a:rPr>
              <a:t>必要あ</a:t>
            </a:r>
            <a:r>
              <a:rPr lang="ja-JP" altLang="en-US" dirty="0" smtClean="0">
                <a:solidFill>
                  <a:srgbClr val="002060"/>
                </a:solidFill>
                <a:latin typeface="Arial" pitchFamily="34" charset="0"/>
                <a:ea typeface="Meiryo UI" pitchFamily="50" charset="-128"/>
                <a:cs typeface="Arial" pitchFamily="34" charset="0"/>
              </a:rPr>
              <a:t>り</a:t>
            </a:r>
            <a:r>
              <a:rPr lang="ja-JP" altLang="en-US" dirty="0">
                <a:solidFill>
                  <a:srgbClr val="002060"/>
                </a:solidFill>
                <a:latin typeface="Arial" pitchFamily="34" charset="0"/>
                <a:ea typeface="Meiryo UI" pitchFamily="50" charset="-128"/>
                <a:cs typeface="Arial" pitchFamily="34" charset="0"/>
              </a:rPr>
              <a:t>。</a:t>
            </a:r>
            <a:endParaRPr lang="en-US" altLang="ja-JP" dirty="0" smtClean="0">
              <a:solidFill>
                <a:srgbClr val="002060"/>
              </a:solidFill>
              <a:latin typeface="Arial" pitchFamily="34" charset="0"/>
              <a:ea typeface="Meiryo UI" pitchFamily="50" charset="-128"/>
              <a:cs typeface="Arial" pitchFamily="34" charset="0"/>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6425" y="5914687"/>
            <a:ext cx="7810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2432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p:cNvSpPr>
          <p:nvPr/>
        </p:nvSpPr>
        <p:spPr bwMode="auto">
          <a:xfrm>
            <a:off x="323528" y="188640"/>
            <a:ext cx="6477000" cy="539750"/>
          </a:xfrm>
          <a:prstGeom prst="rect">
            <a:avLst/>
          </a:prstGeom>
          <a:noFill/>
          <a:ln w="9525">
            <a:noFill/>
            <a:miter lim="800000"/>
            <a:headEnd/>
            <a:tailEnd/>
          </a:ln>
        </p:spPr>
        <p:txBody>
          <a:bodyPr anchor="ctr"/>
          <a:lstStyle/>
          <a:p>
            <a:pPr>
              <a:defRPr/>
            </a:pPr>
            <a:r>
              <a:rPr lang="ja-JP" altLang="en-US" sz="3600" dirty="0">
                <a:solidFill>
                  <a:srgbClr val="002060"/>
                </a:solidFill>
                <a:effectLst>
                  <a:outerShdw blurRad="38100" dist="38100" dir="2700000" algn="tl">
                    <a:srgbClr val="000000">
                      <a:alpha val="43137"/>
                    </a:srgbClr>
                  </a:outerShdw>
                </a:effectLst>
                <a:latin typeface="Meiryo UI" pitchFamily="50" charset="-128"/>
                <a:ea typeface="Meiryo UI" pitchFamily="50" charset="-128"/>
              </a:rPr>
              <a:t>企業</a:t>
            </a:r>
            <a:r>
              <a:rPr lang="ja-JP" altLang="en-US" sz="3600" dirty="0" smtClean="0">
                <a:solidFill>
                  <a:srgbClr val="002060"/>
                </a:solidFill>
                <a:effectLst>
                  <a:outerShdw blurRad="38100" dist="38100" dir="2700000" algn="tl">
                    <a:srgbClr val="000000">
                      <a:alpha val="43137"/>
                    </a:srgbClr>
                  </a:outerShdw>
                </a:effectLst>
                <a:latin typeface="Meiryo UI" pitchFamily="50" charset="-128"/>
                <a:ea typeface="Meiryo UI" pitchFamily="50" charset="-128"/>
              </a:rPr>
              <a:t>活動リスクと損害保険</a:t>
            </a:r>
            <a:endParaRPr lang="en-US" sz="3600" dirty="0">
              <a:solidFill>
                <a:srgbClr val="002060"/>
              </a:solidFill>
              <a:effectLst>
                <a:outerShdw blurRad="38100" dist="38100" dir="2700000" algn="tl">
                  <a:srgbClr val="000000">
                    <a:alpha val="43137"/>
                  </a:srgbClr>
                </a:outerShdw>
              </a:effectLst>
              <a:latin typeface="Meiryo UI" pitchFamily="50" charset="-128"/>
              <a:ea typeface="Meiryo UI" pitchFamily="50"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011428544"/>
              </p:ext>
            </p:extLst>
          </p:nvPr>
        </p:nvGraphicFramePr>
        <p:xfrm>
          <a:off x="150157" y="1314274"/>
          <a:ext cx="8857318" cy="4562998"/>
        </p:xfrm>
        <a:graphic>
          <a:graphicData uri="http://schemas.openxmlformats.org/drawingml/2006/table">
            <a:tbl>
              <a:tblPr firstRow="1" firstCol="1" bandRow="1" bandCol="1">
                <a:tableStyleId>{5C22544A-7EE6-4342-B048-85BDC9FD1C3A}</a:tableStyleId>
              </a:tblPr>
              <a:tblGrid>
                <a:gridCol w="1536891"/>
                <a:gridCol w="1713501"/>
                <a:gridCol w="1952182"/>
                <a:gridCol w="3654744"/>
              </a:tblGrid>
              <a:tr h="356509">
                <a:tc>
                  <a:txBody>
                    <a:bodyPr/>
                    <a:lstStyle/>
                    <a:p>
                      <a:pPr algn="just">
                        <a:spcAft>
                          <a:spcPts val="0"/>
                        </a:spcAft>
                      </a:pPr>
                      <a:r>
                        <a:rPr lang="en-US" sz="1200" kern="100" dirty="0">
                          <a:effectLst/>
                        </a:rPr>
                        <a:t> </a:t>
                      </a:r>
                      <a:endParaRPr lang="ja-JP" sz="1200" kern="100" dirty="0">
                        <a:effectLst/>
                        <a:latin typeface="Century"/>
                        <a:ea typeface="ＭＳ 明朝"/>
                        <a:cs typeface="Times New Roman"/>
                      </a:endParaRPr>
                    </a:p>
                  </a:txBody>
                  <a:tcPr marL="62865" marR="62865" marT="0" marB="0"/>
                </a:tc>
                <a:tc>
                  <a:txBody>
                    <a:bodyPr/>
                    <a:lstStyle/>
                    <a:p>
                      <a:pPr algn="ctr">
                        <a:spcAft>
                          <a:spcPts val="0"/>
                        </a:spcAft>
                      </a:pPr>
                      <a:r>
                        <a:rPr lang="ja-JP" sz="1200" kern="100" dirty="0">
                          <a:effectLst/>
                        </a:rPr>
                        <a:t>予想される危険</a:t>
                      </a:r>
                      <a:endParaRPr lang="ja-JP" sz="1200" kern="100" dirty="0">
                        <a:effectLst/>
                        <a:latin typeface="Century"/>
                        <a:ea typeface="ＭＳ 明朝"/>
                        <a:cs typeface="Times New Roman"/>
                      </a:endParaRPr>
                    </a:p>
                  </a:txBody>
                  <a:tcPr marL="62865" marR="62865" marT="0" marB="0" anchor="ctr"/>
                </a:tc>
                <a:tc>
                  <a:txBody>
                    <a:bodyPr/>
                    <a:lstStyle/>
                    <a:p>
                      <a:pPr algn="ctr">
                        <a:spcAft>
                          <a:spcPts val="0"/>
                        </a:spcAft>
                      </a:pPr>
                      <a:r>
                        <a:rPr lang="ja-JP" sz="1200" kern="100" dirty="0">
                          <a:effectLst/>
                        </a:rPr>
                        <a:t>対応する保険種目</a:t>
                      </a:r>
                      <a:endParaRPr lang="ja-JP" sz="1200" kern="100" dirty="0">
                        <a:effectLst/>
                        <a:latin typeface="Century"/>
                        <a:ea typeface="ＭＳ 明朝"/>
                        <a:cs typeface="Times New Roman"/>
                      </a:endParaRPr>
                    </a:p>
                  </a:txBody>
                  <a:tcPr marL="62865" marR="62865" marT="0" marB="0" anchor="ctr"/>
                </a:tc>
                <a:tc>
                  <a:txBody>
                    <a:bodyPr/>
                    <a:lstStyle/>
                    <a:p>
                      <a:pPr algn="ctr">
                        <a:spcAft>
                          <a:spcPts val="0"/>
                        </a:spcAft>
                      </a:pPr>
                      <a:r>
                        <a:rPr lang="ja-JP" sz="1200" kern="100" dirty="0">
                          <a:effectLst/>
                        </a:rPr>
                        <a:t>備考</a:t>
                      </a:r>
                      <a:endParaRPr lang="ja-JP" sz="1200" kern="100" dirty="0">
                        <a:effectLst/>
                        <a:latin typeface="Century"/>
                        <a:ea typeface="ＭＳ 明朝"/>
                        <a:cs typeface="Times New Roman"/>
                      </a:endParaRPr>
                    </a:p>
                  </a:txBody>
                  <a:tcPr marL="62865" marR="62865" marT="0" marB="0" anchor="ctr"/>
                </a:tc>
              </a:tr>
              <a:tr h="295338">
                <a:tc>
                  <a:txBody>
                    <a:bodyPr/>
                    <a:lstStyle/>
                    <a:p>
                      <a:pPr algn="ctr">
                        <a:spcAft>
                          <a:spcPts val="0"/>
                        </a:spcAft>
                      </a:pPr>
                      <a:r>
                        <a:rPr lang="ja-JP" sz="1200" kern="100" dirty="0">
                          <a:effectLst/>
                        </a:rPr>
                        <a:t>製品の販売</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200" kern="100" dirty="0">
                          <a:effectLst/>
                        </a:rPr>
                        <a:t>生産物賠償</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200" kern="100" dirty="0">
                          <a:effectLst/>
                        </a:rPr>
                        <a:t>生産物賠償責任保険</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en-US" sz="1200" kern="100" dirty="0">
                          <a:effectLst/>
                        </a:rPr>
                        <a:t> </a:t>
                      </a:r>
                      <a:endParaRPr lang="ja-JP" sz="1200" kern="100" dirty="0">
                        <a:effectLst/>
                        <a:latin typeface="Century"/>
                        <a:ea typeface="ＭＳ 明朝"/>
                        <a:cs typeface="Times New Roman"/>
                      </a:endParaRPr>
                    </a:p>
                  </a:txBody>
                  <a:tcPr marL="62865" marR="62865" marT="0" marB="0" anchor="ctr"/>
                </a:tc>
              </a:tr>
              <a:tr h="559557">
                <a:tc>
                  <a:txBody>
                    <a:bodyPr/>
                    <a:lstStyle/>
                    <a:p>
                      <a:pPr algn="ctr">
                        <a:spcAft>
                          <a:spcPts val="0"/>
                        </a:spcAft>
                      </a:pPr>
                      <a:r>
                        <a:rPr lang="ja-JP" sz="1200" kern="100" dirty="0">
                          <a:effectLst/>
                        </a:rPr>
                        <a:t>製品の輸送</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200" kern="100" dirty="0">
                          <a:effectLst/>
                        </a:rPr>
                        <a:t>輸送中の事故</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200" kern="100" dirty="0">
                          <a:effectLst/>
                        </a:rPr>
                        <a:t>貨物海上保険</a:t>
                      </a:r>
                    </a:p>
                    <a:p>
                      <a:pPr algn="just">
                        <a:spcAft>
                          <a:spcPts val="0"/>
                        </a:spcAft>
                      </a:pPr>
                      <a:r>
                        <a:rPr lang="ja-JP" sz="1200" kern="100" dirty="0">
                          <a:effectLst/>
                        </a:rPr>
                        <a:t>運送保険（国内輸送）</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en-US" sz="1200" kern="100" dirty="0">
                          <a:effectLst/>
                        </a:rPr>
                        <a:t> </a:t>
                      </a:r>
                      <a:r>
                        <a:rPr lang="ja-JP" sz="1200" kern="100" dirty="0" smtClean="0">
                          <a:effectLst/>
                        </a:rPr>
                        <a:t>運送</a:t>
                      </a:r>
                      <a:r>
                        <a:rPr lang="ja-JP" sz="1200" kern="100" dirty="0">
                          <a:effectLst/>
                        </a:rPr>
                        <a:t>会社が貨物の賠償をするケースは稀であり、不可欠</a:t>
                      </a:r>
                      <a:endParaRPr lang="ja-JP" sz="1200" kern="100" dirty="0">
                        <a:effectLst/>
                        <a:latin typeface="Century"/>
                        <a:ea typeface="ＭＳ 明朝"/>
                        <a:cs typeface="Times New Roman"/>
                      </a:endParaRPr>
                    </a:p>
                  </a:txBody>
                  <a:tcPr marL="62865" marR="62865" marT="0" marB="0" anchor="ctr"/>
                </a:tc>
              </a:tr>
              <a:tr h="926295">
                <a:tc>
                  <a:txBody>
                    <a:bodyPr/>
                    <a:lstStyle/>
                    <a:p>
                      <a:pPr algn="ctr">
                        <a:spcAft>
                          <a:spcPts val="0"/>
                        </a:spcAft>
                      </a:pPr>
                      <a:r>
                        <a:rPr lang="ja-JP" sz="1200" kern="100" dirty="0">
                          <a:effectLst/>
                        </a:rPr>
                        <a:t>工場・事務所</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200" kern="100" dirty="0">
                          <a:effectLst/>
                        </a:rPr>
                        <a:t>火災・自然災害による損害</a:t>
                      </a:r>
                    </a:p>
                    <a:p>
                      <a:pPr algn="just">
                        <a:spcAft>
                          <a:spcPts val="0"/>
                        </a:spcAft>
                      </a:pPr>
                      <a:r>
                        <a:rPr lang="ja-JP" sz="1200" kern="100" dirty="0">
                          <a:effectLst/>
                        </a:rPr>
                        <a:t>第三者に</a:t>
                      </a:r>
                      <a:r>
                        <a:rPr lang="ja-JP" sz="1200" kern="100" dirty="0" smtClean="0">
                          <a:effectLst/>
                        </a:rPr>
                        <a:t>対</a:t>
                      </a:r>
                      <a:r>
                        <a:rPr lang="ja-JP" altLang="en-US" sz="1200" kern="100" dirty="0" smtClean="0">
                          <a:effectLst/>
                        </a:rPr>
                        <a:t>する賠償</a:t>
                      </a:r>
                      <a:r>
                        <a:rPr lang="ja-JP" sz="1200" kern="100" dirty="0" smtClean="0">
                          <a:effectLst/>
                        </a:rPr>
                        <a:t>責任</a:t>
                      </a:r>
                      <a:r>
                        <a:rPr lang="ja-JP" altLang="en-US" sz="1200" kern="100" dirty="0" smtClean="0">
                          <a:effectLst/>
                        </a:rPr>
                        <a:t>、</a:t>
                      </a:r>
                      <a:r>
                        <a:rPr lang="ja-JP" sz="1200" kern="100" dirty="0" smtClean="0">
                          <a:effectLst/>
                        </a:rPr>
                        <a:t>盗難</a:t>
                      </a:r>
                      <a:r>
                        <a:rPr lang="ja-JP" sz="1200" kern="100" dirty="0">
                          <a:effectLst/>
                        </a:rPr>
                        <a:t>事故など</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200" kern="100" dirty="0">
                          <a:effectLst/>
                        </a:rPr>
                        <a:t>火災</a:t>
                      </a:r>
                      <a:r>
                        <a:rPr lang="ja-JP" sz="1200" kern="100" dirty="0" smtClean="0">
                          <a:effectLst/>
                        </a:rPr>
                        <a:t>保険</a:t>
                      </a:r>
                      <a:r>
                        <a:rPr lang="ja-JP" altLang="en-US" sz="1200" kern="100" dirty="0" smtClean="0">
                          <a:effectLst/>
                        </a:rPr>
                        <a:t>・</a:t>
                      </a:r>
                      <a:r>
                        <a:rPr lang="ja-JP" sz="1200" kern="100" dirty="0" smtClean="0">
                          <a:effectLst/>
                        </a:rPr>
                        <a:t>利益</a:t>
                      </a:r>
                      <a:r>
                        <a:rPr lang="ja-JP" sz="1200" kern="100" dirty="0">
                          <a:effectLst/>
                        </a:rPr>
                        <a:t>保険</a:t>
                      </a:r>
                    </a:p>
                    <a:p>
                      <a:pPr algn="just">
                        <a:spcAft>
                          <a:spcPts val="0"/>
                        </a:spcAft>
                      </a:pPr>
                      <a:r>
                        <a:rPr lang="ja-JP" sz="1200" kern="100" dirty="0">
                          <a:effectLst/>
                        </a:rPr>
                        <a:t>機械保険</a:t>
                      </a:r>
                    </a:p>
                    <a:p>
                      <a:pPr algn="just">
                        <a:spcAft>
                          <a:spcPts val="0"/>
                        </a:spcAft>
                      </a:pPr>
                      <a:r>
                        <a:rPr lang="ja-JP" sz="1200" kern="100" dirty="0">
                          <a:effectLst/>
                        </a:rPr>
                        <a:t>賠償責任保険</a:t>
                      </a:r>
                    </a:p>
                    <a:p>
                      <a:pPr algn="just">
                        <a:spcAft>
                          <a:spcPts val="0"/>
                        </a:spcAft>
                      </a:pPr>
                      <a:r>
                        <a:rPr lang="ja-JP" sz="1200" kern="100" dirty="0">
                          <a:effectLst/>
                        </a:rPr>
                        <a:t>動産総合</a:t>
                      </a:r>
                      <a:r>
                        <a:rPr lang="ja-JP" sz="1200" kern="100" dirty="0" smtClean="0">
                          <a:effectLst/>
                        </a:rPr>
                        <a:t>保険</a:t>
                      </a:r>
                      <a:endParaRPr lang="ja-JP" sz="1200" kern="100" dirty="0">
                        <a:effectLst/>
                      </a:endParaRPr>
                    </a:p>
                  </a:txBody>
                  <a:tcPr marL="62865" marR="62865" marT="0" marB="0" anchor="ctr"/>
                </a:tc>
                <a:tc>
                  <a:txBody>
                    <a:bodyPr/>
                    <a:lstStyle/>
                    <a:p>
                      <a:pPr algn="just">
                        <a:spcAft>
                          <a:spcPts val="0"/>
                        </a:spcAft>
                      </a:pPr>
                      <a:r>
                        <a:rPr lang="ja-JP" altLang="en-US" sz="1200" kern="100" dirty="0" smtClean="0">
                          <a:effectLst/>
                        </a:rPr>
                        <a:t>火災等の事故が発生した場合、間接損害が直接損害を上回るケースもあり、注意が必要</a:t>
                      </a:r>
                      <a:endParaRPr lang="ja-JP" sz="1200" kern="100" dirty="0">
                        <a:effectLst/>
                        <a:latin typeface="Century"/>
                        <a:ea typeface="ＭＳ 明朝"/>
                        <a:cs typeface="Times New Roman"/>
                      </a:endParaRPr>
                    </a:p>
                  </a:txBody>
                  <a:tcPr marL="62865" marR="62865" marT="0" marB="0" anchor="ctr"/>
                </a:tc>
              </a:tr>
              <a:tr h="746075">
                <a:tc>
                  <a:txBody>
                    <a:bodyPr/>
                    <a:lstStyle/>
                    <a:p>
                      <a:pPr algn="ctr">
                        <a:spcAft>
                          <a:spcPts val="0"/>
                        </a:spcAft>
                      </a:pPr>
                      <a:r>
                        <a:rPr lang="ja-JP" sz="1200" kern="100" dirty="0">
                          <a:effectLst/>
                        </a:rPr>
                        <a:t>所有する自動車</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200" kern="100" dirty="0">
                          <a:effectLst/>
                        </a:rPr>
                        <a:t>交通事故</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200" kern="100">
                          <a:effectLst/>
                        </a:rPr>
                        <a:t>自動車保険</a:t>
                      </a:r>
                      <a:endParaRPr lang="ja-JP" sz="1200" kern="100">
                        <a:effectLst/>
                        <a:latin typeface="Century"/>
                        <a:ea typeface="ＭＳ 明朝"/>
                        <a:cs typeface="Times New Roman"/>
                      </a:endParaRPr>
                    </a:p>
                  </a:txBody>
                  <a:tcPr marL="62865" marR="62865" marT="0" marB="0" anchor="ctr"/>
                </a:tc>
                <a:tc>
                  <a:txBody>
                    <a:bodyPr/>
                    <a:lstStyle/>
                    <a:p>
                      <a:pPr algn="just">
                        <a:spcAft>
                          <a:spcPts val="0"/>
                        </a:spcAft>
                      </a:pPr>
                      <a:r>
                        <a:rPr lang="ja-JP" sz="1200" kern="100" dirty="0" smtClean="0">
                          <a:effectLst/>
                        </a:rPr>
                        <a:t>対物</a:t>
                      </a:r>
                      <a:r>
                        <a:rPr lang="ja-JP" sz="1200" kern="100" dirty="0">
                          <a:effectLst/>
                        </a:rPr>
                        <a:t>事故は過失に関わらず、無保険が多く持ち別れが一般的で、相手に求償できないのが一般的。自分のことは自分で</a:t>
                      </a:r>
                      <a:r>
                        <a:rPr lang="ja-JP" sz="1200" kern="100" dirty="0" smtClean="0">
                          <a:effectLst/>
                        </a:rPr>
                        <a:t>守る</a:t>
                      </a:r>
                      <a:r>
                        <a:rPr lang="ja-JP" altLang="en-US" sz="1200" kern="100" dirty="0" smtClean="0">
                          <a:effectLst/>
                        </a:rPr>
                        <a:t>必要がある</a:t>
                      </a:r>
                      <a:endParaRPr lang="ja-JP" sz="1200" kern="100" dirty="0">
                        <a:effectLst/>
                        <a:latin typeface="Century"/>
                        <a:ea typeface="ＭＳ 明朝"/>
                        <a:cs typeface="Times New Roman"/>
                      </a:endParaRPr>
                    </a:p>
                  </a:txBody>
                  <a:tcPr marL="62865" marR="62865" marT="0" marB="0" anchor="ctr"/>
                </a:tc>
              </a:tr>
              <a:tr h="848144">
                <a:tc>
                  <a:txBody>
                    <a:bodyPr/>
                    <a:lstStyle/>
                    <a:p>
                      <a:pPr algn="ctr">
                        <a:lnSpc>
                          <a:spcPts val="1800"/>
                        </a:lnSpc>
                        <a:spcAft>
                          <a:spcPts val="0"/>
                        </a:spcAft>
                      </a:pPr>
                      <a:r>
                        <a:rPr lang="ja-JP" altLang="en-US" sz="1200" kern="100" dirty="0" smtClean="0">
                          <a:effectLst/>
                          <a:latin typeface="Century"/>
                          <a:ea typeface="ＭＳ 明朝"/>
                          <a:cs typeface="Times New Roman"/>
                        </a:rPr>
                        <a:t>役員・従業員</a:t>
                      </a:r>
                      <a:endParaRPr lang="ja-JP" sz="1200" kern="100" dirty="0">
                        <a:effectLst/>
                        <a:latin typeface="Century"/>
                        <a:ea typeface="ＭＳ 明朝"/>
                        <a:cs typeface="Times New Roman"/>
                      </a:endParaRPr>
                    </a:p>
                  </a:txBody>
                  <a:tcPr marL="62865" marR="62865" marT="0" marB="0" anchor="ctr"/>
                </a:tc>
                <a:tc>
                  <a:txBody>
                    <a:bodyPr/>
                    <a:lstStyle/>
                    <a:p>
                      <a:pPr algn="just">
                        <a:lnSpc>
                          <a:spcPts val="1800"/>
                        </a:lnSpc>
                        <a:spcAft>
                          <a:spcPts val="0"/>
                        </a:spcAft>
                      </a:pPr>
                      <a:r>
                        <a:rPr lang="ja-JP" altLang="en-US" sz="1200" kern="100" dirty="0" smtClean="0">
                          <a:effectLst/>
                          <a:latin typeface="+mn-ea"/>
                          <a:ea typeface="+mn-ea"/>
                          <a:cs typeface="Times New Roman"/>
                        </a:rPr>
                        <a:t>役員の賠償責任</a:t>
                      </a:r>
                      <a:endParaRPr lang="en-US" altLang="ja-JP" sz="1200" kern="100" dirty="0" smtClean="0">
                        <a:effectLst/>
                        <a:latin typeface="+mn-ea"/>
                        <a:ea typeface="+mn-ea"/>
                        <a:cs typeface="Times New Roman"/>
                      </a:endParaRPr>
                    </a:p>
                    <a:p>
                      <a:pPr algn="just">
                        <a:lnSpc>
                          <a:spcPts val="1800"/>
                        </a:lnSpc>
                        <a:spcAft>
                          <a:spcPts val="0"/>
                        </a:spcAft>
                      </a:pPr>
                      <a:r>
                        <a:rPr lang="ja-JP" altLang="en-US" sz="1200" kern="100" dirty="0" smtClean="0">
                          <a:effectLst/>
                          <a:latin typeface="+mn-ea"/>
                          <a:ea typeface="+mn-ea"/>
                          <a:cs typeface="Times New Roman"/>
                        </a:rPr>
                        <a:t>従業員の医療保険</a:t>
                      </a:r>
                      <a:endParaRPr lang="ja-JP" sz="1200" kern="100" dirty="0">
                        <a:effectLst/>
                        <a:latin typeface="+mn-ea"/>
                        <a:ea typeface="+mn-ea"/>
                        <a:cs typeface="Times New Roman"/>
                      </a:endParaRPr>
                    </a:p>
                  </a:txBody>
                  <a:tcPr marL="62865" marR="62865" marT="0" marB="0" anchor="ctr"/>
                </a:tc>
                <a:tc>
                  <a:txBody>
                    <a:bodyPr/>
                    <a:lstStyle/>
                    <a:p>
                      <a:pPr algn="just">
                        <a:lnSpc>
                          <a:spcPts val="1800"/>
                        </a:lnSpc>
                        <a:spcAft>
                          <a:spcPts val="0"/>
                        </a:spcAft>
                      </a:pPr>
                      <a:r>
                        <a:rPr lang="en-US" altLang="ja-JP" sz="1200" kern="100" dirty="0" smtClean="0">
                          <a:effectLst/>
                          <a:latin typeface="Century"/>
                          <a:ea typeface="ＭＳ 明朝"/>
                          <a:cs typeface="Times New Roman"/>
                        </a:rPr>
                        <a:t>D&amp;O</a:t>
                      </a:r>
                      <a:r>
                        <a:rPr lang="ja-JP" altLang="en-US" sz="1200" kern="100" dirty="0" smtClean="0">
                          <a:effectLst/>
                          <a:latin typeface="Century"/>
                          <a:ea typeface="ＭＳ 明朝"/>
                          <a:cs typeface="Times New Roman"/>
                        </a:rPr>
                        <a:t>保険</a:t>
                      </a:r>
                      <a:endParaRPr lang="en-US" altLang="ja-JP" sz="1200" kern="100" dirty="0" smtClean="0">
                        <a:effectLst/>
                        <a:latin typeface="Century"/>
                        <a:ea typeface="ＭＳ 明朝"/>
                        <a:cs typeface="Times New Roman"/>
                      </a:endParaRPr>
                    </a:p>
                    <a:p>
                      <a:pPr algn="just">
                        <a:lnSpc>
                          <a:spcPts val="1800"/>
                        </a:lnSpc>
                        <a:spcAft>
                          <a:spcPts val="0"/>
                        </a:spcAft>
                      </a:pPr>
                      <a:r>
                        <a:rPr lang="ja-JP" altLang="ja-JP" sz="1200" kern="100" dirty="0" smtClean="0">
                          <a:effectLst/>
                        </a:rPr>
                        <a:t>傷害保険</a:t>
                      </a:r>
                    </a:p>
                    <a:p>
                      <a:pPr algn="just">
                        <a:lnSpc>
                          <a:spcPts val="1800"/>
                        </a:lnSpc>
                        <a:spcAft>
                          <a:spcPts val="0"/>
                        </a:spcAft>
                      </a:pPr>
                      <a:r>
                        <a:rPr lang="ja-JP" altLang="ja-JP" sz="1200" kern="100" dirty="0" smtClean="0">
                          <a:effectLst/>
                        </a:rPr>
                        <a:t>団体医療保険</a:t>
                      </a:r>
                    </a:p>
                  </a:txBody>
                  <a:tcPr marL="62865" marR="62865"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ja-JP" altLang="ja-JP" sz="1200" kern="100" dirty="0" smtClean="0">
                          <a:effectLst/>
                        </a:rPr>
                        <a:t>健康保険制度がないため、従業員には傷害保険や医療保険を付保するのが一般的</a:t>
                      </a:r>
                      <a:endParaRPr lang="en-US" altLang="ja-JP" sz="1200" kern="100" dirty="0" smtClean="0">
                        <a:effectLs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D&amp;O</a:t>
                      </a:r>
                      <a:r>
                        <a:rPr lang="ja-JP" altLang="en-US" sz="1200" kern="100" dirty="0" smtClean="0">
                          <a:effectLst/>
                        </a:rPr>
                        <a:t>保険は、加入企業が増加している</a:t>
                      </a:r>
                      <a:endParaRPr lang="ja-JP" altLang="ja-JP" sz="1200" kern="100" dirty="0" smtClean="0">
                        <a:effectLst/>
                        <a:latin typeface="Century"/>
                        <a:ea typeface="ＭＳ 明朝"/>
                        <a:cs typeface="Times New Roman"/>
                      </a:endParaRPr>
                    </a:p>
                  </a:txBody>
                  <a:tcPr marL="62865" marR="62865" marT="0" marB="0" anchor="ctr"/>
                </a:tc>
              </a:tr>
              <a:tr h="831080">
                <a:tc>
                  <a:txBody>
                    <a:bodyPr/>
                    <a:lstStyle/>
                    <a:p>
                      <a:pPr algn="ctr">
                        <a:spcAft>
                          <a:spcPts val="0"/>
                        </a:spcAft>
                      </a:pPr>
                      <a:r>
                        <a:rPr lang="ja-JP" sz="1200" kern="100" dirty="0" smtClean="0">
                          <a:effectLst/>
                        </a:rPr>
                        <a:t>出張</a:t>
                      </a:r>
                      <a:r>
                        <a:rPr lang="ja-JP" sz="1200" kern="100" dirty="0">
                          <a:effectLst/>
                        </a:rPr>
                        <a:t>支援者・国外出張者</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200" kern="100" dirty="0" smtClean="0">
                          <a:effectLst/>
                        </a:rPr>
                        <a:t>病気</a:t>
                      </a:r>
                      <a:r>
                        <a:rPr lang="ja-JP" sz="1200" kern="100" dirty="0">
                          <a:effectLst/>
                        </a:rPr>
                        <a:t>・けがなど</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200" kern="100" dirty="0" smtClean="0">
                          <a:effectLst/>
                        </a:rPr>
                        <a:t>海外</a:t>
                      </a:r>
                      <a:r>
                        <a:rPr lang="ja-JP" sz="1200" kern="100" dirty="0">
                          <a:effectLst/>
                        </a:rPr>
                        <a:t>旅行傷害保険</a:t>
                      </a:r>
                      <a:endParaRPr lang="ja-JP" sz="1200" kern="100" dirty="0">
                        <a:effectLst/>
                        <a:latin typeface="Century"/>
                        <a:ea typeface="ＭＳ 明朝"/>
                        <a:cs typeface="Times New Roman"/>
                      </a:endParaRPr>
                    </a:p>
                  </a:txBody>
                  <a:tcPr marL="62865" marR="62865" marT="0" marB="0" anchor="ctr"/>
                </a:tc>
                <a:tc>
                  <a:txBody>
                    <a:bodyPr/>
                    <a:lstStyle/>
                    <a:p>
                      <a:pPr algn="just">
                        <a:spcAft>
                          <a:spcPts val="0"/>
                        </a:spcAft>
                      </a:pPr>
                      <a:r>
                        <a:rPr lang="ja-JP" sz="1200" kern="100" dirty="0" smtClean="0">
                          <a:effectLst/>
                        </a:rPr>
                        <a:t>日本</a:t>
                      </a:r>
                      <a:r>
                        <a:rPr lang="ja-JP" sz="1200" kern="100" dirty="0">
                          <a:effectLst/>
                        </a:rPr>
                        <a:t>からの出張支援者については日本での海外旅行傷害保険手配を推奨</a:t>
                      </a:r>
                      <a:endParaRPr lang="ja-JP" sz="1200" kern="100" dirty="0">
                        <a:effectLst/>
                        <a:latin typeface="Century"/>
                        <a:ea typeface="ＭＳ 明朝"/>
                        <a:cs typeface="Times New Roman"/>
                      </a:endParaRPr>
                    </a:p>
                  </a:txBody>
                  <a:tcPr marL="62865" marR="62865" marT="0" marB="0" anchor="ctr"/>
                </a:tc>
              </a:tr>
            </a:tbl>
          </a:graphicData>
        </a:graphic>
      </p:graphicFrame>
      <p:sp>
        <p:nvSpPr>
          <p:cNvPr id="7" name="角丸四角形 10"/>
          <p:cNvSpPr/>
          <p:nvPr/>
        </p:nvSpPr>
        <p:spPr>
          <a:xfrm>
            <a:off x="683568" y="908720"/>
            <a:ext cx="3960440" cy="405554"/>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altLang="ja-JP" sz="2000" dirty="0" smtClean="0">
                <a:solidFill>
                  <a:srgbClr val="002060"/>
                </a:solidFill>
                <a:latin typeface="Arial" pitchFamily="34" charset="0"/>
                <a:ea typeface="Meiryo UI" pitchFamily="50" charset="-128"/>
                <a:cs typeface="Arial" pitchFamily="34" charset="0"/>
              </a:rPr>
              <a:t>3.</a:t>
            </a:r>
            <a:r>
              <a:rPr lang="ja-JP" altLang="en-US" sz="2000" dirty="0" smtClean="0">
                <a:solidFill>
                  <a:srgbClr val="002060"/>
                </a:solidFill>
                <a:latin typeface="Arial" pitchFamily="34" charset="0"/>
                <a:ea typeface="Meiryo UI" pitchFamily="50" charset="-128"/>
                <a:cs typeface="Arial" pitchFamily="34" charset="0"/>
              </a:rPr>
              <a:t>　事業開始後</a:t>
            </a:r>
            <a:endParaRPr lang="en-US" sz="2000" dirty="0">
              <a:solidFill>
                <a:srgbClr val="002060"/>
              </a:solidFill>
              <a:latin typeface="Arial" pitchFamily="34" charset="0"/>
              <a:ea typeface="Meiryo UI" pitchFamily="50" charset="-128"/>
              <a:cs typeface="Arial" pitchFamily="34" charset="0"/>
            </a:endParaRPr>
          </a:p>
        </p:txBody>
      </p:sp>
      <p:pic>
        <p:nvPicPr>
          <p:cNvPr id="5" name="図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6425" y="5914687"/>
            <a:ext cx="7810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6486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p:cNvSpPr>
          <p:nvPr/>
        </p:nvSpPr>
        <p:spPr bwMode="auto">
          <a:xfrm>
            <a:off x="179512" y="188640"/>
            <a:ext cx="6477000" cy="755774"/>
          </a:xfrm>
          <a:prstGeom prst="rect">
            <a:avLst/>
          </a:prstGeom>
          <a:noFill/>
          <a:ln w="9525">
            <a:noFill/>
            <a:miter lim="800000"/>
            <a:headEnd/>
            <a:tailEnd/>
          </a:ln>
        </p:spPr>
        <p:txBody>
          <a:bodyPr anchor="ctr"/>
          <a:lstStyle/>
          <a:p>
            <a:pPr>
              <a:defRPr/>
            </a:pPr>
            <a:r>
              <a:rPr lang="ja-JP" altLang="en-US" sz="3600" dirty="0" smtClean="0">
                <a:solidFill>
                  <a:srgbClr val="002060"/>
                </a:solidFill>
                <a:effectLst>
                  <a:outerShdw blurRad="38100" dist="38100" dir="2700000" algn="tl">
                    <a:srgbClr val="000000">
                      <a:alpha val="43137"/>
                    </a:srgbClr>
                  </a:outerShdw>
                </a:effectLst>
                <a:latin typeface="Meiryo UI" pitchFamily="50" charset="-128"/>
                <a:ea typeface="Meiryo UI" pitchFamily="50" charset="-128"/>
              </a:rPr>
              <a:t>インドの保険事情</a:t>
            </a:r>
            <a:endParaRPr lang="en-US" sz="3600" dirty="0">
              <a:solidFill>
                <a:srgbClr val="002060"/>
              </a:solidFill>
              <a:effectLst>
                <a:outerShdw blurRad="38100" dist="38100" dir="2700000" algn="tl">
                  <a:srgbClr val="000000">
                    <a:alpha val="43137"/>
                  </a:srgbClr>
                </a:outerShdw>
              </a:effectLst>
              <a:latin typeface="Meiryo UI" pitchFamily="50" charset="-128"/>
              <a:ea typeface="Meiryo UI" pitchFamily="50" charset="-128"/>
            </a:endParaRPr>
          </a:p>
        </p:txBody>
      </p:sp>
      <p:sp>
        <p:nvSpPr>
          <p:cNvPr id="3" name="Rectangle 2"/>
          <p:cNvSpPr/>
          <p:nvPr/>
        </p:nvSpPr>
        <p:spPr>
          <a:xfrm>
            <a:off x="395536" y="1052736"/>
            <a:ext cx="8640960" cy="5688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smtClean="0">
                <a:solidFill>
                  <a:srgbClr val="002060"/>
                </a:solidFill>
                <a:latin typeface="Meiryo UI" pitchFamily="50" charset="-128"/>
                <a:ea typeface="Meiryo UI" pitchFamily="50" charset="-128"/>
              </a:rPr>
              <a:t>日系は現在三社のみインドに進出</a:t>
            </a:r>
            <a:r>
              <a:rPr kumimoji="1" lang="en-US" altLang="ja-JP" sz="2000" dirty="0" smtClean="0">
                <a:solidFill>
                  <a:srgbClr val="002060"/>
                </a:solidFill>
                <a:latin typeface="Meiryo UI" pitchFamily="50" charset="-128"/>
                <a:ea typeface="Meiryo UI" pitchFamily="50" charset="-128"/>
              </a:rPr>
              <a:t>(</a:t>
            </a:r>
            <a:r>
              <a:rPr kumimoji="1" lang="ja-JP" altLang="en-US" sz="2000" dirty="0" smtClean="0">
                <a:solidFill>
                  <a:srgbClr val="002060"/>
                </a:solidFill>
                <a:latin typeface="Meiryo UI" pitchFamily="50" charset="-128"/>
                <a:ea typeface="Meiryo UI" pitchFamily="50" charset="-128"/>
              </a:rPr>
              <a:t>すべて合弁</a:t>
            </a:r>
            <a:r>
              <a:rPr kumimoji="1" lang="en-US" altLang="ja-JP" sz="2000" dirty="0" smtClean="0">
                <a:solidFill>
                  <a:srgbClr val="002060"/>
                </a:solidFill>
                <a:latin typeface="Meiryo UI" pitchFamily="50" charset="-128"/>
                <a:ea typeface="Meiryo UI" pitchFamily="50" charset="-128"/>
              </a:rPr>
              <a:t>)</a:t>
            </a:r>
            <a:r>
              <a:rPr kumimoji="1" lang="ja-JP" altLang="en-US" sz="2000" dirty="0" smtClean="0">
                <a:solidFill>
                  <a:srgbClr val="002060"/>
                </a:solidFill>
                <a:latin typeface="Meiryo UI" pitchFamily="50" charset="-128"/>
                <a:ea typeface="Meiryo UI" pitchFamily="50" charset="-128"/>
              </a:rPr>
              <a:t>。</a:t>
            </a:r>
            <a:endParaRPr kumimoji="1" lang="en-US" altLang="ja-JP" sz="2000" dirty="0" smtClean="0">
              <a:solidFill>
                <a:srgbClr val="002060"/>
              </a:solidFill>
              <a:latin typeface="Meiryo UI" pitchFamily="50" charset="-128"/>
              <a:ea typeface="Meiryo UI" pitchFamily="50" charset="-128"/>
            </a:endParaRPr>
          </a:p>
          <a:p>
            <a:endParaRPr lang="en-US" altLang="ja-JP" sz="2000" dirty="0" smtClean="0">
              <a:solidFill>
                <a:srgbClr val="002060"/>
              </a:solidFill>
              <a:latin typeface="Meiryo UI" pitchFamily="50" charset="-128"/>
              <a:ea typeface="Meiryo UI" pitchFamily="50" charset="-128"/>
            </a:endParaRPr>
          </a:p>
          <a:p>
            <a:r>
              <a:rPr lang="ja-JP" altLang="en-US" sz="2000" dirty="0">
                <a:solidFill>
                  <a:srgbClr val="002060"/>
                </a:solidFill>
                <a:latin typeface="Meiryo UI" pitchFamily="50" charset="-128"/>
                <a:ea typeface="Meiryo UI" pitchFamily="50" charset="-128"/>
              </a:rPr>
              <a:t>一般的</a:t>
            </a:r>
            <a:r>
              <a:rPr lang="ja-JP" altLang="en-US" sz="2000" dirty="0" smtClean="0">
                <a:solidFill>
                  <a:srgbClr val="002060"/>
                </a:solidFill>
                <a:latin typeface="Meiryo UI" pitchFamily="50" charset="-128"/>
                <a:ea typeface="Meiryo UI" pitchFamily="50" charset="-128"/>
              </a:rPr>
              <a:t>に他国と比較しても保険料率が低く、保険料の支払額も</a:t>
            </a:r>
            <a:endParaRPr lang="en-US" altLang="ja-JP" sz="2000" dirty="0" smtClean="0">
              <a:solidFill>
                <a:srgbClr val="002060"/>
              </a:solidFill>
              <a:latin typeface="Meiryo UI" pitchFamily="50" charset="-128"/>
              <a:ea typeface="Meiryo UI" pitchFamily="50" charset="-128"/>
            </a:endParaRPr>
          </a:p>
          <a:p>
            <a:r>
              <a:rPr lang="ja-JP" altLang="en-US" sz="2000" dirty="0">
                <a:solidFill>
                  <a:srgbClr val="002060"/>
                </a:solidFill>
                <a:latin typeface="Meiryo UI" pitchFamily="50" charset="-128"/>
                <a:ea typeface="Meiryo UI" pitchFamily="50" charset="-128"/>
              </a:rPr>
              <a:t>安価</a:t>
            </a:r>
            <a:r>
              <a:rPr lang="ja-JP" altLang="en-US" sz="2000" dirty="0" smtClean="0">
                <a:solidFill>
                  <a:srgbClr val="002060"/>
                </a:solidFill>
                <a:latin typeface="Meiryo UI" pitchFamily="50" charset="-128"/>
                <a:ea typeface="Meiryo UI" pitchFamily="50" charset="-128"/>
              </a:rPr>
              <a:t>。ただし、トラブル発生時の対応や支払いまでに長時間を要</a:t>
            </a:r>
            <a:r>
              <a:rPr lang="ja-JP" altLang="en-US" sz="2000" dirty="0">
                <a:solidFill>
                  <a:srgbClr val="002060"/>
                </a:solidFill>
                <a:latin typeface="Meiryo UI" pitchFamily="50" charset="-128"/>
                <a:ea typeface="Meiryo UI" pitchFamily="50" charset="-128"/>
              </a:rPr>
              <a:t>してい</a:t>
            </a:r>
            <a:r>
              <a:rPr lang="ja-JP" altLang="en-US" sz="2000" dirty="0" smtClean="0">
                <a:solidFill>
                  <a:srgbClr val="002060"/>
                </a:solidFill>
                <a:latin typeface="Meiryo UI" pitchFamily="50" charset="-128"/>
                <a:ea typeface="Meiryo UI" pitchFamily="50" charset="-128"/>
              </a:rPr>
              <a:t>る。</a:t>
            </a:r>
            <a:endParaRPr lang="en-US" altLang="ja-JP" sz="2000" dirty="0" smtClean="0">
              <a:solidFill>
                <a:srgbClr val="002060"/>
              </a:solidFill>
              <a:latin typeface="Meiryo UI" pitchFamily="50" charset="-128"/>
              <a:ea typeface="Meiryo UI" pitchFamily="50" charset="-128"/>
            </a:endParaRPr>
          </a:p>
          <a:p>
            <a:endParaRPr lang="en-US" altLang="ja-JP" sz="2000" dirty="0">
              <a:solidFill>
                <a:srgbClr val="002060"/>
              </a:solidFill>
              <a:latin typeface="Meiryo UI" pitchFamily="50" charset="-128"/>
              <a:ea typeface="Meiryo UI" pitchFamily="50" charset="-128"/>
            </a:endParaRPr>
          </a:p>
          <a:p>
            <a:r>
              <a:rPr lang="ja-JP" altLang="en-US" sz="2000" dirty="0">
                <a:solidFill>
                  <a:srgbClr val="002060"/>
                </a:solidFill>
                <a:latin typeface="Meiryo UI" pitchFamily="50" charset="-128"/>
                <a:ea typeface="Meiryo UI" pitchFamily="50" charset="-128"/>
              </a:rPr>
              <a:t>二</a:t>
            </a:r>
            <a:r>
              <a:rPr lang="ja-JP" altLang="en-US" sz="2000" dirty="0" smtClean="0">
                <a:solidFill>
                  <a:srgbClr val="002060"/>
                </a:solidFill>
                <a:latin typeface="Meiryo UI" pitchFamily="50" charset="-128"/>
                <a:ea typeface="Meiryo UI" pitchFamily="50" charset="-128"/>
              </a:rPr>
              <a:t>輪や四輪の事故については、たとえ被害者であっても</a:t>
            </a:r>
            <a:endParaRPr lang="en-US" altLang="ja-JP" sz="2000" dirty="0" smtClean="0">
              <a:solidFill>
                <a:srgbClr val="002060"/>
              </a:solidFill>
              <a:latin typeface="Meiryo UI" pitchFamily="50" charset="-128"/>
              <a:ea typeface="Meiryo UI" pitchFamily="50" charset="-128"/>
            </a:endParaRPr>
          </a:p>
          <a:p>
            <a:r>
              <a:rPr lang="ja-JP" altLang="en-US" sz="2000" dirty="0">
                <a:solidFill>
                  <a:srgbClr val="002060"/>
                </a:solidFill>
                <a:latin typeface="Meiryo UI" pitchFamily="50" charset="-128"/>
                <a:ea typeface="Meiryo UI" pitchFamily="50" charset="-128"/>
              </a:rPr>
              <a:t>自ら</a:t>
            </a:r>
            <a:r>
              <a:rPr lang="ja-JP" altLang="en-US" sz="2000" dirty="0" smtClean="0">
                <a:solidFill>
                  <a:srgbClr val="002060"/>
                </a:solidFill>
                <a:latin typeface="Meiryo UI" pitchFamily="50" charset="-128"/>
                <a:ea typeface="Meiryo UI" pitchFamily="50" charset="-128"/>
              </a:rPr>
              <a:t>の</a:t>
            </a:r>
            <a:r>
              <a:rPr lang="ja-JP" altLang="en-US" sz="2000" dirty="0">
                <a:solidFill>
                  <a:srgbClr val="002060"/>
                </a:solidFill>
                <a:latin typeface="Meiryo UI" pitchFamily="50" charset="-128"/>
                <a:ea typeface="Meiryo UI" pitchFamily="50" charset="-128"/>
              </a:rPr>
              <a:t>保険</a:t>
            </a:r>
            <a:r>
              <a:rPr lang="ja-JP" altLang="en-US" sz="2000" dirty="0" smtClean="0">
                <a:solidFill>
                  <a:srgbClr val="002060"/>
                </a:solidFill>
                <a:latin typeface="Meiryo UI" pitchFamily="50" charset="-128"/>
                <a:ea typeface="Meiryo UI" pitchFamily="50" charset="-128"/>
              </a:rPr>
              <a:t>で修理を行う必要があるケースが多い。</a:t>
            </a:r>
            <a:endParaRPr lang="en-US" altLang="ja-JP" sz="2000" dirty="0" smtClean="0">
              <a:solidFill>
                <a:srgbClr val="002060"/>
              </a:solidFill>
              <a:latin typeface="Meiryo UI" pitchFamily="50" charset="-128"/>
              <a:ea typeface="Meiryo UI" pitchFamily="50" charset="-128"/>
            </a:endParaRPr>
          </a:p>
          <a:p>
            <a:endParaRPr lang="en-US" altLang="ja-JP" sz="2000" dirty="0">
              <a:solidFill>
                <a:srgbClr val="002060"/>
              </a:solidFill>
              <a:latin typeface="Meiryo UI" pitchFamily="50" charset="-128"/>
              <a:ea typeface="Meiryo UI" pitchFamily="50" charset="-128"/>
            </a:endParaRPr>
          </a:p>
          <a:p>
            <a:r>
              <a:rPr lang="ja-JP" altLang="en-US" sz="2000" dirty="0" smtClean="0">
                <a:solidFill>
                  <a:srgbClr val="002060"/>
                </a:solidFill>
                <a:latin typeface="Meiryo UI" pitchFamily="50" charset="-128"/>
                <a:ea typeface="Meiryo UI" pitchFamily="50" charset="-128"/>
              </a:rPr>
              <a:t>国内輸送時についても、自らの保険で対応が必要。</a:t>
            </a:r>
            <a:endParaRPr lang="en-US" altLang="ja-JP" sz="2000" dirty="0" smtClean="0">
              <a:solidFill>
                <a:srgbClr val="002060"/>
              </a:solidFill>
              <a:latin typeface="Meiryo UI" pitchFamily="50" charset="-128"/>
              <a:ea typeface="Meiryo UI" pitchFamily="50" charset="-128"/>
            </a:endParaRPr>
          </a:p>
          <a:p>
            <a:endParaRPr lang="en-US" altLang="ja-JP" sz="2000" dirty="0">
              <a:solidFill>
                <a:srgbClr val="002060"/>
              </a:solidFill>
              <a:latin typeface="Meiryo UI" pitchFamily="50" charset="-128"/>
              <a:ea typeface="Meiryo UI" pitchFamily="50" charset="-128"/>
            </a:endParaRPr>
          </a:p>
          <a:p>
            <a:r>
              <a:rPr lang="ja-JP" altLang="en-US" sz="2000" dirty="0" smtClean="0">
                <a:solidFill>
                  <a:srgbClr val="002060"/>
                </a:solidFill>
                <a:latin typeface="Meiryo UI" pitchFamily="50" charset="-128"/>
                <a:ea typeface="Meiryo UI" pitchFamily="50" charset="-128"/>
              </a:rPr>
              <a:t>税関職員等の開封検査により、貨物の損失が発生した場合</a:t>
            </a:r>
            <a:endParaRPr lang="en-US" altLang="ja-JP" sz="2000" dirty="0" smtClean="0">
              <a:solidFill>
                <a:srgbClr val="002060"/>
              </a:solidFill>
              <a:latin typeface="Meiryo UI" pitchFamily="50" charset="-128"/>
              <a:ea typeface="Meiryo UI" pitchFamily="50" charset="-128"/>
            </a:endParaRPr>
          </a:p>
          <a:p>
            <a:r>
              <a:rPr lang="en-US" altLang="ja-JP" sz="2000" dirty="0" smtClean="0">
                <a:solidFill>
                  <a:srgbClr val="002060"/>
                </a:solidFill>
                <a:latin typeface="Meiryo UI" pitchFamily="50" charset="-128"/>
                <a:ea typeface="Meiryo UI" pitchFamily="50" charset="-128"/>
              </a:rPr>
              <a:t>(</a:t>
            </a:r>
            <a:r>
              <a:rPr lang="ja-JP" altLang="en-US" sz="2000" dirty="0" smtClean="0">
                <a:solidFill>
                  <a:srgbClr val="002060"/>
                </a:solidFill>
                <a:latin typeface="Meiryo UI" pitchFamily="50" charset="-128"/>
                <a:ea typeface="Meiryo UI" pitchFamily="50" charset="-128"/>
              </a:rPr>
              <a:t>事故に起因しないサビの発生など</a:t>
            </a:r>
            <a:r>
              <a:rPr lang="en-US" altLang="ja-JP" sz="2000" dirty="0" smtClean="0">
                <a:solidFill>
                  <a:srgbClr val="002060"/>
                </a:solidFill>
                <a:latin typeface="Meiryo UI" pitchFamily="50" charset="-128"/>
                <a:ea typeface="Meiryo UI" pitchFamily="50" charset="-128"/>
              </a:rPr>
              <a:t>)</a:t>
            </a:r>
            <a:r>
              <a:rPr lang="ja-JP" altLang="en-US" sz="2000" dirty="0" smtClean="0">
                <a:solidFill>
                  <a:srgbClr val="002060"/>
                </a:solidFill>
                <a:latin typeface="Meiryo UI" pitchFamily="50" charset="-128"/>
                <a:ea typeface="Meiryo UI" pitchFamily="50" charset="-128"/>
              </a:rPr>
              <a:t>、事故</a:t>
            </a:r>
            <a:r>
              <a:rPr lang="ja-JP" altLang="en-US" sz="2000" dirty="0" smtClean="0">
                <a:solidFill>
                  <a:srgbClr val="002060"/>
                </a:solidFill>
                <a:latin typeface="Meiryo UI" pitchFamily="50" charset="-128"/>
                <a:ea typeface="Meiryo UI" pitchFamily="50" charset="-128"/>
              </a:rPr>
              <a:t>で発</a:t>
            </a:r>
            <a:r>
              <a:rPr lang="ja-JP" altLang="en-US" sz="2000" dirty="0" smtClean="0">
                <a:solidFill>
                  <a:srgbClr val="002060"/>
                </a:solidFill>
                <a:latin typeface="Meiryo UI" pitchFamily="50" charset="-128"/>
                <a:ea typeface="Meiryo UI" pitchFamily="50" charset="-128"/>
              </a:rPr>
              <a:t>生し</a:t>
            </a:r>
            <a:r>
              <a:rPr lang="ja-JP" altLang="en-US" sz="2000" dirty="0" smtClean="0">
                <a:solidFill>
                  <a:srgbClr val="002060"/>
                </a:solidFill>
                <a:latin typeface="Meiryo UI" pitchFamily="50" charset="-128"/>
                <a:ea typeface="Meiryo UI" pitchFamily="50" charset="-128"/>
              </a:rPr>
              <a:t>た事</a:t>
            </a:r>
            <a:r>
              <a:rPr lang="ja-JP" altLang="en-US" sz="2000" dirty="0" smtClean="0">
                <a:solidFill>
                  <a:srgbClr val="002060"/>
                </a:solidFill>
                <a:latin typeface="Meiryo UI" pitchFamily="50" charset="-128"/>
                <a:ea typeface="Meiryo UI" pitchFamily="50" charset="-128"/>
              </a:rPr>
              <a:t>由ではないため、</a:t>
            </a:r>
            <a:endParaRPr lang="en-US" altLang="ja-JP" sz="2000" dirty="0" smtClean="0">
              <a:solidFill>
                <a:srgbClr val="002060"/>
              </a:solidFill>
              <a:latin typeface="Meiryo UI" pitchFamily="50" charset="-128"/>
              <a:ea typeface="Meiryo UI" pitchFamily="50" charset="-128"/>
            </a:endParaRPr>
          </a:p>
          <a:p>
            <a:r>
              <a:rPr lang="ja-JP" altLang="en-US" sz="2000" dirty="0">
                <a:solidFill>
                  <a:srgbClr val="002060"/>
                </a:solidFill>
                <a:latin typeface="Meiryo UI" pitchFamily="50" charset="-128"/>
                <a:ea typeface="Meiryo UI" pitchFamily="50" charset="-128"/>
              </a:rPr>
              <a:t>保険</a:t>
            </a:r>
            <a:r>
              <a:rPr lang="ja-JP" altLang="en-US" sz="2000" dirty="0" smtClean="0">
                <a:solidFill>
                  <a:srgbClr val="002060"/>
                </a:solidFill>
                <a:latin typeface="Meiryo UI" pitchFamily="50" charset="-128"/>
                <a:ea typeface="Meiryo UI" pitchFamily="50" charset="-128"/>
              </a:rPr>
              <a:t>の対象とはならない。</a:t>
            </a:r>
            <a:endParaRPr lang="en-US" altLang="ja-JP" sz="2000" dirty="0" smtClean="0">
              <a:solidFill>
                <a:srgbClr val="002060"/>
              </a:solidFill>
              <a:latin typeface="Meiryo UI" pitchFamily="50" charset="-128"/>
              <a:ea typeface="Meiryo UI" pitchFamily="50" charset="-128"/>
            </a:endParaRPr>
          </a:p>
          <a:p>
            <a:endParaRPr lang="en-US" altLang="ja-JP" sz="2400" dirty="0">
              <a:solidFill>
                <a:srgbClr val="002060"/>
              </a:solidFill>
            </a:endParaRPr>
          </a:p>
        </p:txBody>
      </p:sp>
      <p:pic>
        <p:nvPicPr>
          <p:cNvPr id="4" name="図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6425" y="5914687"/>
            <a:ext cx="7810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17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p:cNvSpPr>
          <p:nvPr/>
        </p:nvSpPr>
        <p:spPr bwMode="auto">
          <a:xfrm>
            <a:off x="248305" y="188640"/>
            <a:ext cx="6477000" cy="539750"/>
          </a:xfrm>
          <a:prstGeom prst="rect">
            <a:avLst/>
          </a:prstGeom>
          <a:noFill/>
          <a:ln w="9525">
            <a:noFill/>
            <a:miter lim="800000"/>
            <a:headEnd/>
            <a:tailEnd/>
          </a:ln>
        </p:spPr>
        <p:txBody>
          <a:bodyPr anchor="ctr"/>
          <a:lstStyle/>
          <a:p>
            <a:pPr>
              <a:defRPr/>
            </a:pPr>
            <a:r>
              <a:rPr lang="ja-JP" altLang="en-US" sz="3600" dirty="0" smtClean="0">
                <a:solidFill>
                  <a:srgbClr val="002060"/>
                </a:solidFill>
                <a:effectLst>
                  <a:outerShdw blurRad="38100" dist="38100" dir="2700000" algn="tl">
                    <a:srgbClr val="000000">
                      <a:alpha val="43137"/>
                    </a:srgbClr>
                  </a:outerShdw>
                </a:effectLst>
                <a:latin typeface="Meiryo UI" pitchFamily="50" charset="-128"/>
                <a:ea typeface="Meiryo UI" pitchFamily="50" charset="-128"/>
                <a:cs typeface="Arial" pitchFamily="34" charset="0"/>
              </a:rPr>
              <a:t>保険加入の際の留意点</a:t>
            </a:r>
            <a:endParaRPr lang="en-US" sz="3600" dirty="0">
              <a:solidFill>
                <a:srgbClr val="002060"/>
              </a:solidFill>
              <a:effectLst>
                <a:outerShdw blurRad="38100" dist="38100" dir="2700000" algn="tl">
                  <a:srgbClr val="000000">
                    <a:alpha val="43137"/>
                  </a:srgbClr>
                </a:outerShdw>
              </a:effectLst>
              <a:latin typeface="Meiryo UI" pitchFamily="50" charset="-128"/>
              <a:ea typeface="Meiryo UI" pitchFamily="50" charset="-128"/>
              <a:cs typeface="Arial" pitchFamily="34" charset="0"/>
            </a:endParaRPr>
          </a:p>
        </p:txBody>
      </p:sp>
      <p:sp>
        <p:nvSpPr>
          <p:cNvPr id="5" name="TextBox 4"/>
          <p:cNvSpPr txBox="1"/>
          <p:nvPr/>
        </p:nvSpPr>
        <p:spPr>
          <a:xfrm>
            <a:off x="248305" y="1118885"/>
            <a:ext cx="8568952" cy="4801314"/>
          </a:xfrm>
          <a:prstGeom prst="rect">
            <a:avLst/>
          </a:prstGeom>
          <a:noFill/>
          <a:ln>
            <a:noFill/>
          </a:ln>
        </p:spPr>
        <p:txBody>
          <a:bodyPr wrap="square" rtlCol="0">
            <a:spAutoFit/>
          </a:bodyPr>
          <a:lstStyle/>
          <a:p>
            <a:r>
              <a:rPr kumimoji="1" lang="ja-JP" altLang="en-US" dirty="0" smtClean="0">
                <a:latin typeface="Arial" pitchFamily="34" charset="0"/>
                <a:ea typeface="Meiryo UI" pitchFamily="50" charset="-128"/>
                <a:cs typeface="Arial" pitchFamily="34" charset="0"/>
              </a:rPr>
              <a:t>１．保険料即収の原則</a:t>
            </a:r>
            <a:endParaRPr kumimoji="1" lang="en-US" altLang="ja-JP" dirty="0" smtClean="0">
              <a:latin typeface="Arial" pitchFamily="34" charset="0"/>
              <a:ea typeface="Meiryo UI" pitchFamily="50" charset="-128"/>
              <a:cs typeface="Arial" pitchFamily="34" charset="0"/>
            </a:endParaRPr>
          </a:p>
          <a:p>
            <a:r>
              <a:rPr lang="ja-JP" altLang="en-US" dirty="0">
                <a:latin typeface="Arial" pitchFamily="34" charset="0"/>
                <a:ea typeface="Meiryo UI" pitchFamily="50" charset="-128"/>
                <a:cs typeface="Arial" pitchFamily="34" charset="0"/>
              </a:rPr>
              <a:t>　</a:t>
            </a:r>
            <a:r>
              <a:rPr lang="ja-JP" altLang="en-US" dirty="0" smtClean="0">
                <a:latin typeface="Arial" pitchFamily="34" charset="0"/>
                <a:ea typeface="Meiryo UI" pitchFamily="50" charset="-128"/>
                <a:cs typeface="Arial" pitchFamily="34" charset="0"/>
              </a:rPr>
              <a:t>　インドでは、契約の更改手続きが満期日直前になるケースが多く、注意が必要</a:t>
            </a:r>
            <a:endParaRPr lang="en-US" altLang="ja-JP" dirty="0" smtClean="0">
              <a:latin typeface="Arial" pitchFamily="34" charset="0"/>
              <a:ea typeface="Meiryo UI" pitchFamily="50" charset="-128"/>
              <a:cs typeface="Arial" pitchFamily="34" charset="0"/>
            </a:endParaRPr>
          </a:p>
          <a:p>
            <a:r>
              <a:rPr lang="ja-JP" altLang="en-US" dirty="0">
                <a:latin typeface="Arial" pitchFamily="34" charset="0"/>
                <a:ea typeface="Meiryo UI" pitchFamily="50" charset="-128"/>
                <a:cs typeface="Arial" pitchFamily="34" charset="0"/>
              </a:rPr>
              <a:t>　</a:t>
            </a:r>
            <a:r>
              <a:rPr lang="ja-JP" altLang="en-US" dirty="0" smtClean="0">
                <a:latin typeface="Arial" pitchFamily="34" charset="0"/>
                <a:ea typeface="Meiryo UI" pitchFamily="50" charset="-128"/>
                <a:cs typeface="Arial" pitchFamily="34" charset="0"/>
              </a:rPr>
              <a:t>　</a:t>
            </a:r>
            <a:r>
              <a:rPr lang="en-US" altLang="ja-JP" dirty="0" smtClean="0">
                <a:latin typeface="Arial" pitchFamily="34" charset="0"/>
                <a:ea typeface="Meiryo UI" pitchFamily="50" charset="-128"/>
                <a:cs typeface="Arial" pitchFamily="34" charset="0"/>
              </a:rPr>
              <a:t>(</a:t>
            </a:r>
            <a:r>
              <a:rPr lang="ja-JP" altLang="en-US" dirty="0" smtClean="0">
                <a:latin typeface="Arial" pitchFamily="34" charset="0"/>
                <a:ea typeface="Meiryo UI" pitchFamily="50" charset="-128"/>
                <a:cs typeface="Arial" pitchFamily="34" charset="0"/>
              </a:rPr>
              <a:t>保険金額が入金されない限り、保険が適用されない</a:t>
            </a:r>
            <a:r>
              <a:rPr lang="en-US" altLang="ja-JP" dirty="0" smtClean="0">
                <a:latin typeface="Arial" pitchFamily="34" charset="0"/>
                <a:ea typeface="Meiryo UI" pitchFamily="50" charset="-128"/>
                <a:cs typeface="Arial" pitchFamily="34" charset="0"/>
              </a:rPr>
              <a:t>)</a:t>
            </a:r>
            <a:endParaRPr kumimoji="1" lang="en-US" altLang="ja-JP" dirty="0" smtClean="0">
              <a:latin typeface="Arial" pitchFamily="34" charset="0"/>
              <a:ea typeface="Meiryo UI" pitchFamily="50" charset="-128"/>
              <a:cs typeface="Arial" pitchFamily="34" charset="0"/>
            </a:endParaRPr>
          </a:p>
          <a:p>
            <a:endParaRPr lang="en-US" altLang="ja-JP" dirty="0" smtClean="0">
              <a:latin typeface="Arial" pitchFamily="34" charset="0"/>
              <a:ea typeface="Meiryo UI" pitchFamily="50" charset="-128"/>
              <a:cs typeface="Arial" pitchFamily="34" charset="0"/>
            </a:endParaRPr>
          </a:p>
          <a:p>
            <a:r>
              <a:rPr lang="ja-JP" altLang="en-US" dirty="0" smtClean="0">
                <a:latin typeface="Arial" pitchFamily="34" charset="0"/>
                <a:ea typeface="Meiryo UI" pitchFamily="50" charset="-128"/>
                <a:cs typeface="Arial" pitchFamily="34" charset="0"/>
              </a:rPr>
              <a:t>２．保険契約の内容の確認</a:t>
            </a:r>
            <a:endParaRPr lang="en-US" altLang="ja-JP" dirty="0" smtClean="0">
              <a:latin typeface="Arial" pitchFamily="34" charset="0"/>
              <a:ea typeface="Meiryo UI" pitchFamily="50" charset="-128"/>
              <a:cs typeface="Arial" pitchFamily="34" charset="0"/>
            </a:endParaRPr>
          </a:p>
          <a:p>
            <a:r>
              <a:rPr lang="ja-JP" altLang="en-US" dirty="0">
                <a:latin typeface="Arial" pitchFamily="34" charset="0"/>
                <a:ea typeface="Meiryo UI" pitchFamily="50" charset="-128"/>
                <a:cs typeface="Arial" pitchFamily="34" charset="0"/>
              </a:rPr>
              <a:t>　</a:t>
            </a:r>
            <a:r>
              <a:rPr lang="ja-JP" altLang="en-US" dirty="0" smtClean="0">
                <a:latin typeface="Arial" pitchFamily="34" charset="0"/>
                <a:ea typeface="Meiryo UI" pitchFamily="50" charset="-128"/>
                <a:cs typeface="Arial" pitchFamily="34" charset="0"/>
              </a:rPr>
              <a:t>（１）火災保険の保険金額設定方法</a:t>
            </a:r>
            <a:endParaRPr lang="en-US" altLang="ja-JP" dirty="0" smtClean="0">
              <a:latin typeface="Arial" pitchFamily="34" charset="0"/>
              <a:ea typeface="Meiryo UI" pitchFamily="50" charset="-128"/>
              <a:cs typeface="Arial" pitchFamily="34" charset="0"/>
            </a:endParaRPr>
          </a:p>
          <a:p>
            <a:r>
              <a:rPr lang="ja-JP" altLang="en-US" dirty="0">
                <a:latin typeface="Arial" pitchFamily="34" charset="0"/>
                <a:ea typeface="Meiryo UI" pitchFamily="50" charset="-128"/>
                <a:cs typeface="Arial" pitchFamily="34" charset="0"/>
              </a:rPr>
              <a:t>　</a:t>
            </a:r>
            <a:r>
              <a:rPr lang="ja-JP" altLang="en-US" dirty="0" smtClean="0">
                <a:latin typeface="Arial" pitchFamily="34" charset="0"/>
                <a:ea typeface="Meiryo UI" pitchFamily="50" charset="-128"/>
                <a:cs typeface="Arial" pitchFamily="34" charset="0"/>
              </a:rPr>
              <a:t>（２）運送保険の条件（保管場所毎／運送中の保険金額）</a:t>
            </a:r>
            <a:endParaRPr lang="en-US" altLang="ja-JP" dirty="0" smtClean="0">
              <a:latin typeface="Arial" pitchFamily="34" charset="0"/>
              <a:ea typeface="Meiryo UI" pitchFamily="50" charset="-128"/>
              <a:cs typeface="Arial" pitchFamily="34" charset="0"/>
            </a:endParaRPr>
          </a:p>
          <a:p>
            <a:r>
              <a:rPr lang="ja-JP" altLang="en-US" dirty="0">
                <a:latin typeface="Arial" pitchFamily="34" charset="0"/>
                <a:ea typeface="Meiryo UI" pitchFamily="50" charset="-128"/>
                <a:cs typeface="Arial" pitchFamily="34" charset="0"/>
              </a:rPr>
              <a:t>　</a:t>
            </a:r>
            <a:r>
              <a:rPr lang="ja-JP" altLang="en-US" dirty="0" smtClean="0">
                <a:latin typeface="Arial" pitchFamily="34" charset="0"/>
                <a:ea typeface="Meiryo UI" pitchFamily="50" charset="-128"/>
                <a:cs typeface="Arial" pitchFamily="34" charset="0"/>
              </a:rPr>
              <a:t>（３）利益保険・賠償責任保険・</a:t>
            </a:r>
            <a:r>
              <a:rPr lang="en-US" altLang="ja-JP" dirty="0" smtClean="0">
                <a:latin typeface="Arial" pitchFamily="34" charset="0"/>
                <a:ea typeface="Meiryo UI" pitchFamily="50" charset="-128"/>
                <a:cs typeface="Arial" pitchFamily="34" charset="0"/>
              </a:rPr>
              <a:t>D&amp;O</a:t>
            </a:r>
            <a:r>
              <a:rPr lang="ja-JP" altLang="en-US" dirty="0" smtClean="0">
                <a:latin typeface="Arial" pitchFamily="34" charset="0"/>
                <a:ea typeface="Meiryo UI" pitchFamily="50" charset="-128"/>
                <a:cs typeface="Arial" pitchFamily="34" charset="0"/>
              </a:rPr>
              <a:t>保険</a:t>
            </a:r>
            <a:endParaRPr lang="en-US" altLang="ja-JP" dirty="0" smtClean="0">
              <a:latin typeface="Arial" pitchFamily="34" charset="0"/>
              <a:ea typeface="Meiryo UI" pitchFamily="50" charset="-128"/>
              <a:cs typeface="Arial" pitchFamily="34" charset="0"/>
            </a:endParaRPr>
          </a:p>
          <a:p>
            <a:endParaRPr lang="en-US" altLang="ja-JP" dirty="0" smtClean="0">
              <a:latin typeface="Arial" pitchFamily="34" charset="0"/>
              <a:ea typeface="Meiryo UI" pitchFamily="50" charset="-128"/>
              <a:cs typeface="Arial" pitchFamily="34" charset="0"/>
            </a:endParaRPr>
          </a:p>
          <a:p>
            <a:r>
              <a:rPr lang="ja-JP" altLang="en-US" dirty="0" smtClean="0">
                <a:latin typeface="Arial" pitchFamily="34" charset="0"/>
                <a:ea typeface="Meiryo UI" pitchFamily="50" charset="-128"/>
                <a:cs typeface="Arial" pitchFamily="34" charset="0"/>
              </a:rPr>
              <a:t>３．契約内容を変更する場合の保険会社への通知（増設・移転等）</a:t>
            </a:r>
            <a:endParaRPr lang="en-US" altLang="ja-JP" dirty="0" smtClean="0">
              <a:latin typeface="Arial" pitchFamily="34" charset="0"/>
              <a:ea typeface="Meiryo UI" pitchFamily="50" charset="-128"/>
              <a:cs typeface="Arial" pitchFamily="34" charset="0"/>
            </a:endParaRPr>
          </a:p>
          <a:p>
            <a:endParaRPr lang="en-US" altLang="ja-JP" dirty="0" smtClean="0">
              <a:latin typeface="Arial" pitchFamily="34" charset="0"/>
              <a:ea typeface="Meiryo UI" pitchFamily="50" charset="-128"/>
              <a:cs typeface="Arial" pitchFamily="34" charset="0"/>
            </a:endParaRPr>
          </a:p>
          <a:p>
            <a:r>
              <a:rPr lang="ja-JP" altLang="en-US" dirty="0" smtClean="0">
                <a:latin typeface="Arial" pitchFamily="34" charset="0"/>
                <a:ea typeface="Meiryo UI" pitchFamily="50" charset="-128"/>
                <a:cs typeface="Arial" pitchFamily="34" charset="0"/>
              </a:rPr>
              <a:t>４．</a:t>
            </a:r>
            <a:r>
              <a:rPr lang="ja-JP" altLang="en-US" dirty="0" smtClean="0">
                <a:solidFill>
                  <a:srgbClr val="002060"/>
                </a:solidFill>
                <a:latin typeface="Arial" pitchFamily="34" charset="0"/>
                <a:ea typeface="Meiryo UI" pitchFamily="50" charset="-128"/>
                <a:cs typeface="Arial" pitchFamily="34" charset="0"/>
              </a:rPr>
              <a:t>インドの保険事情</a:t>
            </a:r>
            <a:endParaRPr lang="en-US" altLang="ja-JP" dirty="0" smtClean="0">
              <a:solidFill>
                <a:srgbClr val="002060"/>
              </a:solidFill>
              <a:latin typeface="Arial" pitchFamily="34" charset="0"/>
              <a:ea typeface="Meiryo UI" pitchFamily="50" charset="-128"/>
              <a:cs typeface="Arial" pitchFamily="34" charset="0"/>
            </a:endParaRPr>
          </a:p>
          <a:p>
            <a:r>
              <a:rPr lang="ja-JP" altLang="en-US" dirty="0">
                <a:solidFill>
                  <a:srgbClr val="002060"/>
                </a:solidFill>
                <a:latin typeface="Arial" pitchFamily="34" charset="0"/>
                <a:ea typeface="Meiryo UI" pitchFamily="50" charset="-128"/>
                <a:cs typeface="Arial" pitchFamily="34" charset="0"/>
              </a:rPr>
              <a:t>　</a:t>
            </a:r>
            <a:r>
              <a:rPr lang="ja-JP" altLang="en-US" dirty="0" smtClean="0">
                <a:solidFill>
                  <a:srgbClr val="002060"/>
                </a:solidFill>
                <a:latin typeface="Arial" pitchFamily="34" charset="0"/>
                <a:ea typeface="Meiryo UI" pitchFamily="50" charset="-128"/>
                <a:cs typeface="Arial" pitchFamily="34" charset="0"/>
              </a:rPr>
              <a:t>（１）高い事故頻度</a:t>
            </a:r>
            <a:endParaRPr lang="en-US" altLang="ja-JP" dirty="0" smtClean="0">
              <a:solidFill>
                <a:srgbClr val="002060"/>
              </a:solidFill>
              <a:latin typeface="Arial" pitchFamily="34" charset="0"/>
              <a:ea typeface="Meiryo UI" pitchFamily="50" charset="-128"/>
              <a:cs typeface="Arial" pitchFamily="34" charset="0"/>
            </a:endParaRPr>
          </a:p>
          <a:p>
            <a:r>
              <a:rPr lang="ja-JP" altLang="en-US" dirty="0">
                <a:solidFill>
                  <a:srgbClr val="002060"/>
                </a:solidFill>
                <a:latin typeface="Arial" pitchFamily="34" charset="0"/>
                <a:ea typeface="Meiryo UI" pitchFamily="50" charset="-128"/>
                <a:cs typeface="Arial" pitchFamily="34" charset="0"/>
              </a:rPr>
              <a:t>　</a:t>
            </a:r>
            <a:r>
              <a:rPr lang="ja-JP" altLang="en-US" dirty="0" smtClean="0">
                <a:solidFill>
                  <a:srgbClr val="002060"/>
                </a:solidFill>
                <a:latin typeface="Arial" pitchFamily="34" charset="0"/>
                <a:ea typeface="Meiryo UI" pitchFamily="50" charset="-128"/>
                <a:cs typeface="Arial" pitchFamily="34" charset="0"/>
              </a:rPr>
              <a:t>（２）保険会社間の過当競争</a:t>
            </a:r>
            <a:endParaRPr lang="en-US" altLang="ja-JP" dirty="0" smtClean="0">
              <a:solidFill>
                <a:srgbClr val="002060"/>
              </a:solidFill>
              <a:latin typeface="Arial" pitchFamily="34" charset="0"/>
              <a:ea typeface="Meiryo UI" pitchFamily="50" charset="-128"/>
              <a:cs typeface="Arial" pitchFamily="34" charset="0"/>
            </a:endParaRPr>
          </a:p>
          <a:p>
            <a:r>
              <a:rPr lang="ja-JP" altLang="en-US" dirty="0">
                <a:solidFill>
                  <a:srgbClr val="002060"/>
                </a:solidFill>
                <a:latin typeface="Arial" pitchFamily="34" charset="0"/>
                <a:ea typeface="Meiryo UI" pitchFamily="50" charset="-128"/>
                <a:cs typeface="Arial" pitchFamily="34" charset="0"/>
              </a:rPr>
              <a:t>　</a:t>
            </a:r>
            <a:r>
              <a:rPr lang="ja-JP" altLang="en-US" dirty="0" smtClean="0">
                <a:solidFill>
                  <a:srgbClr val="002060"/>
                </a:solidFill>
                <a:latin typeface="Arial" pitchFamily="34" charset="0"/>
                <a:ea typeface="Meiryo UI" pitchFamily="50" charset="-128"/>
                <a:cs typeface="Arial" pitchFamily="34" charset="0"/>
              </a:rPr>
              <a:t>（３）マーケットの拡大と人材</a:t>
            </a:r>
            <a:endParaRPr lang="en-US" altLang="ja-JP" dirty="0" smtClean="0">
              <a:solidFill>
                <a:srgbClr val="002060"/>
              </a:solidFill>
              <a:latin typeface="Arial" pitchFamily="34" charset="0"/>
              <a:ea typeface="Meiryo UI" pitchFamily="50" charset="-128"/>
              <a:cs typeface="Arial" pitchFamily="34" charset="0"/>
            </a:endParaRPr>
          </a:p>
          <a:p>
            <a:r>
              <a:rPr lang="ja-JP" altLang="en-US" dirty="0">
                <a:solidFill>
                  <a:srgbClr val="002060"/>
                </a:solidFill>
                <a:latin typeface="Arial" pitchFamily="34" charset="0"/>
                <a:ea typeface="Meiryo UI" pitchFamily="50" charset="-128"/>
                <a:cs typeface="Arial" pitchFamily="34" charset="0"/>
              </a:rPr>
              <a:t>　</a:t>
            </a:r>
            <a:r>
              <a:rPr lang="ja-JP" altLang="en-US" dirty="0" smtClean="0">
                <a:solidFill>
                  <a:srgbClr val="002060"/>
                </a:solidFill>
                <a:latin typeface="Arial" pitchFamily="34" charset="0"/>
                <a:ea typeface="Meiryo UI" pitchFamily="50" charset="-128"/>
                <a:cs typeface="Arial" pitchFamily="34" charset="0"/>
              </a:rPr>
              <a:t>（４）保険に対する認識・理解の低さ</a:t>
            </a:r>
            <a:endParaRPr lang="en-US" altLang="ja-JP" dirty="0" smtClean="0">
              <a:solidFill>
                <a:srgbClr val="002060"/>
              </a:solidFill>
              <a:latin typeface="Arial" pitchFamily="34" charset="0"/>
              <a:ea typeface="Meiryo UI" pitchFamily="50" charset="-128"/>
              <a:cs typeface="Arial" pitchFamily="34" charset="0"/>
            </a:endParaRPr>
          </a:p>
          <a:p>
            <a:r>
              <a:rPr lang="ja-JP" altLang="en-US" dirty="0">
                <a:solidFill>
                  <a:srgbClr val="002060"/>
                </a:solidFill>
                <a:latin typeface="Arial" pitchFamily="34" charset="0"/>
                <a:ea typeface="Meiryo UI" pitchFamily="50" charset="-128"/>
                <a:cs typeface="Arial" pitchFamily="34" charset="0"/>
              </a:rPr>
              <a:t>　</a:t>
            </a:r>
            <a:r>
              <a:rPr lang="ja-JP" altLang="en-US" dirty="0" smtClean="0">
                <a:solidFill>
                  <a:srgbClr val="002060"/>
                </a:solidFill>
                <a:latin typeface="Arial" pitchFamily="34" charset="0"/>
                <a:ea typeface="Meiryo UI" pitchFamily="50" charset="-128"/>
                <a:cs typeface="Arial" pitchFamily="34" charset="0"/>
              </a:rPr>
              <a:t>（５）自分の身は自分で守る</a:t>
            </a:r>
            <a:endParaRPr lang="en-US" altLang="ja-JP" dirty="0" smtClean="0">
              <a:solidFill>
                <a:srgbClr val="002060"/>
              </a:solidFill>
              <a:latin typeface="Arial" pitchFamily="34" charset="0"/>
              <a:ea typeface="Meiryo UI" pitchFamily="50" charset="-128"/>
              <a:cs typeface="Arial" pitchFamily="34" charset="0"/>
            </a:endParaRPr>
          </a:p>
        </p:txBody>
      </p:sp>
      <p:pic>
        <p:nvPicPr>
          <p:cNvPr id="4" name="図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6425" y="5914687"/>
            <a:ext cx="7810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3855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3667</TotalTime>
  <Words>2238</Words>
  <Application>Microsoft Office PowerPoint</Application>
  <PresentationFormat>On-screen Show (4:3)</PresentationFormat>
  <Paragraphs>208</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講演議題 インドの保険事情について  講演者 三井住友海上火災保険株式会社 (Cholamandalam MS General Insurance Ltd) 徳田　憲二　様  日時：12月16日(水)　17時30分より　 　　　JETRO様会議室にて</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坪井忍夫_AXW02</dc:creator>
  <cp:lastModifiedBy>dmieno</cp:lastModifiedBy>
  <cp:revision>191</cp:revision>
  <cp:lastPrinted>2013-06-20T10:17:08Z</cp:lastPrinted>
  <dcterms:created xsi:type="dcterms:W3CDTF">2013-02-12T15:19:56Z</dcterms:created>
  <dcterms:modified xsi:type="dcterms:W3CDTF">2016-01-11T12:12:15Z</dcterms:modified>
</cp:coreProperties>
</file>