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0" r:id="rId4"/>
    <p:sldId id="286" r:id="rId5"/>
    <p:sldId id="287" r:id="rId6"/>
    <p:sldId id="288" r:id="rId7"/>
    <p:sldId id="293" r:id="rId8"/>
    <p:sldId id="284" r:id="rId9"/>
    <p:sldId id="290" r:id="rId10"/>
    <p:sldId id="291" r:id="rId11"/>
    <p:sldId id="292" r:id="rId12"/>
    <p:sldId id="296" r:id="rId13"/>
    <p:sldId id="294" r:id="rId14"/>
    <p:sldId id="285" r:id="rId15"/>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9441" cy="493653"/>
          </a:xfrm>
          <a:prstGeom prst="rect">
            <a:avLst/>
          </a:prstGeom>
        </p:spPr>
        <p:txBody>
          <a:bodyPr vert="horz" lIns="90759" tIns="45380" rIns="90759" bIns="45380" rtlCol="0"/>
          <a:lstStyle>
            <a:lvl1pPr algn="l" fontAlgn="auto">
              <a:spcBef>
                <a:spcPts val="0"/>
              </a:spcBef>
              <a:spcAft>
                <a:spcPts val="0"/>
              </a:spcAft>
              <a:defRPr sz="1100">
                <a:latin typeface="+mn-lt"/>
                <a:cs typeface="+mn-cs"/>
              </a:defRPr>
            </a:lvl1pPr>
          </a:lstStyle>
          <a:p>
            <a:pPr>
              <a:defRPr/>
            </a:pPr>
            <a:endParaRPr lang="en-US"/>
          </a:p>
        </p:txBody>
      </p:sp>
      <p:sp>
        <p:nvSpPr>
          <p:cNvPr id="3" name="Date Placeholder 2"/>
          <p:cNvSpPr>
            <a:spLocks noGrp="1"/>
          </p:cNvSpPr>
          <p:nvPr>
            <p:ph type="dt" idx="1"/>
          </p:nvPr>
        </p:nvSpPr>
        <p:spPr>
          <a:xfrm>
            <a:off x="3814799" y="0"/>
            <a:ext cx="2919441" cy="493653"/>
          </a:xfrm>
          <a:prstGeom prst="rect">
            <a:avLst/>
          </a:prstGeom>
        </p:spPr>
        <p:txBody>
          <a:bodyPr vert="horz" lIns="90759" tIns="45380" rIns="90759" bIns="45380" rtlCol="0"/>
          <a:lstStyle>
            <a:lvl1pPr algn="r" fontAlgn="auto">
              <a:spcBef>
                <a:spcPts val="0"/>
              </a:spcBef>
              <a:spcAft>
                <a:spcPts val="0"/>
              </a:spcAft>
              <a:defRPr sz="1100">
                <a:latin typeface="+mn-lt"/>
                <a:cs typeface="+mn-cs"/>
              </a:defRPr>
            </a:lvl1pPr>
          </a:lstStyle>
          <a:p>
            <a:pPr>
              <a:defRPr/>
            </a:pPr>
            <a:fld id="{F8AD6546-3001-4904-9BB4-DD2D06388C19}" type="datetimeFigureOut">
              <a:rPr lang="en-US"/>
              <a:pPr>
                <a:defRPr/>
              </a:pPr>
              <a:t>12/23/2015</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59" tIns="45380" rIns="90759" bIns="45380" rtlCol="0" anchor="ctr"/>
          <a:lstStyle/>
          <a:p>
            <a:pPr lvl="0"/>
            <a:endParaRPr lang="en-US" noProof="0"/>
          </a:p>
        </p:txBody>
      </p:sp>
      <p:sp>
        <p:nvSpPr>
          <p:cNvPr id="5" name="Notes Placeholder 4"/>
          <p:cNvSpPr>
            <a:spLocks noGrp="1"/>
          </p:cNvSpPr>
          <p:nvPr>
            <p:ph type="body" sz="quarter" idx="3"/>
          </p:nvPr>
        </p:nvSpPr>
        <p:spPr>
          <a:xfrm>
            <a:off x="672662" y="4685490"/>
            <a:ext cx="5390441" cy="4441189"/>
          </a:xfrm>
          <a:prstGeom prst="rect">
            <a:avLst/>
          </a:prstGeom>
        </p:spPr>
        <p:txBody>
          <a:bodyPr vert="horz" lIns="90759" tIns="45380" rIns="90759" bIns="4538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9370976"/>
            <a:ext cx="2919441" cy="493653"/>
          </a:xfrm>
          <a:prstGeom prst="rect">
            <a:avLst/>
          </a:prstGeom>
        </p:spPr>
        <p:txBody>
          <a:bodyPr vert="horz" lIns="90759" tIns="45380" rIns="90759" bIns="45380" rtlCol="0" anchor="b"/>
          <a:lstStyle>
            <a:lvl1pPr algn="l" fontAlgn="auto">
              <a:spcBef>
                <a:spcPts val="0"/>
              </a:spcBef>
              <a:spcAft>
                <a:spcPts val="0"/>
              </a:spcAft>
              <a:defRPr sz="1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4799" y="9370976"/>
            <a:ext cx="2919441" cy="493653"/>
          </a:xfrm>
          <a:prstGeom prst="rect">
            <a:avLst/>
          </a:prstGeom>
        </p:spPr>
        <p:txBody>
          <a:bodyPr vert="horz" lIns="90759" tIns="45380" rIns="90759" bIns="45380" rtlCol="0" anchor="b"/>
          <a:lstStyle>
            <a:lvl1pPr algn="r" fontAlgn="auto">
              <a:spcBef>
                <a:spcPts val="0"/>
              </a:spcBef>
              <a:spcAft>
                <a:spcPts val="0"/>
              </a:spcAft>
              <a:defRPr sz="1100">
                <a:latin typeface="+mn-lt"/>
                <a:cs typeface="+mn-cs"/>
              </a:defRPr>
            </a:lvl1pPr>
          </a:lstStyle>
          <a:p>
            <a:pPr>
              <a:defRPr/>
            </a:pPr>
            <a:fld id="{4D2AE1F1-BDDD-4EA4-8845-14224AD4EC52}" type="slidenum">
              <a:rPr lang="en-US"/>
              <a:pPr>
                <a:defRPr/>
              </a:pPr>
              <a:t>‹#›</a:t>
            </a:fld>
            <a:endParaRPr lang="en-US"/>
          </a:p>
        </p:txBody>
      </p:sp>
    </p:spTree>
    <p:extLst>
      <p:ext uri="{BB962C8B-B14F-4D97-AF65-F5344CB8AC3E}">
        <p14:creationId xmlns:p14="http://schemas.microsoft.com/office/powerpoint/2010/main" val="2678440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37785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110440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369905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52882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14775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253363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304459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370510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142860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372121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28736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419129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val="192619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12/23/2015</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12/23/2015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12/23/2015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12/23/2015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12/23/2015</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12/23/2015</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12/23/2015</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12/23/2015</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12/23/2015</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12/23/2015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12/23/2015</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12/23/2015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2015</a:t>
            </a:r>
            <a:r>
              <a:rPr lang="ja-JP" altLang="en-US" dirty="0"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第</a:t>
            </a:r>
            <a:r>
              <a:rPr lang="en-US" altLang="ja-JP" dirty="0" smtClean="0">
                <a:solidFill>
                  <a:schemeClr val="tx2">
                    <a:satMod val="130000"/>
                  </a:schemeClr>
                </a:solidFill>
              </a:rPr>
              <a:t>3</a:t>
            </a:r>
            <a:r>
              <a:rPr lang="ja-JP" altLang="en-US" dirty="0" smtClean="0">
                <a:solidFill>
                  <a:schemeClr val="tx2">
                    <a:satMod val="130000"/>
                  </a:schemeClr>
                </a:solidFill>
              </a:rPr>
              <a:t>回税務労務委員会開催報告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676400"/>
            <a:ext cx="8153400" cy="5181600"/>
          </a:xfrm>
        </p:spPr>
        <p:txBody>
          <a:bodyPr>
            <a:normAutofit fontScale="92500" lnSpcReduction="10000"/>
          </a:bodyPr>
          <a:lstStyle/>
          <a:p>
            <a:pPr eaLnBrk="1" fontAlgn="auto" hangingPunct="1">
              <a:spcAft>
                <a:spcPts val="0"/>
              </a:spcAft>
              <a:buFont typeface="Wingdings 2"/>
              <a:buNone/>
              <a:defRPr/>
            </a:pPr>
            <a:r>
              <a:rPr lang="ja-JP" altLang="en-US" u="sng" dirty="0" smtClean="0"/>
              <a:t>日時</a:t>
            </a:r>
            <a:r>
              <a:rPr lang="en-US" altLang="ja-JP" dirty="0" smtClean="0"/>
              <a:t/>
            </a:r>
            <a:br>
              <a:rPr lang="en-US" altLang="ja-JP" dirty="0" smtClean="0"/>
            </a:br>
            <a:r>
              <a:rPr lang="en-US" altLang="ja-JP" dirty="0" smtClean="0"/>
              <a:t>2015</a:t>
            </a:r>
            <a:r>
              <a:rPr lang="ja-JP" altLang="en-US" dirty="0" smtClean="0"/>
              <a:t>年</a:t>
            </a:r>
            <a:r>
              <a:rPr lang="en-US" altLang="ja-JP" dirty="0" smtClean="0"/>
              <a:t>12</a:t>
            </a:r>
            <a:r>
              <a:rPr lang="ja-JP" altLang="en-US" dirty="0" smtClean="0"/>
              <a:t>月</a:t>
            </a:r>
            <a:r>
              <a:rPr lang="en-US" altLang="ja-JP" dirty="0" smtClean="0"/>
              <a:t>9</a:t>
            </a:r>
            <a:r>
              <a:rPr lang="ja-JP" altLang="en-US" dirty="0" smtClean="0"/>
              <a:t>日　</a:t>
            </a:r>
            <a:r>
              <a:rPr lang="en-US" altLang="ja-JP" dirty="0" smtClean="0"/>
              <a:t>17:00-19:00</a:t>
            </a:r>
          </a:p>
          <a:p>
            <a:pPr eaLnBrk="1" fontAlgn="auto" hangingPunct="1">
              <a:spcAft>
                <a:spcPts val="0"/>
              </a:spcAft>
              <a:defRPr/>
            </a:pPr>
            <a:endParaRPr lang="en-US" altLang="ja-JP" dirty="0" smtClean="0"/>
          </a:p>
          <a:p>
            <a:pPr eaLnBrk="1" fontAlgn="auto" hangingPunct="1">
              <a:spcAft>
                <a:spcPts val="0"/>
              </a:spcAft>
              <a:defRPr/>
            </a:pPr>
            <a:r>
              <a:rPr lang="ja-JP" altLang="en-US" u="sng" dirty="0" smtClean="0"/>
              <a:t>場所</a:t>
            </a:r>
            <a:endParaRPr lang="en-US" u="sng" dirty="0" smtClean="0"/>
          </a:p>
          <a:p>
            <a:pPr eaLnBrk="1" fontAlgn="auto" hangingPunct="1">
              <a:spcAft>
                <a:spcPts val="0"/>
              </a:spcAft>
              <a:buFont typeface="Wingdings 2"/>
              <a:buNone/>
              <a:defRPr/>
            </a:pPr>
            <a:r>
              <a:rPr lang="en-US" altLang="ja-JP" dirty="0" smtClean="0"/>
              <a:t>JETRO</a:t>
            </a:r>
            <a:r>
              <a:rPr lang="ja-JP" altLang="en-US" dirty="0" smtClean="0"/>
              <a:t>バンガロール事務所会議室</a:t>
            </a:r>
            <a:endParaRPr lang="en-US" altLang="ja-JP" dirty="0" smtClean="0"/>
          </a:p>
          <a:p>
            <a:pPr eaLnBrk="1" fontAlgn="auto" hangingPunct="1">
              <a:spcAft>
                <a:spcPts val="0"/>
              </a:spcAft>
              <a:buFont typeface="Wingdings 2"/>
              <a:buNone/>
              <a:defRPr/>
            </a:pPr>
            <a:r>
              <a:rPr lang="en-US" altLang="ja-JP" dirty="0" smtClean="0"/>
              <a:t>(</a:t>
            </a:r>
            <a:r>
              <a:rPr lang="ja-JP" altLang="en-US" dirty="0"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dirty="0" smtClean="0"/>
              <a:t>議事</a:t>
            </a:r>
            <a:endParaRPr lang="en-US" altLang="ja-JP" u="sng" dirty="0" smtClean="0"/>
          </a:p>
          <a:p>
            <a:pPr eaLnBrk="1" fontAlgn="auto" hangingPunct="1">
              <a:spcAft>
                <a:spcPts val="0"/>
              </a:spcAft>
              <a:defRPr/>
            </a:pPr>
            <a:r>
              <a:rPr lang="en-IN" altLang="ja-JP" sz="2400" dirty="0" smtClean="0"/>
              <a:t>17:00-18:00</a:t>
            </a:r>
          </a:p>
          <a:p>
            <a:pPr eaLnBrk="1" fontAlgn="auto" hangingPunct="1">
              <a:spcAft>
                <a:spcPts val="0"/>
              </a:spcAft>
              <a:defRPr/>
            </a:pPr>
            <a:r>
              <a:rPr lang="en-US" altLang="ja-JP" sz="2400" dirty="0" smtClean="0"/>
              <a:t>(1) </a:t>
            </a:r>
            <a:r>
              <a:rPr lang="ja-JP" altLang="en-US" sz="2400" dirty="0" smtClean="0"/>
              <a:t>所得計算開示基準及び</a:t>
            </a:r>
            <a:r>
              <a:rPr lang="en-US" altLang="ja-JP" sz="2400" dirty="0" smtClean="0"/>
              <a:t>GST</a:t>
            </a:r>
            <a:r>
              <a:rPr lang="ja-JP" altLang="en-US" sz="2400" dirty="0" smtClean="0"/>
              <a:t>概要 </a:t>
            </a:r>
            <a:r>
              <a:rPr lang="en-US" altLang="ja-JP" sz="2400" dirty="0" smtClean="0"/>
              <a:t>(EY </a:t>
            </a:r>
            <a:r>
              <a:rPr lang="ja-JP" altLang="en-US" sz="2400" dirty="0" smtClean="0"/>
              <a:t>松田様、中原様</a:t>
            </a:r>
            <a:r>
              <a:rPr lang="en-US" altLang="ja-JP" sz="2400" dirty="0"/>
              <a:t>)</a:t>
            </a:r>
            <a:r>
              <a:rPr lang="ja-JP" altLang="en-US" sz="2400" dirty="0" smtClean="0"/>
              <a:t/>
            </a:r>
            <a:br>
              <a:rPr lang="ja-JP" altLang="en-US" sz="2400" dirty="0" smtClean="0"/>
            </a:br>
            <a:r>
              <a:rPr lang="en-IN" altLang="ja-JP" sz="2400" dirty="0" smtClean="0"/>
              <a:t>18:00-19:00</a:t>
            </a:r>
          </a:p>
          <a:p>
            <a:pPr eaLnBrk="1" fontAlgn="auto" hangingPunct="1">
              <a:spcAft>
                <a:spcPts val="0"/>
              </a:spcAft>
              <a:defRPr/>
            </a:pPr>
            <a:r>
              <a:rPr lang="en-US" altLang="ja-JP" sz="2400" dirty="0" smtClean="0"/>
              <a:t>(2) </a:t>
            </a:r>
            <a:r>
              <a:rPr lang="ja-JP" altLang="en-US" sz="2400" dirty="0" smtClean="0"/>
              <a:t>労働法の基礎及び紛争解決 </a:t>
            </a:r>
            <a:r>
              <a:rPr lang="en-US" altLang="ja-JP" sz="2400" dirty="0" smtClean="0"/>
              <a:t>(</a:t>
            </a:r>
            <a:r>
              <a:rPr lang="ja-JP" altLang="en-US" sz="2400" dirty="0" smtClean="0"/>
              <a:t>西村あさひ 桑形様</a:t>
            </a:r>
            <a:r>
              <a:rPr lang="en-US" altLang="ja-JP" sz="2400" dirty="0"/>
              <a:t>)</a:t>
            </a:r>
            <a:r>
              <a:rPr lang="ja-JP" altLang="en-US" sz="2400" dirty="0" smtClean="0"/>
              <a:t/>
            </a:r>
            <a:br>
              <a:rPr lang="ja-JP" altLang="en-US" sz="2400" dirty="0" smtClean="0"/>
            </a:b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dirty="0"/>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a:t>
            </a:r>
            <a:r>
              <a:rPr lang="ja-JP" altLang="en-US" sz="3600" dirty="0" smtClean="0">
                <a:solidFill>
                  <a:schemeClr val="tx2">
                    <a:satMod val="130000"/>
                  </a:schemeClr>
                </a:solidFill>
              </a:rPr>
              <a:t>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10</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ワークマンの解雇規制</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解</a:t>
            </a:r>
            <a:r>
              <a:rPr lang="ja-JP" altLang="en-US" sz="2000" dirty="0">
                <a:solidFill>
                  <a:schemeClr val="tx2">
                    <a:shade val="30000"/>
                    <a:satMod val="150000"/>
                  </a:schemeClr>
                </a:solidFill>
                <a:latin typeface="+mn-ea"/>
                <a:cs typeface="+mn-cs"/>
              </a:rPr>
              <a:t>雇</a:t>
            </a:r>
            <a:r>
              <a:rPr lang="ja-JP" altLang="en-US" sz="2000" dirty="0" smtClean="0">
                <a:solidFill>
                  <a:schemeClr val="tx2">
                    <a:shade val="30000"/>
                    <a:satMod val="150000"/>
                  </a:schemeClr>
                </a:solidFill>
                <a:latin typeface="+mn-ea"/>
                <a:cs typeface="+mn-cs"/>
              </a:rPr>
              <a:t>の</a:t>
            </a:r>
            <a:r>
              <a:rPr lang="ja-JP" altLang="en-US" sz="2000" dirty="0">
                <a:solidFill>
                  <a:schemeClr val="tx2">
                    <a:shade val="30000"/>
                    <a:satMod val="150000"/>
                  </a:schemeClr>
                </a:solidFill>
                <a:latin typeface="+mn-ea"/>
                <a:cs typeface="+mn-cs"/>
              </a:rPr>
              <a:t>類型</a:t>
            </a:r>
            <a:r>
              <a:rPr lang="ja-JP" altLang="en-US" sz="2000" dirty="0" smtClean="0">
                <a:solidFill>
                  <a:schemeClr val="tx2">
                    <a:shade val="30000"/>
                    <a:satMod val="150000"/>
                  </a:schemeClr>
                </a:solidFill>
                <a:latin typeface="+mn-ea"/>
                <a:cs typeface="+mn-cs"/>
              </a:rPr>
              <a:t>は</a:t>
            </a:r>
            <a:r>
              <a:rPr lang="ja-JP" altLang="en-US" sz="2000" dirty="0">
                <a:solidFill>
                  <a:schemeClr val="tx2">
                    <a:shade val="30000"/>
                    <a:satMod val="150000"/>
                  </a:schemeClr>
                </a:solidFill>
                <a:latin typeface="+mn-ea"/>
                <a:cs typeface="+mn-cs"/>
              </a:rPr>
              <a:t>主</a:t>
            </a:r>
            <a:r>
              <a:rPr lang="ja-JP" altLang="en-US" sz="2000" dirty="0" smtClean="0">
                <a:solidFill>
                  <a:schemeClr val="tx2">
                    <a:shade val="30000"/>
                    <a:satMod val="150000"/>
                  </a:schemeClr>
                </a:solidFill>
                <a:latin typeface="+mn-ea"/>
                <a:cs typeface="+mn-cs"/>
              </a:rPr>
              <a:t>として</a:t>
            </a:r>
            <a:r>
              <a:rPr lang="ja-JP" altLang="en-US" sz="2000" dirty="0">
                <a:solidFill>
                  <a:schemeClr val="tx2">
                    <a:shade val="30000"/>
                    <a:satMod val="150000"/>
                  </a:schemeClr>
                </a:solidFill>
                <a:latin typeface="+mn-ea"/>
                <a:cs typeface="+mn-cs"/>
              </a:rPr>
              <a:t>下</a:t>
            </a:r>
            <a:r>
              <a:rPr lang="ja-JP" altLang="en-US" sz="2000" dirty="0" smtClean="0">
                <a:solidFill>
                  <a:schemeClr val="tx2">
                    <a:shade val="30000"/>
                    <a:satMod val="150000"/>
                  </a:schemeClr>
                </a:solidFill>
                <a:latin typeface="+mn-ea"/>
                <a:cs typeface="+mn-cs"/>
              </a:rPr>
              <a:t>記</a:t>
            </a:r>
            <a:r>
              <a:rPr lang="en-US" altLang="ja-JP" sz="2000" dirty="0">
                <a:solidFill>
                  <a:schemeClr val="tx2">
                    <a:shade val="30000"/>
                    <a:satMod val="150000"/>
                  </a:schemeClr>
                </a:solidFill>
                <a:latin typeface="+mn-ea"/>
                <a:cs typeface="+mn-cs"/>
              </a:rPr>
              <a:t>4</a:t>
            </a:r>
            <a:r>
              <a:rPr lang="ja-JP" altLang="en-US" sz="2000" dirty="0" smtClean="0">
                <a:solidFill>
                  <a:schemeClr val="tx2">
                    <a:shade val="30000"/>
                    <a:satMod val="150000"/>
                  </a:schemeClr>
                </a:solidFill>
                <a:latin typeface="+mn-ea"/>
                <a:cs typeface="+mn-cs"/>
              </a:rPr>
              <a:t>つ</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a:t>
            </a:r>
            <a:r>
              <a:rPr lang="en-US" altLang="ja-JP" sz="2000" dirty="0" smtClean="0">
                <a:solidFill>
                  <a:schemeClr val="tx2">
                    <a:shade val="30000"/>
                    <a:satMod val="150000"/>
                  </a:schemeClr>
                </a:solidFill>
                <a:latin typeface="+mn-ea"/>
                <a:cs typeface="+mn-cs"/>
              </a:rPr>
              <a:t>Retrenchment(</a:t>
            </a:r>
            <a:r>
              <a:rPr lang="ja-JP" altLang="en-US" sz="2000" dirty="0" smtClean="0">
                <a:solidFill>
                  <a:schemeClr val="tx2">
                    <a:shade val="30000"/>
                    <a:satMod val="150000"/>
                  </a:schemeClr>
                </a:solidFill>
                <a:latin typeface="+mn-ea"/>
                <a:cs typeface="+mn-cs"/>
              </a:rPr>
              <a:t>人員削減</a:t>
            </a:r>
            <a:r>
              <a:rPr lang="en-US" altLang="ja-JP" sz="2000" dirty="0" smtClean="0">
                <a:solidFill>
                  <a:schemeClr val="tx2">
                    <a:shade val="30000"/>
                    <a:satMod val="150000"/>
                  </a:schemeClr>
                </a:solidFill>
                <a:latin typeface="+mn-ea"/>
                <a:cs typeface="+mn-cs"/>
              </a:rPr>
              <a:t>)</a:t>
            </a: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・懲戒解雇</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・レイオフ</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・事業閉鎖</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産</a:t>
            </a:r>
            <a:r>
              <a:rPr lang="ja-JP" altLang="en-US" sz="2000" dirty="0">
                <a:solidFill>
                  <a:schemeClr val="tx2">
                    <a:shade val="30000"/>
                    <a:satMod val="150000"/>
                  </a:schemeClr>
                </a:solidFill>
                <a:latin typeface="+mn-ea"/>
                <a:cs typeface="+mn-cs"/>
              </a:rPr>
              <a:t>業紛争法では過去</a:t>
            </a:r>
            <a:r>
              <a:rPr lang="en-US" altLang="ja-JP" sz="2000" dirty="0">
                <a:solidFill>
                  <a:schemeClr val="tx2">
                    <a:shade val="30000"/>
                    <a:satMod val="150000"/>
                  </a:schemeClr>
                </a:solidFill>
                <a:latin typeface="+mn-ea"/>
                <a:cs typeface="+mn-cs"/>
              </a:rPr>
              <a:t>12</a:t>
            </a:r>
            <a:r>
              <a:rPr lang="ja-JP" altLang="en-US" sz="2000" dirty="0">
                <a:solidFill>
                  <a:schemeClr val="tx2">
                    <a:shade val="30000"/>
                    <a:satMod val="150000"/>
                  </a:schemeClr>
                </a:solidFill>
                <a:latin typeface="+mn-ea"/>
                <a:cs typeface="+mn-cs"/>
              </a:rPr>
              <a:t>ヶ月間平均</a:t>
            </a:r>
            <a:r>
              <a:rPr lang="en-US" altLang="ja-JP" sz="2000" dirty="0">
                <a:solidFill>
                  <a:schemeClr val="tx2">
                    <a:shade val="30000"/>
                    <a:satMod val="150000"/>
                  </a:schemeClr>
                </a:solidFill>
                <a:latin typeface="+mn-ea"/>
                <a:cs typeface="+mn-cs"/>
              </a:rPr>
              <a:t>100</a:t>
            </a:r>
            <a:r>
              <a:rPr lang="ja-JP" altLang="en-US" sz="2000" dirty="0" smtClean="0">
                <a:solidFill>
                  <a:schemeClr val="tx2">
                    <a:shade val="30000"/>
                    <a:satMod val="150000"/>
                  </a:schemeClr>
                </a:solidFill>
                <a:latin typeface="+mn-ea"/>
                <a:cs typeface="+mn-cs"/>
              </a:rPr>
              <a:t>人以</a:t>
            </a:r>
            <a:r>
              <a:rPr lang="ja-JP" altLang="en-US" sz="2000" dirty="0">
                <a:solidFill>
                  <a:schemeClr val="tx2">
                    <a:shade val="30000"/>
                    <a:satMod val="150000"/>
                  </a:schemeClr>
                </a:solidFill>
                <a:latin typeface="+mn-ea"/>
                <a:cs typeface="+mn-cs"/>
              </a:rPr>
              <a:t>上のワークマンを雇用する工場等での</a:t>
            </a:r>
            <a:r>
              <a:rPr lang="en-US" altLang="ja-JP" sz="2000" dirty="0">
                <a:solidFill>
                  <a:schemeClr val="tx2">
                    <a:shade val="30000"/>
                    <a:satMod val="150000"/>
                  </a:schemeClr>
                </a:solidFill>
                <a:latin typeface="+mn-ea"/>
                <a:cs typeface="+mn-cs"/>
              </a:rPr>
              <a:t>Retrenchment</a:t>
            </a:r>
            <a:r>
              <a:rPr lang="ja-JP" altLang="en-US" sz="2000" dirty="0">
                <a:solidFill>
                  <a:schemeClr val="tx2">
                    <a:shade val="30000"/>
                    <a:satMod val="150000"/>
                  </a:schemeClr>
                </a:solidFill>
                <a:latin typeface="+mn-ea"/>
                <a:cs typeface="+mn-cs"/>
              </a:rPr>
              <a:t>・レイオフ・事業閉</a:t>
            </a:r>
            <a:r>
              <a:rPr lang="ja-JP" altLang="en-US" sz="2000" dirty="0" smtClean="0">
                <a:solidFill>
                  <a:schemeClr val="tx2">
                    <a:shade val="30000"/>
                    <a:satMod val="150000"/>
                  </a:schemeClr>
                </a:solidFill>
                <a:latin typeface="+mn-ea"/>
                <a:cs typeface="+mn-cs"/>
              </a:rPr>
              <a:t>鎖について</a:t>
            </a:r>
            <a:r>
              <a:rPr lang="ja-JP" altLang="en-US" sz="2000" dirty="0" smtClean="0">
                <a:solidFill>
                  <a:srgbClr val="FF0000"/>
                </a:solidFill>
                <a:latin typeface="+mn-ea"/>
                <a:cs typeface="+mn-cs"/>
              </a:rPr>
              <a:t>州政府の事前許可</a:t>
            </a:r>
            <a:r>
              <a:rPr lang="ja-JP" altLang="en-US" sz="2000" dirty="0" smtClean="0">
                <a:solidFill>
                  <a:schemeClr val="tx2">
                    <a:shade val="30000"/>
                    <a:satMod val="150000"/>
                  </a:schemeClr>
                </a:solidFill>
                <a:latin typeface="+mn-ea"/>
                <a:cs typeface="+mn-cs"/>
              </a:rPr>
              <a:t>などを求めている。</a:t>
            </a:r>
            <a:endParaRPr lang="en-US" altLang="ja-JP" sz="2000" dirty="0" smtClean="0">
              <a:solidFill>
                <a:schemeClr val="tx2">
                  <a:shade val="30000"/>
                  <a:satMod val="150000"/>
                </a:schemeClr>
              </a:solidFill>
              <a:latin typeface="+mn-ea"/>
              <a:cs typeface="+mn-cs"/>
            </a:endParaRPr>
          </a:p>
        </p:txBody>
      </p:sp>
    </p:spTree>
    <p:extLst>
      <p:ext uri="{BB962C8B-B14F-4D97-AF65-F5344CB8AC3E}">
        <p14:creationId xmlns:p14="http://schemas.microsoft.com/office/powerpoint/2010/main" val="87965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a:t>
            </a:r>
            <a:r>
              <a:rPr lang="ja-JP" altLang="en-US" sz="3600" dirty="0" smtClean="0">
                <a:solidFill>
                  <a:schemeClr val="tx2">
                    <a:satMod val="130000"/>
                  </a:schemeClr>
                </a:solidFill>
              </a:rPr>
              <a:t>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11</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イ</a:t>
            </a:r>
            <a:r>
              <a:rPr lang="ja-JP" altLang="en-US" sz="3200" b="1" u="sng" dirty="0">
                <a:solidFill>
                  <a:schemeClr val="tx2">
                    <a:shade val="30000"/>
                    <a:satMod val="150000"/>
                  </a:schemeClr>
                </a:solidFill>
                <a:latin typeface="+mn-ea"/>
                <a:cs typeface="+mn-cs"/>
              </a:rPr>
              <a:t>ン</a:t>
            </a:r>
            <a:r>
              <a:rPr lang="ja-JP" altLang="en-US" sz="3200" b="1" u="sng" dirty="0" smtClean="0">
                <a:solidFill>
                  <a:schemeClr val="tx2">
                    <a:shade val="30000"/>
                    <a:satMod val="150000"/>
                  </a:schemeClr>
                </a:solidFill>
                <a:latin typeface="+mn-ea"/>
                <a:cs typeface="+mn-cs"/>
              </a:rPr>
              <a:t>ド労務管理のポイント</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ワークマンの数を減らし、期間工を活用する</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イン</a:t>
            </a:r>
            <a:r>
              <a:rPr lang="ja-JP" altLang="en-US" sz="2000" dirty="0" smtClean="0">
                <a:solidFill>
                  <a:srgbClr val="4F271C">
                    <a:shade val="30000"/>
                    <a:satMod val="150000"/>
                  </a:srgbClr>
                </a:solidFill>
                <a:latin typeface="HGｺﾞｼｯｸE"/>
              </a:rPr>
              <a:t>ド</a:t>
            </a:r>
            <a:r>
              <a:rPr lang="ja-JP" altLang="en-US" sz="2000" dirty="0">
                <a:solidFill>
                  <a:srgbClr val="4F271C">
                    <a:shade val="30000"/>
                    <a:satMod val="150000"/>
                  </a:srgbClr>
                </a:solidFill>
                <a:latin typeface="HGｺﾞｼｯｸE"/>
              </a:rPr>
              <a:t>現</a:t>
            </a:r>
            <a:r>
              <a:rPr lang="ja-JP" altLang="en-US" sz="2000" dirty="0" smtClean="0">
                <a:solidFill>
                  <a:srgbClr val="4F271C">
                    <a:shade val="30000"/>
                    <a:satMod val="150000"/>
                  </a:srgbClr>
                </a:solidFill>
                <a:latin typeface="HGｺﾞｼｯｸE"/>
              </a:rPr>
              <a:t>地</a:t>
            </a:r>
            <a:r>
              <a:rPr lang="ja-JP" altLang="en-US" sz="2000" dirty="0">
                <a:solidFill>
                  <a:srgbClr val="4F271C">
                    <a:shade val="30000"/>
                    <a:satMod val="150000"/>
                  </a:srgbClr>
                </a:solidFill>
                <a:latin typeface="HGｺﾞｼｯｸE"/>
              </a:rPr>
              <a:t>人材</a:t>
            </a:r>
            <a:r>
              <a:rPr lang="ja-JP" altLang="en-US" sz="2000" dirty="0" smtClean="0">
                <a:solidFill>
                  <a:srgbClr val="4F271C">
                    <a:shade val="30000"/>
                    <a:satMod val="150000"/>
                  </a:srgbClr>
                </a:solidFill>
                <a:latin typeface="HGｺﾞｼｯｸE"/>
              </a:rPr>
              <a:t>の</a:t>
            </a:r>
            <a:r>
              <a:rPr lang="ja-JP" altLang="en-US" sz="2000" dirty="0">
                <a:solidFill>
                  <a:srgbClr val="4F271C">
                    <a:shade val="30000"/>
                    <a:satMod val="150000"/>
                  </a:srgbClr>
                </a:solidFill>
                <a:latin typeface="HGｺﾞｼｯｸE"/>
              </a:rPr>
              <a:t>活</a:t>
            </a:r>
            <a:r>
              <a:rPr lang="ja-JP" altLang="en-US" sz="2000" dirty="0" smtClean="0">
                <a:solidFill>
                  <a:srgbClr val="4F271C">
                    <a:shade val="30000"/>
                    <a:satMod val="150000"/>
                  </a:srgbClr>
                </a:solidFill>
                <a:latin typeface="HGｺﾞｼｯｸE"/>
              </a:rPr>
              <a:t>用</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smtClean="0">
                <a:solidFill>
                  <a:srgbClr val="4F271C">
                    <a:shade val="30000"/>
                    <a:satMod val="150000"/>
                  </a:srgbClr>
                </a:solidFill>
                <a:latin typeface="HGｺﾞｼｯｸE"/>
              </a:rPr>
              <a:t>「現地化」の促進</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労</a:t>
            </a:r>
            <a:r>
              <a:rPr lang="ja-JP" altLang="en-US" sz="2000" dirty="0" smtClean="0">
                <a:solidFill>
                  <a:srgbClr val="4F271C">
                    <a:shade val="30000"/>
                    <a:satMod val="150000"/>
                  </a:srgbClr>
                </a:solidFill>
                <a:latin typeface="HGｺﾞｼｯｸE"/>
              </a:rPr>
              <a:t>務</a:t>
            </a:r>
            <a:r>
              <a:rPr lang="ja-JP" altLang="en-US" sz="2000" dirty="0">
                <a:solidFill>
                  <a:srgbClr val="4F271C">
                    <a:shade val="30000"/>
                    <a:satMod val="150000"/>
                  </a:srgbClr>
                </a:solidFill>
                <a:latin typeface="HGｺﾞｼｯｸE"/>
              </a:rPr>
              <a:t>トラブ</a:t>
            </a:r>
            <a:r>
              <a:rPr lang="ja-JP" altLang="en-US" sz="2000" dirty="0" smtClean="0">
                <a:solidFill>
                  <a:srgbClr val="4F271C">
                    <a:shade val="30000"/>
                    <a:satMod val="150000"/>
                  </a:srgbClr>
                </a:solidFill>
                <a:latin typeface="HGｺﾞｼｯｸE"/>
              </a:rPr>
              <a:t>ル</a:t>
            </a:r>
            <a:r>
              <a:rPr lang="ja-JP" altLang="en-US" sz="2000" dirty="0">
                <a:solidFill>
                  <a:srgbClr val="4F271C">
                    <a:shade val="30000"/>
                    <a:satMod val="150000"/>
                  </a:srgbClr>
                </a:solidFill>
                <a:latin typeface="HGｺﾞｼｯｸE"/>
              </a:rPr>
              <a:t>回</a:t>
            </a:r>
            <a:r>
              <a:rPr lang="ja-JP" altLang="en-US" sz="2000" dirty="0" smtClean="0">
                <a:solidFill>
                  <a:srgbClr val="4F271C">
                    <a:shade val="30000"/>
                    <a:satMod val="150000"/>
                  </a:srgbClr>
                </a:solidFill>
                <a:latin typeface="HGｺﾞｼｯｸE"/>
              </a:rPr>
              <a:t>避も人材の質次第</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日本</a:t>
            </a:r>
            <a:r>
              <a:rPr lang="ja-JP" altLang="en-US" sz="2000" dirty="0" smtClean="0">
                <a:solidFill>
                  <a:srgbClr val="4F271C">
                    <a:shade val="30000"/>
                    <a:satMod val="150000"/>
                  </a:srgbClr>
                </a:solidFill>
                <a:latin typeface="HGｺﾞｼｯｸE"/>
              </a:rPr>
              <a:t>人</a:t>
            </a:r>
            <a:r>
              <a:rPr lang="ja-JP" altLang="en-US" sz="2000" dirty="0">
                <a:solidFill>
                  <a:srgbClr val="4F271C">
                    <a:shade val="30000"/>
                    <a:satMod val="150000"/>
                  </a:srgbClr>
                </a:solidFill>
                <a:latin typeface="HGｺﾞｼｯｸE"/>
              </a:rPr>
              <a:t>駐在員</a:t>
            </a:r>
            <a:r>
              <a:rPr lang="ja-JP" altLang="en-US" sz="2000" dirty="0" smtClean="0">
                <a:solidFill>
                  <a:srgbClr val="4F271C">
                    <a:shade val="30000"/>
                    <a:satMod val="150000"/>
                  </a:srgbClr>
                </a:solidFill>
                <a:latin typeface="HGｺﾞｼｯｸE"/>
              </a:rPr>
              <a:t>が「本業」に集中できる環境づくり</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雇</a:t>
            </a:r>
            <a:r>
              <a:rPr lang="ja-JP" altLang="en-US" sz="2000" dirty="0" smtClean="0">
                <a:solidFill>
                  <a:srgbClr val="4F271C">
                    <a:shade val="30000"/>
                    <a:satMod val="150000"/>
                  </a:srgbClr>
                </a:solidFill>
                <a:latin typeface="HGｺﾞｼｯｸE"/>
              </a:rPr>
              <a:t>用</a:t>
            </a:r>
            <a:r>
              <a:rPr lang="ja-JP" altLang="en-US" sz="2000" dirty="0">
                <a:solidFill>
                  <a:srgbClr val="4F271C">
                    <a:shade val="30000"/>
                    <a:satMod val="150000"/>
                  </a:srgbClr>
                </a:solidFill>
                <a:latin typeface="HGｺﾞｼｯｸE"/>
              </a:rPr>
              <a:t>契</a:t>
            </a:r>
            <a:r>
              <a:rPr lang="ja-JP" altLang="en-US" sz="2000" dirty="0" smtClean="0">
                <a:solidFill>
                  <a:srgbClr val="4F271C">
                    <a:shade val="30000"/>
                    <a:satMod val="150000"/>
                  </a:srgbClr>
                </a:solidFill>
                <a:latin typeface="HGｺﾞｼｯｸE"/>
              </a:rPr>
              <a:t>約、社内規則によるルール作り</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研修</a:t>
            </a:r>
            <a:r>
              <a:rPr lang="ja-JP" altLang="en-US" sz="2000" dirty="0" smtClean="0">
                <a:solidFill>
                  <a:srgbClr val="4F271C">
                    <a:shade val="30000"/>
                    <a:satMod val="150000"/>
                  </a:srgbClr>
                </a:solidFill>
                <a:latin typeface="HGｺﾞｼｯｸE"/>
              </a:rPr>
              <a:t>による</a:t>
            </a:r>
            <a:r>
              <a:rPr lang="ja-JP" altLang="en-US" sz="2000" dirty="0">
                <a:solidFill>
                  <a:srgbClr val="4F271C">
                    <a:shade val="30000"/>
                    <a:satMod val="150000"/>
                  </a:srgbClr>
                </a:solidFill>
                <a:latin typeface="HGｺﾞｼｯｸE"/>
              </a:rPr>
              <a:t>帰</a:t>
            </a:r>
            <a:r>
              <a:rPr lang="ja-JP" altLang="en-US" sz="2000" dirty="0" smtClean="0">
                <a:solidFill>
                  <a:srgbClr val="4F271C">
                    <a:shade val="30000"/>
                    <a:satMod val="150000"/>
                  </a:srgbClr>
                </a:solidFill>
                <a:latin typeface="HGｺﾞｼｯｸE"/>
              </a:rPr>
              <a:t>属</a:t>
            </a:r>
            <a:r>
              <a:rPr lang="ja-JP" altLang="en-US" sz="2000" dirty="0">
                <a:solidFill>
                  <a:srgbClr val="4F271C">
                    <a:shade val="30000"/>
                    <a:satMod val="150000"/>
                  </a:srgbClr>
                </a:solidFill>
                <a:latin typeface="HGｺﾞｼｯｸE"/>
              </a:rPr>
              <a:t>意識</a:t>
            </a:r>
            <a:r>
              <a:rPr lang="ja-JP" altLang="en-US" sz="2000" dirty="0" smtClean="0">
                <a:solidFill>
                  <a:srgbClr val="4F271C">
                    <a:shade val="30000"/>
                    <a:satMod val="150000"/>
                  </a:srgbClr>
                </a:solidFill>
                <a:latin typeface="HGｺﾞｼｯｸE"/>
              </a:rPr>
              <a:t>の向上</a:t>
            </a:r>
            <a:endParaRPr lang="en-US" altLang="ja-JP" sz="2000" dirty="0">
              <a:solidFill>
                <a:srgbClr val="4F271C">
                  <a:shade val="30000"/>
                  <a:satMod val="150000"/>
                </a:srgbClr>
              </a:solidFill>
              <a:latin typeface="HGｺﾞｼｯｸE"/>
            </a:endParaRPr>
          </a:p>
        </p:txBody>
      </p:sp>
    </p:spTree>
    <p:extLst>
      <p:ext uri="{BB962C8B-B14F-4D97-AF65-F5344CB8AC3E}">
        <p14:creationId xmlns:p14="http://schemas.microsoft.com/office/powerpoint/2010/main" val="1497356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紛争解</a:t>
            </a:r>
            <a:r>
              <a:rPr lang="ja-JP" altLang="en-US" sz="3600" dirty="0" smtClean="0">
                <a:solidFill>
                  <a:schemeClr val="tx2">
                    <a:satMod val="130000"/>
                  </a:schemeClr>
                </a:solidFill>
              </a:rPr>
              <a:t>決</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12</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紛争解決方法</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大きく裁判と仲裁の</a:t>
            </a:r>
            <a:r>
              <a:rPr lang="en-US" altLang="ja-JP" sz="2000" dirty="0" smtClean="0">
                <a:solidFill>
                  <a:srgbClr val="4F271C">
                    <a:shade val="30000"/>
                    <a:satMod val="150000"/>
                  </a:srgbClr>
                </a:solidFill>
                <a:latin typeface="HGｺﾞｼｯｸE"/>
              </a:rPr>
              <a:t>2</a:t>
            </a:r>
            <a:r>
              <a:rPr lang="ja-JP" altLang="en-US" sz="2000" dirty="0" smtClean="0">
                <a:solidFill>
                  <a:srgbClr val="4F271C">
                    <a:shade val="30000"/>
                    <a:satMod val="150000"/>
                  </a:srgbClr>
                </a:solidFill>
                <a:latin typeface="HGｺﾞｼｯｸE"/>
              </a:rPr>
              <a:t>種類</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裁判</a:t>
            </a:r>
            <a:r>
              <a:rPr lang="ja-JP" altLang="en-US" sz="2000" dirty="0" smtClean="0">
                <a:solidFill>
                  <a:srgbClr val="4F271C">
                    <a:shade val="30000"/>
                    <a:satMod val="150000"/>
                  </a:srgbClr>
                </a:solidFill>
                <a:latin typeface="HGｺﾞｼｯｸE"/>
              </a:rPr>
              <a:t>は</a:t>
            </a:r>
            <a:r>
              <a:rPr lang="ja-JP" altLang="en-US" sz="2000" dirty="0">
                <a:solidFill>
                  <a:srgbClr val="4F271C">
                    <a:shade val="30000"/>
                    <a:satMod val="150000"/>
                  </a:srgbClr>
                </a:solidFill>
                <a:latin typeface="HGｺﾞｼｯｸE"/>
              </a:rPr>
              <a:t>長期化</a:t>
            </a:r>
            <a:r>
              <a:rPr lang="ja-JP" altLang="en-US" sz="2000" dirty="0" smtClean="0">
                <a:solidFill>
                  <a:srgbClr val="4F271C">
                    <a:shade val="30000"/>
                    <a:satMod val="150000"/>
                  </a:srgbClr>
                </a:solidFill>
                <a:latin typeface="HGｺﾞｼｯｸE"/>
              </a:rPr>
              <a:t>が深刻なため、仲裁の利用が推奨される</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仲裁</a:t>
            </a:r>
            <a:r>
              <a:rPr lang="ja-JP" altLang="en-US" sz="2000" dirty="0" smtClean="0">
                <a:solidFill>
                  <a:srgbClr val="4F271C">
                    <a:shade val="30000"/>
                    <a:satMod val="150000"/>
                  </a:srgbClr>
                </a:solidFill>
                <a:latin typeface="HGｺﾞｼｯｸE"/>
              </a:rPr>
              <a:t>の</a:t>
            </a:r>
            <a:r>
              <a:rPr lang="ja-JP" altLang="en-US" sz="2000" dirty="0">
                <a:solidFill>
                  <a:srgbClr val="4F271C">
                    <a:shade val="30000"/>
                    <a:satMod val="150000"/>
                  </a:srgbClr>
                </a:solidFill>
                <a:latin typeface="HGｺﾞｼｯｸE"/>
              </a:rPr>
              <a:t>概</a:t>
            </a:r>
            <a:r>
              <a:rPr lang="ja-JP" altLang="en-US" sz="2000" dirty="0" smtClean="0">
                <a:solidFill>
                  <a:srgbClr val="4F271C">
                    <a:shade val="30000"/>
                    <a:satMod val="150000"/>
                  </a:srgbClr>
                </a:solidFill>
                <a:latin typeface="HGｺﾞｼｯｸE"/>
              </a:rPr>
              <a:t>要</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留意</a:t>
            </a:r>
            <a:r>
              <a:rPr lang="ja-JP" altLang="en-US" sz="2000" dirty="0" smtClean="0">
                <a:solidFill>
                  <a:srgbClr val="4F271C">
                    <a:shade val="30000"/>
                    <a:satMod val="150000"/>
                  </a:srgbClr>
                </a:solidFill>
                <a:latin typeface="HGｺﾞｼｯｸE"/>
              </a:rPr>
              <a:t>点</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・外資企業としての日系企業に対する警察権力を介した圧</a:t>
            </a:r>
            <a:r>
              <a:rPr lang="ja-JP" altLang="en-US" sz="2000" dirty="0" smtClean="0">
                <a:solidFill>
                  <a:srgbClr val="4F271C">
                    <a:shade val="30000"/>
                    <a:satMod val="150000"/>
                  </a:srgbClr>
                </a:solidFill>
                <a:latin typeface="HGｺﾞｼｯｸE"/>
              </a:rPr>
              <a:t>力</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p:txBody>
      </p:sp>
      <p:graphicFrame>
        <p:nvGraphicFramePr>
          <p:cNvPr id="3" name="Table 2"/>
          <p:cNvGraphicFramePr>
            <a:graphicFrameLocks noGrp="1"/>
          </p:cNvGraphicFramePr>
          <p:nvPr>
            <p:extLst>
              <p:ext uri="{D42A27DB-BD31-4B8C-83A1-F6EECF244321}">
                <p14:modId xmlns:p14="http://schemas.microsoft.com/office/powerpoint/2010/main" val="3441506539"/>
              </p:ext>
            </p:extLst>
          </p:nvPr>
        </p:nvGraphicFramePr>
        <p:xfrm>
          <a:off x="1295400" y="3495040"/>
          <a:ext cx="7467601" cy="1381760"/>
        </p:xfrm>
        <a:graphic>
          <a:graphicData uri="http://schemas.openxmlformats.org/drawingml/2006/table">
            <a:tbl>
              <a:tblPr firstRow="1" bandRow="1">
                <a:tableStyleId>{69CF1AB2-1976-4502-BF36-3FF5EA218861}</a:tableStyleId>
              </a:tblPr>
              <a:tblGrid>
                <a:gridCol w="685800"/>
                <a:gridCol w="1143000"/>
                <a:gridCol w="5638801"/>
              </a:tblGrid>
              <a:tr h="370840">
                <a:tc gridSpan="2">
                  <a:txBody>
                    <a:bodyPr/>
                    <a:lstStyle/>
                    <a:p>
                      <a:r>
                        <a:rPr lang="ja-JP" altLang="en-US" b="0" dirty="0" smtClean="0"/>
                        <a:t>アドホック仲裁</a:t>
                      </a:r>
                      <a:endParaRPr lang="en-US" b="0" dirty="0"/>
                    </a:p>
                  </a:txBody>
                  <a:tcPr/>
                </a:tc>
                <a:tc hMerge="1">
                  <a:txBody>
                    <a:bodyPr/>
                    <a:lstStyle/>
                    <a:p>
                      <a:endParaRPr lang="en-US" dirty="0"/>
                    </a:p>
                  </a:txBody>
                  <a:tcPr/>
                </a:tc>
                <a:tc>
                  <a:txBody>
                    <a:bodyPr/>
                    <a:lstStyle/>
                    <a:p>
                      <a:r>
                        <a:rPr lang="ja-JP" altLang="en-US" sz="1800" b="0" dirty="0" smtClean="0">
                          <a:solidFill>
                            <a:srgbClr val="4F271C">
                              <a:shade val="30000"/>
                              <a:satMod val="150000"/>
                            </a:srgbClr>
                          </a:solidFill>
                          <a:latin typeface="HGｺﾞｼｯｸE"/>
                        </a:rPr>
                        <a:t>インドで一般的だが、仲裁人の質と中立性の確保が困難</a:t>
                      </a:r>
                      <a:endParaRPr lang="en-US" b="0" dirty="0"/>
                    </a:p>
                  </a:txBody>
                  <a:tcPr/>
                </a:tc>
              </a:tr>
              <a:tr h="370840">
                <a:tc rowSpan="2">
                  <a:txBody>
                    <a:bodyPr/>
                    <a:lstStyle/>
                    <a:p>
                      <a:r>
                        <a:rPr lang="ja-JP" altLang="en-US" dirty="0" smtClean="0"/>
                        <a:t>機関仲裁</a:t>
                      </a:r>
                      <a:endParaRPr lang="en-US" dirty="0"/>
                    </a:p>
                  </a:txBody>
                  <a:tcPr/>
                </a:tc>
                <a:tc>
                  <a:txBody>
                    <a:bodyPr/>
                    <a:lstStyle/>
                    <a:p>
                      <a:r>
                        <a:rPr lang="ja-JP" altLang="en-US" dirty="0" smtClean="0"/>
                        <a:t>国際仲裁</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rgbClr val="4F271C">
                              <a:shade val="30000"/>
                              <a:satMod val="150000"/>
                            </a:srgbClr>
                          </a:solidFill>
                          <a:latin typeface="HGｺﾞｼｯｸE"/>
                        </a:rPr>
                        <a:t>シンガポール国際仲裁センター</a:t>
                      </a:r>
                      <a:endParaRPr lang="en-US" altLang="ja-JP" sz="1800" dirty="0" smtClean="0">
                        <a:solidFill>
                          <a:srgbClr val="4F271C">
                            <a:shade val="30000"/>
                            <a:satMod val="150000"/>
                          </a:srgbClr>
                        </a:solidFill>
                        <a:latin typeface="HGｺﾞｼｯｸE"/>
                      </a:endParaRPr>
                    </a:p>
                  </a:txBody>
                  <a:tcPr/>
                </a:tc>
              </a:tr>
              <a:tr h="370840">
                <a:tc vMerge="1">
                  <a:txBody>
                    <a:bodyPr/>
                    <a:lstStyle/>
                    <a:p>
                      <a:endParaRPr lang="en-US" dirty="0"/>
                    </a:p>
                  </a:txBody>
                  <a:tcPr/>
                </a:tc>
                <a:tc>
                  <a:txBody>
                    <a:bodyPr/>
                    <a:lstStyle/>
                    <a:p>
                      <a:r>
                        <a:rPr lang="ja-JP" altLang="en-US" dirty="0" smtClean="0"/>
                        <a:t>国内仲裁</a:t>
                      </a:r>
                      <a:endParaRPr lang="en-US" dirty="0"/>
                    </a:p>
                  </a:txBody>
                  <a:tcPr/>
                </a:tc>
                <a:tc>
                  <a:txBody>
                    <a:bodyPr/>
                    <a:lstStyle/>
                    <a:p>
                      <a:r>
                        <a:rPr lang="en-US" altLang="ja-JP" sz="1800" dirty="0" smtClean="0">
                          <a:solidFill>
                            <a:srgbClr val="4F271C">
                              <a:shade val="30000"/>
                              <a:satMod val="150000"/>
                            </a:srgbClr>
                          </a:solidFill>
                          <a:latin typeface="HGｺﾞｼｯｸE"/>
                        </a:rPr>
                        <a:t>LCIA</a:t>
                      </a:r>
                      <a:r>
                        <a:rPr lang="ja-JP" altLang="en-US" sz="1800" dirty="0" smtClean="0">
                          <a:solidFill>
                            <a:srgbClr val="4F271C">
                              <a:shade val="30000"/>
                              <a:satMod val="150000"/>
                            </a:srgbClr>
                          </a:solidFill>
                          <a:latin typeface="HGｺﾞｼｯｸE"/>
                        </a:rPr>
                        <a:t> </a:t>
                      </a:r>
                      <a:r>
                        <a:rPr lang="en-US" altLang="ja-JP" sz="1800" dirty="0" smtClean="0">
                          <a:solidFill>
                            <a:srgbClr val="4F271C">
                              <a:shade val="30000"/>
                              <a:satMod val="150000"/>
                            </a:srgbClr>
                          </a:solidFill>
                          <a:latin typeface="HGｺﾞｼｯｸE"/>
                        </a:rPr>
                        <a:t>India(</a:t>
                      </a:r>
                      <a:r>
                        <a:rPr lang="ja-JP" altLang="en-US" sz="1800" dirty="0" smtClean="0">
                          <a:solidFill>
                            <a:srgbClr val="4F271C">
                              <a:shade val="30000"/>
                              <a:satMod val="150000"/>
                            </a:srgbClr>
                          </a:solidFill>
                          <a:latin typeface="HGｺﾞｼｯｸE"/>
                        </a:rPr>
                        <a:t>ロンドン国際仲裁裁判所の独立下部組織</a:t>
                      </a:r>
                      <a:r>
                        <a:rPr lang="en-US" altLang="ja-JP" sz="1800" dirty="0" smtClean="0">
                          <a:solidFill>
                            <a:srgbClr val="4F271C">
                              <a:shade val="30000"/>
                              <a:satMod val="150000"/>
                            </a:srgbClr>
                          </a:solidFill>
                          <a:latin typeface="HGｺﾞｼｯｸE"/>
                        </a:rPr>
                        <a:t>)</a:t>
                      </a:r>
                      <a:endParaRPr lang="en-US" dirty="0"/>
                    </a:p>
                  </a:txBody>
                  <a:tcPr/>
                </a:tc>
              </a:tr>
            </a:tbl>
          </a:graphicData>
        </a:graphic>
      </p:graphicFrame>
    </p:spTree>
    <p:extLst>
      <p:ext uri="{BB962C8B-B14F-4D97-AF65-F5344CB8AC3E}">
        <p14:creationId xmlns:p14="http://schemas.microsoft.com/office/powerpoint/2010/main" val="1659046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債権回収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13</a:t>
            </a:fld>
            <a:endParaRPr lang="en-US"/>
          </a:p>
        </p:txBody>
      </p:sp>
      <p:sp>
        <p:nvSpPr>
          <p:cNvPr id="6" name="Content Placeholder 3"/>
          <p:cNvSpPr txBox="1">
            <a:spLocks/>
          </p:cNvSpPr>
          <p:nvPr/>
        </p:nvSpPr>
        <p:spPr bwMode="auto">
          <a:xfrm>
            <a:off x="1219200" y="1371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主な</a:t>
            </a:r>
            <a:r>
              <a:rPr lang="ja-JP" altLang="en-US" sz="3200" b="1" u="sng" dirty="0">
                <a:solidFill>
                  <a:schemeClr val="tx2">
                    <a:shade val="30000"/>
                    <a:satMod val="150000"/>
                  </a:schemeClr>
                </a:solidFill>
                <a:latin typeface="+mn-ea"/>
                <a:cs typeface="+mn-cs"/>
              </a:rPr>
              <a:t>手</a:t>
            </a:r>
            <a:r>
              <a:rPr lang="ja-JP" altLang="en-US" sz="3200" b="1" u="sng" dirty="0" smtClean="0">
                <a:solidFill>
                  <a:schemeClr val="tx2">
                    <a:shade val="30000"/>
                    <a:satMod val="150000"/>
                  </a:schemeClr>
                </a:solidFill>
                <a:latin typeface="+mn-ea"/>
                <a:cs typeface="+mn-cs"/>
              </a:rPr>
              <a:t>段と考慮点</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債権回収交渉においては先日付小切手を入手するなど支払いの確保を行うことが重要</a:t>
            </a:r>
            <a:endParaRPr lang="en-US" altLang="ja-JP" sz="2000" dirty="0" smtClean="0">
              <a:solidFill>
                <a:srgbClr val="4F271C">
                  <a:shade val="30000"/>
                  <a:satMod val="150000"/>
                </a:srgbClr>
              </a:solidFill>
              <a:latin typeface="HGｺﾞｼｯｸE"/>
            </a:endParaRPr>
          </a:p>
        </p:txBody>
      </p:sp>
      <p:graphicFrame>
        <p:nvGraphicFramePr>
          <p:cNvPr id="5" name="Table 4"/>
          <p:cNvGraphicFramePr>
            <a:graphicFrameLocks noGrp="1"/>
          </p:cNvGraphicFramePr>
          <p:nvPr>
            <p:extLst>
              <p:ext uri="{D42A27DB-BD31-4B8C-83A1-F6EECF244321}">
                <p14:modId xmlns:p14="http://schemas.microsoft.com/office/powerpoint/2010/main" val="3707904693"/>
              </p:ext>
            </p:extLst>
          </p:nvPr>
        </p:nvGraphicFramePr>
        <p:xfrm>
          <a:off x="1368422" y="2673350"/>
          <a:ext cx="7318378" cy="3879850"/>
        </p:xfrm>
        <a:graphic>
          <a:graphicData uri="http://schemas.openxmlformats.org/drawingml/2006/table">
            <a:tbl>
              <a:tblPr firstRow="1" bandRow="1">
                <a:tableStyleId>{69CF1AB2-1976-4502-BF36-3FF5EA218861}</a:tableStyleId>
              </a:tblPr>
              <a:tblGrid>
                <a:gridCol w="460378"/>
                <a:gridCol w="1447800"/>
                <a:gridCol w="5410200"/>
              </a:tblGrid>
              <a:tr h="320040">
                <a:tc>
                  <a:txBody>
                    <a:bodyPr/>
                    <a:lstStyle/>
                    <a:p>
                      <a:endParaRPr lang="en-US" dirty="0"/>
                    </a:p>
                  </a:txBody>
                  <a:tcPr>
                    <a:noFill/>
                  </a:tcPr>
                </a:tc>
                <a:tc>
                  <a:txBody>
                    <a:bodyPr/>
                    <a:lstStyle/>
                    <a:p>
                      <a:endParaRPr lang="en-US" dirty="0"/>
                    </a:p>
                  </a:txBody>
                  <a:tcPr>
                    <a:noFill/>
                  </a:tcPr>
                </a:tc>
                <a:tc>
                  <a:txBody>
                    <a:bodyPr/>
                    <a:lstStyle/>
                    <a:p>
                      <a:r>
                        <a:rPr lang="ja-JP" altLang="en-US" dirty="0" smtClean="0"/>
                        <a:t>内容・考慮点</a:t>
                      </a:r>
                      <a:endParaRPr lang="en-US" dirty="0"/>
                    </a:p>
                  </a:txBody>
                  <a:tcPr/>
                </a:tc>
              </a:tr>
              <a:tr h="182880">
                <a:tc rowSpan="4">
                  <a:txBody>
                    <a:bodyPr/>
                    <a:lstStyle/>
                    <a:p>
                      <a:r>
                        <a:rPr lang="ja-JP" altLang="en-US" b="1" dirty="0" smtClean="0"/>
                        <a:t>民</a:t>
                      </a:r>
                      <a:endParaRPr lang="en-US" altLang="ja-JP" b="1" dirty="0" smtClean="0"/>
                    </a:p>
                    <a:p>
                      <a:r>
                        <a:rPr lang="ja-JP" altLang="en-US" b="1" dirty="0" smtClean="0"/>
                        <a:t>事</a:t>
                      </a:r>
                      <a:endParaRPr lang="en-US" b="1" dirty="0"/>
                    </a:p>
                  </a:txBody>
                  <a:tcPr/>
                </a:tc>
                <a:tc>
                  <a:txBody>
                    <a:bodyPr/>
                    <a:lstStyle/>
                    <a:p>
                      <a:r>
                        <a:rPr lang="ja-JP" altLang="en-US" dirty="0" smtClean="0"/>
                        <a:t>通常裁判</a:t>
                      </a:r>
                      <a:endParaRPr lang="en-US" dirty="0"/>
                    </a:p>
                  </a:txBody>
                  <a:tcPr/>
                </a:tc>
                <a:tc>
                  <a:txBody>
                    <a:bodyPr/>
                    <a:lstStyle/>
                    <a:p>
                      <a:r>
                        <a:rPr lang="ja-JP" altLang="en-US" dirty="0" smtClean="0"/>
                        <a:t>訴訟提起・時間がかかる</a:t>
                      </a:r>
                      <a:endParaRPr lang="en-US" altLang="ja-JP" dirty="0" smtClean="0"/>
                    </a:p>
                  </a:txBody>
                  <a:tcPr/>
                </a:tc>
              </a:tr>
              <a:tr h="659765">
                <a:tc vMerge="1">
                  <a:txBody>
                    <a:bodyPr/>
                    <a:lstStyle/>
                    <a:p>
                      <a:endParaRPr lang="en-US" dirty="0"/>
                    </a:p>
                  </a:txBody>
                  <a:tcPr/>
                </a:tc>
                <a:tc>
                  <a:txBody>
                    <a:bodyPr/>
                    <a:lstStyle/>
                    <a:p>
                      <a:r>
                        <a:rPr lang="ja-JP" altLang="en-US" dirty="0" smtClean="0"/>
                        <a:t>簡易裁判</a:t>
                      </a:r>
                      <a:endParaRPr lang="en-US" dirty="0"/>
                    </a:p>
                  </a:txBody>
                  <a:tcPr/>
                </a:tc>
                <a:tc>
                  <a:txBody>
                    <a:bodyPr/>
                    <a:lstStyle/>
                    <a:p>
                      <a:r>
                        <a:rPr lang="ja-JP" altLang="en-US" dirty="0" smtClean="0"/>
                        <a:t>書面による請求、迅速な手続が期待される</a:t>
                      </a:r>
                      <a:endParaRPr lang="en-US" altLang="ja-JP" dirty="0" smtClean="0"/>
                    </a:p>
                    <a:p>
                      <a:r>
                        <a:rPr lang="ja-JP" altLang="en-US" dirty="0" smtClean="0"/>
                        <a:t>手続的諸条件の充足が必要</a:t>
                      </a:r>
                      <a:endParaRPr lang="en-US" dirty="0"/>
                    </a:p>
                  </a:txBody>
                  <a:tcPr/>
                </a:tc>
              </a:tr>
              <a:tr h="659765">
                <a:tc vMerge="1">
                  <a:txBody>
                    <a:bodyPr/>
                    <a:lstStyle/>
                    <a:p>
                      <a:endParaRPr lang="en-US" dirty="0"/>
                    </a:p>
                  </a:txBody>
                  <a:tcPr/>
                </a:tc>
                <a:tc>
                  <a:txBody>
                    <a:bodyPr/>
                    <a:lstStyle/>
                    <a:p>
                      <a:r>
                        <a:rPr lang="ja-JP" altLang="en-US" dirty="0" smtClean="0"/>
                        <a:t>仲裁</a:t>
                      </a:r>
                      <a:endParaRPr lang="en-US" dirty="0"/>
                    </a:p>
                  </a:txBody>
                  <a:tcPr/>
                </a:tc>
                <a:tc>
                  <a:txBody>
                    <a:bodyPr/>
                    <a:lstStyle/>
                    <a:p>
                      <a:r>
                        <a:rPr lang="ja-JP" altLang="en-US" dirty="0" smtClean="0"/>
                        <a:t>仲裁合意が必要</a:t>
                      </a:r>
                      <a:endParaRPr lang="en-US" dirty="0"/>
                    </a:p>
                  </a:txBody>
                  <a:tcPr/>
                </a:tc>
              </a:tr>
              <a:tr h="659765">
                <a:tc vMerge="1">
                  <a:txBody>
                    <a:bodyPr/>
                    <a:lstStyle/>
                    <a:p>
                      <a:endParaRPr lang="en-US" dirty="0"/>
                    </a:p>
                  </a:txBody>
                  <a:tcPr/>
                </a:tc>
                <a:tc>
                  <a:txBody>
                    <a:bodyPr/>
                    <a:lstStyle/>
                    <a:p>
                      <a:r>
                        <a:rPr lang="ja-JP" altLang="en-US" dirty="0" smtClean="0"/>
                        <a:t>清算の</a:t>
                      </a:r>
                      <a:endParaRPr lang="en-US" altLang="ja-JP" dirty="0" smtClean="0"/>
                    </a:p>
                    <a:p>
                      <a:r>
                        <a:rPr lang="ja-JP" altLang="en-US" dirty="0" smtClean="0"/>
                        <a:t>第三者申立</a:t>
                      </a:r>
                      <a:endParaRPr lang="en-US" dirty="0"/>
                    </a:p>
                  </a:txBody>
                  <a:tcPr/>
                </a:tc>
                <a:tc>
                  <a:txBody>
                    <a:bodyPr/>
                    <a:lstStyle/>
                    <a:p>
                      <a:r>
                        <a:rPr kumimoji="0" lang="ja-JP" altLang="en-US" sz="1800" b="0" i="0" u="none" strike="noStrike" kern="1200" baseline="0" dirty="0" smtClean="0">
                          <a:solidFill>
                            <a:schemeClr val="dk1"/>
                          </a:solidFill>
                          <a:latin typeface="+mn-lt"/>
                          <a:ea typeface="+mn-ea"/>
                          <a:cs typeface="+mn-cs"/>
                        </a:rPr>
                        <a:t>債権者の立場から債務者に対する清算の申立</a:t>
                      </a:r>
                      <a:endParaRPr kumimoji="0" lang="en-US" altLang="ja-JP" sz="1800" b="0" i="0" u="none" strike="noStrike" kern="1200" baseline="0" dirty="0" smtClean="0">
                        <a:solidFill>
                          <a:schemeClr val="dk1"/>
                        </a:solidFill>
                        <a:latin typeface="+mn-lt"/>
                        <a:ea typeface="+mn-ea"/>
                        <a:cs typeface="+mn-cs"/>
                      </a:endParaRPr>
                    </a:p>
                    <a:p>
                      <a:r>
                        <a:rPr kumimoji="0" lang="ja-JP" altLang="en-US" sz="1800" b="0" i="0" u="none" strike="noStrike" kern="1200" baseline="0" dirty="0" smtClean="0">
                          <a:solidFill>
                            <a:schemeClr val="dk1"/>
                          </a:solidFill>
                          <a:latin typeface="+mn-lt"/>
                          <a:ea typeface="+mn-ea"/>
                          <a:cs typeface="+mn-cs"/>
                        </a:rPr>
                        <a:t>任意の支払交渉に向けたプレッシャー</a:t>
                      </a:r>
                      <a:endParaRPr kumimoji="0" lang="en-US" altLang="ja-JP" sz="1800" b="0" i="0" u="none" strike="noStrike" kern="1200" baseline="0" dirty="0" smtClean="0">
                        <a:solidFill>
                          <a:schemeClr val="dk1"/>
                        </a:solidFill>
                        <a:latin typeface="+mn-lt"/>
                        <a:ea typeface="+mn-ea"/>
                        <a:cs typeface="+mn-cs"/>
                      </a:endParaRPr>
                    </a:p>
                    <a:p>
                      <a:r>
                        <a:rPr kumimoji="0" lang="ja-JP" altLang="en-US" sz="1800" b="0" i="0" u="none" strike="noStrike" kern="1200" baseline="0" dirty="0" smtClean="0">
                          <a:solidFill>
                            <a:schemeClr val="dk1"/>
                          </a:solidFill>
                          <a:latin typeface="+mn-lt"/>
                          <a:ea typeface="+mn-ea"/>
                          <a:cs typeface="+mn-cs"/>
                        </a:rPr>
                        <a:t>疎明資料として債務者による債務の自認が必要</a:t>
                      </a:r>
                    </a:p>
                  </a:txBody>
                  <a:tcPr/>
                </a:tc>
              </a:tr>
              <a:tr h="659765">
                <a:tc>
                  <a:txBody>
                    <a:bodyPr/>
                    <a:lstStyle/>
                    <a:p>
                      <a:r>
                        <a:rPr lang="ja-JP" altLang="en-US" b="1" dirty="0" smtClean="0"/>
                        <a:t>刑</a:t>
                      </a:r>
                      <a:endParaRPr lang="en-US" altLang="ja-JP" b="1" dirty="0" smtClean="0"/>
                    </a:p>
                    <a:p>
                      <a:r>
                        <a:rPr lang="ja-JP" altLang="en-US" b="1" dirty="0" smtClean="0"/>
                        <a:t>事</a:t>
                      </a:r>
                      <a:endParaRPr lang="en-US" b="1" dirty="0"/>
                    </a:p>
                  </a:txBody>
                  <a:tcPr/>
                </a:tc>
                <a:tc>
                  <a:txBody>
                    <a:bodyPr/>
                    <a:lstStyle/>
                    <a:p>
                      <a:r>
                        <a:rPr lang="ja-JP" altLang="en-US" dirty="0" smtClean="0"/>
                        <a:t>警察へ</a:t>
                      </a:r>
                      <a:endParaRPr lang="en-US" altLang="ja-JP" dirty="0" smtClean="0"/>
                    </a:p>
                    <a:p>
                      <a:r>
                        <a:rPr lang="ja-JP" altLang="en-US" dirty="0" smtClean="0"/>
                        <a:t>被害届提出</a:t>
                      </a:r>
                      <a:endParaRPr lang="en-US" dirty="0"/>
                    </a:p>
                  </a:txBody>
                  <a:tcPr/>
                </a:tc>
                <a:tc>
                  <a:txBody>
                    <a:bodyPr/>
                    <a:lstStyle/>
                    <a:p>
                      <a:r>
                        <a:rPr lang="ja-JP" altLang="en-US" dirty="0" smtClean="0"/>
                        <a:t>債務者を加害者とする被害届の提出</a:t>
                      </a:r>
                      <a:endParaRPr lang="en-US" altLang="ja-JP" dirty="0" smtClean="0"/>
                    </a:p>
                    <a:p>
                      <a:r>
                        <a:rPr lang="ja-JP" altLang="en-US" dirty="0" smtClean="0"/>
                        <a:t>任意の支払交渉に向けたプレッシャー</a:t>
                      </a:r>
                      <a:endParaRPr lang="en-US" altLang="ja-JP" dirty="0" smtClean="0"/>
                    </a:p>
                    <a:p>
                      <a:r>
                        <a:rPr lang="ja-JP" altLang="en-US" dirty="0" smtClean="0"/>
                        <a:t>進行は警察官の裁量</a:t>
                      </a:r>
                      <a:endParaRPr lang="en-US" dirty="0"/>
                    </a:p>
                  </a:txBody>
                  <a:tcPr/>
                </a:tc>
              </a:tr>
            </a:tbl>
          </a:graphicData>
        </a:graphic>
      </p:graphicFrame>
    </p:spTree>
    <p:extLst>
      <p:ext uri="{BB962C8B-B14F-4D97-AF65-F5344CB8AC3E}">
        <p14:creationId xmlns:p14="http://schemas.microsoft.com/office/powerpoint/2010/main" val="352233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a:t>
            </a:r>
            <a:r>
              <a:rPr lang="ja-JP" altLang="en-US" dirty="0" smtClean="0">
                <a:solidFill>
                  <a:schemeClr val="tx2">
                    <a:satMod val="130000"/>
                  </a:schemeClr>
                </a:solidFill>
              </a:rPr>
              <a:t>３</a:t>
            </a:r>
            <a:r>
              <a:rPr lang="en-US" altLang="ja-JP" dirty="0" smtClean="0">
                <a:solidFill>
                  <a:schemeClr val="tx2">
                    <a:satMod val="130000"/>
                  </a:schemeClr>
                </a:solidFill>
              </a:rPr>
              <a:t>)</a:t>
            </a:r>
            <a:r>
              <a:rPr lang="ja-JP" altLang="en-US" dirty="0"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z="2700" dirty="0" smtClean="0">
                <a:latin typeface="+mj-ea"/>
                <a:ea typeface="+mj-ea"/>
                <a:cs typeface="HGｺﾞｼｯｸE"/>
              </a:rPr>
              <a:t>次回は</a:t>
            </a:r>
            <a:r>
              <a:rPr lang="en-US" altLang="ja-JP" sz="2700" dirty="0" smtClean="0">
                <a:latin typeface="+mj-ea"/>
                <a:ea typeface="+mj-ea"/>
                <a:cs typeface="HGｺﾞｼｯｸE"/>
              </a:rPr>
              <a:t>2</a:t>
            </a:r>
            <a:r>
              <a:rPr lang="ja-JP" altLang="en-US" sz="2700" dirty="0" smtClean="0">
                <a:latin typeface="+mj-ea"/>
                <a:ea typeface="+mj-ea"/>
                <a:cs typeface="HGｺﾞｼｯｸE"/>
              </a:rPr>
              <a:t>月</a:t>
            </a:r>
            <a:r>
              <a:rPr lang="en-US" altLang="ja-JP" sz="2700" dirty="0" smtClean="0">
                <a:latin typeface="+mj-ea"/>
                <a:ea typeface="+mj-ea"/>
                <a:cs typeface="HGｺﾞｼｯｸE"/>
              </a:rPr>
              <a:t>10</a:t>
            </a:r>
            <a:r>
              <a:rPr lang="ja-JP" altLang="en-US" sz="2700" dirty="0" smtClean="0">
                <a:latin typeface="+mj-ea"/>
                <a:ea typeface="+mj-ea"/>
                <a:cs typeface="HGｺﾞｼｯｸE"/>
              </a:rPr>
              <a:t>日</a:t>
            </a:r>
            <a:r>
              <a:rPr lang="en-US" altLang="ja-JP" sz="2700" dirty="0" smtClean="0">
                <a:latin typeface="+mj-ea"/>
                <a:ea typeface="+mj-ea"/>
                <a:cs typeface="HGｺﾞｼｯｸE"/>
              </a:rPr>
              <a:t>(</a:t>
            </a:r>
            <a:r>
              <a:rPr lang="ja-JP" altLang="en-US" sz="2700" dirty="0" smtClean="0">
                <a:latin typeface="+mj-ea"/>
                <a:ea typeface="+mj-ea"/>
                <a:cs typeface="HGｺﾞｼｯｸE"/>
              </a:rPr>
              <a:t>水</a:t>
            </a:r>
            <a:r>
              <a:rPr lang="en-US" altLang="ja-JP" sz="2700" dirty="0" smtClean="0">
                <a:latin typeface="+mj-ea"/>
                <a:ea typeface="+mj-ea"/>
                <a:cs typeface="HGｺﾞｼｯｸE"/>
              </a:rPr>
              <a:t>)17:00-19:00</a:t>
            </a:r>
            <a:r>
              <a:rPr lang="ja-JP" altLang="en-US" sz="2700" dirty="0" smtClean="0">
                <a:latin typeface="+mj-ea"/>
                <a:ea typeface="+mj-ea"/>
                <a:cs typeface="HGｺﾞｼｯｸE"/>
              </a:rPr>
              <a:t>の予定</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場所</a:t>
            </a:r>
            <a:r>
              <a:rPr lang="en-US" altLang="ja-JP" sz="2700" dirty="0" smtClean="0">
                <a:latin typeface="+mj-ea"/>
                <a:ea typeface="+mj-ea"/>
                <a:cs typeface="HGｺﾞｼｯｸE"/>
              </a:rPr>
              <a:t>:</a:t>
            </a:r>
            <a:r>
              <a:rPr lang="en-US" altLang="ja-JP" sz="2700" dirty="0" smtClean="0"/>
              <a:t> Deloitte Haskins &amp; Sells </a:t>
            </a:r>
            <a:r>
              <a:rPr lang="ja-JP" altLang="en-US" sz="2700" dirty="0" smtClean="0"/>
              <a:t>事務所会議室</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テーマ　</a:t>
            </a:r>
            <a:r>
              <a:rPr lang="en-US" altLang="ja-JP" sz="2700" dirty="0" smtClean="0">
                <a:latin typeface="+mj-ea"/>
                <a:ea typeface="+mj-ea"/>
                <a:cs typeface="HGｺﾞｼｯｸE"/>
              </a:rPr>
              <a:t>(</a:t>
            </a:r>
            <a:r>
              <a:rPr lang="ja-JP" altLang="en-US" sz="2700" dirty="0" smtClean="0">
                <a:latin typeface="+mj-ea"/>
                <a:ea typeface="+mj-ea"/>
                <a:cs typeface="HGｺﾞｼｯｸE"/>
              </a:rPr>
              <a:t>　</a:t>
            </a:r>
            <a:r>
              <a:rPr lang="en-US" altLang="ja-JP" sz="2700" dirty="0" smtClean="0">
                <a:latin typeface="+mj-ea"/>
                <a:ea typeface="+mj-ea"/>
                <a:cs typeface="HGｺﾞｼｯｸE"/>
              </a:rPr>
              <a:t>)</a:t>
            </a:r>
            <a:r>
              <a:rPr lang="ja-JP" altLang="en-US" sz="2700" dirty="0" smtClean="0">
                <a:latin typeface="+mj-ea"/>
                <a:ea typeface="+mj-ea"/>
                <a:cs typeface="HGｺﾞｼｯｸE"/>
              </a:rPr>
              <a:t>内は講師の方々</a:t>
            </a:r>
            <a:endParaRPr lang="en-US" altLang="ja-JP" sz="2700" dirty="0" smtClean="0">
              <a:latin typeface="+mj-ea"/>
              <a:ea typeface="+mj-ea"/>
              <a:cs typeface="HGｺﾞｼｯｸE"/>
            </a:endParaRPr>
          </a:p>
          <a:p>
            <a:pPr eaLnBrk="1" hangingPunct="1">
              <a:buNone/>
            </a:pPr>
            <a:r>
              <a:rPr lang="ja-JP" altLang="en-US" sz="2700" dirty="0" smtClean="0">
                <a:latin typeface="+mj-ea"/>
                <a:ea typeface="+mj-ea"/>
              </a:rPr>
              <a:t>　</a:t>
            </a:r>
            <a:r>
              <a:rPr lang="ja-JP" altLang="en-US" sz="2700" dirty="0" smtClean="0"/>
              <a:t>駐在員のコンプライアンス</a:t>
            </a:r>
            <a:r>
              <a:rPr lang="ja-JP" altLang="en-US" sz="2700" dirty="0"/>
              <a:t>　</a:t>
            </a:r>
            <a:r>
              <a:rPr lang="ja-JP" altLang="en-US" sz="2700" dirty="0" smtClean="0"/>
              <a:t>（</a:t>
            </a:r>
            <a:r>
              <a:rPr lang="en-US" altLang="ja-JP" sz="2700" dirty="0" smtClean="0"/>
              <a:t>KPMG</a:t>
            </a:r>
            <a:r>
              <a:rPr lang="ja-JP" altLang="en-US" sz="2700" dirty="0" smtClean="0"/>
              <a:t>様）</a:t>
            </a:r>
            <a:endParaRPr lang="en-US" altLang="ja-JP" sz="2700" dirty="0" smtClean="0"/>
          </a:p>
          <a:p>
            <a:pPr eaLnBrk="1" hangingPunct="1">
              <a:buNone/>
            </a:pPr>
            <a:r>
              <a:rPr lang="ja-JP" altLang="en-US" sz="2700" dirty="0" smtClean="0"/>
              <a:t>　労務の課題 </a:t>
            </a:r>
            <a:r>
              <a:rPr lang="en-US" altLang="ja-JP" sz="2700" dirty="0" smtClean="0"/>
              <a:t>(</a:t>
            </a:r>
            <a:r>
              <a:rPr lang="ja-JP" altLang="en-US" sz="2700" dirty="0" smtClean="0"/>
              <a:t>パソナ様</a:t>
            </a:r>
            <a:r>
              <a:rPr lang="en-US" altLang="ja-JP" sz="2700" dirty="0" smtClean="0"/>
              <a:t>)</a:t>
            </a:r>
            <a:endParaRPr lang="en-US" altLang="ja-JP" sz="2700" dirty="0" smtClean="0">
              <a:latin typeface="+mj-ea"/>
              <a:ea typeface="+mj-ea"/>
              <a:cs typeface="HGｺﾞｼｯｸE"/>
            </a:endParaRPr>
          </a:p>
          <a:p>
            <a:pPr eaLnBrk="1" hangingPunct="1">
              <a:buNone/>
            </a:pPr>
            <a:r>
              <a:rPr lang="ja-JP" altLang="en-US" sz="2700" dirty="0" smtClean="0">
                <a:latin typeface="+mj-ea"/>
                <a:ea typeface="+mj-ea"/>
                <a:cs typeface="HGｺﾞｼｯｸE"/>
              </a:rPr>
              <a:t>   </a:t>
            </a:r>
            <a:endParaRPr lang="en-IN" sz="2700" dirty="0" smtClean="0">
              <a:latin typeface="+mj-ea"/>
              <a:ea typeface="+mj-ea"/>
            </a:endParaRPr>
          </a:p>
        </p:txBody>
      </p:sp>
      <p:sp>
        <p:nvSpPr>
          <p:cNvPr id="4" name="TextBox 3"/>
          <p:cNvSpPr txBox="1"/>
          <p:nvPr/>
        </p:nvSpPr>
        <p:spPr>
          <a:xfrm>
            <a:off x="1524000" y="5257800"/>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7244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dirty="0" smtClean="0">
                <a:solidFill>
                  <a:schemeClr val="tx2">
                    <a:satMod val="130000"/>
                  </a:schemeClr>
                </a:solidFill>
              </a:rPr>
              <a:t>出席状況</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　　→</a:t>
            </a:r>
            <a:r>
              <a:rPr lang="en-US" altLang="ja-JP" dirty="0" smtClean="0">
                <a:solidFill>
                  <a:schemeClr val="tx2">
                    <a:satMod val="130000"/>
                  </a:schemeClr>
                </a:solidFill>
              </a:rPr>
              <a:t>23</a:t>
            </a:r>
            <a:r>
              <a:rPr lang="ja-JP" altLang="en-US" dirty="0" smtClean="0">
                <a:solidFill>
                  <a:schemeClr val="tx2">
                    <a:satMod val="130000"/>
                  </a:schemeClr>
                </a:solidFill>
              </a:rPr>
              <a:t>名のご出席者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7" name="Picture 6"/>
          <p:cNvPicPr>
            <a:picLocks noChangeAspect="1"/>
          </p:cNvPicPr>
          <p:nvPr/>
        </p:nvPicPr>
        <p:blipFill>
          <a:blip r:embed="rId3"/>
          <a:stretch>
            <a:fillRect/>
          </a:stretch>
        </p:blipFill>
        <p:spPr>
          <a:xfrm>
            <a:off x="1129107" y="1828800"/>
            <a:ext cx="7938693" cy="4267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ja-JP" altLang="en-US" sz="3600" dirty="0" smtClean="0"/>
              <a:t>所得計算開示基準について </a:t>
            </a:r>
            <a:r>
              <a:rPr lang="en-US" altLang="ja-JP" sz="3600" dirty="0" smtClean="0"/>
              <a:t/>
            </a:r>
            <a:br>
              <a:rPr lang="en-US" altLang="ja-JP" sz="3600" dirty="0" smtClean="0"/>
            </a:br>
            <a:r>
              <a:rPr lang="ja-JP" altLang="en-US" sz="3600" dirty="0" smtClean="0"/>
              <a:t>講師：</a:t>
            </a:r>
            <a:r>
              <a:rPr lang="en-US" altLang="ja-JP" sz="3600" dirty="0" smtClean="0"/>
              <a:t>EY </a:t>
            </a:r>
            <a:r>
              <a:rPr lang="ja-JP" altLang="en-US" sz="3600" dirty="0" smtClean="0"/>
              <a:t>中原様</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1676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背景</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①　課</a:t>
            </a:r>
            <a:r>
              <a:rPr lang="ja-JP" altLang="en-US" sz="2000" dirty="0">
                <a:solidFill>
                  <a:schemeClr val="tx2">
                    <a:shade val="30000"/>
                    <a:satMod val="150000"/>
                  </a:schemeClr>
                </a:solidFill>
                <a:latin typeface="+mn-ea"/>
              </a:rPr>
              <a:t>税所得の報告に一貫性をもたらすため、直接税中央委員会は</a:t>
            </a:r>
            <a:r>
              <a:rPr lang="en-US" altLang="ja-JP" sz="2000" dirty="0">
                <a:solidFill>
                  <a:schemeClr val="tx2">
                    <a:shade val="30000"/>
                    <a:satMod val="150000"/>
                  </a:schemeClr>
                </a:solidFill>
                <a:latin typeface="+mn-ea"/>
              </a:rPr>
              <a:t>10</a:t>
            </a:r>
            <a:r>
              <a:rPr lang="ja-JP" altLang="en-US" sz="2000" dirty="0">
                <a:solidFill>
                  <a:schemeClr val="tx2">
                    <a:shade val="30000"/>
                    <a:satMod val="150000"/>
                  </a:schemeClr>
                </a:solidFill>
                <a:latin typeface="+mn-ea"/>
              </a:rPr>
              <a:t>の所得計算開示基</a:t>
            </a:r>
            <a:r>
              <a:rPr lang="ja-JP" altLang="en-US" sz="2000" dirty="0" smtClean="0">
                <a:solidFill>
                  <a:schemeClr val="tx2">
                    <a:shade val="30000"/>
                    <a:satMod val="150000"/>
                  </a:schemeClr>
                </a:solidFill>
                <a:latin typeface="+mn-ea"/>
              </a:rPr>
              <a:t>準</a:t>
            </a:r>
            <a:r>
              <a:rPr lang="en-US" altLang="ja-JP" sz="2000" dirty="0" smtClean="0">
                <a:solidFill>
                  <a:schemeClr val="tx2">
                    <a:shade val="30000"/>
                    <a:satMod val="150000"/>
                  </a:schemeClr>
                </a:solidFill>
                <a:latin typeface="+mn-ea"/>
              </a:rPr>
              <a:t>(ICDS)</a:t>
            </a:r>
            <a:r>
              <a:rPr lang="ja-JP" altLang="en-US" sz="2000" dirty="0" smtClean="0">
                <a:solidFill>
                  <a:schemeClr val="tx2">
                    <a:shade val="30000"/>
                    <a:satMod val="150000"/>
                  </a:schemeClr>
                </a:solidFill>
                <a:latin typeface="+mn-ea"/>
              </a:rPr>
              <a:t>を</a:t>
            </a:r>
            <a:r>
              <a:rPr lang="ja-JP" altLang="en-US" sz="2000" dirty="0">
                <a:solidFill>
                  <a:schemeClr val="tx2">
                    <a:shade val="30000"/>
                    <a:satMod val="150000"/>
                  </a:schemeClr>
                </a:solidFill>
                <a:latin typeface="+mn-ea"/>
              </a:rPr>
              <a:t>通</a:t>
            </a:r>
            <a:r>
              <a:rPr lang="ja-JP" altLang="en-US" sz="2000" dirty="0" smtClean="0">
                <a:solidFill>
                  <a:schemeClr val="tx2">
                    <a:shade val="30000"/>
                    <a:satMod val="150000"/>
                  </a:schemeClr>
                </a:solidFill>
                <a:latin typeface="+mn-ea"/>
              </a:rPr>
              <a:t>知</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②　</a:t>
            </a:r>
            <a:r>
              <a:rPr lang="en-US" altLang="ja-JP" sz="2000" dirty="0" smtClean="0">
                <a:solidFill>
                  <a:schemeClr val="tx2">
                    <a:shade val="30000"/>
                    <a:satMod val="150000"/>
                  </a:schemeClr>
                </a:solidFill>
                <a:latin typeface="+mn-ea"/>
              </a:rPr>
              <a:t>2015</a:t>
            </a:r>
            <a:r>
              <a:rPr lang="ja-JP" altLang="en-US" sz="2000" dirty="0" smtClean="0">
                <a:solidFill>
                  <a:schemeClr val="tx2">
                    <a:shade val="30000"/>
                    <a:satMod val="150000"/>
                  </a:schemeClr>
                </a:solidFill>
                <a:latin typeface="+mn-ea"/>
              </a:rPr>
              <a:t>年</a:t>
            </a:r>
            <a:r>
              <a:rPr lang="en-US" altLang="ja-JP" sz="2000" dirty="0" smtClean="0">
                <a:solidFill>
                  <a:schemeClr val="tx2">
                    <a:shade val="30000"/>
                    <a:satMod val="150000"/>
                  </a:schemeClr>
                </a:solidFill>
                <a:latin typeface="+mn-ea"/>
              </a:rPr>
              <a:t>4</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1</a:t>
            </a:r>
            <a:r>
              <a:rPr lang="ja-JP" altLang="en-US" sz="2000" dirty="0" smtClean="0">
                <a:solidFill>
                  <a:schemeClr val="tx2">
                    <a:shade val="30000"/>
                    <a:satMod val="150000"/>
                  </a:schemeClr>
                </a:solidFill>
                <a:latin typeface="+mn-ea"/>
              </a:rPr>
              <a:t>日から施行</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2015</a:t>
            </a:r>
            <a:r>
              <a:rPr lang="ja-JP" altLang="en-US" sz="2000" dirty="0" smtClean="0">
                <a:solidFill>
                  <a:schemeClr val="tx2">
                    <a:shade val="30000"/>
                    <a:satMod val="150000"/>
                  </a:schemeClr>
                </a:solidFill>
                <a:latin typeface="+mn-ea"/>
              </a:rPr>
              <a:t>年</a:t>
            </a:r>
            <a:r>
              <a:rPr lang="en-US" altLang="ja-JP" sz="2000" dirty="0" smtClean="0">
                <a:solidFill>
                  <a:schemeClr val="tx2">
                    <a:shade val="30000"/>
                    <a:satMod val="150000"/>
                  </a:schemeClr>
                </a:solidFill>
                <a:latin typeface="+mn-ea"/>
              </a:rPr>
              <a:t>6</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15</a:t>
            </a:r>
            <a:r>
              <a:rPr lang="ja-JP" altLang="en-US" sz="2000" dirty="0" smtClean="0">
                <a:solidFill>
                  <a:schemeClr val="tx2">
                    <a:shade val="30000"/>
                    <a:satMod val="150000"/>
                  </a:schemeClr>
                </a:solidFill>
                <a:latin typeface="+mn-ea"/>
              </a:rPr>
              <a:t>日の予定納付から適用</a:t>
            </a:r>
            <a:endParaRPr lang="en-US" altLang="ja-JP" sz="2000" dirty="0" smtClean="0">
              <a:solidFill>
                <a:schemeClr val="tx2">
                  <a:shade val="30000"/>
                  <a:satMod val="150000"/>
                </a:schemeClr>
              </a:solidFill>
              <a:latin typeface="+mn-ea"/>
            </a:endParaRPr>
          </a:p>
          <a:p>
            <a:pPr marL="27432" lvl="0" indent="0">
              <a:buClr>
                <a:srgbClr val="3891A7"/>
              </a:buClr>
              <a:buNone/>
              <a:defRPr/>
            </a:pPr>
            <a:r>
              <a:rPr lang="ja-JP" altLang="en-US" b="1" u="sng" dirty="0" smtClean="0">
                <a:solidFill>
                  <a:srgbClr val="4F271C">
                    <a:shade val="30000"/>
                    <a:satMod val="150000"/>
                  </a:srgbClr>
                </a:solidFill>
                <a:latin typeface="HGｺﾞｼｯｸE"/>
              </a:rPr>
              <a:t>公表</a:t>
            </a:r>
            <a:r>
              <a:rPr lang="ja-JP" altLang="en-US" b="1" u="sng" dirty="0">
                <a:solidFill>
                  <a:srgbClr val="4F271C">
                    <a:shade val="30000"/>
                    <a:satMod val="150000"/>
                  </a:srgbClr>
                </a:solidFill>
                <a:latin typeface="HGｺﾞｼｯｸE"/>
              </a:rPr>
              <a:t>済</a:t>
            </a:r>
            <a:r>
              <a:rPr lang="ja-JP" altLang="en-US" b="1" u="sng" dirty="0" smtClean="0">
                <a:solidFill>
                  <a:srgbClr val="4F271C">
                    <a:shade val="30000"/>
                    <a:satMod val="150000"/>
                  </a:srgbClr>
                </a:solidFill>
                <a:latin typeface="HGｺﾞｼｯｸE"/>
              </a:rPr>
              <a:t>みの基準</a:t>
            </a:r>
            <a:endParaRPr lang="en-US" altLang="ja-JP" b="1" u="sng" dirty="0">
              <a:solidFill>
                <a:srgbClr val="4F271C">
                  <a:shade val="30000"/>
                  <a:satMod val="150000"/>
                </a:srgbClr>
              </a:solidFill>
              <a:latin typeface="HGｺﾞｼｯｸE"/>
            </a:endParaRPr>
          </a:p>
          <a:p>
            <a:pPr marL="27432" lvl="0" indent="0">
              <a:buNone/>
              <a:defRPr/>
            </a:pP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3</a:t>
            </a:fld>
            <a:endParaRPr lang="en-US"/>
          </a:p>
        </p:txBody>
      </p:sp>
      <p:pic>
        <p:nvPicPr>
          <p:cNvPr id="6" name="Picture 5"/>
          <p:cNvPicPr>
            <a:picLocks noChangeAspect="1"/>
          </p:cNvPicPr>
          <p:nvPr/>
        </p:nvPicPr>
        <p:blipFill>
          <a:blip r:embed="rId3"/>
          <a:stretch>
            <a:fillRect/>
          </a:stretch>
        </p:blipFill>
        <p:spPr>
          <a:xfrm>
            <a:off x="1143000" y="4295775"/>
            <a:ext cx="7772400" cy="20288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 </a:t>
            </a:r>
            <a:r>
              <a:rPr lang="ja-JP" altLang="en-US" sz="3600" dirty="0" smtClean="0"/>
              <a:t>所</a:t>
            </a:r>
            <a:r>
              <a:rPr lang="ja-JP" altLang="en-US" sz="3600" dirty="0"/>
              <a:t>得計算開示基準に</a:t>
            </a:r>
            <a:r>
              <a:rPr lang="ja-JP" altLang="en-US" sz="3600" dirty="0" smtClean="0"/>
              <a:t>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考慮すべき重要な事項</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全ての納税者が対象</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売上高や利益に</a:t>
            </a:r>
            <a:r>
              <a:rPr lang="ja-JP" altLang="en-US" sz="2000" dirty="0" smtClean="0">
                <a:solidFill>
                  <a:schemeClr val="tx2">
                    <a:shade val="30000"/>
                    <a:satMod val="150000"/>
                  </a:schemeClr>
                </a:solidFill>
                <a:latin typeface="+mn-ea"/>
              </a:rPr>
              <a:t>基づく</a:t>
            </a:r>
            <a:r>
              <a:rPr lang="ja-JP" altLang="en-US" sz="2000" dirty="0">
                <a:solidFill>
                  <a:schemeClr val="tx2">
                    <a:shade val="30000"/>
                    <a:satMod val="150000"/>
                  </a:schemeClr>
                </a:solidFill>
                <a:latin typeface="+mn-ea"/>
              </a:rPr>
              <a:t>基準はな</a:t>
            </a:r>
            <a:r>
              <a:rPr lang="ja-JP" altLang="en-US" sz="2000" dirty="0" smtClean="0">
                <a:solidFill>
                  <a:schemeClr val="tx2">
                    <a:shade val="30000"/>
                    <a:satMod val="150000"/>
                  </a:schemeClr>
                </a:solidFill>
                <a:latin typeface="+mn-ea"/>
              </a:rPr>
              <a:t>い</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a:solidFill>
                  <a:schemeClr val="tx2">
                    <a:shade val="30000"/>
                    <a:satMod val="150000"/>
                  </a:schemeClr>
                </a:solidFill>
                <a:latin typeface="+mn-ea"/>
              </a:rPr>
              <a:t>ICDS</a:t>
            </a:r>
            <a:r>
              <a:rPr lang="ja-JP" altLang="en-US" sz="2000" dirty="0">
                <a:solidFill>
                  <a:schemeClr val="tx2">
                    <a:shade val="30000"/>
                    <a:satMod val="150000"/>
                  </a:schemeClr>
                </a:solidFill>
                <a:latin typeface="+mn-ea"/>
              </a:rPr>
              <a:t>に規定されていない収益及び費用については、</a:t>
            </a:r>
            <a:r>
              <a:rPr lang="en-US" altLang="ja-JP" sz="2000" dirty="0">
                <a:solidFill>
                  <a:schemeClr val="tx2">
                    <a:shade val="30000"/>
                    <a:satMod val="150000"/>
                  </a:schemeClr>
                </a:solidFill>
                <a:latin typeface="+mn-ea"/>
              </a:rPr>
              <a:t>AS</a:t>
            </a:r>
            <a:r>
              <a:rPr lang="ja-JP" altLang="en-US" sz="2000" dirty="0">
                <a:solidFill>
                  <a:schemeClr val="tx2">
                    <a:shade val="30000"/>
                    <a:satMod val="150000"/>
                  </a:schemeClr>
                </a:solidFill>
                <a:latin typeface="+mn-ea"/>
              </a:rPr>
              <a:t>（会計基準）に従う</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課税範囲を拡大しようとしている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a:t>
            </a:r>
            <a:r>
              <a:rPr lang="ja-JP" altLang="en-US" sz="2000" dirty="0">
                <a:solidFill>
                  <a:schemeClr val="tx2">
                    <a:shade val="30000"/>
                    <a:satMod val="150000"/>
                  </a:schemeClr>
                </a:solidFill>
                <a:latin typeface="+mn-ea"/>
              </a:rPr>
              <a:t>　所得税法と</a:t>
            </a:r>
            <a:r>
              <a:rPr lang="en-US" altLang="ja-JP" sz="2000" dirty="0">
                <a:solidFill>
                  <a:schemeClr val="tx2">
                    <a:shade val="30000"/>
                    <a:satMod val="150000"/>
                  </a:schemeClr>
                </a:solidFill>
                <a:latin typeface="+mn-ea"/>
              </a:rPr>
              <a:t>ICDS</a:t>
            </a:r>
            <a:r>
              <a:rPr lang="ja-JP" altLang="en-US" sz="2000" dirty="0">
                <a:solidFill>
                  <a:schemeClr val="tx2">
                    <a:shade val="30000"/>
                    <a:satMod val="150000"/>
                  </a:schemeClr>
                </a:solidFill>
                <a:latin typeface="+mn-ea"/>
              </a:rPr>
              <a:t>で争いがある場合、所得税法の規定が優先され</a:t>
            </a:r>
            <a:r>
              <a:rPr lang="ja-JP" altLang="en-US" sz="2000" dirty="0" smtClean="0">
                <a:solidFill>
                  <a:schemeClr val="tx2">
                    <a:shade val="30000"/>
                    <a:satMod val="150000"/>
                  </a:schemeClr>
                </a:solidFill>
                <a:latin typeface="+mn-ea"/>
              </a:rPr>
              <a:t>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a:t>
            </a:r>
            <a:r>
              <a:rPr lang="ja-JP" altLang="en-US" sz="2000" dirty="0">
                <a:solidFill>
                  <a:schemeClr val="tx2">
                    <a:shade val="30000"/>
                    <a:satMod val="150000"/>
                  </a:schemeClr>
                </a:solidFill>
                <a:latin typeface="+mn-ea"/>
              </a:rPr>
              <a:t>　棚卸資産の評価について標準原価法を認めない。</a:t>
            </a: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4</a:t>
            </a:fld>
            <a:endParaRPr lang="en-US"/>
          </a:p>
        </p:txBody>
      </p:sp>
    </p:spTree>
    <p:extLst>
      <p:ext uri="{BB962C8B-B14F-4D97-AF65-F5344CB8AC3E}">
        <p14:creationId xmlns:p14="http://schemas.microsoft.com/office/powerpoint/2010/main" val="176465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a:t>
            </a:r>
            <a:r>
              <a:rPr lang="en-US" altLang="ja-JP" sz="3600" dirty="0" smtClean="0"/>
              <a:t/>
            </a:r>
            <a:br>
              <a:rPr lang="en-US" altLang="ja-JP" sz="3600" dirty="0" smtClean="0"/>
            </a:br>
            <a:r>
              <a:rPr lang="ja-JP" altLang="en-US" sz="3600" dirty="0"/>
              <a:t>講</a:t>
            </a:r>
            <a:r>
              <a:rPr lang="ja-JP" altLang="en-US" sz="3600" dirty="0" smtClean="0"/>
              <a:t>師：</a:t>
            </a:r>
            <a:r>
              <a:rPr lang="en-US" altLang="ja-JP" sz="3600" dirty="0" smtClean="0"/>
              <a:t>EY </a:t>
            </a:r>
            <a:r>
              <a:rPr lang="ja-JP" altLang="en-US" sz="3600" dirty="0" smtClean="0"/>
              <a:t>松田様 </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1676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概要</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バリューチェーン全体にわたる製品とサービスの供給に課される包括的</a:t>
            </a:r>
            <a:r>
              <a:rPr lang="ja-JP" altLang="en-US" sz="2000" dirty="0" smtClean="0">
                <a:solidFill>
                  <a:schemeClr val="tx2">
                    <a:shade val="30000"/>
                    <a:satMod val="150000"/>
                  </a:schemeClr>
                </a:solidFill>
                <a:latin typeface="+mn-ea"/>
              </a:rPr>
              <a:t>な課</a:t>
            </a:r>
            <a:r>
              <a:rPr lang="ja-JP" altLang="en-US" sz="2000" dirty="0">
                <a:solidFill>
                  <a:schemeClr val="tx2">
                    <a:shade val="30000"/>
                    <a:satMod val="150000"/>
                  </a:schemeClr>
                </a:solidFill>
                <a:latin typeface="+mn-ea"/>
              </a:rPr>
              <a:t>税</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通常、</a:t>
            </a:r>
            <a:r>
              <a:rPr lang="en-US" altLang="ja-JP" sz="2000" dirty="0">
                <a:solidFill>
                  <a:schemeClr val="tx2">
                    <a:shade val="30000"/>
                    <a:satMod val="150000"/>
                  </a:schemeClr>
                </a:solidFill>
                <a:latin typeface="+mn-ea"/>
              </a:rPr>
              <a:t>GST</a:t>
            </a:r>
            <a:r>
              <a:rPr lang="ja-JP" altLang="en-US" sz="2000" dirty="0">
                <a:solidFill>
                  <a:schemeClr val="tx2">
                    <a:shade val="30000"/>
                    <a:satMod val="150000"/>
                  </a:schemeClr>
                </a:solidFill>
                <a:latin typeface="+mn-ea"/>
              </a:rPr>
              <a:t>は、「モノ」と「サービス」を分け隔てない</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サプライチェー</a:t>
            </a:r>
            <a:r>
              <a:rPr lang="ja-JP" altLang="en-US" sz="2000" dirty="0" smtClean="0">
                <a:solidFill>
                  <a:schemeClr val="tx2">
                    <a:shade val="30000"/>
                    <a:satMod val="150000"/>
                  </a:schemeClr>
                </a:solidFill>
                <a:latin typeface="+mn-ea"/>
              </a:rPr>
              <a:t>ンの</a:t>
            </a:r>
            <a:r>
              <a:rPr lang="ja-JP" altLang="en-US" sz="2000" dirty="0">
                <a:solidFill>
                  <a:schemeClr val="tx2">
                    <a:shade val="30000"/>
                    <a:satMod val="150000"/>
                  </a:schemeClr>
                </a:solidFill>
                <a:latin typeface="+mn-ea"/>
              </a:rPr>
              <a:t>経済活動の各段階での付加価値に課される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インプットに対して支払われた税金はアウトプットに対する税金と相殺可能</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政府は効果的にそれぞれの取引の付加価値やグロスマージンに対する</a:t>
            </a:r>
            <a:r>
              <a:rPr lang="ja-JP" altLang="en-US" sz="2000" dirty="0" smtClean="0">
                <a:solidFill>
                  <a:schemeClr val="tx2">
                    <a:shade val="30000"/>
                    <a:satMod val="150000"/>
                  </a:schemeClr>
                </a:solidFill>
                <a:latin typeface="+mn-ea"/>
              </a:rPr>
              <a:t>税金</a:t>
            </a:r>
            <a:r>
              <a:rPr lang="ja-JP" altLang="en-US" sz="2000" dirty="0">
                <a:solidFill>
                  <a:schemeClr val="tx2">
                    <a:shade val="30000"/>
                    <a:satMod val="150000"/>
                  </a:schemeClr>
                </a:solidFill>
                <a:latin typeface="+mn-ea"/>
              </a:rPr>
              <a:t>を徴収できる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数多くからなる税金を排</a:t>
            </a:r>
            <a:r>
              <a:rPr lang="ja-JP" altLang="en-US" sz="2000" dirty="0" smtClean="0">
                <a:solidFill>
                  <a:schemeClr val="tx2">
                    <a:shade val="30000"/>
                    <a:satMod val="150000"/>
                  </a:schemeClr>
                </a:solidFill>
                <a:latin typeface="+mn-ea"/>
              </a:rPr>
              <a:t>除し、税</a:t>
            </a:r>
            <a:r>
              <a:rPr lang="ja-JP" altLang="en-US" sz="2000" dirty="0">
                <a:solidFill>
                  <a:schemeClr val="tx2">
                    <a:shade val="30000"/>
                    <a:satMod val="150000"/>
                  </a:schemeClr>
                </a:solidFill>
                <a:latin typeface="+mn-ea"/>
              </a:rPr>
              <a:t>務上の統一性を達</a:t>
            </a:r>
            <a:r>
              <a:rPr lang="ja-JP" altLang="en-US" sz="2000" dirty="0" smtClean="0">
                <a:solidFill>
                  <a:schemeClr val="tx2">
                    <a:shade val="30000"/>
                    <a:satMod val="150000"/>
                  </a:schemeClr>
                </a:solidFill>
                <a:latin typeface="+mn-ea"/>
              </a:rPr>
              <a:t>成</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多段階課税や同一取引に</a:t>
            </a:r>
            <a:r>
              <a:rPr lang="en-US" altLang="ja-JP" sz="2000" dirty="0">
                <a:solidFill>
                  <a:schemeClr val="tx2">
                    <a:shade val="30000"/>
                    <a:satMod val="150000"/>
                  </a:schemeClr>
                </a:solidFill>
                <a:latin typeface="+mn-ea"/>
              </a:rPr>
              <a:t>VAT</a:t>
            </a:r>
            <a:r>
              <a:rPr lang="ja-JP" altLang="en-US" sz="2000" dirty="0">
                <a:solidFill>
                  <a:schemeClr val="tx2">
                    <a:shade val="30000"/>
                    <a:satMod val="150000"/>
                  </a:schemeClr>
                </a:solidFill>
                <a:latin typeface="+mn-ea"/>
              </a:rPr>
              <a:t>＋サービス税のような二重課税を排</a:t>
            </a:r>
            <a:r>
              <a:rPr lang="ja-JP" altLang="en-US" sz="2000" dirty="0" smtClean="0">
                <a:solidFill>
                  <a:schemeClr val="tx2">
                    <a:shade val="30000"/>
                    <a:satMod val="150000"/>
                  </a:schemeClr>
                </a:solidFill>
                <a:latin typeface="+mn-ea"/>
              </a:rPr>
              <a:t>除</a:t>
            </a: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5</a:t>
            </a:fld>
            <a:endParaRPr lang="en-US"/>
          </a:p>
        </p:txBody>
      </p:sp>
    </p:spTree>
    <p:extLst>
      <p:ext uri="{BB962C8B-B14F-4D97-AF65-F5344CB8AC3E}">
        <p14:creationId xmlns:p14="http://schemas.microsoft.com/office/powerpoint/2010/main" val="405099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en-US" altLang="ja-JP" b="1" u="sng" dirty="0" smtClean="0">
                <a:solidFill>
                  <a:schemeClr val="tx2">
                    <a:shade val="30000"/>
                    <a:satMod val="150000"/>
                  </a:schemeClr>
                </a:solidFill>
                <a:latin typeface="+mn-ea"/>
              </a:rPr>
              <a:t>GST</a:t>
            </a:r>
            <a:r>
              <a:rPr lang="ja-JP" altLang="en-US" b="1" u="sng" dirty="0" smtClean="0">
                <a:solidFill>
                  <a:schemeClr val="tx2">
                    <a:shade val="30000"/>
                    <a:satMod val="150000"/>
                  </a:schemeClr>
                </a:solidFill>
                <a:latin typeface="+mn-ea"/>
              </a:rPr>
              <a:t>の枠組</a:t>
            </a:r>
            <a:endParaRPr lang="en-US" altLang="ja-JP" b="1" u="sng"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6</a:t>
            </a:fld>
            <a:endParaRPr lang="en-US"/>
          </a:p>
        </p:txBody>
      </p:sp>
      <p:pic>
        <p:nvPicPr>
          <p:cNvPr id="3" name="Picture 2"/>
          <p:cNvPicPr>
            <a:picLocks noChangeAspect="1"/>
          </p:cNvPicPr>
          <p:nvPr/>
        </p:nvPicPr>
        <p:blipFill>
          <a:blip r:embed="rId3"/>
          <a:stretch>
            <a:fillRect/>
          </a:stretch>
        </p:blipFill>
        <p:spPr>
          <a:xfrm>
            <a:off x="1209675" y="1671637"/>
            <a:ext cx="7400925" cy="3514725"/>
          </a:xfrm>
          <a:prstGeom prst="rect">
            <a:avLst/>
          </a:prstGeom>
        </p:spPr>
      </p:pic>
    </p:spTree>
    <p:extLst>
      <p:ext uri="{BB962C8B-B14F-4D97-AF65-F5344CB8AC3E}">
        <p14:creationId xmlns:p14="http://schemas.microsoft.com/office/powerpoint/2010/main" val="98504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税率</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税率は</a:t>
            </a:r>
            <a:r>
              <a:rPr lang="en-US" altLang="ja-JP" sz="2000" dirty="0" smtClean="0">
                <a:solidFill>
                  <a:schemeClr val="tx2">
                    <a:shade val="30000"/>
                    <a:satMod val="150000"/>
                  </a:schemeClr>
                </a:solidFill>
                <a:latin typeface="+mn-ea"/>
              </a:rPr>
              <a:t>GST</a:t>
            </a:r>
            <a:r>
              <a:rPr lang="ja-JP" altLang="en-US" sz="2000" dirty="0">
                <a:solidFill>
                  <a:schemeClr val="tx2">
                    <a:shade val="30000"/>
                    <a:satMod val="150000"/>
                  </a:schemeClr>
                </a:solidFill>
                <a:latin typeface="+mn-ea"/>
              </a:rPr>
              <a:t>委員会で決</a:t>
            </a:r>
            <a:r>
              <a:rPr lang="ja-JP" altLang="en-US" sz="2000" dirty="0" smtClean="0">
                <a:solidFill>
                  <a:schemeClr val="tx2">
                    <a:shade val="30000"/>
                    <a:satMod val="150000"/>
                  </a:schemeClr>
                </a:solidFill>
                <a:latin typeface="+mn-ea"/>
              </a:rPr>
              <a:t>定するが、未決定</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GST</a:t>
            </a:r>
            <a:r>
              <a:rPr lang="ja-JP" altLang="en-US" sz="2000" dirty="0" smtClean="0">
                <a:solidFill>
                  <a:schemeClr val="tx2">
                    <a:shade val="30000"/>
                    <a:satMod val="150000"/>
                  </a:schemeClr>
                </a:solidFill>
                <a:latin typeface="+mn-ea"/>
              </a:rPr>
              <a:t>パ</a:t>
            </a:r>
            <a:r>
              <a:rPr lang="ja-JP" altLang="en-US" sz="2000" dirty="0">
                <a:solidFill>
                  <a:schemeClr val="tx2">
                    <a:shade val="30000"/>
                    <a:satMod val="150000"/>
                  </a:schemeClr>
                </a:solidFill>
                <a:latin typeface="+mn-ea"/>
              </a:rPr>
              <a:t>ネル</a:t>
            </a:r>
            <a:r>
              <a:rPr lang="ja-JP" altLang="en-US" sz="2000" dirty="0" smtClean="0">
                <a:solidFill>
                  <a:schemeClr val="tx2">
                    <a:shade val="30000"/>
                    <a:satMod val="150000"/>
                  </a:schemeClr>
                </a:solidFill>
                <a:latin typeface="+mn-ea"/>
              </a:rPr>
              <a:t>は、</a:t>
            </a:r>
            <a:r>
              <a:rPr lang="ja-JP" altLang="en-US" sz="2000" dirty="0">
                <a:solidFill>
                  <a:schemeClr val="tx2">
                    <a:shade val="30000"/>
                    <a:satMod val="150000"/>
                  </a:schemeClr>
                </a:solidFill>
                <a:latin typeface="+mn-ea"/>
              </a:rPr>
              <a:t>標準税</a:t>
            </a:r>
            <a:r>
              <a:rPr lang="ja-JP" altLang="en-US" sz="2000" dirty="0" smtClean="0">
                <a:solidFill>
                  <a:schemeClr val="tx2">
                    <a:shade val="30000"/>
                    <a:satMod val="150000"/>
                  </a:schemeClr>
                </a:solidFill>
                <a:latin typeface="+mn-ea"/>
              </a:rPr>
              <a:t>率を現</a:t>
            </a:r>
            <a:r>
              <a:rPr lang="ja-JP" altLang="en-US" sz="2000" dirty="0">
                <a:solidFill>
                  <a:schemeClr val="tx2">
                    <a:shade val="30000"/>
                    <a:satMod val="150000"/>
                  </a:schemeClr>
                </a:solidFill>
                <a:latin typeface="+mn-ea"/>
              </a:rPr>
              <a:t>在提案されている</a:t>
            </a:r>
            <a:r>
              <a:rPr lang="en-US" altLang="ja-JP" sz="2000" dirty="0">
                <a:solidFill>
                  <a:schemeClr val="tx2">
                    <a:shade val="30000"/>
                    <a:satMod val="150000"/>
                  </a:schemeClr>
                </a:solidFill>
                <a:latin typeface="+mn-ea"/>
              </a:rPr>
              <a:t>28%</a:t>
            </a:r>
            <a:r>
              <a:rPr lang="ja-JP" altLang="en-US" sz="2000" dirty="0">
                <a:solidFill>
                  <a:schemeClr val="tx2">
                    <a:shade val="30000"/>
                    <a:satMod val="150000"/>
                  </a:schemeClr>
                </a:solidFill>
                <a:latin typeface="+mn-ea"/>
              </a:rPr>
              <a:t>から</a:t>
            </a:r>
            <a:r>
              <a:rPr lang="en-US" altLang="ja-JP" sz="2000" dirty="0">
                <a:solidFill>
                  <a:schemeClr val="tx2">
                    <a:shade val="30000"/>
                    <a:satMod val="150000"/>
                  </a:schemeClr>
                </a:solidFill>
                <a:latin typeface="+mn-ea"/>
              </a:rPr>
              <a:t>17-18%</a:t>
            </a:r>
            <a:r>
              <a:rPr lang="ja-JP" altLang="en-US" sz="2000" dirty="0">
                <a:solidFill>
                  <a:schemeClr val="tx2">
                    <a:shade val="30000"/>
                    <a:satMod val="150000"/>
                  </a:schemeClr>
                </a:solidFill>
                <a:latin typeface="+mn-ea"/>
              </a:rPr>
              <a:t>に引き下げるべきと勧</a:t>
            </a:r>
            <a:r>
              <a:rPr lang="ja-JP" altLang="en-US" sz="2000" dirty="0" smtClean="0">
                <a:solidFill>
                  <a:schemeClr val="tx2">
                    <a:shade val="30000"/>
                    <a:satMod val="150000"/>
                  </a:schemeClr>
                </a:solidFill>
                <a:latin typeface="+mn-ea"/>
              </a:rPr>
              <a:t>告</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a:solidFill>
                  <a:schemeClr val="tx2">
                    <a:shade val="30000"/>
                    <a:satMod val="150000"/>
                  </a:schemeClr>
                </a:solidFill>
                <a:latin typeface="+mn-ea"/>
              </a:rPr>
              <a:t>GST</a:t>
            </a:r>
            <a:r>
              <a:rPr lang="ja-JP" altLang="en-US" sz="2000" dirty="0">
                <a:solidFill>
                  <a:schemeClr val="tx2">
                    <a:shade val="30000"/>
                    <a:satMod val="150000"/>
                  </a:schemeClr>
                </a:solidFill>
                <a:latin typeface="+mn-ea"/>
              </a:rPr>
              <a:t>法案で提案されていた控除不可の</a:t>
            </a:r>
            <a:r>
              <a:rPr lang="en-US" altLang="ja-JP" sz="2000" dirty="0">
                <a:solidFill>
                  <a:schemeClr val="tx2">
                    <a:shade val="30000"/>
                    <a:satMod val="150000"/>
                  </a:schemeClr>
                </a:solidFill>
                <a:latin typeface="+mn-ea"/>
              </a:rPr>
              <a:t>1%</a:t>
            </a:r>
            <a:r>
              <a:rPr lang="ja-JP" altLang="en-US" sz="2000" dirty="0">
                <a:solidFill>
                  <a:schemeClr val="tx2">
                    <a:shade val="30000"/>
                    <a:satMod val="150000"/>
                  </a:schemeClr>
                </a:solidFill>
                <a:latin typeface="+mn-ea"/>
              </a:rPr>
              <a:t>の追加税など、全ての州またぎの税金を撤廃することも勧告</a:t>
            </a:r>
            <a:r>
              <a:rPr lang="en-US" altLang="ja-JP" sz="2000" dirty="0" smtClean="0">
                <a:solidFill>
                  <a:schemeClr val="tx2">
                    <a:shade val="30000"/>
                    <a:satMod val="150000"/>
                  </a:schemeClr>
                </a:solidFill>
                <a:latin typeface="+mn-ea"/>
              </a:rPr>
              <a:t> </a:t>
            </a:r>
          </a:p>
          <a:p>
            <a:pPr marL="27432" lvl="0" indent="0">
              <a:buNone/>
              <a:defRPr/>
            </a:pPr>
            <a:r>
              <a:rPr lang="ja-JP" altLang="en-US" sz="2000" dirty="0" smtClean="0">
                <a:solidFill>
                  <a:schemeClr val="tx2">
                    <a:shade val="30000"/>
                    <a:satMod val="150000"/>
                  </a:schemeClr>
                </a:solidFill>
                <a:latin typeface="+mn-ea"/>
              </a:rPr>
              <a:t>・　基本的な必需品　</a:t>
            </a:r>
            <a:r>
              <a:rPr lang="en-US" altLang="ja-JP" sz="2000" dirty="0" smtClean="0">
                <a:solidFill>
                  <a:schemeClr val="tx2">
                    <a:shade val="30000"/>
                    <a:satMod val="150000"/>
                  </a:schemeClr>
                </a:solidFill>
                <a:latin typeface="+mn-ea"/>
              </a:rPr>
              <a:t>12%</a:t>
            </a: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高級</a:t>
            </a:r>
            <a:r>
              <a:rPr lang="ja-JP" altLang="en-US" sz="2000" dirty="0" smtClean="0">
                <a:solidFill>
                  <a:schemeClr val="tx2">
                    <a:shade val="30000"/>
                    <a:satMod val="150000"/>
                  </a:schemeClr>
                </a:solidFill>
                <a:latin typeface="+mn-ea"/>
              </a:rPr>
              <a:t>車やタバコなど奢侈品　</a:t>
            </a:r>
            <a:r>
              <a:rPr lang="en-US" altLang="ja-JP" sz="2000" dirty="0" smtClean="0">
                <a:solidFill>
                  <a:schemeClr val="tx2">
                    <a:shade val="30000"/>
                    <a:satMod val="150000"/>
                  </a:schemeClr>
                </a:solidFill>
                <a:latin typeface="+mn-ea"/>
              </a:rPr>
              <a:t>40%</a:t>
            </a: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7</a:t>
            </a:fld>
            <a:endParaRPr lang="en-US"/>
          </a:p>
        </p:txBody>
      </p:sp>
    </p:spTree>
    <p:extLst>
      <p:ext uri="{BB962C8B-B14F-4D97-AF65-F5344CB8AC3E}">
        <p14:creationId xmlns:p14="http://schemas.microsoft.com/office/powerpoint/2010/main" val="2411938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労働法の基礎</a:t>
            </a:r>
            <a:r>
              <a:rPr lang="en-US" altLang="ja-JP" sz="3600" dirty="0" smtClean="0">
                <a:solidFill>
                  <a:schemeClr val="tx2">
                    <a:satMod val="130000"/>
                  </a:schemeClr>
                </a:solidFill>
              </a:rPr>
              <a:t/>
            </a:r>
            <a:br>
              <a:rPr lang="en-US" altLang="ja-JP" sz="3600" dirty="0" smtClean="0">
                <a:solidFill>
                  <a:schemeClr val="tx2">
                    <a:satMod val="130000"/>
                  </a:schemeClr>
                </a:solidFill>
              </a:rPr>
            </a:br>
            <a:r>
              <a:rPr lang="ja-JP" altLang="en-US" sz="3100" dirty="0" smtClean="0">
                <a:solidFill>
                  <a:schemeClr val="tx2">
                    <a:satMod val="130000"/>
                  </a:schemeClr>
                </a:solidFill>
              </a:rPr>
              <a:t>講師：西村あさひ法律事務所 桑形様</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8</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労</a:t>
            </a:r>
            <a:r>
              <a:rPr lang="ja-JP" altLang="en-US" sz="3200" b="1" u="sng" dirty="0">
                <a:solidFill>
                  <a:schemeClr val="tx2">
                    <a:shade val="30000"/>
                    <a:satMod val="150000"/>
                  </a:schemeClr>
                </a:solidFill>
                <a:latin typeface="+mn-ea"/>
                <a:cs typeface="+mn-cs"/>
              </a:rPr>
              <a:t>働法</a:t>
            </a:r>
            <a:r>
              <a:rPr lang="ja-JP" altLang="en-US" sz="3200" b="1" u="sng" dirty="0" smtClean="0">
                <a:solidFill>
                  <a:schemeClr val="tx2">
                    <a:shade val="30000"/>
                    <a:satMod val="150000"/>
                  </a:schemeClr>
                </a:solidFill>
                <a:latin typeface="+mn-ea"/>
                <a:cs typeface="+mn-cs"/>
              </a:rPr>
              <a:t>の</a:t>
            </a:r>
            <a:r>
              <a:rPr lang="ja-JP" altLang="en-US" sz="3200" b="1" u="sng" dirty="0">
                <a:solidFill>
                  <a:schemeClr val="tx2">
                    <a:shade val="30000"/>
                    <a:satMod val="150000"/>
                  </a:schemeClr>
                </a:solidFill>
                <a:latin typeface="+mn-ea"/>
                <a:cs typeface="+mn-cs"/>
              </a:rPr>
              <a:t>枠</a:t>
            </a:r>
            <a:r>
              <a:rPr lang="ja-JP" altLang="en-US" sz="3200" b="1" u="sng" dirty="0" smtClean="0">
                <a:solidFill>
                  <a:schemeClr val="tx2">
                    <a:shade val="30000"/>
                    <a:satMod val="150000"/>
                  </a:schemeClr>
                </a:solidFill>
                <a:latin typeface="+mn-ea"/>
                <a:cs typeface="+mn-cs"/>
              </a:rPr>
              <a:t>組</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a:t>
            </a:r>
            <a:r>
              <a:rPr lang="ja-JP" altLang="en-US" sz="2000" dirty="0">
                <a:solidFill>
                  <a:schemeClr val="tx2">
                    <a:shade val="30000"/>
                    <a:satMod val="150000"/>
                  </a:schemeClr>
                </a:solidFill>
                <a:latin typeface="+mn-ea"/>
                <a:cs typeface="+mn-cs"/>
              </a:rPr>
              <a:t>労働契約法」「労働基準法」といった労働法規の基本</a:t>
            </a:r>
            <a:r>
              <a:rPr lang="ja-JP" altLang="en-US" sz="2000" dirty="0" smtClean="0">
                <a:solidFill>
                  <a:schemeClr val="tx2">
                    <a:shade val="30000"/>
                    <a:satMod val="150000"/>
                  </a:schemeClr>
                </a:solidFill>
                <a:latin typeface="+mn-ea"/>
                <a:cs typeface="+mn-cs"/>
              </a:rPr>
              <a:t>法なし</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イ</a:t>
            </a:r>
            <a:r>
              <a:rPr lang="ja-JP" altLang="en-US" sz="2000" dirty="0">
                <a:solidFill>
                  <a:srgbClr val="4F271C">
                    <a:shade val="30000"/>
                    <a:satMod val="150000"/>
                  </a:srgbClr>
                </a:solidFill>
                <a:latin typeface="HGｺﾞｼｯｸE"/>
              </a:rPr>
              <a:t>ン</a:t>
            </a:r>
            <a:r>
              <a:rPr lang="ja-JP" altLang="en-US" sz="2000" dirty="0" smtClean="0">
                <a:solidFill>
                  <a:srgbClr val="4F271C">
                    <a:shade val="30000"/>
                    <a:satMod val="150000"/>
                  </a:srgbClr>
                </a:solidFill>
                <a:latin typeface="HGｺﾞｼｯｸE"/>
              </a:rPr>
              <a:t>ド労働法の特徴</a:t>
            </a:r>
            <a:endParaRPr lang="en-US" altLang="ja-JP" sz="2000" dirty="0" smtClean="0">
              <a:solidFill>
                <a:srgbClr val="4F271C">
                  <a:shade val="30000"/>
                  <a:satMod val="150000"/>
                </a:srgbClr>
              </a:solidFill>
              <a:latin typeface="HGｺﾞｼｯｸE"/>
            </a:endParaRP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中</a:t>
            </a:r>
            <a:r>
              <a:rPr lang="ja-JP" altLang="en-US" sz="2000" dirty="0">
                <a:solidFill>
                  <a:srgbClr val="4F271C">
                    <a:shade val="30000"/>
                    <a:satMod val="150000"/>
                  </a:srgbClr>
                </a:solidFill>
                <a:latin typeface="HGｺﾞｼｯｸE"/>
              </a:rPr>
              <a:t>央法と州</a:t>
            </a:r>
            <a:r>
              <a:rPr lang="ja-JP" altLang="en-US" sz="2000" dirty="0" smtClean="0">
                <a:solidFill>
                  <a:srgbClr val="4F271C">
                    <a:shade val="30000"/>
                    <a:satMod val="150000"/>
                  </a:srgbClr>
                </a:solidFill>
                <a:latin typeface="HGｺﾞｼｯｸE"/>
              </a:rPr>
              <a:t>法の</a:t>
            </a:r>
            <a:r>
              <a:rPr lang="ja-JP" altLang="en-US" sz="2000" dirty="0">
                <a:solidFill>
                  <a:srgbClr val="4F271C">
                    <a:shade val="30000"/>
                    <a:satMod val="150000"/>
                  </a:srgbClr>
                </a:solidFill>
                <a:latin typeface="HGｺﾞｼｯｸE"/>
              </a:rPr>
              <a:t>二</a:t>
            </a:r>
            <a:r>
              <a:rPr lang="ja-JP" altLang="en-US" sz="2000" dirty="0" smtClean="0">
                <a:solidFill>
                  <a:srgbClr val="4F271C">
                    <a:shade val="30000"/>
                    <a:satMod val="150000"/>
                  </a:srgbClr>
                </a:solidFill>
                <a:latin typeface="HGｺﾞｼｯｸE"/>
              </a:rPr>
              <a:t>段構造</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州政府の通達レベルの規制や州政府の労働政</a:t>
            </a:r>
            <a:r>
              <a:rPr lang="ja-JP" altLang="en-US" sz="2000" dirty="0" smtClean="0">
                <a:solidFill>
                  <a:srgbClr val="4F271C">
                    <a:shade val="30000"/>
                    <a:satMod val="150000"/>
                  </a:srgbClr>
                </a:solidFill>
                <a:latin typeface="HGｺﾞｼｯｸE"/>
              </a:rPr>
              <a:t>策理</a:t>
            </a:r>
            <a:r>
              <a:rPr lang="ja-JP" altLang="en-US" sz="2000" dirty="0">
                <a:solidFill>
                  <a:srgbClr val="4F271C">
                    <a:shade val="30000"/>
                    <a:satMod val="150000"/>
                  </a:srgbClr>
                </a:solidFill>
                <a:latin typeface="HGｺﾞｼｯｸE"/>
              </a:rPr>
              <a:t>解が必要</a:t>
            </a:r>
            <a:endParaRPr lang="en-US" altLang="ja-JP" sz="2000" dirty="0" smtClean="0">
              <a:solidFill>
                <a:srgbClr val="4F271C">
                  <a:shade val="30000"/>
                  <a:satMod val="150000"/>
                </a:srgbClr>
              </a:solidFill>
              <a:latin typeface="HGｺﾞｼｯｸE"/>
            </a:endParaRP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労</a:t>
            </a:r>
            <a:r>
              <a:rPr lang="ja-JP" altLang="en-US" sz="2000" dirty="0">
                <a:solidFill>
                  <a:srgbClr val="4F271C">
                    <a:shade val="30000"/>
                    <a:satMod val="150000"/>
                  </a:srgbClr>
                </a:solidFill>
                <a:latin typeface="HGｺﾞｼｯｸE"/>
              </a:rPr>
              <a:t>働時間等</a:t>
            </a:r>
            <a:r>
              <a:rPr lang="ja-JP" altLang="en-US" sz="2000" dirty="0" smtClean="0">
                <a:solidFill>
                  <a:srgbClr val="4F271C">
                    <a:shade val="30000"/>
                    <a:satMod val="150000"/>
                  </a:srgbClr>
                </a:solidFill>
                <a:latin typeface="HGｺﾞｼｯｸE"/>
              </a:rPr>
              <a:t>の労</a:t>
            </a:r>
            <a:r>
              <a:rPr lang="ja-JP" altLang="en-US" sz="2000" dirty="0">
                <a:solidFill>
                  <a:srgbClr val="4F271C">
                    <a:shade val="30000"/>
                    <a:satMod val="150000"/>
                  </a:srgbClr>
                </a:solidFill>
                <a:latin typeface="HGｺﾞｼｯｸE"/>
              </a:rPr>
              <a:t>働条</a:t>
            </a:r>
            <a:r>
              <a:rPr lang="ja-JP" altLang="en-US" sz="2000" dirty="0" smtClean="0">
                <a:solidFill>
                  <a:srgbClr val="4F271C">
                    <a:shade val="30000"/>
                    <a:satMod val="150000"/>
                  </a:srgbClr>
                </a:solidFill>
                <a:latin typeface="HGｺﾞｼｯｸE"/>
              </a:rPr>
              <a:t>件</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労働時間、休暇等の労働条件については、就労場所により適用法令が異な</a:t>
            </a:r>
            <a:r>
              <a:rPr lang="ja-JP" altLang="en-US" sz="2000" dirty="0" smtClean="0">
                <a:solidFill>
                  <a:srgbClr val="4F271C">
                    <a:shade val="30000"/>
                    <a:satMod val="150000"/>
                  </a:srgbClr>
                </a:solidFill>
                <a:latin typeface="HGｺﾞｼｯｸE"/>
              </a:rPr>
              <a:t>る</a:t>
            </a:r>
            <a:r>
              <a:rPr lang="en-US" altLang="ja-JP" sz="2000" dirty="0" smtClean="0">
                <a:solidFill>
                  <a:srgbClr val="4F271C">
                    <a:shade val="30000"/>
                    <a:satMod val="150000"/>
                  </a:srgbClr>
                </a:solidFill>
                <a:latin typeface="HGｺﾞｼｯｸE"/>
              </a:rPr>
              <a:t>	</a:t>
            </a: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重層</a:t>
            </a:r>
            <a:r>
              <a:rPr lang="ja-JP" altLang="en-US" sz="2000" dirty="0">
                <a:solidFill>
                  <a:srgbClr val="4F271C">
                    <a:shade val="30000"/>
                    <a:satMod val="150000"/>
                  </a:srgbClr>
                </a:solidFill>
                <a:latin typeface="HGｺﾞｼｯｸE"/>
              </a:rPr>
              <a:t>的</a:t>
            </a:r>
            <a:r>
              <a:rPr lang="ja-JP" altLang="en-US" sz="2000" dirty="0" smtClean="0">
                <a:solidFill>
                  <a:srgbClr val="4F271C">
                    <a:shade val="30000"/>
                    <a:satMod val="150000"/>
                  </a:srgbClr>
                </a:solidFill>
                <a:latin typeface="HGｺﾞｼｯｸE"/>
              </a:rPr>
              <a:t>な法</a:t>
            </a:r>
            <a:r>
              <a:rPr lang="ja-JP" altLang="en-US" sz="2000" dirty="0">
                <a:solidFill>
                  <a:srgbClr val="4F271C">
                    <a:shade val="30000"/>
                    <a:satMod val="150000"/>
                  </a:srgbClr>
                </a:solidFill>
                <a:latin typeface="HGｺﾞｼｯｸE"/>
              </a:rPr>
              <a:t>令関</a:t>
            </a:r>
            <a:r>
              <a:rPr lang="ja-JP" altLang="en-US" sz="2000" dirty="0" smtClean="0">
                <a:solidFill>
                  <a:srgbClr val="4F271C">
                    <a:shade val="30000"/>
                    <a:satMod val="150000"/>
                  </a:srgbClr>
                </a:solidFill>
                <a:latin typeface="HGｺﾞｼｯｸE"/>
              </a:rPr>
              <a:t>係</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同じ主題につき複数の法律が制定されている場合があり、適用範囲の見極めが必要</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endParaRPr lang="en-US" altLang="ja-JP" sz="2000" dirty="0">
              <a:solidFill>
                <a:srgbClr val="4F271C">
                  <a:shade val="30000"/>
                  <a:satMod val="150000"/>
                </a:srgbClr>
              </a:solidFill>
              <a:latin typeface="HGｺﾞｼｯｸ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a:t>
            </a:r>
            <a:r>
              <a:rPr lang="ja-JP" altLang="en-US" sz="3600" dirty="0" smtClean="0">
                <a:solidFill>
                  <a:schemeClr val="tx2">
                    <a:satMod val="130000"/>
                  </a:schemeClr>
                </a:solidFill>
              </a:rPr>
              <a:t>礎</a:t>
            </a:r>
            <a:r>
              <a:rPr lang="en-US" altLang="ja-JP" sz="3600" dirty="0">
                <a:solidFill>
                  <a:schemeClr val="tx2">
                    <a:satMod val="130000"/>
                  </a:schemeClr>
                </a:solidFill>
              </a:rPr>
              <a:t/>
            </a:r>
            <a:br>
              <a:rPr lang="en-US" altLang="ja-JP" sz="3600" dirty="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9</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ワークマン、ノンワークマンの区別</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endParaRPr lang="en-US" altLang="ja-JP" sz="2000" dirty="0">
              <a:solidFill>
                <a:srgbClr val="4F271C">
                  <a:shade val="30000"/>
                  <a:satMod val="150000"/>
                </a:srgbClr>
              </a:solidFill>
              <a:latin typeface="HGｺﾞｼｯｸE"/>
            </a:endParaRPr>
          </a:p>
        </p:txBody>
      </p:sp>
      <p:pic>
        <p:nvPicPr>
          <p:cNvPr id="5" name="Picture 4"/>
          <p:cNvPicPr>
            <a:picLocks noChangeAspect="1"/>
          </p:cNvPicPr>
          <p:nvPr/>
        </p:nvPicPr>
        <p:blipFill>
          <a:blip r:embed="rId3"/>
          <a:stretch>
            <a:fillRect/>
          </a:stretch>
        </p:blipFill>
        <p:spPr>
          <a:xfrm>
            <a:off x="1219200" y="2349043"/>
            <a:ext cx="7394575" cy="3085584"/>
          </a:xfrm>
          <a:prstGeom prst="rect">
            <a:avLst/>
          </a:prstGeom>
        </p:spPr>
      </p:pic>
      <p:sp>
        <p:nvSpPr>
          <p:cNvPr id="7" name="Rounded Rectangle 6"/>
          <p:cNvSpPr/>
          <p:nvPr/>
        </p:nvSpPr>
        <p:spPr>
          <a:xfrm>
            <a:off x="1219200" y="5562600"/>
            <a:ext cx="7394575"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ja-JP" altLang="en-US" sz="2800" dirty="0" smtClean="0"/>
              <a:t>中</a:t>
            </a:r>
            <a:r>
              <a:rPr lang="ja-JP" altLang="en-US" sz="2800" dirty="0"/>
              <a:t>間管理職従業員の処遇は、役職や肩書ではなく、実際に担当している職務が判断基準</a:t>
            </a:r>
            <a:endParaRPr lang="en-US" sz="2800" dirty="0"/>
          </a:p>
        </p:txBody>
      </p:sp>
    </p:spTree>
    <p:extLst>
      <p:ext uri="{BB962C8B-B14F-4D97-AF65-F5344CB8AC3E}">
        <p14:creationId xmlns:p14="http://schemas.microsoft.com/office/powerpoint/2010/main" val="24628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3853</TotalTime>
  <Words>1031</Words>
  <Application>Microsoft Office PowerPoint</Application>
  <PresentationFormat>On-screen Show (4:3)</PresentationFormat>
  <Paragraphs>153</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HGｺﾞｼｯｸE</vt:lpstr>
      <vt:lpstr>Arial</vt:lpstr>
      <vt:lpstr>Calibri</vt:lpstr>
      <vt:lpstr>Gill Sans MT</vt:lpstr>
      <vt:lpstr>Verdana</vt:lpstr>
      <vt:lpstr>Wingdings</vt:lpstr>
      <vt:lpstr>Wingdings 2</vt:lpstr>
      <vt:lpstr>Solstice</vt:lpstr>
      <vt:lpstr>2015年度 第3回税務労務委員会開催報告</vt:lpstr>
      <vt:lpstr>出席状況 　　→23名のご出席者</vt:lpstr>
      <vt:lpstr>(１) 所得計算開示基準について  講師：EY 中原様</vt:lpstr>
      <vt:lpstr>(１) 所得計算開示基準について  </vt:lpstr>
      <vt:lpstr>(１) GSTについて 講師：EY 松田様 </vt:lpstr>
      <vt:lpstr>(１) GSTについて  </vt:lpstr>
      <vt:lpstr>(１) GSTについて  </vt:lpstr>
      <vt:lpstr>(２) 労働法の基礎 講師：西村あさひ法律事務所 桑形様</vt:lpstr>
      <vt:lpstr>(２) 労働法の基礎 </vt:lpstr>
      <vt:lpstr>(２) 労働法の基礎 </vt:lpstr>
      <vt:lpstr>(２) 労働法の基礎 </vt:lpstr>
      <vt:lpstr>(２) 紛争解決 </vt:lpstr>
      <vt:lpstr>(２) 債権回収 </vt:lpstr>
      <vt:lpstr>(３)その他－ご連絡事項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Kotaro Kuroyanagi</cp:lastModifiedBy>
  <cp:revision>194</cp:revision>
  <cp:lastPrinted>2015-11-18T11:19:25Z</cp:lastPrinted>
  <dcterms:created xsi:type="dcterms:W3CDTF">2006-08-16T00:00:00Z</dcterms:created>
  <dcterms:modified xsi:type="dcterms:W3CDTF">2015-12-23T06:32:51Z</dcterms:modified>
</cp:coreProperties>
</file>