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9" r:id="rId6"/>
    <p:sldId id="28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B855536-B6DD-4961-A5DF-52FE6CDBD95B}">
          <p14:sldIdLst>
            <p14:sldId id="256"/>
            <p14:sldId id="272"/>
            <p14:sldId id="273"/>
            <p14:sldId id="275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BBE9-B391-42F3-AB7B-0A163ACE26A3}" type="datetimeFigureOut">
              <a:rPr kumimoji="1" lang="ja-JP" altLang="en-US" smtClean="0"/>
              <a:pPr/>
              <a:t>2016/1/11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.emb-japan.go.jp/Japanese/visa_201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416824" cy="115212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在ベンガルール領事事務所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からの連絡事項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7056784" cy="36004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tx1"/>
                </a:solidFill>
              </a:rPr>
              <a:t>二水会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２０１６年１月１３日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所長　河上　淳一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4726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3600" dirty="0" smtClean="0">
                <a:solidFill>
                  <a:schemeClr val="tx2"/>
                </a:solidFill>
              </a:rPr>
              <a:t>１．在インド平松大使からのメッセージ</a:t>
            </a:r>
            <a:r>
              <a:rPr kumimoji="1" lang="en-US" altLang="ja-JP" sz="3600" dirty="0" smtClean="0">
                <a:solidFill>
                  <a:schemeClr val="tx2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</a:rPr>
            </a:br>
            <a:r>
              <a:rPr kumimoji="1" lang="en-US" altLang="ja-JP" sz="3600" dirty="0" smtClean="0">
                <a:solidFill>
                  <a:schemeClr val="tx2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 smtClean="0">
                <a:solidFill>
                  <a:schemeClr val="tx2"/>
                </a:solidFill>
              </a:rPr>
              <a:t>２．インド</a:t>
            </a:r>
            <a:r>
              <a:rPr lang="ja-JP" altLang="en-US" sz="3600" dirty="0">
                <a:solidFill>
                  <a:schemeClr val="tx2"/>
                </a:solidFill>
              </a:rPr>
              <a:t>国民（一般旅券所持者）に対する</a:t>
            </a:r>
            <a:r>
              <a:rPr lang="ja-JP" altLang="en-US" sz="3600" dirty="0" smtClean="0">
                <a:solidFill>
                  <a:schemeClr val="tx2"/>
                </a:solidFill>
              </a:rPr>
              <a:t>短期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 smtClean="0">
                <a:solidFill>
                  <a:schemeClr val="tx2"/>
                </a:solidFill>
              </a:rPr>
              <a:t>　　滞在</a:t>
            </a:r>
            <a:r>
              <a:rPr lang="ja-JP" altLang="en-US" sz="3600" dirty="0">
                <a:solidFill>
                  <a:schemeClr val="tx2"/>
                </a:solidFill>
              </a:rPr>
              <a:t>数次ビザ</a:t>
            </a:r>
            <a:r>
              <a:rPr lang="ja-JP" altLang="en-US" sz="3600" dirty="0" smtClean="0">
                <a:solidFill>
                  <a:schemeClr val="tx2"/>
                </a:solidFill>
              </a:rPr>
              <a:t>の緩和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 smtClean="0">
                <a:solidFill>
                  <a:schemeClr val="tx2"/>
                </a:solidFill>
              </a:rPr>
              <a:t>３．日本旅券（パスポート）関連申請書用紙のダ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>
                <a:solidFill>
                  <a:schemeClr val="tx2"/>
                </a:solidFill>
              </a:rPr>
              <a:t>　</a:t>
            </a:r>
            <a:r>
              <a:rPr lang="ja-JP" altLang="en-US" sz="3600" dirty="0" smtClean="0">
                <a:solidFill>
                  <a:schemeClr val="tx2"/>
                </a:solidFill>
              </a:rPr>
              <a:t>　ウンロード入手開始のご案内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endParaRPr kumimoji="1" lang="ja-JP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200" b="1" dirty="0" smtClean="0">
                <a:solidFill>
                  <a:schemeClr val="tx2"/>
                </a:solidFill>
              </a:rPr>
              <a:t>○昨年１１月末に着任し、１２月９日にムカジ・インド大統領に信任状を奉呈した平松　賢司（ひらまつ　けんじ）駐インド大使より、商工会の皆様に、このほどメッセージが到着。</a:t>
            </a:r>
            <a:endParaRPr lang="en-US" altLang="ja-JP" sz="4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4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4200" b="1" dirty="0" smtClean="0">
                <a:solidFill>
                  <a:schemeClr val="tx2"/>
                </a:solidFill>
              </a:rPr>
              <a:t>○商工会のホームページにも掲載。</a:t>
            </a:r>
            <a:endParaRPr lang="en-US" altLang="ja-JP" sz="4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4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4200" b="1" dirty="0" smtClean="0">
                <a:solidFill>
                  <a:schemeClr val="tx2"/>
                </a:solidFill>
              </a:rPr>
              <a:t>○僭越ながら小生が代読。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19672" y="620688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tx2"/>
                </a:solidFill>
              </a:rPr>
              <a:t>１．在インド平松大使からの</a:t>
            </a:r>
            <a:r>
              <a:rPr lang="ja-JP" altLang="en-US" sz="2800" dirty="0" smtClean="0">
                <a:solidFill>
                  <a:schemeClr val="tx2"/>
                </a:solidFill>
              </a:rPr>
              <a:t>メッセージ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7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400" dirty="0" smtClean="0"/>
              <a:t>○我が国</a:t>
            </a:r>
            <a:r>
              <a:rPr lang="ja-JP" altLang="en-US" sz="4400" dirty="0"/>
              <a:t>は，平成</a:t>
            </a:r>
            <a:r>
              <a:rPr lang="en-US" altLang="ja-JP" sz="4400" dirty="0"/>
              <a:t>28</a:t>
            </a:r>
            <a:r>
              <a:rPr lang="ja-JP" altLang="en-US" sz="4400" dirty="0"/>
              <a:t>年</a:t>
            </a:r>
            <a:r>
              <a:rPr lang="en-US" altLang="ja-JP" sz="4400" dirty="0"/>
              <a:t>1</a:t>
            </a:r>
            <a:r>
              <a:rPr lang="ja-JP" altLang="en-US" sz="4400" dirty="0"/>
              <a:t>月</a:t>
            </a:r>
            <a:r>
              <a:rPr lang="en-US" altLang="ja-JP" sz="4400" dirty="0"/>
              <a:t>11</a:t>
            </a:r>
            <a:r>
              <a:rPr lang="ja-JP" altLang="en-US" sz="4400" dirty="0"/>
              <a:t>日から，インド国民（一般旅券所持者）に対する短期滞在数次ビザの大幅緩和を実施することを</a:t>
            </a:r>
            <a:r>
              <a:rPr lang="ja-JP" altLang="en-US" sz="4400" dirty="0" smtClean="0"/>
              <a:t>決定。</a:t>
            </a:r>
            <a:r>
              <a:rPr lang="ja-JP" altLang="en-US" sz="4400" dirty="0"/>
              <a:t/>
            </a:r>
            <a:br>
              <a:rPr lang="ja-JP" altLang="en-US" sz="4400" dirty="0"/>
            </a:br>
            <a:r>
              <a:rPr lang="ja-JP" altLang="en-US" sz="4400" dirty="0"/>
              <a:t/>
            </a:r>
            <a:br>
              <a:rPr lang="ja-JP" altLang="en-US" sz="4400" dirty="0"/>
            </a:br>
            <a:r>
              <a:rPr lang="ja-JP" altLang="en-US" sz="4400" dirty="0" smtClean="0"/>
              <a:t>○具体的</a:t>
            </a:r>
            <a:r>
              <a:rPr lang="ja-JP" altLang="en-US" sz="4400" dirty="0"/>
              <a:t>には，ビザ発給要件の緩和に加え，滞在期間を最長</a:t>
            </a:r>
            <a:r>
              <a:rPr lang="en-US" altLang="ja-JP" sz="4400" dirty="0"/>
              <a:t>30</a:t>
            </a:r>
            <a:r>
              <a:rPr lang="ja-JP" altLang="en-US" sz="4400" dirty="0"/>
              <a:t>日，有効期間を最長</a:t>
            </a:r>
            <a:r>
              <a:rPr lang="en-US" altLang="ja-JP" sz="4400" dirty="0"/>
              <a:t>5</a:t>
            </a:r>
            <a:r>
              <a:rPr lang="ja-JP" altLang="en-US" sz="4400" dirty="0"/>
              <a:t>年に延長する</a:t>
            </a:r>
            <a:r>
              <a:rPr lang="ja-JP" altLang="en-US" sz="4400" dirty="0" smtClean="0"/>
              <a:t>もの。</a:t>
            </a:r>
            <a:endParaRPr lang="en-US" altLang="ja-JP" sz="4400" dirty="0" smtClean="0"/>
          </a:p>
          <a:p>
            <a:pPr marL="0" indent="0">
              <a:buNone/>
            </a:pP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○詳しくは大使館のホームページを参照。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en-US" altLang="ja-JP" sz="4400" dirty="0" smtClean="0">
                <a:hlinkClick r:id="rId2"/>
              </a:rPr>
              <a:t>http</a:t>
            </a:r>
            <a:r>
              <a:rPr lang="en-US" altLang="ja-JP" sz="4400" dirty="0">
                <a:hlinkClick r:id="rId2"/>
              </a:rPr>
              <a:t>://</a:t>
            </a:r>
            <a:r>
              <a:rPr lang="en-US" altLang="ja-JP" sz="4400" dirty="0" smtClean="0">
                <a:hlinkClick r:id="rId2"/>
              </a:rPr>
              <a:t>www.in.emb-japan.go.jp/Japanese/visa_2016.html</a:t>
            </a:r>
            <a:r>
              <a:rPr lang="en-US" altLang="ja-JP" sz="4400" dirty="0" smtClean="0"/>
              <a:t> 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 smtClean="0"/>
              <a:t>○今回</a:t>
            </a:r>
            <a:r>
              <a:rPr lang="ja-JP" altLang="en-US" sz="4400" dirty="0"/>
              <a:t>の措置により，日本へのインド国民観光客の増加，ビジネス面での利便性の向上等，日印間の交流が一層発展することが</a:t>
            </a:r>
            <a:r>
              <a:rPr lang="ja-JP" altLang="en-US" sz="4400" dirty="0" smtClean="0"/>
              <a:t>期待。</a:t>
            </a:r>
            <a:endParaRPr kumimoji="1" lang="ja-JP" altLang="en-US" sz="8400" b="1" dirty="0">
              <a:solidFill>
                <a:srgbClr val="FF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11560" y="62068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</a:rPr>
              <a:t>２．インド国民（一般旅券所持者）に対する短期</a:t>
            </a:r>
            <a:r>
              <a:rPr lang="en-US" altLang="ja-JP" sz="2800" dirty="0">
                <a:solidFill>
                  <a:schemeClr val="tx2"/>
                </a:solidFill>
              </a:rPr>
              <a:t/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　　滞在数次ビザの緩和</a:t>
            </a:r>
            <a:r>
              <a:rPr lang="en-US" altLang="ja-JP" sz="2800" dirty="0">
                <a:solidFill>
                  <a:schemeClr val="tx2"/>
                </a:solidFill>
              </a:rPr>
              <a:t/>
            </a:r>
            <a:br>
              <a:rPr lang="en-US" altLang="ja-JP" sz="2800" dirty="0">
                <a:solidFill>
                  <a:schemeClr val="tx2"/>
                </a:solidFill>
              </a:rPr>
            </a:b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○平成</a:t>
            </a:r>
            <a:r>
              <a:rPr lang="en-US" altLang="ja-JP" sz="2900" dirty="0">
                <a:solidFill>
                  <a:schemeClr val="tx2"/>
                </a:solidFill>
              </a:rPr>
              <a:t>28</a:t>
            </a:r>
            <a:r>
              <a:rPr lang="ja-JP" altLang="en-US" sz="2900" dirty="0">
                <a:solidFill>
                  <a:schemeClr val="tx2"/>
                </a:solidFill>
              </a:rPr>
              <a:t>年</a:t>
            </a:r>
            <a:r>
              <a:rPr lang="en-US" altLang="ja-JP" sz="2900" dirty="0">
                <a:solidFill>
                  <a:schemeClr val="tx2"/>
                </a:solidFill>
              </a:rPr>
              <a:t>1</a:t>
            </a:r>
            <a:r>
              <a:rPr lang="ja-JP" altLang="en-US" sz="2900" dirty="0">
                <a:solidFill>
                  <a:schemeClr val="tx2"/>
                </a:solidFill>
              </a:rPr>
              <a:t>月</a:t>
            </a:r>
            <a:r>
              <a:rPr lang="en-US" altLang="ja-JP" sz="2900" dirty="0">
                <a:solidFill>
                  <a:schemeClr val="tx2"/>
                </a:solidFill>
              </a:rPr>
              <a:t>4</a:t>
            </a:r>
            <a:r>
              <a:rPr lang="ja-JP" altLang="en-US" sz="2900" dirty="0">
                <a:solidFill>
                  <a:schemeClr val="tx2"/>
                </a:solidFill>
              </a:rPr>
              <a:t>日から</a:t>
            </a:r>
            <a:r>
              <a:rPr lang="ja-JP" altLang="en-US" sz="2900" dirty="0" smtClean="0">
                <a:solidFill>
                  <a:schemeClr val="tx2"/>
                </a:solidFill>
              </a:rPr>
              <a:t>，以下</a:t>
            </a:r>
            <a:r>
              <a:rPr lang="ja-JP" altLang="en-US" sz="2900" dirty="0">
                <a:solidFill>
                  <a:schemeClr val="tx2"/>
                </a:solidFill>
              </a:rPr>
              <a:t>の</a:t>
            </a:r>
            <a:r>
              <a:rPr lang="en-US" altLang="ja-JP" sz="2900" dirty="0">
                <a:solidFill>
                  <a:schemeClr val="tx2"/>
                </a:solidFill>
              </a:rPr>
              <a:t>5</a:t>
            </a:r>
            <a:r>
              <a:rPr lang="ja-JP" altLang="en-US" sz="2900" dirty="0">
                <a:solidFill>
                  <a:schemeClr val="tx2"/>
                </a:solidFill>
              </a:rPr>
              <a:t>種類の「ダウンロード申請書」の先行運用を</a:t>
            </a:r>
            <a:r>
              <a:rPr lang="ja-JP" altLang="en-US" sz="2900" dirty="0" smtClean="0">
                <a:solidFill>
                  <a:schemeClr val="tx2"/>
                </a:solidFill>
              </a:rPr>
              <a:t>開始。</a:t>
            </a: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○これ</a:t>
            </a:r>
            <a:r>
              <a:rPr lang="ja-JP" altLang="en-US" sz="2900" dirty="0">
                <a:solidFill>
                  <a:schemeClr val="tx2"/>
                </a:solidFill>
              </a:rPr>
              <a:t>に伴い，</a:t>
            </a:r>
            <a:r>
              <a:rPr lang="ja-JP" altLang="en-US" sz="2900" b="1" dirty="0">
                <a:solidFill>
                  <a:schemeClr val="tx2"/>
                </a:solidFill>
              </a:rPr>
              <a:t>国外で旅券の発給申請等を行う方</a:t>
            </a:r>
            <a:r>
              <a:rPr lang="ja-JP" altLang="en-US" sz="2900" dirty="0">
                <a:solidFill>
                  <a:schemeClr val="tx2"/>
                </a:solidFill>
              </a:rPr>
              <a:t>は，ご自宅などでこれらの申請書をダウンロードし，必要事項を入力・印刷することで，手軽に旅券申請書の作成を行うことができるようになります。</a:t>
            </a:r>
            <a:br>
              <a:rPr lang="ja-JP" altLang="en-US" sz="2900" dirty="0">
                <a:solidFill>
                  <a:schemeClr val="tx2"/>
                </a:solidFill>
              </a:rPr>
            </a:b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b="1" dirty="0">
                <a:solidFill>
                  <a:schemeClr val="tx2"/>
                </a:solidFill>
              </a:rPr>
              <a:t>　</a:t>
            </a:r>
            <a:r>
              <a:rPr lang="ja-JP" altLang="en-US" sz="2900" dirty="0" smtClean="0">
                <a:solidFill>
                  <a:schemeClr val="tx2"/>
                </a:solidFill>
              </a:rPr>
              <a:t>①一般</a:t>
            </a:r>
            <a:r>
              <a:rPr lang="ja-JP" altLang="en-US" sz="2900" dirty="0">
                <a:solidFill>
                  <a:schemeClr val="tx2"/>
                </a:solidFill>
              </a:rPr>
              <a:t>旅券発給申請書（</a:t>
            </a:r>
            <a:r>
              <a:rPr lang="en-US" altLang="ja-JP" sz="2900" dirty="0">
                <a:solidFill>
                  <a:schemeClr val="tx2"/>
                </a:solidFill>
              </a:rPr>
              <a:t>5</a:t>
            </a:r>
            <a:r>
              <a:rPr lang="ja-JP" altLang="en-US" sz="2900" dirty="0" smtClean="0">
                <a:solidFill>
                  <a:schemeClr val="tx2"/>
                </a:solidFill>
              </a:rPr>
              <a:t>年）</a:t>
            </a: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　②一般</a:t>
            </a:r>
            <a:r>
              <a:rPr lang="ja-JP" altLang="en-US" sz="2900" dirty="0">
                <a:solidFill>
                  <a:schemeClr val="tx2"/>
                </a:solidFill>
              </a:rPr>
              <a:t>旅券発給</a:t>
            </a:r>
            <a:r>
              <a:rPr lang="ja-JP" altLang="en-US" sz="2900" dirty="0" smtClean="0">
                <a:solidFill>
                  <a:schemeClr val="tx2"/>
                </a:solidFill>
              </a:rPr>
              <a:t>申請書（</a:t>
            </a:r>
            <a:r>
              <a:rPr lang="en-US" altLang="ja-JP" sz="2900" dirty="0" smtClean="0">
                <a:solidFill>
                  <a:schemeClr val="tx2"/>
                </a:solidFill>
              </a:rPr>
              <a:t>10</a:t>
            </a:r>
            <a:r>
              <a:rPr lang="ja-JP" altLang="en-US" sz="2900" dirty="0" smtClean="0">
                <a:solidFill>
                  <a:schemeClr val="tx2"/>
                </a:solidFill>
              </a:rPr>
              <a:t>年）</a:t>
            </a:r>
            <a:endParaRPr lang="ja-JP" altLang="en-US" sz="29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　③一般</a:t>
            </a:r>
            <a:r>
              <a:rPr lang="ja-JP" altLang="en-US" sz="2900" dirty="0">
                <a:solidFill>
                  <a:schemeClr val="tx2"/>
                </a:solidFill>
              </a:rPr>
              <a:t>旅券発給申請書（記載事項変更用）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　④一般</a:t>
            </a:r>
            <a:r>
              <a:rPr lang="ja-JP" altLang="en-US" sz="2900" dirty="0">
                <a:solidFill>
                  <a:schemeClr val="tx2"/>
                </a:solidFill>
              </a:rPr>
              <a:t>旅券増補申請書</a:t>
            </a: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tx2"/>
                </a:solidFill>
              </a:rPr>
              <a:t>　⑤紛失</a:t>
            </a:r>
            <a:r>
              <a:rPr lang="ja-JP" altLang="en-US" sz="2900" dirty="0">
                <a:solidFill>
                  <a:schemeClr val="tx2"/>
                </a:solidFill>
              </a:rPr>
              <a:t>一般旅券等届出書</a:t>
            </a:r>
          </a:p>
          <a:p>
            <a:pPr marL="0" indent="0">
              <a:buNone/>
            </a:pPr>
            <a:endParaRPr lang="en-US" altLang="ja-JP" sz="2900" dirty="0" smtClean="0">
              <a:solidFill>
                <a:schemeClr val="tx2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11560" y="62068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</a:rPr>
              <a:t>３．日本旅券（パスポート）関連申請書用紙のダ</a:t>
            </a:r>
            <a:r>
              <a:rPr lang="en-US" altLang="ja-JP" sz="2800" dirty="0">
                <a:solidFill>
                  <a:schemeClr val="tx2"/>
                </a:solidFill>
              </a:rPr>
              <a:t/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　　ウンロード入手開始の</a:t>
            </a:r>
            <a:r>
              <a:rPr lang="ja-JP" altLang="en-US" sz="2800" dirty="0" smtClean="0">
                <a:solidFill>
                  <a:schemeClr val="tx2"/>
                </a:solidFill>
              </a:rPr>
              <a:t>ご案内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46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900" smtClean="0">
                <a:solidFill>
                  <a:schemeClr val="tx2"/>
                </a:solidFill>
              </a:rPr>
              <a:t>○</a:t>
            </a:r>
            <a:r>
              <a:rPr lang="ja-JP" altLang="en-US" sz="2900" dirty="0" smtClean="0">
                <a:solidFill>
                  <a:schemeClr val="tx2"/>
                </a:solidFill>
              </a:rPr>
              <a:t>なお</a:t>
            </a:r>
            <a:r>
              <a:rPr lang="ja-JP" altLang="en-US" sz="2900" dirty="0">
                <a:solidFill>
                  <a:schemeClr val="tx2"/>
                </a:solidFill>
              </a:rPr>
              <a:t>，当面の間は，</a:t>
            </a:r>
            <a:r>
              <a:rPr lang="ja-JP" altLang="en-US" sz="2900" b="1" dirty="0">
                <a:solidFill>
                  <a:schemeClr val="tx2"/>
                </a:solidFill>
              </a:rPr>
              <a:t>在外公館に限っての先行運用</a:t>
            </a:r>
            <a:r>
              <a:rPr lang="ja-JP" altLang="en-US" sz="2900" dirty="0">
                <a:solidFill>
                  <a:schemeClr val="tx2"/>
                </a:solidFill>
              </a:rPr>
              <a:t>となり，国内につきましては，今後の運用状況を確認しながら準備</a:t>
            </a:r>
            <a:r>
              <a:rPr lang="ja-JP" altLang="en-US" sz="2900" dirty="0" smtClean="0">
                <a:solidFill>
                  <a:schemeClr val="tx2"/>
                </a:solidFill>
              </a:rPr>
              <a:t>を継続</a:t>
            </a:r>
            <a:r>
              <a:rPr lang="ja-JP" altLang="en-US" sz="2900" dirty="0" smtClean="0">
                <a:solidFill>
                  <a:schemeClr val="tx2"/>
                </a:solidFill>
              </a:rPr>
              <a:t>。</a:t>
            </a: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b="1" dirty="0">
                <a:solidFill>
                  <a:schemeClr val="tx2"/>
                </a:solidFill>
              </a:rPr>
              <a:t>　</a:t>
            </a: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900" dirty="0">
                <a:solidFill>
                  <a:schemeClr val="tx2"/>
                </a:solidFill>
              </a:rPr>
              <a:t>○</a:t>
            </a:r>
            <a:r>
              <a:rPr lang="ja-JP" altLang="en-US" sz="2900" dirty="0" smtClean="0">
                <a:solidFill>
                  <a:schemeClr val="tx2"/>
                </a:solidFill>
              </a:rPr>
              <a:t>申請書</a:t>
            </a:r>
            <a:r>
              <a:rPr lang="ja-JP" altLang="en-US" sz="2900" dirty="0">
                <a:solidFill>
                  <a:schemeClr val="tx2"/>
                </a:solidFill>
              </a:rPr>
              <a:t>を作成した後は，所定の箇所に直筆による署名の上，写真，戸籍謄本など必要な書類とともに，最寄りの大使館や</a:t>
            </a:r>
            <a:r>
              <a:rPr lang="ja-JP" altLang="en-US" sz="2900" dirty="0" smtClean="0">
                <a:solidFill>
                  <a:schemeClr val="tx2"/>
                </a:solidFill>
              </a:rPr>
              <a:t>総領事館・領事事務所の</a:t>
            </a:r>
            <a:r>
              <a:rPr lang="ja-JP" altLang="en-US" sz="2900" dirty="0">
                <a:solidFill>
                  <a:schemeClr val="tx2"/>
                </a:solidFill>
              </a:rPr>
              <a:t>領事窓口までお持ち頂くことで，パスポートの申請を行うことができます。</a:t>
            </a:r>
            <a:br>
              <a:rPr lang="ja-JP" altLang="en-US" sz="2900" dirty="0">
                <a:solidFill>
                  <a:schemeClr val="tx2"/>
                </a:solidFill>
              </a:rPr>
            </a:br>
            <a:r>
              <a:rPr lang="ja-JP" altLang="en-US" sz="2900" dirty="0">
                <a:solidFill>
                  <a:schemeClr val="tx2"/>
                </a:solidFill>
              </a:rPr>
              <a:t/>
            </a:r>
            <a:br>
              <a:rPr lang="ja-JP" altLang="en-US" sz="2900" dirty="0">
                <a:solidFill>
                  <a:schemeClr val="tx2"/>
                </a:solidFill>
              </a:rPr>
            </a:br>
            <a:r>
              <a:rPr lang="ja-JP" altLang="en-US" sz="2900" dirty="0">
                <a:solidFill>
                  <a:schemeClr val="tx2"/>
                </a:solidFill>
              </a:rPr>
              <a:t>○</a:t>
            </a:r>
            <a:r>
              <a:rPr lang="ja-JP" altLang="en-US" sz="2900" dirty="0" smtClean="0">
                <a:solidFill>
                  <a:schemeClr val="tx2"/>
                </a:solidFill>
              </a:rPr>
              <a:t>この</a:t>
            </a:r>
            <a:r>
              <a:rPr lang="ja-JP" altLang="en-US" sz="2900" dirty="0">
                <a:solidFill>
                  <a:schemeClr val="tx2"/>
                </a:solidFill>
              </a:rPr>
              <a:t>「ダウンロード申請書」は，平成</a:t>
            </a:r>
            <a:r>
              <a:rPr lang="en-US" altLang="ja-JP" sz="2900" dirty="0">
                <a:solidFill>
                  <a:schemeClr val="tx2"/>
                </a:solidFill>
              </a:rPr>
              <a:t>28</a:t>
            </a:r>
            <a:r>
              <a:rPr lang="ja-JP" altLang="en-US" sz="2900" dirty="0">
                <a:solidFill>
                  <a:schemeClr val="tx2"/>
                </a:solidFill>
              </a:rPr>
              <a:t>年</a:t>
            </a:r>
            <a:r>
              <a:rPr lang="en-US" altLang="ja-JP" sz="2900" dirty="0">
                <a:solidFill>
                  <a:schemeClr val="tx2"/>
                </a:solidFill>
              </a:rPr>
              <a:t>1</a:t>
            </a:r>
            <a:r>
              <a:rPr lang="ja-JP" altLang="en-US" sz="2900" dirty="0">
                <a:solidFill>
                  <a:schemeClr val="tx2"/>
                </a:solidFill>
              </a:rPr>
              <a:t>月</a:t>
            </a:r>
            <a:r>
              <a:rPr lang="en-US" altLang="ja-JP" sz="2900" dirty="0">
                <a:solidFill>
                  <a:schemeClr val="tx2"/>
                </a:solidFill>
              </a:rPr>
              <a:t>4</a:t>
            </a:r>
            <a:r>
              <a:rPr lang="ja-JP" altLang="en-US" sz="2900" dirty="0" smtClean="0">
                <a:solidFill>
                  <a:schemeClr val="tx2"/>
                </a:solidFill>
              </a:rPr>
              <a:t>日より，外務省ホームページの</a:t>
            </a:r>
            <a:r>
              <a:rPr lang="ja-JP" altLang="en-US" sz="2900" dirty="0" smtClean="0">
                <a:solidFill>
                  <a:schemeClr val="tx2"/>
                </a:solidFill>
              </a:rPr>
              <a:t>旅券関連ページ</a:t>
            </a:r>
            <a:r>
              <a:rPr lang="ja-JP" altLang="en-US" sz="2900" dirty="0" smtClean="0">
                <a:solidFill>
                  <a:schemeClr val="tx2"/>
                </a:solidFill>
              </a:rPr>
              <a:t>にある以下</a:t>
            </a:r>
            <a:r>
              <a:rPr lang="ja-JP" altLang="en-US" sz="2900" dirty="0">
                <a:solidFill>
                  <a:schemeClr val="tx2"/>
                </a:solidFill>
              </a:rPr>
              <a:t>のバナーをクリックして表示されるページからダウンロードが</a:t>
            </a:r>
            <a:r>
              <a:rPr lang="ja-JP" altLang="en-US" sz="2900" dirty="0" smtClean="0">
                <a:solidFill>
                  <a:schemeClr val="tx2"/>
                </a:solidFill>
              </a:rPr>
              <a:t>可能。</a:t>
            </a:r>
            <a:r>
              <a:rPr lang="ja-JP" altLang="en-US" sz="2900" dirty="0">
                <a:solidFill>
                  <a:schemeClr val="tx2"/>
                </a:solidFill>
              </a:rPr>
              <a:t/>
            </a:r>
            <a:br>
              <a:rPr lang="ja-JP" altLang="en-US" sz="2900" dirty="0">
                <a:solidFill>
                  <a:schemeClr val="tx2"/>
                </a:solidFill>
              </a:rPr>
            </a:br>
            <a:endParaRPr lang="en-US" altLang="ja-JP" sz="2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300" dirty="0" smtClean="0">
                <a:solidFill>
                  <a:srgbClr val="FF0000"/>
                </a:solidFill>
              </a:rPr>
              <a:t>http</a:t>
            </a:r>
            <a:r>
              <a:rPr lang="en-US" altLang="ja-JP" sz="3300" dirty="0">
                <a:solidFill>
                  <a:srgbClr val="FF0000"/>
                </a:solidFill>
              </a:rPr>
              <a:t>://www.mofa.go.jp/mofaj/toko/passport/download/top.html</a:t>
            </a:r>
            <a:endParaRPr kumimoji="1" lang="ja-JP" altLang="en-US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212</Words>
  <Application>Microsoft Office PowerPoint</Application>
  <PresentationFormat>画面に合わせる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在ベンガルール領事事務所 からの連絡事項</vt:lpstr>
      <vt:lpstr>１．在インド平松大使からのメッセージ  ２．インド国民（一般旅券所持者）に対する短期 　　滞在数次ビザの緩和  ３．日本旅券（パスポート）関連申請書用紙のダ 　　ウンロード入手開始のご案内 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外務省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１．カルナタカ州下院選挙結果</dc:title>
  <dc:creator>外務省</dc:creator>
  <cp:lastModifiedBy>情報通信課</cp:lastModifiedBy>
  <cp:revision>81</cp:revision>
  <cp:lastPrinted>2015-11-13T08:20:22Z</cp:lastPrinted>
  <dcterms:created xsi:type="dcterms:W3CDTF">2013-06-21T10:30:07Z</dcterms:created>
  <dcterms:modified xsi:type="dcterms:W3CDTF">2016-01-11T05:45:02Z</dcterms:modified>
</cp:coreProperties>
</file>