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3" r:id="rId4"/>
    <p:sldId id="275" r:id="rId5"/>
    <p:sldId id="274" r:id="rId6"/>
    <p:sldId id="276" r:id="rId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B855536-B6DD-4961-A5DF-52FE6CDBD95B}">
          <p14:sldIdLst>
            <p14:sldId id="256"/>
            <p14:sldId id="278"/>
            <p14:sldId id="273"/>
            <p14:sldId id="275"/>
            <p14:sldId id="274"/>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8" autoAdjust="0"/>
  </p:normalViewPr>
  <p:slideViewPr>
    <p:cSldViewPr>
      <p:cViewPr>
        <p:scale>
          <a:sx n="48" d="100"/>
          <a:sy n="48" d="100"/>
        </p:scale>
        <p:origin x="-2016"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2016/3/7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3BBE9-B391-42F3-AB7B-0A163ACE26A3}" type="datetimeFigureOut">
              <a:rPr kumimoji="1" lang="ja-JP" altLang="en-US" smtClean="0"/>
              <a:pPr/>
              <a:t>2016/3/7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5E298-6774-4F00-83AB-949AC63E7334}"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emb-japan.go.jp/Japanese/2015j_co_lis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1124744"/>
            <a:ext cx="7416824" cy="1152128"/>
          </a:xfrm>
        </p:spPr>
        <p:txBody>
          <a:bodyPr>
            <a:noAutofit/>
          </a:bodyPr>
          <a:lstStyle/>
          <a:p>
            <a:r>
              <a:rPr kumimoji="1" lang="ja-JP" altLang="en-US" sz="4000" dirty="0" smtClean="0"/>
              <a:t>在ベンガルール領事事務所</a:t>
            </a:r>
            <a:r>
              <a:rPr kumimoji="1" lang="en-US" altLang="ja-JP" sz="4000" dirty="0" smtClean="0"/>
              <a:t/>
            </a:r>
            <a:br>
              <a:rPr kumimoji="1" lang="en-US" altLang="ja-JP" sz="4000" dirty="0" smtClean="0"/>
            </a:br>
            <a:r>
              <a:rPr kumimoji="1" lang="ja-JP" altLang="en-US" sz="4000" dirty="0" smtClean="0"/>
              <a:t>からの連絡事項</a:t>
            </a:r>
            <a:endParaRPr kumimoji="1" lang="ja-JP" altLang="en-US" sz="4000" dirty="0"/>
          </a:p>
        </p:txBody>
      </p:sp>
      <p:sp>
        <p:nvSpPr>
          <p:cNvPr id="3" name="サブタイトル 2"/>
          <p:cNvSpPr>
            <a:spLocks noGrp="1"/>
          </p:cNvSpPr>
          <p:nvPr>
            <p:ph type="subTitle" idx="1"/>
          </p:nvPr>
        </p:nvSpPr>
        <p:spPr>
          <a:xfrm>
            <a:off x="1187624" y="2348880"/>
            <a:ext cx="7056784" cy="3600400"/>
          </a:xfrm>
        </p:spPr>
        <p:txBody>
          <a:bodyPr>
            <a:normAutofit/>
          </a:bodyPr>
          <a:lstStyle/>
          <a:p>
            <a:pPr algn="l"/>
            <a:r>
              <a:rPr lang="ja-JP" altLang="en-US" sz="3600" dirty="0" smtClean="0">
                <a:solidFill>
                  <a:schemeClr val="tx1"/>
                </a:solidFill>
              </a:rPr>
              <a:t>　　　</a:t>
            </a:r>
            <a:endParaRPr lang="en-US" altLang="ja-JP" dirty="0"/>
          </a:p>
          <a:p>
            <a:r>
              <a:rPr lang="ja-JP" altLang="en-US" dirty="0" smtClean="0">
                <a:solidFill>
                  <a:schemeClr val="tx1"/>
                </a:solidFill>
              </a:rPr>
              <a:t>二水会</a:t>
            </a:r>
            <a:endParaRPr lang="en-US" altLang="ja-JP" dirty="0">
              <a:solidFill>
                <a:schemeClr val="tx1"/>
              </a:solidFill>
            </a:endParaRPr>
          </a:p>
          <a:p>
            <a:r>
              <a:rPr lang="ja-JP" altLang="en-US" dirty="0" smtClean="0">
                <a:solidFill>
                  <a:schemeClr val="tx1"/>
                </a:solidFill>
              </a:rPr>
              <a:t>２０１６年３月９日</a:t>
            </a:r>
            <a:endParaRPr lang="en-US" altLang="ja-JP" dirty="0" smtClean="0">
              <a:solidFill>
                <a:schemeClr val="tx1"/>
              </a:solidFill>
            </a:endParaRPr>
          </a:p>
          <a:p>
            <a:r>
              <a:rPr lang="ja-JP" altLang="en-US" dirty="0" smtClean="0">
                <a:solidFill>
                  <a:schemeClr val="tx1"/>
                </a:solidFill>
              </a:rPr>
              <a:t>所長　河上　淳一</a:t>
            </a:r>
            <a:endParaRPr lang="en-US" altLang="ja-JP" dirty="0">
              <a:solidFill>
                <a:schemeClr val="tx1"/>
              </a:solidFill>
            </a:endParaRPr>
          </a:p>
          <a:p>
            <a:endParaRPr lang="en-US" altLang="ja-JP" dirty="0">
              <a:solidFill>
                <a:schemeClr val="tx1"/>
              </a:solidFill>
            </a:endParaRPr>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836712"/>
            <a:ext cx="8229600" cy="5289451"/>
          </a:xfrm>
        </p:spPr>
        <p:txBody>
          <a:bodyPr/>
          <a:lstStyle/>
          <a:p>
            <a:pPr marL="514350" indent="-514350">
              <a:buAutoNum type="arabicDbPeriod"/>
            </a:pPr>
            <a:r>
              <a:rPr lang="ja-JP" altLang="en-US" dirty="0" smtClean="0">
                <a:solidFill>
                  <a:srgbClr val="FF0000"/>
                </a:solidFill>
              </a:rPr>
              <a:t>「</a:t>
            </a:r>
            <a:r>
              <a:rPr lang="ja-JP" altLang="en-US" dirty="0">
                <a:solidFill>
                  <a:srgbClr val="FF0000"/>
                </a:solidFill>
              </a:rPr>
              <a:t>インド進出日系企業リスト」</a:t>
            </a:r>
            <a:r>
              <a:rPr lang="ja-JP" altLang="en-US" dirty="0" smtClean="0">
                <a:solidFill>
                  <a:srgbClr val="FF0000"/>
                </a:solidFill>
              </a:rPr>
              <a:t>改訂</a:t>
            </a:r>
            <a:r>
              <a:rPr lang="ja-JP" altLang="en-US" dirty="0">
                <a:solidFill>
                  <a:srgbClr val="FF0000"/>
                </a:solidFill>
              </a:rPr>
              <a:t>作業へのご協力のお礼</a:t>
            </a:r>
            <a:r>
              <a:rPr lang="ja-JP" altLang="en-US" dirty="0" smtClean="0">
                <a:solidFill>
                  <a:srgbClr val="FF0000"/>
                </a:solidFill>
              </a:rPr>
              <a:t>と調査結果</a:t>
            </a:r>
            <a:r>
              <a:rPr lang="ja-JP" altLang="en-US" dirty="0" smtClean="0">
                <a:solidFill>
                  <a:srgbClr val="FF0000"/>
                </a:solidFill>
              </a:rPr>
              <a:t>報告</a:t>
            </a:r>
            <a:endParaRPr lang="en-US" altLang="ja-JP" dirty="0" smtClean="0">
              <a:solidFill>
                <a:srgbClr val="FF0000"/>
              </a:solidFill>
            </a:endParaRPr>
          </a:p>
          <a:p>
            <a:pPr marL="514350" indent="-514350">
              <a:buAutoNum type="arabicDbPeriod"/>
            </a:pPr>
            <a:endParaRPr lang="en-US" altLang="ja-JP" dirty="0" smtClean="0">
              <a:solidFill>
                <a:srgbClr val="FF0000"/>
              </a:solidFill>
            </a:endParaRPr>
          </a:p>
          <a:p>
            <a:pPr marL="514350" indent="-514350">
              <a:buAutoNum type="arabicDbPeriod"/>
            </a:pPr>
            <a:r>
              <a:rPr lang="ja-JP" altLang="en-US" dirty="0">
                <a:solidFill>
                  <a:srgbClr val="FF0000"/>
                </a:solidFill>
              </a:rPr>
              <a:t>衛星携帯電話の未許可持ち込み・使用禁止に</a:t>
            </a:r>
            <a:r>
              <a:rPr lang="ja-JP" altLang="en-US" dirty="0" smtClean="0">
                <a:solidFill>
                  <a:srgbClr val="FF0000"/>
                </a:solidFill>
              </a:rPr>
              <a:t>ついて</a:t>
            </a:r>
            <a:endParaRPr lang="en-US" altLang="ja-JP" dirty="0" smtClean="0">
              <a:solidFill>
                <a:srgbClr val="FF0000"/>
              </a:solidFill>
            </a:endParaRPr>
          </a:p>
          <a:p>
            <a:pPr marL="514350" indent="-514350">
              <a:buAutoNum type="arabicDbPeriod"/>
            </a:pPr>
            <a:endParaRPr lang="en-US" altLang="ja-JP" dirty="0" smtClean="0">
              <a:solidFill>
                <a:srgbClr val="FF0000"/>
              </a:solidFill>
            </a:endParaRPr>
          </a:p>
          <a:p>
            <a:pPr marL="514350" indent="-514350">
              <a:buAutoNum type="arabicDbPeriod"/>
            </a:pPr>
            <a:r>
              <a:rPr lang="ja-JP" altLang="en-US" dirty="0">
                <a:solidFill>
                  <a:srgbClr val="FF0000"/>
                </a:solidFill>
              </a:rPr>
              <a:t>インドとの社会保障協定発効の見通しについて</a:t>
            </a:r>
            <a:endParaRPr lang="en-US" altLang="ja-JP" dirty="0" smtClean="0">
              <a:solidFill>
                <a:srgbClr val="FF0000"/>
              </a:solidFill>
            </a:endParaRPr>
          </a:p>
          <a:p>
            <a:pPr marL="514350" indent="-514350">
              <a:buAutoNum type="arabicDbPeriod"/>
            </a:pPr>
            <a:endParaRPr kumimoji="1" lang="ja-JP" altLang="en-US" dirty="0"/>
          </a:p>
        </p:txBody>
      </p:sp>
    </p:spTree>
    <p:extLst>
      <p:ext uri="{BB962C8B-B14F-4D97-AF65-F5344CB8AC3E}">
        <p14:creationId xmlns:p14="http://schemas.microsoft.com/office/powerpoint/2010/main" val="20395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528" y="1484784"/>
            <a:ext cx="8208912" cy="5184576"/>
          </a:xfrm>
        </p:spPr>
        <p:txBody>
          <a:bodyPr>
            <a:normAutofit fontScale="47500" lnSpcReduction="20000"/>
          </a:bodyPr>
          <a:lstStyle/>
          <a:p>
            <a:pPr marL="0" indent="0">
              <a:buNone/>
            </a:pPr>
            <a:endParaRPr lang="en-US" altLang="ja-JP" dirty="0" smtClean="0"/>
          </a:p>
          <a:p>
            <a:pPr marL="0" indent="0">
              <a:lnSpc>
                <a:spcPct val="170000"/>
              </a:lnSpc>
              <a:buNone/>
            </a:pPr>
            <a:r>
              <a:rPr lang="ja-JP" altLang="en-US" sz="4500" b="1" dirty="0" smtClean="0"/>
              <a:t>○先般，商工会事務局を通じ，法人会員の皆様に，メールによるアンケートの形で実施した日系企業リスト改訂作業結果報告。（次頁）</a:t>
            </a:r>
            <a:endParaRPr lang="en-US" altLang="ja-JP" sz="4500" b="1" dirty="0" smtClean="0"/>
          </a:p>
          <a:p>
            <a:pPr marL="0" indent="0">
              <a:lnSpc>
                <a:spcPct val="170000"/>
              </a:lnSpc>
              <a:buNone/>
            </a:pPr>
            <a:endParaRPr lang="en-US" altLang="ja-JP" sz="4500" b="1" dirty="0" smtClean="0"/>
          </a:p>
          <a:p>
            <a:pPr marL="0" indent="0">
              <a:lnSpc>
                <a:spcPct val="170000"/>
              </a:lnSpc>
              <a:buNone/>
            </a:pPr>
            <a:r>
              <a:rPr lang="ja-JP" altLang="en-US" sz="4500" b="1" dirty="0" smtClean="0"/>
              <a:t>○詳しくは大使館のホームページで</a:t>
            </a:r>
            <a:r>
              <a:rPr lang="ja-JP" altLang="en-US" sz="4500" b="1" dirty="0" smtClean="0">
                <a:latin typeface="+mj-ea"/>
                <a:ea typeface="+mj-ea"/>
              </a:rPr>
              <a:t>「</a:t>
            </a:r>
            <a:r>
              <a:rPr lang="ja-JP" altLang="en-US" sz="4500" b="1" dirty="0" smtClean="0">
                <a:solidFill>
                  <a:srgbClr val="FF0000"/>
                </a:solidFill>
                <a:latin typeface="+mj-ea"/>
                <a:ea typeface="+mj-ea"/>
              </a:rPr>
              <a:t>インド</a:t>
            </a:r>
            <a:r>
              <a:rPr lang="ja-JP" altLang="en-US" sz="4500" b="1" dirty="0">
                <a:solidFill>
                  <a:srgbClr val="FF0000"/>
                </a:solidFill>
                <a:latin typeface="+mj-ea"/>
                <a:ea typeface="+mj-ea"/>
              </a:rPr>
              <a:t>進出日系企業</a:t>
            </a:r>
            <a:r>
              <a:rPr lang="ja-JP" altLang="en-US" sz="4500" b="1" dirty="0" smtClean="0">
                <a:solidFill>
                  <a:srgbClr val="FF0000"/>
                </a:solidFill>
                <a:latin typeface="+mj-ea"/>
                <a:ea typeface="+mj-ea"/>
              </a:rPr>
              <a:t>リスト</a:t>
            </a:r>
            <a:r>
              <a:rPr lang="ja-JP" altLang="en-US" sz="4500" dirty="0" smtClean="0">
                <a:latin typeface="+mj-ea"/>
                <a:ea typeface="+mj-ea"/>
              </a:rPr>
              <a:t>」</a:t>
            </a:r>
            <a:r>
              <a:rPr lang="ja-JP" altLang="en-US" sz="4500" b="1" dirty="0" smtClean="0"/>
              <a:t>として紹介中。</a:t>
            </a:r>
            <a:endParaRPr lang="en-US" altLang="ja-JP" sz="4500" b="1" dirty="0" smtClean="0"/>
          </a:p>
          <a:p>
            <a:pPr marL="0" indent="0">
              <a:lnSpc>
                <a:spcPct val="170000"/>
              </a:lnSpc>
              <a:buNone/>
            </a:pPr>
            <a:r>
              <a:rPr lang="ja-JP" altLang="en-US" sz="4500" b="1" dirty="0"/>
              <a:t>　</a:t>
            </a:r>
            <a:r>
              <a:rPr lang="ja-JP" altLang="en-US" sz="4500" b="1" dirty="0" smtClean="0"/>
              <a:t>　</a:t>
            </a:r>
            <a:r>
              <a:rPr lang="en-US" altLang="ja-JP" sz="4400" b="1" dirty="0" smtClean="0">
                <a:hlinkClick r:id="rId2"/>
              </a:rPr>
              <a:t>http</a:t>
            </a:r>
            <a:r>
              <a:rPr lang="en-US" altLang="ja-JP" sz="4400" b="1" dirty="0">
                <a:hlinkClick r:id="rId2"/>
              </a:rPr>
              <a:t>://</a:t>
            </a:r>
            <a:r>
              <a:rPr lang="en-US" altLang="ja-JP" sz="4400" b="1" dirty="0" smtClean="0">
                <a:hlinkClick r:id="rId2"/>
              </a:rPr>
              <a:t>www.in.emb-japan.go.jp/Japanese/2015j_co_list.pdf</a:t>
            </a:r>
            <a:endParaRPr lang="en-US" altLang="ja-JP" sz="8000" b="1" dirty="0"/>
          </a:p>
          <a:p>
            <a:pPr marL="0" indent="0">
              <a:lnSpc>
                <a:spcPct val="170000"/>
              </a:lnSpc>
              <a:buNone/>
            </a:pPr>
            <a:r>
              <a:rPr lang="ja-JP" altLang="en-US" sz="4500" b="1" dirty="0" smtClean="0"/>
              <a:t>○この場を借りてご協力いただいた商工会事務局及び商工会法人会員の皆様にお礼。</a:t>
            </a:r>
            <a:endParaRPr kumimoji="1" lang="en-US" altLang="ja-JP" sz="4200" b="1" dirty="0" smtClean="0"/>
          </a:p>
        </p:txBody>
      </p:sp>
      <p:sp>
        <p:nvSpPr>
          <p:cNvPr id="2" name="正方形/長方形 1"/>
          <p:cNvSpPr/>
          <p:nvPr/>
        </p:nvSpPr>
        <p:spPr>
          <a:xfrm>
            <a:off x="1043608" y="404664"/>
            <a:ext cx="7344816" cy="1200329"/>
          </a:xfrm>
          <a:prstGeom prst="rect">
            <a:avLst/>
          </a:prstGeom>
        </p:spPr>
        <p:txBody>
          <a:bodyPr wrap="square">
            <a:spAutoFit/>
          </a:bodyPr>
          <a:lstStyle/>
          <a:p>
            <a:pPr algn="ctr"/>
            <a:r>
              <a:rPr lang="ja-JP" altLang="en-US" sz="2400" dirty="0">
                <a:solidFill>
                  <a:srgbClr val="FF0000"/>
                </a:solidFill>
              </a:rPr>
              <a:t>１</a:t>
            </a:r>
            <a:r>
              <a:rPr lang="ja-JP" altLang="en-US" sz="2400" dirty="0" smtClean="0">
                <a:solidFill>
                  <a:srgbClr val="FF0000"/>
                </a:solidFill>
              </a:rPr>
              <a:t>．「インド</a:t>
            </a:r>
            <a:r>
              <a:rPr lang="ja-JP" altLang="en-US" sz="2400" dirty="0">
                <a:solidFill>
                  <a:srgbClr val="FF0000"/>
                </a:solidFill>
              </a:rPr>
              <a:t>進出日系</a:t>
            </a:r>
            <a:r>
              <a:rPr lang="ja-JP" altLang="en-US" sz="2400" dirty="0" smtClean="0">
                <a:solidFill>
                  <a:srgbClr val="FF0000"/>
                </a:solidFill>
              </a:rPr>
              <a:t>企業リスト」改</a:t>
            </a:r>
            <a:endParaRPr lang="en-US" altLang="ja-JP" sz="2400" dirty="0" smtClean="0">
              <a:solidFill>
                <a:srgbClr val="FF0000"/>
              </a:solidFill>
            </a:endParaRPr>
          </a:p>
          <a:p>
            <a:pPr algn="ctr"/>
            <a:r>
              <a:rPr lang="ja-JP" altLang="en-US" sz="2400" dirty="0">
                <a:solidFill>
                  <a:srgbClr val="FF0000"/>
                </a:solidFill>
              </a:rPr>
              <a:t>　</a:t>
            </a:r>
            <a:r>
              <a:rPr lang="ja-JP" altLang="en-US" sz="2400" dirty="0" smtClean="0">
                <a:solidFill>
                  <a:srgbClr val="FF0000"/>
                </a:solidFill>
              </a:rPr>
              <a:t>　訂作業へのご協力のお礼と報告</a:t>
            </a:r>
            <a:r>
              <a:rPr lang="en-US" altLang="ja-JP" sz="2400" dirty="0">
                <a:solidFill>
                  <a:srgbClr val="FF0000"/>
                </a:solidFill>
              </a:rPr>
              <a:t/>
            </a:r>
            <a:br>
              <a:rPr lang="en-US" altLang="ja-JP" sz="2400" dirty="0">
                <a:solidFill>
                  <a:srgbClr val="FF0000"/>
                </a:solidFill>
              </a:rPr>
            </a:br>
            <a:endParaRPr lang="ja-JP" altLang="en-US" sz="2400" dirty="0"/>
          </a:p>
        </p:txBody>
      </p:sp>
    </p:spTree>
    <p:extLst>
      <p:ext uri="{BB962C8B-B14F-4D97-AF65-F5344CB8AC3E}">
        <p14:creationId xmlns:p14="http://schemas.microsoft.com/office/powerpoint/2010/main" val="49780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700808"/>
            <a:ext cx="8229600" cy="4824536"/>
          </a:xfrm>
        </p:spPr>
        <p:txBody>
          <a:bodyPr>
            <a:normAutofit/>
          </a:bodyPr>
          <a:lstStyle/>
          <a:p>
            <a:pPr marL="0" indent="0">
              <a:buNone/>
            </a:pPr>
            <a:endParaRPr lang="en-US" altLang="ja-JP" dirty="0" smtClean="0"/>
          </a:p>
          <a:p>
            <a:pPr marL="0" indent="0">
              <a:buNone/>
            </a:pPr>
            <a:endParaRPr kumimoji="1" lang="ja-JP" altLang="en-US" sz="8400" b="1" dirty="0">
              <a:solidFill>
                <a:srgbClr val="FF0000"/>
              </a:solidFill>
            </a:endParaRPr>
          </a:p>
        </p:txBody>
      </p:sp>
      <p:sp>
        <p:nvSpPr>
          <p:cNvPr id="2" name="正方形/長方形 1"/>
          <p:cNvSpPr/>
          <p:nvPr/>
        </p:nvSpPr>
        <p:spPr>
          <a:xfrm>
            <a:off x="611560" y="620688"/>
            <a:ext cx="7560840" cy="461665"/>
          </a:xfrm>
          <a:prstGeom prst="rect">
            <a:avLst/>
          </a:prstGeom>
        </p:spPr>
        <p:txBody>
          <a:bodyPr wrap="square">
            <a:spAutoFit/>
          </a:bodyPr>
          <a:lstStyle/>
          <a:p>
            <a:pPr algn="ctr"/>
            <a:r>
              <a:rPr lang="ja-JP" altLang="en-US" sz="2400" dirty="0" smtClean="0">
                <a:solidFill>
                  <a:srgbClr val="FF0000"/>
                </a:solidFill>
              </a:rPr>
              <a:t> </a:t>
            </a:r>
            <a:r>
              <a:rPr lang="ja-JP" altLang="en-US" sz="2400" dirty="0">
                <a:solidFill>
                  <a:srgbClr val="FF0000"/>
                </a:solidFill>
              </a:rPr>
              <a:t>「インド進出日系</a:t>
            </a:r>
            <a:r>
              <a:rPr lang="ja-JP" altLang="en-US" sz="2400" dirty="0" smtClean="0">
                <a:solidFill>
                  <a:srgbClr val="FF0000"/>
                </a:solidFill>
              </a:rPr>
              <a:t>企業集計結果</a:t>
            </a:r>
            <a:r>
              <a:rPr lang="en-US" altLang="ja-JP" sz="2400" dirty="0" smtClean="0">
                <a:solidFill>
                  <a:srgbClr val="FF0000"/>
                </a:solidFill>
              </a:rPr>
              <a:t>(</a:t>
            </a:r>
            <a:r>
              <a:rPr lang="ja-JP" altLang="en-US" sz="2400" dirty="0" smtClean="0">
                <a:solidFill>
                  <a:srgbClr val="FF0000"/>
                </a:solidFill>
              </a:rPr>
              <a:t>抜粋）</a:t>
            </a:r>
            <a:endParaRPr lang="ja-JP" altLang="en-US" sz="2400" dirty="0"/>
          </a:p>
        </p:txBody>
      </p:sp>
      <p:sp>
        <p:nvSpPr>
          <p:cNvPr id="4" name="正方形/長方形 3"/>
          <p:cNvSpPr/>
          <p:nvPr/>
        </p:nvSpPr>
        <p:spPr>
          <a:xfrm>
            <a:off x="611560" y="1484784"/>
            <a:ext cx="7920880" cy="4431983"/>
          </a:xfrm>
          <a:prstGeom prst="rect">
            <a:avLst/>
          </a:prstGeom>
        </p:spPr>
        <p:txBody>
          <a:bodyPr wrap="square">
            <a:spAutoFit/>
          </a:bodyPr>
          <a:lstStyle/>
          <a:p>
            <a:endParaRPr lang="en-US" altLang="ja-JP" b="1" dirty="0"/>
          </a:p>
          <a:p>
            <a:r>
              <a:rPr lang="ja-JP" altLang="en-US" b="1" dirty="0"/>
              <a:t>　</a:t>
            </a:r>
            <a:r>
              <a:rPr lang="ja-JP" altLang="en-US" sz="2400" b="1" dirty="0"/>
              <a:t>・インド進出日系企業数：</a:t>
            </a:r>
            <a:r>
              <a:rPr lang="ja-JP" altLang="en-US" sz="2400" b="1" dirty="0">
                <a:solidFill>
                  <a:srgbClr val="FF0000"/>
                </a:solidFill>
              </a:rPr>
              <a:t>１１５６社→１２２９社</a:t>
            </a:r>
            <a:r>
              <a:rPr lang="en-US" altLang="ja-JP" sz="2400" b="1" dirty="0">
                <a:solidFill>
                  <a:srgbClr val="FF0000"/>
                </a:solidFill>
              </a:rPr>
              <a:t>(</a:t>
            </a:r>
            <a:r>
              <a:rPr lang="ja-JP" altLang="en-US" sz="2400" b="1" dirty="0"/>
              <a:t>６．３％増）</a:t>
            </a:r>
            <a:endParaRPr lang="en-US" altLang="ja-JP" sz="2400" b="1" dirty="0"/>
          </a:p>
          <a:p>
            <a:r>
              <a:rPr lang="ja-JP" altLang="en-US" sz="2400" b="1" dirty="0"/>
              <a:t>　・うちカルナータカ州：</a:t>
            </a:r>
            <a:r>
              <a:rPr lang="ja-JP" altLang="en-US" sz="2400" b="1" dirty="0">
                <a:solidFill>
                  <a:srgbClr val="FF0000"/>
                </a:solidFill>
              </a:rPr>
              <a:t>１９０</a:t>
            </a:r>
            <a:r>
              <a:rPr lang="ja-JP" altLang="en-US" sz="2400" b="1" dirty="0"/>
              <a:t>社（全体の１６．８％）</a:t>
            </a:r>
            <a:endParaRPr lang="en-US" altLang="ja-JP" sz="2400" b="1" dirty="0"/>
          </a:p>
          <a:p>
            <a:r>
              <a:rPr lang="ja-JP" altLang="en-US" sz="2400" b="1" dirty="0"/>
              <a:t>　　州別ではハリヤナ州（３０５）</a:t>
            </a:r>
            <a:r>
              <a:rPr lang="ja-JP" altLang="en-US" sz="2400" b="1" dirty="0" smtClean="0"/>
              <a:t>，</a:t>
            </a:r>
            <a:endParaRPr lang="en-US" altLang="ja-JP" sz="2400" b="1" dirty="0" smtClean="0"/>
          </a:p>
          <a:p>
            <a:r>
              <a:rPr lang="ja-JP" altLang="en-US" sz="2400" b="1" dirty="0"/>
              <a:t>　</a:t>
            </a:r>
            <a:r>
              <a:rPr lang="ja-JP" altLang="en-US" sz="2400" b="1" dirty="0" smtClean="0"/>
              <a:t>　マハーラーシュトラ州</a:t>
            </a:r>
            <a:r>
              <a:rPr lang="ja-JP" altLang="en-US" sz="2400" b="1" dirty="0"/>
              <a:t>（</a:t>
            </a:r>
            <a:r>
              <a:rPr lang="ja-JP" altLang="en-US" sz="2400" b="1" dirty="0" smtClean="0"/>
              <a:t>２０３</a:t>
            </a:r>
            <a:r>
              <a:rPr lang="ja-JP" altLang="en-US" sz="2400" b="1" dirty="0"/>
              <a:t>），　タミル・ナド州（１９２）</a:t>
            </a:r>
            <a:endParaRPr lang="en-US" altLang="ja-JP" sz="2400" b="1" dirty="0"/>
          </a:p>
          <a:p>
            <a:r>
              <a:rPr lang="ja-JP" altLang="en-US" sz="2400" b="1" dirty="0"/>
              <a:t>　　に次ぐ４番目</a:t>
            </a:r>
            <a:endParaRPr lang="en-US" altLang="ja-JP" sz="2400" b="1" dirty="0"/>
          </a:p>
          <a:p>
            <a:r>
              <a:rPr lang="ja-JP" altLang="en-US" sz="2400" b="1" dirty="0"/>
              <a:t>　・インド進出日系企業拠点数：</a:t>
            </a:r>
            <a:r>
              <a:rPr lang="ja-JP" altLang="en-US" sz="2400" b="1" dirty="0">
                <a:solidFill>
                  <a:srgbClr val="FF0000"/>
                </a:solidFill>
              </a:rPr>
              <a:t>３８８１拠点→４４１７</a:t>
            </a:r>
            <a:r>
              <a:rPr lang="ja-JP" altLang="en-US" sz="2400" b="1" dirty="0" smtClean="0">
                <a:solidFill>
                  <a:srgbClr val="FF0000"/>
                </a:solidFill>
              </a:rPr>
              <a:t>拠点</a:t>
            </a:r>
            <a:endParaRPr lang="en-US" altLang="ja-JP" sz="2400" b="1" dirty="0" smtClean="0">
              <a:solidFill>
                <a:srgbClr val="FF0000"/>
              </a:solidFill>
            </a:endParaRPr>
          </a:p>
          <a:p>
            <a:r>
              <a:rPr lang="ja-JP" altLang="en-US" sz="2400" b="1" dirty="0">
                <a:solidFill>
                  <a:srgbClr val="FF0000"/>
                </a:solidFill>
              </a:rPr>
              <a:t>　</a:t>
            </a:r>
            <a:r>
              <a:rPr lang="ja-JP" altLang="en-US" sz="2400" b="1" dirty="0" smtClean="0">
                <a:solidFill>
                  <a:srgbClr val="FF0000"/>
                </a:solidFill>
              </a:rPr>
              <a:t>　</a:t>
            </a:r>
            <a:r>
              <a:rPr lang="ja-JP" altLang="en-US" sz="2400" b="1" dirty="0" smtClean="0"/>
              <a:t>（１３．８％増</a:t>
            </a:r>
            <a:r>
              <a:rPr lang="ja-JP" altLang="en-US" sz="2400" b="1" dirty="0"/>
              <a:t>）</a:t>
            </a:r>
            <a:endParaRPr lang="en-US" altLang="ja-JP" sz="2400" b="1" dirty="0"/>
          </a:p>
          <a:p>
            <a:r>
              <a:rPr lang="ja-JP" altLang="en-US" sz="2400" b="1" dirty="0"/>
              <a:t>　・うちカルナータカ州：</a:t>
            </a:r>
            <a:r>
              <a:rPr lang="ja-JP" altLang="en-US" sz="2400" b="1" dirty="0">
                <a:solidFill>
                  <a:srgbClr val="FF0000"/>
                </a:solidFill>
              </a:rPr>
              <a:t>３８７拠点→４５１拠点</a:t>
            </a:r>
            <a:r>
              <a:rPr lang="ja-JP" altLang="en-US" sz="2400" b="1" dirty="0"/>
              <a:t>（１６．５％増）</a:t>
            </a:r>
            <a:endParaRPr lang="en-US" altLang="ja-JP" sz="2400" b="1" dirty="0"/>
          </a:p>
          <a:p>
            <a:r>
              <a:rPr lang="ja-JP" altLang="en-US" sz="2400" b="1" dirty="0"/>
              <a:t>　　州別では，マハーラーシュトラ州（７１２）</a:t>
            </a:r>
            <a:r>
              <a:rPr lang="ja-JP" altLang="en-US" sz="2400" b="1" dirty="0" smtClean="0"/>
              <a:t>，</a:t>
            </a:r>
            <a:endParaRPr lang="en-US" altLang="ja-JP" sz="2400" b="1" dirty="0" smtClean="0"/>
          </a:p>
          <a:p>
            <a:r>
              <a:rPr lang="ja-JP" altLang="en-US" sz="2400" b="1" dirty="0"/>
              <a:t>　</a:t>
            </a:r>
            <a:r>
              <a:rPr lang="ja-JP" altLang="en-US" sz="2400" b="1" dirty="0" smtClean="0"/>
              <a:t>　タミル</a:t>
            </a:r>
            <a:r>
              <a:rPr lang="ja-JP" altLang="en-US" sz="2400" b="1" dirty="0"/>
              <a:t>・ナド州（５７７），ハリヤナ州（４８７）</a:t>
            </a:r>
            <a:endParaRPr lang="en-US" altLang="ja-JP" sz="2400" b="1" dirty="0"/>
          </a:p>
          <a:p>
            <a:r>
              <a:rPr lang="ja-JP" altLang="en-US" sz="2400" b="1" dirty="0"/>
              <a:t>　　に次ぐ４番目</a:t>
            </a:r>
            <a:endParaRPr lang="en-US" altLang="ja-JP" sz="2400" b="1" dirty="0"/>
          </a:p>
        </p:txBody>
      </p:sp>
    </p:spTree>
    <p:extLst>
      <p:ext uri="{BB962C8B-B14F-4D97-AF65-F5344CB8AC3E}">
        <p14:creationId xmlns:p14="http://schemas.microsoft.com/office/powerpoint/2010/main" val="1532896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04664"/>
            <a:ext cx="8219256" cy="5688632"/>
          </a:xfrm>
        </p:spPr>
        <p:txBody>
          <a:bodyPr>
            <a:noAutofit/>
          </a:bodyPr>
          <a:lstStyle/>
          <a:p>
            <a:pPr algn="l"/>
            <a:r>
              <a:rPr lang="ja-JP" altLang="en-US" sz="2800" dirty="0" smtClean="0">
                <a:solidFill>
                  <a:srgbClr val="FF0000"/>
                </a:solidFill>
              </a:rPr>
              <a:t>　　　　　　　　</a:t>
            </a:r>
            <a:endParaRPr kumimoji="1" lang="ja-JP" altLang="en-US" sz="2800" dirty="0"/>
          </a:p>
        </p:txBody>
      </p:sp>
      <p:sp>
        <p:nvSpPr>
          <p:cNvPr id="3" name="正方形/長方形 2"/>
          <p:cNvSpPr/>
          <p:nvPr/>
        </p:nvSpPr>
        <p:spPr>
          <a:xfrm>
            <a:off x="1043608" y="404664"/>
            <a:ext cx="7344816" cy="830997"/>
          </a:xfrm>
          <a:prstGeom prst="rect">
            <a:avLst/>
          </a:prstGeom>
        </p:spPr>
        <p:txBody>
          <a:bodyPr wrap="square">
            <a:spAutoFit/>
          </a:bodyPr>
          <a:lstStyle/>
          <a:p>
            <a:pPr algn="ctr"/>
            <a:r>
              <a:rPr lang="ja-JP" altLang="en-US" sz="2400" dirty="0" smtClean="0">
                <a:solidFill>
                  <a:srgbClr val="FF0000"/>
                </a:solidFill>
              </a:rPr>
              <a:t>２．衛星携帯電話の未許可持ち込み・使用禁止について</a:t>
            </a:r>
            <a:r>
              <a:rPr lang="en-US" altLang="ja-JP" sz="2400" dirty="0">
                <a:solidFill>
                  <a:srgbClr val="FF0000"/>
                </a:solidFill>
              </a:rPr>
              <a:t/>
            </a:r>
            <a:br>
              <a:rPr lang="en-US" altLang="ja-JP" sz="2400" dirty="0">
                <a:solidFill>
                  <a:srgbClr val="FF0000"/>
                </a:solidFill>
              </a:rPr>
            </a:br>
            <a:endParaRPr lang="ja-JP" altLang="en-US" sz="2400" dirty="0"/>
          </a:p>
        </p:txBody>
      </p:sp>
      <p:sp>
        <p:nvSpPr>
          <p:cNvPr id="4" name="正方形/長方形 3"/>
          <p:cNvSpPr/>
          <p:nvPr/>
        </p:nvSpPr>
        <p:spPr>
          <a:xfrm>
            <a:off x="755576" y="820162"/>
            <a:ext cx="7920880" cy="4801314"/>
          </a:xfrm>
          <a:prstGeom prst="rect">
            <a:avLst/>
          </a:prstGeom>
        </p:spPr>
        <p:txBody>
          <a:bodyPr wrap="square">
            <a:spAutoFit/>
          </a:bodyPr>
          <a:lstStyle/>
          <a:p>
            <a:endParaRPr lang="en-US" altLang="ja-JP" b="1" dirty="0"/>
          </a:p>
          <a:p>
            <a:r>
              <a:rPr lang="ja-JP" altLang="en-US" b="1" dirty="0"/>
              <a:t>　</a:t>
            </a:r>
            <a:r>
              <a:rPr lang="ja-JP" altLang="en-US" sz="2400" b="1" dirty="0" smtClean="0"/>
              <a:t>○短期滞在中の邦人出張者</a:t>
            </a:r>
            <a:r>
              <a:rPr lang="en-US" altLang="ja-JP" sz="2400" b="1" dirty="0" smtClean="0"/>
              <a:t>(</a:t>
            </a:r>
            <a:r>
              <a:rPr lang="ja-JP" altLang="en-US" sz="2400" b="1" dirty="0" smtClean="0"/>
              <a:t>企業幹部</a:t>
            </a:r>
            <a:r>
              <a:rPr lang="en-US" altLang="ja-JP" sz="2400" b="1" dirty="0" smtClean="0"/>
              <a:t>)</a:t>
            </a:r>
            <a:r>
              <a:rPr lang="ja-JP" altLang="en-US" sz="2400" b="1" dirty="0" smtClean="0"/>
              <a:t>が，日本で購入した衛星携帯電話（インマルサット，イリジウム，スラーヤなど）をインド電波監理局の許可無くインド国内に持ち込み，用務を終え空港から出国しようとしたところ，荷物検査で発覚し，空港警察により一時拘留され，予定通り出国ができなくなった事案が２件発生</a:t>
            </a:r>
            <a:endParaRPr lang="en-US" altLang="ja-JP" sz="2400" b="1" dirty="0" smtClean="0"/>
          </a:p>
          <a:p>
            <a:r>
              <a:rPr lang="ja-JP" altLang="en-US" sz="2400" b="1" dirty="0" smtClean="0"/>
              <a:t>○いずれも，数日内に裁判所で罰金刑の判決を受け，その後漸く出国）。</a:t>
            </a:r>
            <a:endParaRPr lang="en-US" altLang="ja-JP" sz="2400" b="1" dirty="0" smtClean="0"/>
          </a:p>
          <a:p>
            <a:r>
              <a:rPr lang="ja-JP" altLang="en-US" sz="2400" b="1" dirty="0" smtClean="0"/>
              <a:t>○仮に何らかの衛星携帯電話をインド国外から持ち込む場合は，顧問弁護士などを通じ，事前の許可を取得しておくべき。</a:t>
            </a:r>
            <a:endParaRPr lang="en-US" altLang="ja-JP" sz="2400" b="1" dirty="0" smtClean="0"/>
          </a:p>
          <a:p>
            <a:r>
              <a:rPr lang="ja-JP" altLang="en-US" sz="2400" b="1" dirty="0" smtClean="0"/>
              <a:t>○また，入国時の税関申告書に虚偽の申告を行わないこと。</a:t>
            </a:r>
            <a:endParaRPr lang="en-US" altLang="ja-JP" sz="2400" b="1" dirty="0"/>
          </a:p>
        </p:txBody>
      </p:sp>
    </p:spTree>
    <p:extLst>
      <p:ext uri="{BB962C8B-B14F-4D97-AF65-F5344CB8AC3E}">
        <p14:creationId xmlns:p14="http://schemas.microsoft.com/office/powerpoint/2010/main" val="336200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5576" y="820162"/>
            <a:ext cx="7931224" cy="5273134"/>
          </a:xfrm>
        </p:spPr>
        <p:txBody>
          <a:bodyPr>
            <a:noAutofit/>
          </a:bodyPr>
          <a:lstStyle/>
          <a:p>
            <a:pPr algn="l"/>
            <a:r>
              <a:rPr lang="ja-JP" altLang="en-US" sz="2800" dirty="0" smtClean="0">
                <a:solidFill>
                  <a:srgbClr val="FF0000"/>
                </a:solidFill>
              </a:rPr>
              <a:t>　　　　　　　　</a:t>
            </a:r>
            <a:endParaRPr kumimoji="1" lang="ja-JP" altLang="en-US" sz="2800" dirty="0"/>
          </a:p>
        </p:txBody>
      </p:sp>
      <p:sp>
        <p:nvSpPr>
          <p:cNvPr id="3" name="正方形/長方形 2"/>
          <p:cNvSpPr/>
          <p:nvPr/>
        </p:nvSpPr>
        <p:spPr>
          <a:xfrm>
            <a:off x="1043608" y="404664"/>
            <a:ext cx="7344816" cy="830997"/>
          </a:xfrm>
          <a:prstGeom prst="rect">
            <a:avLst/>
          </a:prstGeom>
        </p:spPr>
        <p:txBody>
          <a:bodyPr wrap="square">
            <a:spAutoFit/>
          </a:bodyPr>
          <a:lstStyle/>
          <a:p>
            <a:pPr algn="ctr"/>
            <a:r>
              <a:rPr lang="ja-JP" altLang="en-US" sz="2400" dirty="0" smtClean="0">
                <a:solidFill>
                  <a:srgbClr val="FF0000"/>
                </a:solidFill>
              </a:rPr>
              <a:t>３．インドとの社会保障協定発効の見通しについて</a:t>
            </a:r>
            <a:r>
              <a:rPr lang="en-US" altLang="ja-JP" sz="2400" dirty="0">
                <a:solidFill>
                  <a:srgbClr val="FF0000"/>
                </a:solidFill>
              </a:rPr>
              <a:t/>
            </a:r>
            <a:br>
              <a:rPr lang="en-US" altLang="ja-JP" sz="2400" dirty="0">
                <a:solidFill>
                  <a:srgbClr val="FF0000"/>
                </a:solidFill>
              </a:rPr>
            </a:br>
            <a:endParaRPr lang="ja-JP" altLang="en-US" sz="2400" dirty="0"/>
          </a:p>
        </p:txBody>
      </p:sp>
      <p:sp>
        <p:nvSpPr>
          <p:cNvPr id="4" name="正方形/長方形 3"/>
          <p:cNvSpPr/>
          <p:nvPr/>
        </p:nvSpPr>
        <p:spPr>
          <a:xfrm>
            <a:off x="755576" y="820162"/>
            <a:ext cx="7920880" cy="5539978"/>
          </a:xfrm>
          <a:prstGeom prst="rect">
            <a:avLst/>
          </a:prstGeom>
        </p:spPr>
        <p:txBody>
          <a:bodyPr wrap="square">
            <a:spAutoFit/>
          </a:bodyPr>
          <a:lstStyle/>
          <a:p>
            <a:endParaRPr lang="en-US" altLang="ja-JP" b="1" dirty="0"/>
          </a:p>
          <a:p>
            <a:r>
              <a:rPr lang="ja-JP" altLang="en-US" sz="2400" dirty="0" smtClean="0"/>
              <a:t>○</a:t>
            </a:r>
            <a:r>
              <a:rPr lang="ja-JP" altLang="ja-JP" sz="2400" dirty="0" smtClean="0"/>
              <a:t>日</a:t>
            </a:r>
            <a:r>
              <a:rPr lang="ja-JP" altLang="ja-JP" sz="2400" dirty="0"/>
              <a:t>・インド社会保障協定については</a:t>
            </a:r>
            <a:r>
              <a:rPr lang="ja-JP" altLang="ja-JP" sz="2400" dirty="0" smtClean="0"/>
              <a:t>，</a:t>
            </a:r>
            <a:r>
              <a:rPr lang="ja-JP" altLang="en-US" sz="2400" dirty="0" smtClean="0"/>
              <a:t>日本側</a:t>
            </a:r>
            <a:r>
              <a:rPr lang="ja-JP" altLang="ja-JP" sz="2400" dirty="0" smtClean="0"/>
              <a:t>は，</a:t>
            </a:r>
            <a:r>
              <a:rPr lang="ja-JP" altLang="en-US" sz="2400" dirty="0" smtClean="0"/>
              <a:t>２０１３</a:t>
            </a:r>
            <a:r>
              <a:rPr lang="ja-JP" altLang="ja-JP" sz="2400" dirty="0" smtClean="0"/>
              <a:t>年</a:t>
            </a:r>
            <a:r>
              <a:rPr lang="ja-JP" altLang="ja-JP" sz="2400" dirty="0"/>
              <a:t>１２月に国会</a:t>
            </a:r>
            <a:r>
              <a:rPr lang="ja-JP" altLang="ja-JP" sz="2400" dirty="0" smtClean="0"/>
              <a:t>承認。</a:t>
            </a:r>
            <a:endParaRPr lang="ja-JP" altLang="ja-JP" sz="2400" dirty="0"/>
          </a:p>
          <a:p>
            <a:r>
              <a:rPr lang="en-US" altLang="ja-JP" sz="2400" dirty="0"/>
              <a:t> </a:t>
            </a:r>
            <a:endParaRPr lang="ja-JP" altLang="ja-JP" sz="2400" dirty="0"/>
          </a:p>
          <a:p>
            <a:r>
              <a:rPr lang="ja-JP" altLang="en-US" sz="2400" dirty="0" smtClean="0"/>
              <a:t>○</a:t>
            </a:r>
            <a:r>
              <a:rPr lang="ja-JP" altLang="ja-JP" sz="2400" dirty="0" smtClean="0"/>
              <a:t>日</a:t>
            </a:r>
            <a:r>
              <a:rPr lang="ja-JP" altLang="ja-JP" sz="2400" dirty="0"/>
              <a:t>本側の国会</a:t>
            </a:r>
            <a:r>
              <a:rPr lang="ja-JP" altLang="ja-JP" sz="2400" dirty="0" smtClean="0"/>
              <a:t>承認後</a:t>
            </a:r>
            <a:r>
              <a:rPr lang="ja-JP" altLang="en-US" sz="2400" dirty="0" smtClean="0"/>
              <a:t>，２０１４年９月</a:t>
            </a:r>
            <a:r>
              <a:rPr lang="ja-JP" altLang="ja-JP" sz="2400" dirty="0" smtClean="0"/>
              <a:t>に</a:t>
            </a:r>
            <a:r>
              <a:rPr lang="ja-JP" altLang="ja-JP" sz="2400" dirty="0"/>
              <a:t>インド側の年金制度改正が行われたことから，協定上の取扱いについて協議が</a:t>
            </a:r>
            <a:r>
              <a:rPr lang="ja-JP" altLang="ja-JP" sz="2400" dirty="0" smtClean="0"/>
              <a:t>難航</a:t>
            </a:r>
            <a:r>
              <a:rPr lang="ja-JP" altLang="en-US" sz="2400" dirty="0" smtClean="0"/>
              <a:t>。</a:t>
            </a:r>
            <a:endParaRPr lang="en-US" altLang="ja-JP" sz="2400" dirty="0" smtClean="0"/>
          </a:p>
          <a:p>
            <a:endParaRPr lang="en-US" altLang="ja-JP" sz="2400" dirty="0" smtClean="0"/>
          </a:p>
          <a:p>
            <a:r>
              <a:rPr lang="ja-JP" altLang="en-US" sz="2400" dirty="0" smtClean="0"/>
              <a:t>○その後数次にわたる協議を経て，本年１月の</a:t>
            </a:r>
            <a:r>
              <a:rPr lang="ja-JP" altLang="ja-JP" sz="2400" dirty="0" smtClean="0"/>
              <a:t>政府間</a:t>
            </a:r>
            <a:r>
              <a:rPr lang="ja-JP" altLang="ja-JP" sz="2400" dirty="0"/>
              <a:t>協議の結果，協定の発効に向けて残されていた論点についてすべて合意</a:t>
            </a:r>
            <a:r>
              <a:rPr lang="ja-JP" altLang="ja-JP" sz="2400" dirty="0" smtClean="0"/>
              <a:t>に</a:t>
            </a:r>
            <a:r>
              <a:rPr lang="ja-JP" altLang="en-US" sz="2400" dirty="0" smtClean="0"/>
              <a:t>到達。</a:t>
            </a:r>
            <a:endParaRPr lang="en-US" altLang="ja-JP" sz="2400" dirty="0" smtClean="0"/>
          </a:p>
          <a:p>
            <a:endParaRPr lang="en-US" altLang="ja-JP" sz="2400" dirty="0" smtClean="0"/>
          </a:p>
          <a:p>
            <a:r>
              <a:rPr lang="ja-JP" altLang="en-US" sz="2400" dirty="0" smtClean="0"/>
              <a:t>○</a:t>
            </a:r>
            <a:r>
              <a:rPr lang="ja-JP" altLang="ja-JP" sz="2400" dirty="0" smtClean="0"/>
              <a:t>現在</a:t>
            </a:r>
            <a:r>
              <a:rPr lang="ja-JP" altLang="ja-JP" sz="2400" dirty="0"/>
              <a:t>，可能な限り早期の締結・発効に</a:t>
            </a:r>
            <a:r>
              <a:rPr lang="ja-JP" altLang="ja-JP" sz="2400" dirty="0" smtClean="0"/>
              <a:t>向けて</a:t>
            </a:r>
            <a:r>
              <a:rPr lang="ja-JP" altLang="en-US" sz="2400" dirty="0" smtClean="0"/>
              <a:t>申請書等の</a:t>
            </a:r>
            <a:r>
              <a:rPr lang="ja-JP" altLang="ja-JP" sz="2400" dirty="0" smtClean="0"/>
              <a:t>様式</a:t>
            </a:r>
            <a:r>
              <a:rPr lang="ja-JP" altLang="ja-JP" sz="2400" dirty="0"/>
              <a:t>の確定，関連システムの整備等を進めている</a:t>
            </a:r>
            <a:r>
              <a:rPr lang="ja-JP" altLang="ja-JP" sz="2400" dirty="0" smtClean="0"/>
              <a:t>ところ。</a:t>
            </a:r>
            <a:endParaRPr lang="ja-JP" altLang="ja-JP" sz="2400" dirty="0"/>
          </a:p>
          <a:p>
            <a:r>
              <a:rPr lang="en-US" altLang="ja-JP" sz="2400" dirty="0"/>
              <a:t> </a:t>
            </a:r>
            <a:endParaRPr lang="ja-JP" altLang="ja-JP" sz="2400" dirty="0"/>
          </a:p>
        </p:txBody>
      </p:sp>
    </p:spTree>
    <p:extLst>
      <p:ext uri="{BB962C8B-B14F-4D97-AF65-F5344CB8AC3E}">
        <p14:creationId xmlns:p14="http://schemas.microsoft.com/office/powerpoint/2010/main" val="2192588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162</Words>
  <Application>Microsoft Office PowerPoint</Application>
  <PresentationFormat>画面に合わせる (4:3)</PresentationFormat>
  <Paragraphs>50</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在ベンガルール領事事務所 からの連絡事項</vt:lpstr>
      <vt:lpstr>PowerPoint プレゼンテーション</vt:lpstr>
      <vt:lpstr>PowerPoint プレゼンテーション</vt:lpstr>
      <vt:lpstr>PowerPoint プレゼンテーション</vt:lpstr>
      <vt:lpstr>　　　　　　　　</vt:lpstr>
      <vt:lpstr>　　　　　　　　</vt:lpstr>
    </vt:vector>
  </TitlesOfParts>
  <Company>外務省</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１．カルナタカ州下院選挙結果</dc:title>
  <dc:creator>外務省</dc:creator>
  <cp:lastModifiedBy>情報通信課</cp:lastModifiedBy>
  <cp:revision>82</cp:revision>
  <cp:lastPrinted>2016-03-07T09:47:17Z</cp:lastPrinted>
  <dcterms:created xsi:type="dcterms:W3CDTF">2013-06-21T10:30:07Z</dcterms:created>
  <dcterms:modified xsi:type="dcterms:W3CDTF">2016-03-07T09:51:56Z</dcterms:modified>
</cp:coreProperties>
</file>