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2" r:id="rId1"/>
  </p:sldMasterIdLst>
  <p:notesMasterIdLst>
    <p:notesMasterId r:id="rId17"/>
  </p:notesMasterIdLst>
  <p:sldIdLst>
    <p:sldId id="256" r:id="rId2"/>
    <p:sldId id="275" r:id="rId3"/>
    <p:sldId id="279" r:id="rId4"/>
    <p:sldId id="278" r:id="rId5"/>
    <p:sldId id="287" r:id="rId6"/>
    <p:sldId id="284" r:id="rId7"/>
    <p:sldId id="286" r:id="rId8"/>
    <p:sldId id="292" r:id="rId9"/>
    <p:sldId id="290" r:id="rId10"/>
    <p:sldId id="282" r:id="rId11"/>
    <p:sldId id="288" r:id="rId12"/>
    <p:sldId id="293" r:id="rId13"/>
    <p:sldId id="291" r:id="rId14"/>
    <p:sldId id="285"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9DC2D-4CDB-40F3-9706-E15E22852FAB}" type="datetimeFigureOut">
              <a:rPr lang="en-IN" smtClean="0"/>
              <a:t>31-03-2023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90A7-E52E-45B4-B70B-428729F2B91F}" type="slidenum">
              <a:rPr lang="en-IN" smtClean="0"/>
              <a:t>‹#›</a:t>
            </a:fld>
            <a:endParaRPr lang="en-IN"/>
          </a:p>
        </p:txBody>
      </p:sp>
    </p:spTree>
    <p:extLst>
      <p:ext uri="{BB962C8B-B14F-4D97-AF65-F5344CB8AC3E}">
        <p14:creationId xmlns:p14="http://schemas.microsoft.com/office/powerpoint/2010/main" val="351203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15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145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6550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2011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78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902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04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361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0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4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893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144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85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641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57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661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7468951"/>
      </p:ext>
    </p:extLst>
  </p:cSld>
  <p:clrMap bg1="lt1" tx1="dk1" bg2="lt2" tx2="dk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 id="2147484296" r:id="rId14"/>
    <p:sldLayoutId id="2147484297" r:id="rId15"/>
    <p:sldLayoutId id="21474842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hyperlink" Target="https://technovate.iiitnr.ac.in/" TargetMode="External"/><Relationship Id="rId2" Type="http://schemas.openxmlformats.org/officeDocument/2006/relationships/hyperlink" Target="https://meraz.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225" y="3355254"/>
            <a:ext cx="9168277" cy="677107"/>
          </a:xfrm>
        </p:spPr>
        <p:txBody>
          <a:bodyPr>
            <a:normAutofit fontScale="90000"/>
          </a:bodyPr>
          <a:lstStyle/>
          <a:p>
            <a:pPr algn="ctr"/>
            <a:r>
              <a:rPr lang="en-US" sz="2000" b="1" dirty="0"/>
              <a:t>Presentation on Major-Project</a:t>
            </a:r>
            <a:br>
              <a:rPr lang="en-US" sz="2000" b="1" dirty="0"/>
            </a:br>
            <a:r>
              <a:rPr lang="en-US" sz="2000" b="1" dirty="0"/>
              <a:t> Session 2022-2023</a:t>
            </a:r>
            <a:br>
              <a:rPr lang="en-US" sz="2000" dirty="0"/>
            </a:br>
            <a:endParaRPr lang="en-IN" sz="2000" b="1" dirty="0"/>
          </a:p>
        </p:txBody>
      </p:sp>
      <p:sp>
        <p:nvSpPr>
          <p:cNvPr id="3" name="Subtitle 2"/>
          <p:cNvSpPr>
            <a:spLocks noGrp="1"/>
          </p:cNvSpPr>
          <p:nvPr>
            <p:ph type="subTitle" idx="1"/>
          </p:nvPr>
        </p:nvSpPr>
        <p:spPr>
          <a:xfrm>
            <a:off x="2686639" y="4089758"/>
            <a:ext cx="9144000" cy="1655762"/>
          </a:xfrm>
        </p:spPr>
        <p:txBody>
          <a:bodyPr/>
          <a:lstStyle/>
          <a:p>
            <a:r>
              <a:rPr lang="en-US" dirty="0"/>
              <a:t>  </a:t>
            </a:r>
            <a:endParaRPr lang="en-IN" dirty="0"/>
          </a:p>
        </p:txBody>
      </p:sp>
      <p:sp>
        <p:nvSpPr>
          <p:cNvPr id="5" name="TextBox 4"/>
          <p:cNvSpPr txBox="1"/>
          <p:nvPr/>
        </p:nvSpPr>
        <p:spPr>
          <a:xfrm>
            <a:off x="180366" y="4882154"/>
            <a:ext cx="5583715" cy="2532681"/>
          </a:xfrm>
          <a:prstGeom prst="rect">
            <a:avLst/>
          </a:prstGeom>
          <a:noFill/>
        </p:spPr>
        <p:txBody>
          <a:bodyPr wrap="square" rtlCol="0">
            <a:spAutoFit/>
          </a:bodyPr>
          <a:lstStyle/>
          <a:p>
            <a:pPr marL="280670" marR="223520">
              <a:lnSpc>
                <a:spcPct val="150000"/>
              </a:lnSpc>
              <a:spcAft>
                <a:spcPts val="0"/>
              </a:spcAft>
            </a:pPr>
            <a:r>
              <a:rPr lang="en-US" b="1" dirty="0"/>
              <a:t>Guided by:</a:t>
            </a:r>
          </a:p>
          <a:p>
            <a:pPr marL="280670" marR="223520">
              <a:lnSpc>
                <a:spcPct val="150000"/>
              </a:lnSpc>
              <a:spcAft>
                <a:spcPts val="0"/>
              </a:spcAft>
            </a:pPr>
            <a:r>
              <a:rPr lang="en-US" b="1" dirty="0"/>
              <a:t>Mrs. Hazara Anjum khan</a:t>
            </a:r>
          </a:p>
          <a:p>
            <a:pPr marL="280670" marR="223520">
              <a:lnSpc>
                <a:spcPct val="150000"/>
              </a:lnSpc>
              <a:spcAft>
                <a:spcPts val="0"/>
              </a:spcAft>
            </a:pPr>
            <a:r>
              <a:rPr lang="en-US" b="1" dirty="0"/>
              <a:t>Assistant Professor of Computer science and Engineering </a:t>
            </a:r>
            <a:br>
              <a:rPr lang="en-US" b="1" dirty="0"/>
            </a:br>
            <a:br>
              <a:rPr lang="en-US" dirty="0"/>
            </a:br>
            <a:endParaRPr lang="en-IN" dirty="0"/>
          </a:p>
        </p:txBody>
      </p:sp>
      <p:sp>
        <p:nvSpPr>
          <p:cNvPr id="6" name="TextBox 5"/>
          <p:cNvSpPr txBox="1"/>
          <p:nvPr/>
        </p:nvSpPr>
        <p:spPr>
          <a:xfrm>
            <a:off x="8285183" y="5202752"/>
            <a:ext cx="3545456" cy="1200329"/>
          </a:xfrm>
          <a:prstGeom prst="rect">
            <a:avLst/>
          </a:prstGeom>
          <a:noFill/>
        </p:spPr>
        <p:txBody>
          <a:bodyPr wrap="square" rtlCol="0">
            <a:spAutoFit/>
          </a:bodyPr>
          <a:lstStyle/>
          <a:p>
            <a:r>
              <a:rPr lang="en-US" b="1" dirty="0"/>
              <a:t>Group Member :</a:t>
            </a:r>
          </a:p>
          <a:p>
            <a:r>
              <a:rPr lang="en-US" b="1" dirty="0"/>
              <a:t>    Sandeep Painkra</a:t>
            </a:r>
          </a:p>
          <a:p>
            <a:r>
              <a:rPr lang="en-US" b="1" dirty="0"/>
              <a:t>    Gagan deep ekka</a:t>
            </a:r>
          </a:p>
          <a:p>
            <a:r>
              <a:rPr lang="en-US" b="1" dirty="0"/>
              <a:t>     Pushpendra Kumar</a:t>
            </a:r>
            <a:endParaRPr lang="en-IN" b="1" dirty="0"/>
          </a:p>
        </p:txBody>
      </p:sp>
      <p:sp>
        <p:nvSpPr>
          <p:cNvPr id="4" name="TextBox 3">
            <a:extLst>
              <a:ext uri="{FF2B5EF4-FFF2-40B4-BE49-F238E27FC236}">
                <a16:creationId xmlns:a16="http://schemas.microsoft.com/office/drawing/2014/main" id="{D8D69FCB-B7A3-D26F-B939-0A07B843BCAB}"/>
              </a:ext>
            </a:extLst>
          </p:cNvPr>
          <p:cNvSpPr txBox="1"/>
          <p:nvPr/>
        </p:nvSpPr>
        <p:spPr>
          <a:xfrm>
            <a:off x="377072" y="113122"/>
            <a:ext cx="11453567" cy="923330"/>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Government Engineering College, Raipur</a:t>
            </a:r>
            <a:endParaRPr lang="en-IN" sz="3600" b="1" dirty="0">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F62AF10C-8DEA-CE84-35A5-8EDC6C206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1175" y="1185585"/>
            <a:ext cx="1685813" cy="1486360"/>
          </a:xfrm>
          <a:prstGeom prst="rect">
            <a:avLst/>
          </a:prstGeom>
        </p:spPr>
      </p:pic>
      <p:sp>
        <p:nvSpPr>
          <p:cNvPr id="8" name="TextBox 7">
            <a:extLst>
              <a:ext uri="{FF2B5EF4-FFF2-40B4-BE49-F238E27FC236}">
                <a16:creationId xmlns:a16="http://schemas.microsoft.com/office/drawing/2014/main" id="{B614068B-F3E8-858E-2C00-4EE6EECC14F5}"/>
              </a:ext>
            </a:extLst>
          </p:cNvPr>
          <p:cNvSpPr txBox="1"/>
          <p:nvPr/>
        </p:nvSpPr>
        <p:spPr>
          <a:xfrm>
            <a:off x="2373905" y="2620749"/>
            <a:ext cx="10284643" cy="677108"/>
          </a:xfrm>
          <a:prstGeom prst="rect">
            <a:avLst/>
          </a:prstGeom>
          <a:noFill/>
        </p:spPr>
        <p:txBody>
          <a:bodyPr wrap="square" rtlCol="0">
            <a:spAutoFit/>
          </a:bodyPr>
          <a:lstStyle/>
          <a:p>
            <a:r>
              <a:rPr lang="en-US" sz="2000" b="1" dirty="0"/>
              <a:t>Department of computer science and engineering</a:t>
            </a:r>
            <a:endParaRPr lang="en-IN" sz="2000" b="1" dirty="0"/>
          </a:p>
          <a:p>
            <a:endParaRPr lang="en-IN" dirty="0"/>
          </a:p>
        </p:txBody>
      </p:sp>
    </p:spTree>
    <p:extLst>
      <p:ext uri="{BB962C8B-B14F-4D97-AF65-F5344CB8AC3E}">
        <p14:creationId xmlns:p14="http://schemas.microsoft.com/office/powerpoint/2010/main" val="2211504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6BFF-0C47-761C-60D0-BEDD0959BA4A}"/>
              </a:ext>
            </a:extLst>
          </p:cNvPr>
          <p:cNvSpPr>
            <a:spLocks noGrp="1"/>
          </p:cNvSpPr>
          <p:nvPr>
            <p:ph type="title"/>
          </p:nvPr>
        </p:nvSpPr>
        <p:spPr/>
        <p:txBody>
          <a:bodyPr/>
          <a:lstStyle/>
          <a:p>
            <a:r>
              <a:rPr lang="en-IN" b="0" i="0" dirty="0">
                <a:solidFill>
                  <a:srgbClr val="4D5156"/>
                </a:solidFill>
                <a:effectLst/>
                <a:latin typeface="Roboto" panose="02000000000000000000" pitchFamily="2" charset="0"/>
              </a:rPr>
              <a:t> </a:t>
            </a:r>
            <a:r>
              <a:rPr lang="en-IN" sz="3200" b="1" dirty="0">
                <a:solidFill>
                  <a:schemeClr val="tx1"/>
                </a:solidFill>
                <a:latin typeface="Arial" panose="020B0604020202020204" pitchFamily="34" charset="0"/>
                <a:cs typeface="Arial" panose="020B0604020202020204" pitchFamily="34" charset="0"/>
              </a:rPr>
              <a:t>B</a:t>
            </a:r>
            <a:r>
              <a:rPr lang="en-IN" sz="3200" b="1" i="0" dirty="0">
                <a:solidFill>
                  <a:schemeClr val="tx1"/>
                </a:solidFill>
                <a:effectLst/>
                <a:latin typeface="Arial" panose="020B0604020202020204" pitchFamily="34" charset="0"/>
                <a:cs typeface="Arial" panose="020B0604020202020204" pitchFamily="34" charset="0"/>
              </a:rPr>
              <a:t>asic work </a:t>
            </a:r>
            <a:r>
              <a:rPr lang="en-IN" sz="3200" b="1" dirty="0">
                <a:solidFill>
                  <a:schemeClr val="tx1"/>
                </a:solidFill>
                <a:latin typeface="Arial" panose="020B0604020202020204" pitchFamily="34" charset="0"/>
                <a:cs typeface="Arial" panose="020B0604020202020204" pitchFamily="34" charset="0"/>
              </a:rPr>
              <a:t>flow </a:t>
            </a:r>
            <a:r>
              <a:rPr lang="en-IN" sz="3200" b="1" i="0" dirty="0">
                <a:solidFill>
                  <a:schemeClr val="tx1"/>
                </a:solidFill>
                <a:effectLst/>
                <a:latin typeface="Arial" panose="020B0604020202020204" pitchFamily="34" charset="0"/>
                <a:cs typeface="Arial" panose="020B0604020202020204" pitchFamily="34" charset="0"/>
              </a:rPr>
              <a:t>structure</a:t>
            </a:r>
            <a:endParaRPr lang="en-IN" sz="3200" b="1"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2FA7825-BF19-5EE6-10C6-5282D0436F17}"/>
              </a:ext>
            </a:extLst>
          </p:cNvPr>
          <p:cNvPicPr>
            <a:picLocks noChangeAspect="1"/>
          </p:cNvPicPr>
          <p:nvPr/>
        </p:nvPicPr>
        <p:blipFill>
          <a:blip r:embed="rId2"/>
          <a:stretch>
            <a:fillRect/>
          </a:stretch>
        </p:blipFill>
        <p:spPr>
          <a:xfrm>
            <a:off x="1210236" y="1587021"/>
            <a:ext cx="8139578" cy="4840673"/>
          </a:xfrm>
          <a:prstGeom prst="rect">
            <a:avLst/>
          </a:prstGeom>
        </p:spPr>
      </p:pic>
    </p:spTree>
    <p:extLst>
      <p:ext uri="{BB962C8B-B14F-4D97-AF65-F5344CB8AC3E}">
        <p14:creationId xmlns:p14="http://schemas.microsoft.com/office/powerpoint/2010/main" val="76179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E7F4DD-5A5D-B191-712F-F0BD59CEB9BE}"/>
              </a:ext>
            </a:extLst>
          </p:cNvPr>
          <p:cNvPicPr>
            <a:picLocks noChangeAspect="1"/>
          </p:cNvPicPr>
          <p:nvPr/>
        </p:nvPicPr>
        <p:blipFill>
          <a:blip r:embed="rId2"/>
          <a:stretch>
            <a:fillRect/>
          </a:stretch>
        </p:blipFill>
        <p:spPr>
          <a:xfrm>
            <a:off x="1598519" y="2254063"/>
            <a:ext cx="6200775" cy="4200525"/>
          </a:xfrm>
          <a:prstGeom prst="rect">
            <a:avLst/>
          </a:prstGeom>
        </p:spPr>
      </p:pic>
    </p:spTree>
    <p:extLst>
      <p:ext uri="{BB962C8B-B14F-4D97-AF65-F5344CB8AC3E}">
        <p14:creationId xmlns:p14="http://schemas.microsoft.com/office/powerpoint/2010/main" val="331676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F1AA-9E3E-95AD-334C-9DE44CCD1357}"/>
              </a:ext>
            </a:extLst>
          </p:cNvPr>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Result</a:t>
            </a:r>
            <a:r>
              <a:rPr lang="en-US" dirty="0"/>
              <a:t> </a:t>
            </a:r>
            <a:endParaRPr lang="en-IN" dirty="0"/>
          </a:p>
        </p:txBody>
      </p:sp>
      <p:pic>
        <p:nvPicPr>
          <p:cNvPr id="5" name="Content Placeholder 4">
            <a:extLst>
              <a:ext uri="{FF2B5EF4-FFF2-40B4-BE49-F238E27FC236}">
                <a16:creationId xmlns:a16="http://schemas.microsoft.com/office/drawing/2014/main" id="{756DA041-E2D1-A1EF-BFEE-C9123B1D370D}"/>
              </a:ext>
            </a:extLst>
          </p:cNvPr>
          <p:cNvPicPr>
            <a:picLocks noGrp="1" noChangeAspect="1"/>
          </p:cNvPicPr>
          <p:nvPr>
            <p:ph idx="1"/>
          </p:nvPr>
        </p:nvPicPr>
        <p:blipFill>
          <a:blip r:embed="rId2"/>
          <a:stretch>
            <a:fillRect/>
          </a:stretch>
        </p:blipFill>
        <p:spPr>
          <a:xfrm>
            <a:off x="4057817" y="2160588"/>
            <a:ext cx="1836404" cy="3881437"/>
          </a:xfrm>
        </p:spPr>
      </p:pic>
      <p:pic>
        <p:nvPicPr>
          <p:cNvPr id="7" name="Picture 6">
            <a:extLst>
              <a:ext uri="{FF2B5EF4-FFF2-40B4-BE49-F238E27FC236}">
                <a16:creationId xmlns:a16="http://schemas.microsoft.com/office/drawing/2014/main" id="{CA34956E-FB9A-768B-7F99-65E84B8463CB}"/>
              </a:ext>
            </a:extLst>
          </p:cNvPr>
          <p:cNvPicPr>
            <a:picLocks noChangeAspect="1"/>
          </p:cNvPicPr>
          <p:nvPr/>
        </p:nvPicPr>
        <p:blipFill>
          <a:blip r:embed="rId3"/>
          <a:stretch>
            <a:fillRect/>
          </a:stretch>
        </p:blipFill>
        <p:spPr>
          <a:xfrm>
            <a:off x="2180666" y="2876994"/>
            <a:ext cx="1451275" cy="3067424"/>
          </a:xfrm>
          <a:prstGeom prst="rect">
            <a:avLst/>
          </a:prstGeom>
        </p:spPr>
      </p:pic>
      <p:pic>
        <p:nvPicPr>
          <p:cNvPr id="9" name="Picture 8">
            <a:extLst>
              <a:ext uri="{FF2B5EF4-FFF2-40B4-BE49-F238E27FC236}">
                <a16:creationId xmlns:a16="http://schemas.microsoft.com/office/drawing/2014/main" id="{AC16317F-8D0E-2FB7-966F-992B6FF88B82}"/>
              </a:ext>
            </a:extLst>
          </p:cNvPr>
          <p:cNvPicPr>
            <a:picLocks noChangeAspect="1"/>
          </p:cNvPicPr>
          <p:nvPr/>
        </p:nvPicPr>
        <p:blipFill>
          <a:blip r:embed="rId4"/>
          <a:stretch>
            <a:fillRect/>
          </a:stretch>
        </p:blipFill>
        <p:spPr>
          <a:xfrm>
            <a:off x="9112430" y="2876993"/>
            <a:ext cx="1451275" cy="3067425"/>
          </a:xfrm>
          <a:prstGeom prst="rect">
            <a:avLst/>
          </a:prstGeom>
        </p:spPr>
      </p:pic>
      <p:pic>
        <p:nvPicPr>
          <p:cNvPr id="13" name="Picture 12">
            <a:extLst>
              <a:ext uri="{FF2B5EF4-FFF2-40B4-BE49-F238E27FC236}">
                <a16:creationId xmlns:a16="http://schemas.microsoft.com/office/drawing/2014/main" id="{C3B8F834-AD87-D421-3D32-3AE7F21D298A}"/>
              </a:ext>
            </a:extLst>
          </p:cNvPr>
          <p:cNvPicPr>
            <a:picLocks noChangeAspect="1"/>
          </p:cNvPicPr>
          <p:nvPr/>
        </p:nvPicPr>
        <p:blipFill>
          <a:blip r:embed="rId5"/>
          <a:stretch>
            <a:fillRect/>
          </a:stretch>
        </p:blipFill>
        <p:spPr>
          <a:xfrm>
            <a:off x="3910572" y="2876994"/>
            <a:ext cx="1451275" cy="3067424"/>
          </a:xfrm>
          <a:prstGeom prst="rect">
            <a:avLst/>
          </a:prstGeom>
        </p:spPr>
      </p:pic>
      <p:pic>
        <p:nvPicPr>
          <p:cNvPr id="15" name="Picture 14">
            <a:extLst>
              <a:ext uri="{FF2B5EF4-FFF2-40B4-BE49-F238E27FC236}">
                <a16:creationId xmlns:a16="http://schemas.microsoft.com/office/drawing/2014/main" id="{6AFD98BE-26E2-F921-9A32-7C21D0AE1CDE}"/>
              </a:ext>
            </a:extLst>
          </p:cNvPr>
          <p:cNvPicPr>
            <a:picLocks noChangeAspect="1"/>
          </p:cNvPicPr>
          <p:nvPr/>
        </p:nvPicPr>
        <p:blipFill>
          <a:blip r:embed="rId6"/>
          <a:stretch>
            <a:fillRect/>
          </a:stretch>
        </p:blipFill>
        <p:spPr>
          <a:xfrm>
            <a:off x="475182" y="2876993"/>
            <a:ext cx="1426853" cy="3015806"/>
          </a:xfrm>
          <a:prstGeom prst="rect">
            <a:avLst/>
          </a:prstGeom>
        </p:spPr>
      </p:pic>
      <p:pic>
        <p:nvPicPr>
          <p:cNvPr id="17" name="Picture 16">
            <a:extLst>
              <a:ext uri="{FF2B5EF4-FFF2-40B4-BE49-F238E27FC236}">
                <a16:creationId xmlns:a16="http://schemas.microsoft.com/office/drawing/2014/main" id="{7077A8B8-899C-6749-C969-E9B12F947026}"/>
              </a:ext>
            </a:extLst>
          </p:cNvPr>
          <p:cNvPicPr>
            <a:picLocks noChangeAspect="1"/>
          </p:cNvPicPr>
          <p:nvPr/>
        </p:nvPicPr>
        <p:blipFill>
          <a:blip r:embed="rId7"/>
          <a:stretch>
            <a:fillRect/>
          </a:stretch>
        </p:blipFill>
        <p:spPr>
          <a:xfrm>
            <a:off x="5652618" y="2876993"/>
            <a:ext cx="1451275" cy="3067425"/>
          </a:xfrm>
          <a:prstGeom prst="rect">
            <a:avLst/>
          </a:prstGeom>
        </p:spPr>
      </p:pic>
    </p:spTree>
    <p:extLst>
      <p:ext uri="{BB962C8B-B14F-4D97-AF65-F5344CB8AC3E}">
        <p14:creationId xmlns:p14="http://schemas.microsoft.com/office/powerpoint/2010/main" val="48915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32B520ED-2854-093C-94A8-AFEB7780961F}"/>
              </a:ext>
            </a:extLst>
          </p:cNvPr>
          <p:cNvPicPr>
            <a:picLocks noGrp="1" noChangeAspect="1"/>
          </p:cNvPicPr>
          <p:nvPr>
            <p:ph idx="1"/>
          </p:nvPr>
        </p:nvPicPr>
        <p:blipFill>
          <a:blip r:embed="rId2"/>
          <a:stretch>
            <a:fillRect/>
          </a:stretch>
        </p:blipFill>
        <p:spPr>
          <a:xfrm>
            <a:off x="4032345" y="2160588"/>
            <a:ext cx="1887348" cy="3881437"/>
          </a:xfrm>
        </p:spPr>
      </p:pic>
      <p:pic>
        <p:nvPicPr>
          <p:cNvPr id="16" name="Picture 15">
            <a:extLst>
              <a:ext uri="{FF2B5EF4-FFF2-40B4-BE49-F238E27FC236}">
                <a16:creationId xmlns:a16="http://schemas.microsoft.com/office/drawing/2014/main" id="{AB6B85AA-5786-EC28-6000-2004D2D1C201}"/>
              </a:ext>
            </a:extLst>
          </p:cNvPr>
          <p:cNvPicPr>
            <a:picLocks noChangeAspect="1"/>
          </p:cNvPicPr>
          <p:nvPr/>
        </p:nvPicPr>
        <p:blipFill>
          <a:blip r:embed="rId3"/>
          <a:stretch>
            <a:fillRect/>
          </a:stretch>
        </p:blipFill>
        <p:spPr>
          <a:xfrm>
            <a:off x="2279083" y="2528046"/>
            <a:ext cx="1626985" cy="3146610"/>
          </a:xfrm>
          <a:prstGeom prst="rect">
            <a:avLst/>
          </a:prstGeom>
        </p:spPr>
      </p:pic>
      <p:pic>
        <p:nvPicPr>
          <p:cNvPr id="20" name="Picture 19">
            <a:extLst>
              <a:ext uri="{FF2B5EF4-FFF2-40B4-BE49-F238E27FC236}">
                <a16:creationId xmlns:a16="http://schemas.microsoft.com/office/drawing/2014/main" id="{88474F0A-D0D9-35C1-06BF-ECCC64DE078F}"/>
              </a:ext>
            </a:extLst>
          </p:cNvPr>
          <p:cNvPicPr>
            <a:picLocks noChangeAspect="1"/>
          </p:cNvPicPr>
          <p:nvPr/>
        </p:nvPicPr>
        <p:blipFill>
          <a:blip r:embed="rId4"/>
          <a:stretch>
            <a:fillRect/>
          </a:stretch>
        </p:blipFill>
        <p:spPr>
          <a:xfrm>
            <a:off x="7980441" y="2572266"/>
            <a:ext cx="1558959" cy="3146611"/>
          </a:xfrm>
          <a:prstGeom prst="rect">
            <a:avLst/>
          </a:prstGeom>
        </p:spPr>
      </p:pic>
      <p:pic>
        <p:nvPicPr>
          <p:cNvPr id="23" name="Picture 22">
            <a:extLst>
              <a:ext uri="{FF2B5EF4-FFF2-40B4-BE49-F238E27FC236}">
                <a16:creationId xmlns:a16="http://schemas.microsoft.com/office/drawing/2014/main" id="{61CF9DEC-037B-41B5-6885-55A2C00BD6C8}"/>
              </a:ext>
            </a:extLst>
          </p:cNvPr>
          <p:cNvPicPr>
            <a:picLocks noChangeAspect="1"/>
          </p:cNvPicPr>
          <p:nvPr/>
        </p:nvPicPr>
        <p:blipFill>
          <a:blip r:embed="rId5"/>
          <a:stretch>
            <a:fillRect/>
          </a:stretch>
        </p:blipFill>
        <p:spPr>
          <a:xfrm>
            <a:off x="4164848" y="2528045"/>
            <a:ext cx="1663501" cy="3146609"/>
          </a:xfrm>
          <a:prstGeom prst="rect">
            <a:avLst/>
          </a:prstGeom>
        </p:spPr>
      </p:pic>
      <p:pic>
        <p:nvPicPr>
          <p:cNvPr id="27" name="Picture 26">
            <a:extLst>
              <a:ext uri="{FF2B5EF4-FFF2-40B4-BE49-F238E27FC236}">
                <a16:creationId xmlns:a16="http://schemas.microsoft.com/office/drawing/2014/main" id="{7781710C-DFF8-432D-B9DF-E970B09ABDF4}"/>
              </a:ext>
            </a:extLst>
          </p:cNvPr>
          <p:cNvPicPr>
            <a:picLocks noChangeAspect="1"/>
          </p:cNvPicPr>
          <p:nvPr/>
        </p:nvPicPr>
        <p:blipFill>
          <a:blip r:embed="rId6"/>
          <a:stretch>
            <a:fillRect/>
          </a:stretch>
        </p:blipFill>
        <p:spPr>
          <a:xfrm>
            <a:off x="559027" y="2528046"/>
            <a:ext cx="1488741" cy="3146610"/>
          </a:xfrm>
          <a:prstGeom prst="rect">
            <a:avLst/>
          </a:prstGeom>
        </p:spPr>
      </p:pic>
    </p:spTree>
    <p:extLst>
      <p:ext uri="{BB962C8B-B14F-4D97-AF65-F5344CB8AC3E}">
        <p14:creationId xmlns:p14="http://schemas.microsoft.com/office/powerpoint/2010/main" val="296600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355B-BF5D-14C2-43C8-ED44B0B2B200}"/>
              </a:ext>
            </a:extLst>
          </p:cNvPr>
          <p:cNvSpPr>
            <a:spLocks noGrp="1"/>
          </p:cNvSpPr>
          <p:nvPr>
            <p:ph type="title"/>
          </p:nvPr>
        </p:nvSpPr>
        <p:spPr/>
        <p:txBody>
          <a:bodyPr/>
          <a:lstStyle/>
          <a:p>
            <a:r>
              <a:rPr lang="en-IN" b="1" dirty="0">
                <a:solidFill>
                  <a:schemeClr val="tx1"/>
                </a:solidFill>
              </a:rPr>
              <a:t>Reference</a:t>
            </a:r>
          </a:p>
        </p:txBody>
      </p:sp>
      <p:sp>
        <p:nvSpPr>
          <p:cNvPr id="3" name="Content Placeholder 2">
            <a:extLst>
              <a:ext uri="{FF2B5EF4-FFF2-40B4-BE49-F238E27FC236}">
                <a16:creationId xmlns:a16="http://schemas.microsoft.com/office/drawing/2014/main" id="{FC278904-BF38-F8AC-A750-1D3714F38CC7}"/>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Lalit Mohan Joshi MTech scholar BTKIT Dwarahat, Almora, Uttarakhand</a:t>
            </a:r>
            <a:r>
              <a:rPr lang="en-US" dirty="0">
                <a:latin typeface="Arial" panose="020B0604020202020204" pitchFamily="34" charset="0"/>
                <a:cs typeface="Arial" panose="020B0604020202020204" pitchFamily="34" charset="0"/>
              </a:rPr>
              <a:t>International Journal of Computer Applications (0975 – 8887) Volume 122 – No.11, July 2015</a:t>
            </a:r>
            <a:endParaRPr lang="en-IN" dirty="0">
              <a:latin typeface="Arial" panose="020B0604020202020204" pitchFamily="34" charset="0"/>
              <a:cs typeface="Arial" panose="020B0604020202020204" pitchFamily="34" charset="0"/>
            </a:endParaRPr>
          </a:p>
          <a:p>
            <a:r>
              <a:rPr lang="en-US" dirty="0">
                <a:effectLst/>
                <a:latin typeface="Arial" panose="020B0604020202020204" pitchFamily="34" charset="0"/>
                <a:cs typeface="Arial" panose="020B0604020202020204" pitchFamily="34" charset="0"/>
              </a:rPr>
              <a:t>John Allen, Robert Harris, Leo K Jago and A J Veal.</a:t>
            </a:r>
          </a:p>
          <a:p>
            <a:r>
              <a:rPr lang="en-US" dirty="0">
                <a:latin typeface="Arial" panose="020B0604020202020204" pitchFamily="34" charset="0"/>
                <a:cs typeface="Arial" panose="020B0604020202020204" pitchFamily="34" charset="0"/>
              </a:rPr>
              <a:t>Muller-Seitz, G. &amp; Schuler, E. 2013. From event management to managing events. A process perspective on organized and unexpected field-level events. Managementforschung 23, 193-226</a:t>
            </a:r>
            <a:endParaRPr lang="en-US"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IIT BHILAI  MERAZ  </a:t>
            </a:r>
            <a:r>
              <a:rPr lang="en-US" dirty="0">
                <a:latin typeface="Arial" panose="020B0604020202020204" pitchFamily="34" charset="0"/>
                <a:cs typeface="Arial" panose="020B0604020202020204" pitchFamily="34" charset="0"/>
                <a:hlinkClick r:id="rId2"/>
              </a:rPr>
              <a:t>https://meraz.in/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IIIT RAIPUR   </a:t>
            </a:r>
            <a:r>
              <a:rPr lang="en-US" dirty="0">
                <a:latin typeface="Arial" panose="020B0604020202020204" pitchFamily="34" charset="0"/>
                <a:cs typeface="Arial" panose="020B0604020202020204" pitchFamily="34" charset="0"/>
                <a:hlinkClick r:id="rId3"/>
              </a:rPr>
              <a:t>https://technovate.iiitnr.ac.in/</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56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8012" y="2975268"/>
            <a:ext cx="4958900" cy="1188792"/>
          </a:xfrm>
        </p:spPr>
        <p:txBody>
          <a:bodyPr>
            <a:normAutofit/>
          </a:bodyPr>
          <a:lstStyle/>
          <a:p>
            <a:r>
              <a:rPr lang="en-US" dirty="0">
                <a:solidFill>
                  <a:schemeClr val="tx1"/>
                </a:solidFill>
                <a:latin typeface="Arial" panose="020B0604020202020204" pitchFamily="34" charset="0"/>
                <a:cs typeface="Arial" panose="020B0604020202020204" pitchFamily="34" charset="0"/>
              </a:rPr>
              <a:t>Thank you</a:t>
            </a:r>
            <a:endParaRPr lang="en-IN"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589213" y="4777380"/>
            <a:ext cx="8915399" cy="269074"/>
          </a:xfrm>
        </p:spPr>
        <p:txBody>
          <a:bodyPr>
            <a:normAutofit fontScale="77500" lnSpcReduction="20000"/>
          </a:bodyPr>
          <a:lstStyle/>
          <a:p>
            <a:r>
              <a:rPr lang="en-US" dirty="0"/>
              <a:t> </a:t>
            </a:r>
            <a:endParaRPr lang="en-IN" dirty="0"/>
          </a:p>
        </p:txBody>
      </p:sp>
    </p:spTree>
    <p:extLst>
      <p:ext uri="{BB962C8B-B14F-4D97-AF65-F5344CB8AC3E}">
        <p14:creationId xmlns:p14="http://schemas.microsoft.com/office/powerpoint/2010/main" val="374649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99419"/>
            <a:ext cx="8825658" cy="3329581"/>
          </a:xfrm>
        </p:spPr>
        <p:txBody>
          <a:bodyPr>
            <a:normAutofit/>
          </a:bodyPr>
          <a:lstStyle/>
          <a:p>
            <a:pPr algn="l"/>
            <a:r>
              <a:rPr lang="en-US" sz="3600" b="1" dirty="0">
                <a:solidFill>
                  <a:schemeClr val="tx1"/>
                </a:solidFill>
                <a:latin typeface="Arial" panose="020B0604020202020204" pitchFamily="34" charset="0"/>
                <a:cs typeface="Arial" panose="020B0604020202020204" pitchFamily="34" charset="0"/>
              </a:rPr>
              <a:t>Project Title :- EventHub</a:t>
            </a:r>
            <a:br>
              <a:rPr lang="en-US" sz="2200" b="1" dirty="0">
                <a:latin typeface="Arial" panose="020B0604020202020204" pitchFamily="34" charset="0"/>
                <a:cs typeface="Arial" panose="020B0604020202020204" pitchFamily="34" charset="0"/>
              </a:rPr>
            </a:br>
            <a:br>
              <a:rPr lang="en-US" sz="3100" b="1" dirty="0">
                <a:latin typeface="Arial" panose="020B0604020202020204" pitchFamily="34" charset="0"/>
                <a:cs typeface="Arial" panose="020B0604020202020204" pitchFamily="34" charset="0"/>
              </a:rPr>
            </a:br>
            <a:br>
              <a:rPr lang="en-US" sz="2200" b="1" i="0" dirty="0">
                <a:solidFill>
                  <a:srgbClr val="333333"/>
                </a:solidFill>
                <a:effectLst/>
                <a:latin typeface="Arial" panose="020B0604020202020204" pitchFamily="34" charset="0"/>
                <a:cs typeface="Arial" panose="020B0604020202020204" pitchFamily="34" charset="0"/>
              </a:rPr>
            </a:br>
            <a:endParaRPr lang="en-IN" sz="22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a:t> </a:t>
            </a:r>
          </a:p>
          <a:p>
            <a:endParaRPr lang="en-IN" dirty="0"/>
          </a:p>
        </p:txBody>
      </p:sp>
    </p:spTree>
    <p:extLst>
      <p:ext uri="{BB962C8B-B14F-4D97-AF65-F5344CB8AC3E}">
        <p14:creationId xmlns:p14="http://schemas.microsoft.com/office/powerpoint/2010/main" val="257443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33EA-0F42-421E-B2D2-355E82FE4307}"/>
              </a:ext>
            </a:extLst>
          </p:cNvPr>
          <p:cNvSpPr>
            <a:spLocks noGrp="1"/>
          </p:cNvSpPr>
          <p:nvPr>
            <p:ph type="title"/>
          </p:nvPr>
        </p:nvSpPr>
        <p:spPr>
          <a:xfrm>
            <a:off x="1282605" y="524436"/>
            <a:ext cx="9404723" cy="1400530"/>
          </a:xfrm>
        </p:spPr>
        <p:txBody>
          <a:bodyPr/>
          <a:lstStyle/>
          <a:p>
            <a:r>
              <a:rPr lang="en-IN" sz="3200" b="1" dirty="0">
                <a:solidFill>
                  <a:schemeClr val="tx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3B9548B2-F6F2-E68C-CF1F-6B5F6FF5FE4A}"/>
              </a:ext>
            </a:extLst>
          </p:cNvPr>
          <p:cNvSpPr>
            <a:spLocks noGrp="1"/>
          </p:cNvSpPr>
          <p:nvPr>
            <p:ph idx="1"/>
          </p:nvPr>
        </p:nvSpPr>
        <p:spPr>
          <a:xfrm>
            <a:off x="1100417" y="1825625"/>
            <a:ext cx="8706971" cy="4351338"/>
          </a:xfrm>
        </p:spPr>
        <p:txBody>
          <a:bodyPr>
            <a:normAutofit/>
          </a:bodyPr>
          <a:lstStyle/>
          <a:p>
            <a:pPr algn="just">
              <a:lnSpc>
                <a:spcPct val="150000"/>
              </a:lnSpc>
            </a:pPr>
            <a:r>
              <a:rPr lang="en-US" sz="1800" dirty="0">
                <a:latin typeface="Arial" panose="020B0604020202020204" pitchFamily="34" charset="0"/>
                <a:cs typeface="Arial" panose="020B0604020202020204" pitchFamily="34" charset="0"/>
              </a:rPr>
              <a:t>An event hub is a  android  App that is specifically designed to provide information about an event and facilitate event planning and management. These Aap typically include details about the event, such as the date, time, location, and agenda, as well as information on how to register,. They may also offer features such as online event planning tools, social media integration, and mobile access. Examples of event organization websites include Eventbrite, Meetup, and Cvent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87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552F-82D5-2116-67D2-FCCFDBED1183}"/>
              </a:ext>
            </a:extLst>
          </p:cNvPr>
          <p:cNvSpPr>
            <a:spLocks noGrp="1"/>
          </p:cNvSpPr>
          <p:nvPr>
            <p:ph type="title"/>
          </p:nvPr>
        </p:nvSpPr>
        <p:spPr/>
        <p:txBody>
          <a:bodyPr>
            <a:normAutofit/>
          </a:bodyPr>
          <a:lstStyle/>
          <a:p>
            <a:br>
              <a:rPr lang="en-US" b="0" i="0" dirty="0">
                <a:solidFill>
                  <a:srgbClr val="33333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5BD21B9F-D05B-A44E-72C2-E3FF4E7D0D64}"/>
              </a:ext>
            </a:extLst>
          </p:cNvPr>
          <p:cNvSpPr>
            <a:spLocks noGrp="1"/>
          </p:cNvSpPr>
          <p:nvPr>
            <p:ph idx="1"/>
          </p:nvPr>
        </p:nvSpPr>
        <p:spPr>
          <a:xfrm>
            <a:off x="935237" y="905436"/>
            <a:ext cx="9015587" cy="5342964"/>
          </a:xfrm>
        </p:spPr>
        <p:txBody>
          <a:bodyPr>
            <a:normAutofit/>
          </a:bodyPr>
          <a:lstStyle/>
          <a:p>
            <a:pPr algn="l"/>
            <a:r>
              <a:rPr lang="en-US" b="1" i="0" dirty="0">
                <a:solidFill>
                  <a:schemeClr val="tx1"/>
                </a:solidFill>
                <a:effectLst/>
                <a:latin typeface="Libre Franklin" panose="020B0604020202020204" pitchFamily="2" charset="0"/>
              </a:rPr>
              <a:t>Problem Statement</a:t>
            </a:r>
          </a:p>
          <a:p>
            <a:pPr algn="l"/>
            <a:endParaRPr lang="en-US" sz="1400" b="1" i="0" dirty="0">
              <a:solidFill>
                <a:schemeClr val="tx1"/>
              </a:solidFill>
              <a:effectLst/>
              <a:latin typeface="Arial" panose="020B0604020202020204" pitchFamily="34" charset="0"/>
              <a:cs typeface="Arial" panose="020B0604020202020204" pitchFamily="34" charset="0"/>
            </a:endParaRPr>
          </a:p>
          <a:p>
            <a:pPr algn="l">
              <a:lnSpc>
                <a:spcPct val="150000"/>
              </a:lnSpc>
            </a:pPr>
            <a:r>
              <a:rPr lang="en-US" b="0" i="0" dirty="0">
                <a:effectLst/>
                <a:latin typeface="Arial" panose="020B0604020202020204" pitchFamily="34" charset="0"/>
                <a:cs typeface="Arial" panose="020B0604020202020204" pitchFamily="34" charset="0"/>
              </a:rPr>
              <a:t>Student life is busy at your university campus with many classes, lectures and seminars happening at the same time. However, it is hard to keep up since information is too spread out throughout university departments.</a:t>
            </a:r>
          </a:p>
          <a:p>
            <a:pPr algn="l">
              <a:lnSpc>
                <a:spcPct val="150000"/>
              </a:lnSpc>
            </a:pPr>
            <a:r>
              <a:rPr lang="en-US" b="0" i="0" dirty="0">
                <a:effectLst/>
                <a:latin typeface="Arial" panose="020B0604020202020204" pitchFamily="34" charset="0"/>
                <a:cs typeface="Arial" panose="020B0604020202020204" pitchFamily="34" charset="0"/>
              </a:rPr>
              <a:t>Sports, athletics and performing arts events are an important part of university life. You want to keep your audience informed, drive attendance to your upcoming events, and create loyal fans</a:t>
            </a:r>
          </a:p>
          <a:p>
            <a:pPr algn="l">
              <a:lnSpc>
                <a:spcPct val="150000"/>
              </a:lnSpc>
            </a:pPr>
            <a:r>
              <a:rPr lang="en-US" dirty="0">
                <a:latin typeface="Arial" panose="020B0604020202020204" pitchFamily="34" charset="0"/>
                <a:cs typeface="Arial" panose="020B0604020202020204" pitchFamily="34" charset="0"/>
              </a:rPr>
              <a:t>There is so much going on at the same time. It is difficult to collect, present and distribute all the relevant events that are happening in your campus.</a:t>
            </a:r>
          </a:p>
          <a:p>
            <a:pPr algn="l">
              <a:lnSpc>
                <a:spcPct val="150000"/>
              </a:lnSpc>
            </a:pPr>
            <a:r>
              <a:rPr lang="en-US" dirty="0">
                <a:latin typeface="Arial" panose="020B0604020202020204" pitchFamily="34" charset="0"/>
                <a:cs typeface="Arial" panose="020B0604020202020204" pitchFamily="34" charset="0"/>
              </a:rPr>
              <a:t> Events are community-led. Thus, you need your community to tell you and others what is happening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19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5E25-EDE4-D8DD-69F4-0F60EBEF041F}"/>
              </a:ext>
            </a:extLst>
          </p:cNvPr>
          <p:cNvSpPr>
            <a:spLocks noGrp="1"/>
          </p:cNvSpPr>
          <p:nvPr>
            <p:ph type="title"/>
          </p:nvPr>
        </p:nvSpPr>
        <p:spPr/>
        <p:txBody>
          <a:bodyPr/>
          <a:lstStyle/>
          <a:p>
            <a:r>
              <a:rPr lang="en-IN" b="1" dirty="0"/>
              <a:t>Observation Table</a:t>
            </a:r>
          </a:p>
        </p:txBody>
      </p:sp>
      <p:graphicFrame>
        <p:nvGraphicFramePr>
          <p:cNvPr id="4" name="Table 4">
            <a:extLst>
              <a:ext uri="{FF2B5EF4-FFF2-40B4-BE49-F238E27FC236}">
                <a16:creationId xmlns:a16="http://schemas.microsoft.com/office/drawing/2014/main" id="{91398501-23A8-DBE6-00AE-C6CD6720FCF4}"/>
              </a:ext>
            </a:extLst>
          </p:cNvPr>
          <p:cNvGraphicFramePr>
            <a:graphicFrameLocks noGrp="1"/>
          </p:cNvGraphicFramePr>
          <p:nvPr>
            <p:ph idx="1"/>
            <p:extLst>
              <p:ext uri="{D42A27DB-BD31-4B8C-83A1-F6EECF244321}">
                <p14:modId xmlns:p14="http://schemas.microsoft.com/office/powerpoint/2010/main" val="2644127361"/>
              </p:ext>
            </p:extLst>
          </p:nvPr>
        </p:nvGraphicFramePr>
        <p:xfrm>
          <a:off x="-17929" y="134470"/>
          <a:ext cx="12129246" cy="7812189"/>
        </p:xfrm>
        <a:graphic>
          <a:graphicData uri="http://schemas.openxmlformats.org/drawingml/2006/table">
            <a:tbl>
              <a:tblPr firstRow="1" bandRow="1">
                <a:tableStyleId>{5C22544A-7EE6-4342-B048-85BDC9FD1C3A}</a:tableStyleId>
              </a:tblPr>
              <a:tblGrid>
                <a:gridCol w="842741">
                  <a:extLst>
                    <a:ext uri="{9D8B030D-6E8A-4147-A177-3AD203B41FA5}">
                      <a16:colId xmlns:a16="http://schemas.microsoft.com/office/drawing/2014/main" val="740160927"/>
                    </a:ext>
                  </a:extLst>
                </a:gridCol>
                <a:gridCol w="2791899">
                  <a:extLst>
                    <a:ext uri="{9D8B030D-6E8A-4147-A177-3AD203B41FA5}">
                      <a16:colId xmlns:a16="http://schemas.microsoft.com/office/drawing/2014/main" val="1038924949"/>
                    </a:ext>
                  </a:extLst>
                </a:gridCol>
                <a:gridCol w="2088755">
                  <a:extLst>
                    <a:ext uri="{9D8B030D-6E8A-4147-A177-3AD203B41FA5}">
                      <a16:colId xmlns:a16="http://schemas.microsoft.com/office/drawing/2014/main" val="3449449248"/>
                    </a:ext>
                  </a:extLst>
                </a:gridCol>
                <a:gridCol w="1207604">
                  <a:extLst>
                    <a:ext uri="{9D8B030D-6E8A-4147-A177-3AD203B41FA5}">
                      <a16:colId xmlns:a16="http://schemas.microsoft.com/office/drawing/2014/main" val="1976063630"/>
                    </a:ext>
                  </a:extLst>
                </a:gridCol>
                <a:gridCol w="1732749">
                  <a:extLst>
                    <a:ext uri="{9D8B030D-6E8A-4147-A177-3AD203B41FA5}">
                      <a16:colId xmlns:a16="http://schemas.microsoft.com/office/drawing/2014/main" val="3926510358"/>
                    </a:ext>
                  </a:extLst>
                </a:gridCol>
                <a:gridCol w="1732749">
                  <a:extLst>
                    <a:ext uri="{9D8B030D-6E8A-4147-A177-3AD203B41FA5}">
                      <a16:colId xmlns:a16="http://schemas.microsoft.com/office/drawing/2014/main" val="3171660146"/>
                    </a:ext>
                  </a:extLst>
                </a:gridCol>
                <a:gridCol w="1732749">
                  <a:extLst>
                    <a:ext uri="{9D8B030D-6E8A-4147-A177-3AD203B41FA5}">
                      <a16:colId xmlns:a16="http://schemas.microsoft.com/office/drawing/2014/main" val="2034640978"/>
                    </a:ext>
                  </a:extLst>
                </a:gridCol>
              </a:tblGrid>
              <a:tr h="644722">
                <a:tc>
                  <a:txBody>
                    <a:bodyPr/>
                    <a:lstStyle/>
                    <a:p>
                      <a:r>
                        <a:rPr lang="en-IN" dirty="0">
                          <a:latin typeface="Arial" panose="020B0604020202020204" pitchFamily="34" charset="0"/>
                          <a:cs typeface="Arial" panose="020B0604020202020204" pitchFamily="34" charset="0"/>
                        </a:rPr>
                        <a:t>S N</a:t>
                      </a:r>
                    </a:p>
                  </a:txBody>
                  <a:tcPr/>
                </a:tc>
                <a:tc>
                  <a:txBody>
                    <a:bodyPr/>
                    <a:lstStyle/>
                    <a:p>
                      <a:r>
                        <a:rPr lang="en-IN" dirty="0">
                          <a:latin typeface="Arial" panose="020B0604020202020204" pitchFamily="34" charset="0"/>
                          <a:cs typeface="Arial" panose="020B0604020202020204" pitchFamily="34" charset="0"/>
                        </a:rPr>
                        <a:t>Title</a:t>
                      </a:r>
                    </a:p>
                  </a:txBody>
                  <a:tcPr/>
                </a:tc>
                <a:tc>
                  <a:txBody>
                    <a:bodyPr/>
                    <a:lstStyle/>
                    <a:p>
                      <a:r>
                        <a:rPr lang="en-IN" dirty="0">
                          <a:latin typeface="Arial" panose="020B0604020202020204" pitchFamily="34" charset="0"/>
                          <a:cs typeface="Arial" panose="020B0604020202020204" pitchFamily="34" charset="0"/>
                        </a:rPr>
                        <a:t>Author</a:t>
                      </a:r>
                    </a:p>
                  </a:txBody>
                  <a:tcPr/>
                </a:tc>
                <a:tc>
                  <a:txBody>
                    <a:bodyPr/>
                    <a:lstStyle/>
                    <a:p>
                      <a:r>
                        <a:rPr lang="en-IN" dirty="0">
                          <a:latin typeface="Arial" panose="020B0604020202020204" pitchFamily="34" charset="0"/>
                          <a:cs typeface="Arial" panose="020B0604020202020204" pitchFamily="34" charset="0"/>
                        </a:rPr>
                        <a:t>Frame work</a:t>
                      </a:r>
                    </a:p>
                  </a:txBody>
                  <a:tcPr/>
                </a:tc>
                <a:tc>
                  <a:txBody>
                    <a:bodyPr/>
                    <a:lstStyle/>
                    <a:p>
                      <a:r>
                        <a:rPr lang="en-IN" dirty="0">
                          <a:latin typeface="Arial" panose="020B0604020202020204" pitchFamily="34" charset="0"/>
                          <a:cs typeface="Arial" panose="020B0604020202020204" pitchFamily="34" charset="0"/>
                        </a:rPr>
                        <a:t>parameters</a:t>
                      </a:r>
                    </a:p>
                  </a:txBody>
                  <a:tcPr/>
                </a:tc>
                <a:tc>
                  <a:txBody>
                    <a:bodyPr/>
                    <a:lstStyle/>
                    <a:p>
                      <a:r>
                        <a:rPr lang="en-IN" dirty="0">
                          <a:latin typeface="Arial" panose="020B0604020202020204" pitchFamily="34" charset="0"/>
                          <a:cs typeface="Arial" panose="020B0604020202020204" pitchFamily="34" charset="0"/>
                        </a:rPr>
                        <a:t>limitations</a:t>
                      </a:r>
                    </a:p>
                  </a:txBody>
                  <a:tcPr/>
                </a:tc>
                <a:tc>
                  <a:txBody>
                    <a:bodyPr/>
                    <a:lstStyle/>
                    <a:p>
                      <a:r>
                        <a:rPr lang="en-IN" dirty="0">
                          <a:latin typeface="Arial" panose="020B0604020202020204" pitchFamily="34" charset="0"/>
                          <a:cs typeface="Arial" panose="020B0604020202020204" pitchFamily="34" charset="0"/>
                        </a:rPr>
                        <a:t>Adaptivity</a:t>
                      </a:r>
                    </a:p>
                  </a:txBody>
                  <a:tcPr/>
                </a:tc>
                <a:extLst>
                  <a:ext uri="{0D108BD9-81ED-4DB2-BD59-A6C34878D82A}">
                    <a16:rowId xmlns:a16="http://schemas.microsoft.com/office/drawing/2014/main" val="3460174087"/>
                  </a:ext>
                </a:extLst>
              </a:tr>
              <a:tr h="2026269">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Study on Event Management Applications</a:t>
                      </a:r>
                    </a:p>
                  </a:txBody>
                  <a:tcPr/>
                </a:tc>
                <a:tc>
                  <a:txBody>
                    <a:bodyPr/>
                    <a:lstStyle/>
                    <a:p>
                      <a:r>
                        <a:rPr lang="en-IN" dirty="0">
                          <a:latin typeface="Arial" panose="020B0604020202020204" pitchFamily="34" charset="0"/>
                          <a:cs typeface="Arial" panose="020B0604020202020204" pitchFamily="34" charset="0"/>
                        </a:rPr>
                        <a:t>Akash Verma , Gunjan Srivastava, Himanshu Verma, Mayank Johri</a:t>
                      </a:r>
                    </a:p>
                  </a:txBody>
                  <a:tcPr/>
                </a:tc>
                <a:tc>
                  <a:txBody>
                    <a:bodyPr/>
                    <a:lstStyle/>
                    <a:p>
                      <a:r>
                        <a:rPr lang="en-IN" dirty="0">
                          <a:latin typeface="Arial" panose="020B0604020202020204" pitchFamily="34" charset="0"/>
                          <a:cs typeface="Arial" panose="020B0604020202020204" pitchFamily="34" charset="0"/>
                        </a:rPr>
                        <a:t>System deign, </a:t>
                      </a:r>
                    </a:p>
                    <a:p>
                      <a:r>
                        <a:rPr lang="en-IN" dirty="0">
                          <a:latin typeface="Arial" panose="020B0604020202020204" pitchFamily="34" charset="0"/>
                          <a:cs typeface="Arial" panose="020B0604020202020204" pitchFamily="34" charset="0"/>
                        </a:rPr>
                        <a:t>Process mangment,freme working process</a:t>
                      </a:r>
                    </a:p>
                  </a:txBody>
                  <a:tcPr/>
                </a:tc>
                <a:tc>
                  <a:txBody>
                    <a:bodyPr/>
                    <a:lstStyle/>
                    <a:p>
                      <a:r>
                        <a:rPr lang="en-IN" dirty="0">
                          <a:latin typeface="Arial" panose="020B0604020202020204" pitchFamily="34" charset="0"/>
                          <a:cs typeface="Arial" panose="020B0604020202020204" pitchFamily="34" charset="0"/>
                        </a:rPr>
                        <a:t>Deign process</a:t>
                      </a:r>
                    </a:p>
                    <a:p>
                      <a:r>
                        <a:rPr lang="en-IN" dirty="0">
                          <a:latin typeface="Arial" panose="020B0604020202020204" pitchFamily="34" charset="0"/>
                          <a:cs typeface="Arial" panose="020B0604020202020204" pitchFamily="34" charset="0"/>
                        </a:rPr>
                        <a:t>System, student data mangment</a:t>
                      </a:r>
                    </a:p>
                  </a:txBody>
                  <a:tcPr/>
                </a:tc>
                <a:tc>
                  <a:txBody>
                    <a:bodyPr/>
                    <a:lstStyle/>
                    <a:p>
                      <a:r>
                        <a:rPr lang="en-IN" dirty="0">
                          <a:latin typeface="Arial" panose="020B0604020202020204" pitchFamily="34" charset="0"/>
                          <a:cs typeface="Arial" panose="020B0604020202020204" pitchFamily="34" charset="0"/>
                        </a:rPr>
                        <a:t>Event management  process is small and all event are not organized </a:t>
                      </a:r>
                    </a:p>
                  </a:txBody>
                  <a:tcPr/>
                </a:tc>
                <a:tc>
                  <a:txBody>
                    <a:bodyPr/>
                    <a:lstStyle/>
                    <a:p>
                      <a:r>
                        <a:rPr lang="en-IN" dirty="0">
                          <a:latin typeface="Arial" panose="020B0604020202020204" pitchFamily="34" charset="0"/>
                          <a:cs typeface="Arial" panose="020B0604020202020204" pitchFamily="34" charset="0"/>
                        </a:rPr>
                        <a:t>Management process</a:t>
                      </a:r>
                    </a:p>
                  </a:txBody>
                  <a:tcPr/>
                </a:tc>
                <a:extLst>
                  <a:ext uri="{0D108BD9-81ED-4DB2-BD59-A6C34878D82A}">
                    <a16:rowId xmlns:a16="http://schemas.microsoft.com/office/drawing/2014/main" val="1648481028"/>
                  </a:ext>
                </a:extLst>
              </a:tr>
              <a:tr h="1197341">
                <a:tc>
                  <a:txBody>
                    <a:bodyPr/>
                    <a:lstStyle/>
                    <a:p>
                      <a:r>
                        <a:rPr lang="en-IN" dirty="0">
                          <a:latin typeface="Arial" panose="020B0604020202020204" pitchFamily="34" charset="0"/>
                          <a:cs typeface="Arial" panose="020B0604020202020204" pitchFamily="34" charset="0"/>
                        </a:rPr>
                        <a:t>2</a:t>
                      </a:r>
                    </a:p>
                  </a:txBody>
                  <a:tcPr/>
                </a:tc>
                <a:tc>
                  <a:txBody>
                    <a:bodyPr/>
                    <a:lstStyle/>
                    <a:p>
                      <a:r>
                        <a:rPr lang="en-IN" dirty="0">
                          <a:latin typeface="Arial" panose="020B0604020202020204" pitchFamily="34" charset="0"/>
                          <a:cs typeface="Arial" panose="020B0604020202020204" pitchFamily="34" charset="0"/>
                        </a:rPr>
                        <a:t>Android Application for Event Management and Information Propagation </a:t>
                      </a:r>
                    </a:p>
                  </a:txBody>
                  <a:tcPr/>
                </a:tc>
                <a:tc>
                  <a:txBody>
                    <a:bodyPr/>
                    <a:lstStyle/>
                    <a:p>
                      <a:r>
                        <a:rPr lang="en-IN" dirty="0">
                          <a:latin typeface="Arial" panose="020B0604020202020204" pitchFamily="34" charset="0"/>
                          <a:cs typeface="Arial" panose="020B0604020202020204" pitchFamily="34" charset="0"/>
                        </a:rPr>
                        <a:t>Phanuphong Hathaiwichian, Lapas Siriwittayacharoen Apinat Wongwachirawanich, and Chaiyong Ragkhitwetsagu</a:t>
                      </a:r>
                    </a:p>
                  </a:txBody>
                  <a:tcPr/>
                </a:tc>
                <a:tc>
                  <a:txBody>
                    <a:bodyPr/>
                    <a:lstStyle/>
                    <a:p>
                      <a:r>
                        <a:rPr lang="en-IN" dirty="0">
                          <a:latin typeface="Arial" panose="020B0604020202020204" pitchFamily="34" charset="0"/>
                          <a:cs typeface="Arial" panose="020B0604020202020204" pitchFamily="34" charset="0"/>
                        </a:rPr>
                        <a:t>Authentication System</a:t>
                      </a:r>
                    </a:p>
                    <a:p>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Member Registration System:, Log-in System, Event Management System</a:t>
                      </a:r>
                    </a:p>
                  </a:txBody>
                  <a:tcPr/>
                </a:tc>
                <a:tc>
                  <a:txBody>
                    <a:bodyPr/>
                    <a:lstStyle/>
                    <a:p>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Android </a:t>
                      </a:r>
                      <a:r>
                        <a:rPr lang="en-US" dirty="0" err="1">
                          <a:latin typeface="Arial" panose="020B0604020202020204" pitchFamily="34" charset="0"/>
                          <a:cs typeface="Arial" panose="020B0604020202020204" pitchFamily="34" charset="0"/>
                        </a:rPr>
                        <a:t>mangemenent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68163275"/>
                  </a:ext>
                </a:extLst>
              </a:tr>
              <a:tr h="1749959">
                <a:tc>
                  <a:txBody>
                    <a:bodyPr/>
                    <a:lstStyle/>
                    <a:p>
                      <a:r>
                        <a:rPr lang="en-IN" dirty="0">
                          <a:latin typeface="Arial" panose="020B0604020202020204" pitchFamily="34" charset="0"/>
                          <a:cs typeface="Arial" panose="020B060402020202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Android Application for Event Management System </a:t>
                      </a:r>
                    </a:p>
                    <a:p>
                      <a:endParaRPr lang="en-IN"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Arial" panose="020B0604020202020204" pitchFamily="34" charset="0"/>
                          <a:cs typeface="Arial" panose="020B0604020202020204" pitchFamily="34" charset="0"/>
                        </a:rPr>
                        <a:t>R Deepika, R Gayathri, T Saravanakumar , K Vigneshwaran , K Vignesh</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System deign, </a:t>
                      </a:r>
                    </a:p>
                    <a:p>
                      <a:r>
                        <a:rPr lang="en-IN" dirty="0">
                          <a:latin typeface="Arial" panose="020B0604020202020204" pitchFamily="34" charset="0"/>
                          <a:cs typeface="Arial" panose="020B0604020202020204" pitchFamily="34" charset="0"/>
                        </a:rPr>
                        <a:t>Process mangment</a:t>
                      </a:r>
                    </a:p>
                    <a:p>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Deign process</a:t>
                      </a:r>
                    </a:p>
                    <a:p>
                      <a:r>
                        <a:rPr lang="en-IN" dirty="0">
                          <a:latin typeface="Arial" panose="020B0604020202020204" pitchFamily="34" charset="0"/>
                          <a:cs typeface="Arial" panose="020B0604020202020204" pitchFamily="34" charset="0"/>
                        </a:rPr>
                        <a:t>system</a:t>
                      </a:r>
                    </a:p>
                    <a:p>
                      <a:endParaRPr lang="en-IN"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All event are not mange</a:t>
                      </a:r>
                    </a:p>
                    <a:p>
                      <a:endParaRPr lang="en-IN"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All event add</a:t>
                      </a:r>
                    </a:p>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75665128"/>
                  </a:ext>
                </a:extLst>
              </a:tr>
              <a:tr h="368413">
                <a:tc>
                  <a:txBody>
                    <a:bodyPr/>
                    <a:lstStyle/>
                    <a:p>
                      <a:r>
                        <a:rPr lang="en-IN" dirty="0">
                          <a:latin typeface="Arial" panose="020B0604020202020204" pitchFamily="34" charset="0"/>
                          <a:cs typeface="Arial" panose="020B0604020202020204" pitchFamily="34" charset="0"/>
                        </a:rPr>
                        <a:t>4</a:t>
                      </a:r>
                    </a:p>
                  </a:txBody>
                  <a:tcPr/>
                </a:tc>
                <a:tc>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5073817"/>
                  </a:ext>
                </a:extLst>
              </a:tr>
              <a:tr h="368413">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611154"/>
                  </a:ext>
                </a:extLst>
              </a:tr>
              <a:tr h="368413">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a:latin typeface="Arial" panose="020B0604020202020204" pitchFamily="34" charset="0"/>
                        <a:cs typeface="Arial" panose="020B0604020202020204" pitchFamily="34" charset="0"/>
                      </a:endParaRPr>
                    </a:p>
                  </a:txBody>
                  <a:tcPr/>
                </a:tc>
                <a:tc>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53780086"/>
                  </a:ext>
                </a:extLst>
              </a:tr>
            </a:tbl>
          </a:graphicData>
        </a:graphic>
      </p:graphicFrame>
    </p:spTree>
    <p:extLst>
      <p:ext uri="{BB962C8B-B14F-4D97-AF65-F5344CB8AC3E}">
        <p14:creationId xmlns:p14="http://schemas.microsoft.com/office/powerpoint/2010/main" val="229168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8D38-DDBB-A089-EC1C-F8EC2642AB62}"/>
              </a:ext>
            </a:extLst>
          </p:cNvPr>
          <p:cNvSpPr>
            <a:spLocks noGrp="1"/>
          </p:cNvSpPr>
          <p:nvPr>
            <p:ph type="title"/>
          </p:nvPr>
        </p:nvSpPr>
        <p:spPr/>
        <p:txBody>
          <a:bodyPr/>
          <a:lstStyle/>
          <a:p>
            <a:r>
              <a:rPr lang="en-IN" b="1" dirty="0">
                <a:solidFill>
                  <a:schemeClr val="tx1"/>
                </a:solidFill>
                <a:latin typeface="Arial" panose="020B0604020202020204" pitchFamily="34" charset="0"/>
                <a:cs typeface="Arial" panose="020B0604020202020204" pitchFamily="34" charset="0"/>
              </a:rPr>
              <a:t>Tools</a:t>
            </a:r>
          </a:p>
        </p:txBody>
      </p:sp>
      <p:sp>
        <p:nvSpPr>
          <p:cNvPr id="3" name="Content Placeholder 2">
            <a:extLst>
              <a:ext uri="{FF2B5EF4-FFF2-40B4-BE49-F238E27FC236}">
                <a16:creationId xmlns:a16="http://schemas.microsoft.com/office/drawing/2014/main" id="{ECF310B9-0F3C-BA30-2D92-BE970F0F8D2F}"/>
              </a:ext>
            </a:extLst>
          </p:cNvPr>
          <p:cNvSpPr>
            <a:spLocks noGrp="1"/>
          </p:cNvSpPr>
          <p:nvPr>
            <p:ph idx="1"/>
          </p:nvPr>
        </p:nvSpPr>
        <p:spPr>
          <a:xfrm>
            <a:off x="677334" y="1246095"/>
            <a:ext cx="9381066" cy="4795268"/>
          </a:xfrm>
        </p:spPr>
        <p:txBody>
          <a:bodyPr>
            <a:normAutofit fontScale="85000" lnSpcReduction="20000"/>
          </a:bodyPr>
          <a:lstStyle/>
          <a:p>
            <a:r>
              <a:rPr lang="en-US" sz="1500" b="1" dirty="0">
                <a:latin typeface="Arial" panose="020B0604020202020204" pitchFamily="34" charset="0"/>
                <a:cs typeface="Arial" panose="020B0604020202020204" pitchFamily="34" charset="0"/>
              </a:rPr>
              <a:t>Frontend</a:t>
            </a:r>
          </a:p>
          <a:p>
            <a:pPr lvl="1">
              <a:lnSpc>
                <a:spcPct val="160000"/>
              </a:lnSpc>
            </a:pPr>
            <a:r>
              <a:rPr lang="en-US" sz="1800" b="1" dirty="0">
                <a:latin typeface="Arial" panose="020B0604020202020204" pitchFamily="34" charset="0"/>
                <a:cs typeface="Arial" panose="020B0604020202020204" pitchFamily="34" charset="0"/>
              </a:rPr>
              <a:t>React Native :- </a:t>
            </a:r>
            <a:r>
              <a:rPr lang="en-US" sz="1800" dirty="0">
                <a:latin typeface="Arial" panose="020B0604020202020204" pitchFamily="34" charset="0"/>
                <a:cs typeface="Arial" panose="020B0604020202020204" pitchFamily="34" charset="0"/>
              </a:rPr>
              <a:t>React Native is an open-source UI software framework created by Meta Platforms, Inc. It is used to develop applications for Android, Android TV, iOS, macOS, tv OS, Web, Windows and UWP by enabling developers to use the React framework along with native platform capabilities</a:t>
            </a:r>
            <a:endParaRPr lang="en-US" sz="1800" b="1" dirty="0">
              <a:latin typeface="Arial" panose="020B0604020202020204" pitchFamily="34" charset="0"/>
              <a:cs typeface="Arial" panose="020B0604020202020204" pitchFamily="34" charset="0"/>
            </a:endParaRPr>
          </a:p>
          <a:p>
            <a:pPr>
              <a:lnSpc>
                <a:spcPct val="160000"/>
              </a:lnSpc>
            </a:pPr>
            <a:r>
              <a:rPr lang="en-US" b="1"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back-end </a:t>
            </a:r>
          </a:p>
          <a:p>
            <a:pPr lvl="1">
              <a:lnSpc>
                <a:spcPct val="160000"/>
              </a:lnSpc>
            </a:pPr>
            <a:r>
              <a:rPr lang="en-IN" sz="1800" b="1" i="0" dirty="0">
                <a:effectLst/>
                <a:latin typeface="Arial" panose="020B0604020202020204" pitchFamily="34" charset="0"/>
                <a:cs typeface="Arial" panose="020B0604020202020204" pitchFamily="34" charset="0"/>
              </a:rPr>
              <a:t>Node.js</a:t>
            </a:r>
            <a:r>
              <a:rPr lang="en-IN" sz="1800" b="0" i="0" dirty="0">
                <a:effectLst/>
                <a:latin typeface="Arial" panose="020B0604020202020204" pitchFamily="34" charset="0"/>
                <a:cs typeface="Arial" panose="020B0604020202020204" pitchFamily="34" charset="0"/>
              </a:rPr>
              <a:t>:- Node.js is a cross-platform, open-source server environment that can run on Windows, Linux, Unix, macOS, and more. Node.js is a back-end JavaScript runtime environment, runs on the V8 JavaScript Engine, and executes JavaScript code outside a web browser</a:t>
            </a:r>
            <a:endParaRPr lang="en-IN" sz="1800" b="1" dirty="0">
              <a:latin typeface="Arial" panose="020B0604020202020204" pitchFamily="34" charset="0"/>
              <a:cs typeface="Arial" panose="020B0604020202020204" pitchFamily="34" charset="0"/>
            </a:endParaRPr>
          </a:p>
          <a:p>
            <a:pPr>
              <a:lnSpc>
                <a:spcPct val="160000"/>
              </a:lnSpc>
            </a:pPr>
            <a:endParaRPr lang="en-IN" b="1" dirty="0">
              <a:latin typeface="Arial" panose="020B0604020202020204" pitchFamily="34" charset="0"/>
              <a:cs typeface="Arial" panose="020B0604020202020204" pitchFamily="34" charset="0"/>
            </a:endParaRPr>
          </a:p>
          <a:p>
            <a:pPr>
              <a:lnSpc>
                <a:spcPct val="160000"/>
              </a:lnSpc>
            </a:pPr>
            <a:r>
              <a:rPr lang="en-IN" b="1" dirty="0">
                <a:latin typeface="Arial" panose="020B0604020202020204" pitchFamily="34" charset="0"/>
                <a:cs typeface="Arial" panose="020B0604020202020204" pitchFamily="34" charset="0"/>
              </a:rPr>
              <a:t>Data base</a:t>
            </a:r>
          </a:p>
          <a:p>
            <a:pPr lvl="1">
              <a:lnSpc>
                <a:spcPct val="160000"/>
              </a:lnSpc>
            </a:pPr>
            <a:r>
              <a:rPr lang="en-IN" sz="1800" b="0" i="0" dirty="0">
                <a:effectLst/>
                <a:latin typeface="Arial" panose="020B0604020202020204" pitchFamily="34" charset="0"/>
                <a:cs typeface="Arial" panose="020B0604020202020204" pitchFamily="34" charset="0"/>
              </a:rPr>
              <a:t>MongoDB is a source-available cross-platform document-oriented database program. Classified as a NoSQL database program, MongoDB uses JSON-like documents with optional schemas</a:t>
            </a:r>
            <a:endParaRPr lang="en-IN" sz="1800"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78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1225-17C8-3BA3-E5A2-8E3EAF355C23}"/>
              </a:ext>
            </a:extLst>
          </p:cNvPr>
          <p:cNvSpPr>
            <a:spLocks noGrp="1"/>
          </p:cNvSpPr>
          <p:nvPr>
            <p:ph type="title"/>
          </p:nvPr>
        </p:nvSpPr>
        <p:spPr/>
        <p:txBody>
          <a:bodyPr/>
          <a:lstStyle/>
          <a:p>
            <a:r>
              <a:rPr lang="en-IN" b="1" dirty="0">
                <a:solidFill>
                  <a:schemeClr val="tx1"/>
                </a:solidFill>
                <a:latin typeface="Roboto" panose="02000000000000000000" pitchFamily="2" charset="0"/>
              </a:rPr>
              <a:t>M</a:t>
            </a:r>
            <a:r>
              <a:rPr lang="en-IN" b="1" i="0" dirty="0">
                <a:solidFill>
                  <a:schemeClr val="tx1"/>
                </a:solidFill>
                <a:effectLst/>
                <a:latin typeface="Roboto" panose="02000000000000000000" pitchFamily="2" charset="0"/>
              </a:rPr>
              <a:t>ethodology</a:t>
            </a:r>
            <a:endParaRPr lang="en-IN" b="1" dirty="0">
              <a:solidFill>
                <a:schemeClr val="tx1"/>
              </a:solidFill>
            </a:endParaRPr>
          </a:p>
        </p:txBody>
      </p:sp>
      <p:pic>
        <p:nvPicPr>
          <p:cNvPr id="5" name="Content Placeholder 4">
            <a:extLst>
              <a:ext uri="{FF2B5EF4-FFF2-40B4-BE49-F238E27FC236}">
                <a16:creationId xmlns:a16="http://schemas.microsoft.com/office/drawing/2014/main" id="{FBD8EBFA-92B0-7BA2-C2B4-C8F4E3F387F4}"/>
              </a:ext>
            </a:extLst>
          </p:cNvPr>
          <p:cNvPicPr>
            <a:picLocks noGrp="1" noChangeAspect="1"/>
          </p:cNvPicPr>
          <p:nvPr>
            <p:ph idx="1"/>
          </p:nvPr>
        </p:nvPicPr>
        <p:blipFill rotWithShape="1">
          <a:blip r:embed="rId2"/>
          <a:srcRect l="17298" t="16883" r="46074" b="30285"/>
          <a:stretch/>
        </p:blipFill>
        <p:spPr>
          <a:xfrm>
            <a:off x="2563905" y="1891729"/>
            <a:ext cx="5038166" cy="4087730"/>
          </a:xfrm>
        </p:spPr>
      </p:pic>
    </p:spTree>
    <p:extLst>
      <p:ext uri="{BB962C8B-B14F-4D97-AF65-F5344CB8AC3E}">
        <p14:creationId xmlns:p14="http://schemas.microsoft.com/office/powerpoint/2010/main" val="23138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4920-79BA-C92D-1024-D56A30BD2B47}"/>
              </a:ext>
            </a:extLst>
          </p:cNvPr>
          <p:cNvSpPr>
            <a:spLocks noGrp="1"/>
          </p:cNvSpPr>
          <p:nvPr>
            <p:ph type="title"/>
          </p:nvPr>
        </p:nvSpPr>
        <p:spPr/>
        <p:txBody>
          <a:bodyPr/>
          <a:lstStyle/>
          <a:p>
            <a:r>
              <a:rPr lang="en-IN" sz="3600" b="1">
                <a:solidFill>
                  <a:schemeClr val="tx1"/>
                </a:solidFill>
                <a:latin typeface="Arial" panose="020B0604020202020204" pitchFamily="34" charset="0"/>
                <a:cs typeface="Arial" panose="020B0604020202020204" pitchFamily="34" charset="0"/>
              </a:rPr>
              <a:t>B</a:t>
            </a:r>
            <a:r>
              <a:rPr lang="en-IN" sz="3600" b="1" i="0">
                <a:solidFill>
                  <a:schemeClr val="tx1"/>
                </a:solidFill>
                <a:effectLst/>
                <a:latin typeface="Arial" panose="020B0604020202020204" pitchFamily="34" charset="0"/>
                <a:cs typeface="Arial" panose="020B0604020202020204" pitchFamily="34" charset="0"/>
              </a:rPr>
              <a:t>asic work </a:t>
            </a:r>
            <a:r>
              <a:rPr lang="en-IN" sz="3600" b="1">
                <a:solidFill>
                  <a:schemeClr val="tx1"/>
                </a:solidFill>
                <a:latin typeface="Arial" panose="020B0604020202020204" pitchFamily="34" charset="0"/>
                <a:cs typeface="Arial" panose="020B0604020202020204" pitchFamily="34" charset="0"/>
              </a:rPr>
              <a:t>flow </a:t>
            </a:r>
            <a:r>
              <a:rPr lang="en-IN" sz="3600" b="1" i="0">
                <a:solidFill>
                  <a:schemeClr val="tx1"/>
                </a:solidFill>
                <a:effectLst/>
                <a:latin typeface="Arial" panose="020B0604020202020204" pitchFamily="34" charset="0"/>
                <a:cs typeface="Arial" panose="020B0604020202020204" pitchFamily="34" charset="0"/>
              </a:rPr>
              <a:t>structure</a:t>
            </a:r>
            <a:endParaRPr lang="en-IN" dirty="0"/>
          </a:p>
        </p:txBody>
      </p:sp>
      <p:pic>
        <p:nvPicPr>
          <p:cNvPr id="5" name="Content Placeholder 4">
            <a:extLst>
              <a:ext uri="{FF2B5EF4-FFF2-40B4-BE49-F238E27FC236}">
                <a16:creationId xmlns:a16="http://schemas.microsoft.com/office/drawing/2014/main" id="{40A9EBC1-DA1E-3A03-5E29-A6DD6CA411AE}"/>
              </a:ext>
            </a:extLst>
          </p:cNvPr>
          <p:cNvPicPr>
            <a:picLocks noGrp="1" noChangeAspect="1"/>
          </p:cNvPicPr>
          <p:nvPr>
            <p:ph idx="1"/>
          </p:nvPr>
        </p:nvPicPr>
        <p:blipFill>
          <a:blip r:embed="rId2"/>
          <a:stretch>
            <a:fillRect/>
          </a:stretch>
        </p:blipFill>
        <p:spPr>
          <a:xfrm>
            <a:off x="2786135" y="2160588"/>
            <a:ext cx="4379767" cy="3881437"/>
          </a:xfrm>
        </p:spPr>
      </p:pic>
    </p:spTree>
    <p:extLst>
      <p:ext uri="{BB962C8B-B14F-4D97-AF65-F5344CB8AC3E}">
        <p14:creationId xmlns:p14="http://schemas.microsoft.com/office/powerpoint/2010/main" val="18501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7BD9479-EC56-B9C4-AE36-2D7F2AA34614}"/>
              </a:ext>
            </a:extLst>
          </p:cNvPr>
          <p:cNvPicPr>
            <a:picLocks noGrp="1" noChangeAspect="1"/>
          </p:cNvPicPr>
          <p:nvPr>
            <p:ph idx="1"/>
          </p:nvPr>
        </p:nvPicPr>
        <p:blipFill>
          <a:blip r:embed="rId2"/>
          <a:stretch>
            <a:fillRect/>
          </a:stretch>
        </p:blipFill>
        <p:spPr>
          <a:xfrm>
            <a:off x="1470212" y="1053547"/>
            <a:ext cx="7839648" cy="4952805"/>
          </a:xfrm>
        </p:spPr>
      </p:pic>
      <p:sp>
        <p:nvSpPr>
          <p:cNvPr id="8" name="TextBox 7">
            <a:extLst>
              <a:ext uri="{FF2B5EF4-FFF2-40B4-BE49-F238E27FC236}">
                <a16:creationId xmlns:a16="http://schemas.microsoft.com/office/drawing/2014/main" id="{D38CE13F-15CF-0FB3-8669-9389C523CDA0}"/>
              </a:ext>
            </a:extLst>
          </p:cNvPr>
          <p:cNvSpPr txBox="1"/>
          <p:nvPr/>
        </p:nvSpPr>
        <p:spPr>
          <a:xfrm>
            <a:off x="2635624" y="6248400"/>
            <a:ext cx="4374776" cy="369332"/>
          </a:xfrm>
          <a:prstGeom prst="rect">
            <a:avLst/>
          </a:prstGeom>
          <a:noFill/>
        </p:spPr>
        <p:txBody>
          <a:bodyPr wrap="square" rtlCol="0">
            <a:spAutoFit/>
          </a:bodyPr>
          <a:lstStyle/>
          <a:p>
            <a:r>
              <a:rPr lang="en-US" dirty="0"/>
              <a:t>Information management system </a:t>
            </a:r>
            <a:endParaRPr lang="en-IN" dirty="0"/>
          </a:p>
        </p:txBody>
      </p:sp>
    </p:spTree>
    <p:extLst>
      <p:ext uri="{BB962C8B-B14F-4D97-AF65-F5344CB8AC3E}">
        <p14:creationId xmlns:p14="http://schemas.microsoft.com/office/powerpoint/2010/main" val="35675051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10700</TotalTime>
  <Words>653</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Libre Franklin</vt:lpstr>
      <vt:lpstr>Roboto</vt:lpstr>
      <vt:lpstr>Trebuchet MS</vt:lpstr>
      <vt:lpstr>Wingdings 3</vt:lpstr>
      <vt:lpstr>Facet</vt:lpstr>
      <vt:lpstr>Presentation on Major-Project  Session 2022-2023 </vt:lpstr>
      <vt:lpstr>Project Title :- EventHub   </vt:lpstr>
      <vt:lpstr>Introduction</vt:lpstr>
      <vt:lpstr> </vt:lpstr>
      <vt:lpstr>Observation Table</vt:lpstr>
      <vt:lpstr>Tools</vt:lpstr>
      <vt:lpstr>Methodology</vt:lpstr>
      <vt:lpstr>Basic work flow structure</vt:lpstr>
      <vt:lpstr>PowerPoint Presentation</vt:lpstr>
      <vt:lpstr> Basic work flow structure</vt:lpstr>
      <vt:lpstr>PowerPoint Presentation</vt:lpstr>
      <vt:lpstr>Result </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Gagan deep ekka</cp:lastModifiedBy>
  <cp:revision>76</cp:revision>
  <dcterms:created xsi:type="dcterms:W3CDTF">2022-09-12T16:01:13Z</dcterms:created>
  <dcterms:modified xsi:type="dcterms:W3CDTF">2023-03-31T04:10:52Z</dcterms:modified>
</cp:coreProperties>
</file>