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84" r:id="rId3"/>
    <p:sldId id="279" r:id="rId4"/>
    <p:sldId id="282" r:id="rId5"/>
    <p:sldId id="281" r:id="rId6"/>
    <p:sldId id="283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07876"/>
    <a:srgbClr val="202833"/>
    <a:srgbClr val="E7F9F9"/>
    <a:srgbClr val="45CE3B"/>
    <a:srgbClr val="1DD28C"/>
    <a:srgbClr val="42D2E3"/>
    <a:srgbClr val="1398FC"/>
    <a:srgbClr val="3A6CA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514" autoAdjust="0"/>
  </p:normalViewPr>
  <p:slideViewPr>
    <p:cSldViewPr snapToGrid="0">
      <p:cViewPr>
        <p:scale>
          <a:sx n="80" d="100"/>
          <a:sy n="80" d="100"/>
        </p:scale>
        <p:origin x="7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61DC1-4010-4451-B6DB-D40C0E30EAAF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288D-1EDE-40B2-8C9E-8E2D00B5E7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4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FCF0-915E-40B1-B3CD-70F826EE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A53B6-B5C4-4602-9E2A-D9A54978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2D06-CC74-434F-A7DA-B5A9A9D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CECC-4ED5-4248-A528-5EBC5641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F97A-3921-4E8E-98BA-D815DE57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4BE-7974-4A2A-9824-802363F5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71585-57FC-4E73-B363-2AB2FFFD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686D-2354-492B-91F4-90BD636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9F10-DEFD-4129-94E3-3683042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CBC8-D530-4888-9518-99F52ED0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2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7F699-E9EA-49F6-AD87-69C65C3F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8A09-0F32-413F-8077-6806C1E7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EB57-0F9E-4375-9DBB-F6E70C42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CAA5-7F2A-41E2-945F-A9E7F99D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1A51-8C5D-4427-83F3-BC88CF73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2B09-F6D7-4D8F-A5D4-8741AEB8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943-C89D-4EA5-8546-1125560B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56D0-6E6E-47EF-B523-E07C2A12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2FA1-833E-4C81-B136-6E64B39A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615B-68DC-4BE1-B58E-998804B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0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C920-A412-4687-BA45-BD095A1F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47DF-7AEF-42E9-A170-BBAC1931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B5B5-9DC4-440D-B576-CFDC8A5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5974-D09C-4B85-973B-3E977F42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20C8-C3FD-4951-B755-DBFBDA7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2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F875-5DDD-499F-ABFF-4A42744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D18D-F1D0-4E2F-8F14-629742427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6E48-D622-48E2-83A8-F19455A51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10F6-02D1-4EB2-AB1C-261636A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84B2A-3905-4102-B9FA-5C63F2D4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1990-850A-4067-9A52-8240C8F6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9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8FFC-0051-4449-B19D-D35F5456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D378-CA01-4A78-80BD-DBA912B1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2CE66-BD09-45EB-9D95-0D0A1BD8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FA57-1FA8-4280-8826-D78FFB93D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CEB1-8A67-4744-9626-078A7391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259C5-FAAC-409A-B07F-E4CBA2E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AB4F7-E7E0-4F68-AFDF-5D26DE87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62F84-69E0-4A94-BF52-F85DE8E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2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B67-3A6A-4EDC-A4BE-0AF71AB8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68420-4840-4323-8FB8-C4D80DB7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D0FEB-1EA3-4DD5-8267-ED73AD7A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A742-1822-43CE-9FB6-2510B989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A1C8-D55C-48A6-8DE3-B2BDEDCF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F3332-03EC-40AE-A473-05BCA390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FC9F-5FFE-4EB9-977A-87923DFD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510-CB38-4434-9391-5BADC44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D2C2-A8F8-43C4-86AA-39EAD95F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90F2-F48F-4FAA-9F3B-8D2C3651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3409-3568-4030-85B9-9DC4346F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BD52-D66C-4F25-9BB7-DBEC2CB4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0B3-9304-45B7-A874-3149897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5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E32-30CF-45E5-8140-96F0B42B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44B29-744C-4494-885A-FDAD4F3E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21BB-5816-4D96-8DD9-26B7989F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D41F-A23A-4CE4-975E-281263C9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54B3-7A69-48CA-B62E-FCF9F46B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EA7D-75FD-4604-8B00-003C8522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E8092-28F1-48D1-9787-737ECC45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EC0E-4C32-4D4C-BED9-23595B8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286D-36D6-4746-A6D6-0751B1FC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66D3-587B-40A7-8DED-F95D5812C8C0}" type="datetimeFigureOut">
              <a:rPr lang="en-IN" smtClean="0"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2DAA-42DD-4443-9CFE-C9E88FF8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4142-42E3-4872-86BB-FFAF542C5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B9B474-846B-4B18-A69E-EA2A584BBF2B}"/>
              </a:ext>
            </a:extLst>
          </p:cNvPr>
          <p:cNvSpPr txBox="1">
            <a:spLocks/>
          </p:cNvSpPr>
          <p:nvPr/>
        </p:nvSpPr>
        <p:spPr>
          <a:xfrm>
            <a:off x="1036320" y="815986"/>
            <a:ext cx="10716029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02833"/>
                </a:solidFill>
                <a:effectLst/>
                <a:uLnTx/>
                <a:uFillTx/>
                <a:latin typeface="Gotham" panose="02000504020000020004" pitchFamily="2" charset="0"/>
                <a:ea typeface="+mj-ea"/>
                <a:cs typeface="+mj-cs"/>
              </a:rPr>
              <a:t>Day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02833"/>
                </a:solidFill>
                <a:effectLst/>
                <a:uLnTx/>
                <a:uFillTx/>
                <a:latin typeface="Gotham" panose="02000504020000020004" pitchFamily="2" charset="0"/>
                <a:ea typeface="+mj-ea"/>
                <a:cs typeface="+mj-cs"/>
              </a:rPr>
              <a:t>AI Based Computer Vision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02833"/>
                </a:solidFill>
                <a:effectLst/>
                <a:uLnTx/>
                <a:uFillTx/>
                <a:latin typeface="Gotham" panose="02000504020000020004" pitchFamily="2" charset="0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02833"/>
                </a:solidFill>
                <a:effectLst/>
                <a:uLnTx/>
                <a:uFillTx/>
                <a:latin typeface="Gotham" panose="02000504020000020004" pitchFamily="2" charset="0"/>
                <a:ea typeface="+mj-ea"/>
                <a:cs typeface="+mj-cs"/>
              </a:rPr>
              <a:t>Accident Detection</a:t>
            </a:r>
            <a:endParaRPr kumimoji="0" lang="en-IN" sz="6000" b="0" i="0" u="none" strike="noStrike" kern="1200" cap="none" spc="0" normalizeH="0" baseline="0" noProof="0" dirty="0">
              <a:ln>
                <a:noFill/>
              </a:ln>
              <a:solidFill>
                <a:srgbClr val="202833"/>
              </a:solidFill>
              <a:effectLst/>
              <a:uLnTx/>
              <a:uFillTx/>
              <a:latin typeface="Gotham" panose="02000504020000020004" pitchFamily="2" charset="0"/>
              <a:ea typeface="+mj-ea"/>
              <a:cs typeface="+mj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567085-6AD6-467B-A845-82E4C913B7C1}"/>
              </a:ext>
            </a:extLst>
          </p:cNvPr>
          <p:cNvSpPr txBox="1">
            <a:spLocks/>
          </p:cNvSpPr>
          <p:nvPr/>
        </p:nvSpPr>
        <p:spPr>
          <a:xfrm>
            <a:off x="1036320" y="4341401"/>
            <a:ext cx="10058400" cy="1404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Runtime Terror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DSCE, Bangalore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PS Number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: IC463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Category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: Smart Cities (AICTE)</a:t>
            </a:r>
            <a:endParaRPr kumimoji="0" lang="en-IN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" panose="02000504020000020004" pitchFamily="2" charset="0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A93D2-A40A-4896-BFD7-194EF2EF2772}"/>
              </a:ext>
            </a:extLst>
          </p:cNvPr>
          <p:cNvSpPr txBox="1"/>
          <p:nvPr/>
        </p:nvSpPr>
        <p:spPr>
          <a:xfrm>
            <a:off x="8522006" y="4258934"/>
            <a:ext cx="263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Reuben George Mathew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Jeffrey Aaron Paul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Rohan Jamadagni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Sandeep S Budhya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RG Shruthii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Jennifer Jeeyar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D72F0C-B888-46A2-9180-D18924FF71F1}"/>
              </a:ext>
            </a:extLst>
          </p:cNvPr>
          <p:cNvCxnSpPr>
            <a:cxnSpLocks/>
          </p:cNvCxnSpPr>
          <p:nvPr/>
        </p:nvCxnSpPr>
        <p:spPr>
          <a:xfrm flipV="1">
            <a:off x="1036320" y="3837285"/>
            <a:ext cx="9997440" cy="17057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0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85" y="26462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Set Up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64199" y="605234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C2B2EA-536F-47A2-A561-16913F5E4F6B}"/>
              </a:ext>
            </a:extLst>
          </p:cNvPr>
          <p:cNvGrpSpPr/>
          <p:nvPr/>
        </p:nvGrpSpPr>
        <p:grpSpPr>
          <a:xfrm>
            <a:off x="2964424" y="684747"/>
            <a:ext cx="6263149" cy="5433235"/>
            <a:chOff x="2802193" y="437322"/>
            <a:chExt cx="6263149" cy="54332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52DD15-78E6-4A97-A3C4-BA94C6FC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028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71" t="8458" r="19113" b="13913"/>
            <a:stretch/>
          </p:blipFill>
          <p:spPr>
            <a:xfrm>
              <a:off x="2802193" y="437322"/>
              <a:ext cx="6263149" cy="4409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B5CADA-6BD5-4A94-A1F0-A13184ADB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028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8" t="74496" r="21936" b="7536"/>
            <a:stretch/>
          </p:blipFill>
          <p:spPr>
            <a:xfrm>
              <a:off x="2802193" y="4849827"/>
              <a:ext cx="5968181" cy="102073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C855C23-0D70-49ED-A8B6-28303A74C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028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48" t="74496" r="81080" b="7536"/>
            <a:stretch/>
          </p:blipFill>
          <p:spPr>
            <a:xfrm>
              <a:off x="8775290" y="4849827"/>
              <a:ext cx="290052" cy="102073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E6E89C7-CF29-4B93-83D7-F136F0792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028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7" t="66786" r="22034" b="28368"/>
          <a:stretch/>
        </p:blipFill>
        <p:spPr>
          <a:xfrm rot="16200000">
            <a:off x="8848798" y="5831057"/>
            <a:ext cx="303844" cy="1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Approach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718A42B1-BB14-4AD4-A9E1-E9DA5C29F568}"/>
              </a:ext>
            </a:extLst>
          </p:cNvPr>
          <p:cNvGrpSpPr/>
          <p:nvPr/>
        </p:nvGrpSpPr>
        <p:grpSpPr>
          <a:xfrm>
            <a:off x="628224" y="1556427"/>
            <a:ext cx="10890322" cy="3163321"/>
            <a:chOff x="650839" y="1556427"/>
            <a:chExt cx="10890322" cy="31633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BA2758-EA3B-4285-A87D-D9B7C15068AD}"/>
                </a:ext>
              </a:extLst>
            </p:cNvPr>
            <p:cNvGrpSpPr/>
            <p:nvPr/>
          </p:nvGrpSpPr>
          <p:grpSpPr>
            <a:xfrm>
              <a:off x="650839" y="1556427"/>
              <a:ext cx="10890322" cy="3163321"/>
              <a:chOff x="650839" y="1556427"/>
              <a:chExt cx="10890322" cy="3163321"/>
            </a:xfrm>
          </p:grpSpPr>
          <p:pic>
            <p:nvPicPr>
              <p:cNvPr id="23" name="Picture 4" descr="Process flow infographic 5 steps graphic diagram Vector Image">
                <a:extLst>
                  <a:ext uri="{FF2B5EF4-FFF2-40B4-BE49-F238E27FC236}">
                    <a16:creationId xmlns:a16="http://schemas.microsoft.com/office/drawing/2014/main" id="{94EC645B-70BC-451D-97C2-86BF0D32DD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5" t="27205" r="3248" b="38720"/>
              <a:stretch/>
            </p:blipFill>
            <p:spPr bwMode="auto">
              <a:xfrm>
                <a:off x="650839" y="1556427"/>
                <a:ext cx="10890322" cy="3163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C94D2A-7225-4A3E-83DE-8375414194D6}"/>
                  </a:ext>
                </a:extLst>
              </p:cNvPr>
              <p:cNvSpPr/>
              <p:nvPr/>
            </p:nvSpPr>
            <p:spPr>
              <a:xfrm>
                <a:off x="1108364" y="2641599"/>
                <a:ext cx="1505527" cy="1597891"/>
              </a:xfrm>
              <a:prstGeom prst="ellipse">
                <a:avLst/>
              </a:prstGeom>
              <a:solidFill>
                <a:srgbClr val="E7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6D43F7A-18B8-4CB5-9C79-008BD34253D1}"/>
                  </a:ext>
                </a:extLst>
              </p:cNvPr>
              <p:cNvSpPr/>
              <p:nvPr/>
            </p:nvSpPr>
            <p:spPr>
              <a:xfrm>
                <a:off x="3408219" y="2630054"/>
                <a:ext cx="1196109" cy="1597891"/>
              </a:xfrm>
              <a:prstGeom prst="ellipse">
                <a:avLst/>
              </a:prstGeom>
              <a:solidFill>
                <a:srgbClr val="E7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746464A-A4B8-426F-9A04-E83CB5E62BB3}"/>
                  </a:ext>
                </a:extLst>
              </p:cNvPr>
              <p:cNvSpPr/>
              <p:nvPr/>
            </p:nvSpPr>
            <p:spPr>
              <a:xfrm>
                <a:off x="5497945" y="2641599"/>
                <a:ext cx="1196109" cy="1597891"/>
              </a:xfrm>
              <a:prstGeom prst="ellipse">
                <a:avLst/>
              </a:prstGeom>
              <a:solidFill>
                <a:srgbClr val="E7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F2E72DF-1C59-4140-9247-AF0E671A2463}"/>
                  </a:ext>
                </a:extLst>
              </p:cNvPr>
              <p:cNvSpPr/>
              <p:nvPr/>
            </p:nvSpPr>
            <p:spPr>
              <a:xfrm>
                <a:off x="7587671" y="2641599"/>
                <a:ext cx="1196109" cy="1597891"/>
              </a:xfrm>
              <a:prstGeom prst="ellipse">
                <a:avLst/>
              </a:prstGeom>
              <a:solidFill>
                <a:srgbClr val="E7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6E55D66-C02B-4ABE-A928-E179037211D0}"/>
                  </a:ext>
                </a:extLst>
              </p:cNvPr>
              <p:cNvSpPr/>
              <p:nvPr/>
            </p:nvSpPr>
            <p:spPr>
              <a:xfrm>
                <a:off x="9677397" y="2641599"/>
                <a:ext cx="1196109" cy="1597891"/>
              </a:xfrm>
              <a:prstGeom prst="ellipse">
                <a:avLst/>
              </a:prstGeom>
              <a:solidFill>
                <a:srgbClr val="E7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805C26-D892-43D2-AABF-29D975104B56}"/>
                </a:ext>
              </a:extLst>
            </p:cNvPr>
            <p:cNvSpPr txBox="1"/>
            <p:nvPr/>
          </p:nvSpPr>
          <p:spPr>
            <a:xfrm>
              <a:off x="1071418" y="2754943"/>
              <a:ext cx="15794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otham" panose="02000504020000020004" pitchFamily="2" charset="0"/>
                </a:rPr>
                <a:t>Capture Footage and Split into frames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2FD02F-41EF-4C1E-9DDE-A8DD91D96785}"/>
                </a:ext>
              </a:extLst>
            </p:cNvPr>
            <p:cNvSpPr txBox="1"/>
            <p:nvPr/>
          </p:nvSpPr>
          <p:spPr>
            <a:xfrm>
              <a:off x="3216564" y="2772324"/>
              <a:ext cx="1579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otham" panose="02000504020000020004" pitchFamily="2" charset="0"/>
                </a:rPr>
                <a:t>Apply Object Detection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5C76D1-D4C9-4680-B35A-7A5A5270A627}"/>
                </a:ext>
              </a:extLst>
            </p:cNvPr>
            <p:cNvSpPr txBox="1"/>
            <p:nvPr/>
          </p:nvSpPr>
          <p:spPr>
            <a:xfrm>
              <a:off x="7382570" y="2641599"/>
              <a:ext cx="16063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otham" panose="02000504020000020004" pitchFamily="2" charset="0"/>
                </a:rPr>
                <a:t>Classify Image as Accident/</a:t>
              </a:r>
            </a:p>
            <a:p>
              <a:pPr algn="ctr"/>
              <a:r>
                <a:rPr lang="en-IN" dirty="0">
                  <a:latin typeface="Gotham" panose="02000504020000020004" pitchFamily="2" charset="0"/>
                </a:rPr>
                <a:t>Not Accident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23D616-7D42-4B2E-B72D-7B42A1197BC0}"/>
                </a:ext>
              </a:extLst>
            </p:cNvPr>
            <p:cNvSpPr txBox="1"/>
            <p:nvPr/>
          </p:nvSpPr>
          <p:spPr>
            <a:xfrm>
              <a:off x="5300187" y="2732235"/>
              <a:ext cx="15794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otham" panose="02000504020000020004" pitchFamily="2" charset="0"/>
                </a:rPr>
                <a:t>Custom Collision Detection Algorithm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4DD928-EFE1-42D8-8BA8-7D32EB11315F}"/>
                </a:ext>
              </a:extLst>
            </p:cNvPr>
            <p:cNvSpPr txBox="1"/>
            <p:nvPr/>
          </p:nvSpPr>
          <p:spPr>
            <a:xfrm>
              <a:off x="9491845" y="2641599"/>
              <a:ext cx="16063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Gotham" panose="02000504020000020004" pitchFamily="2" charset="0"/>
                </a:rPr>
                <a:t>Send Required Information to Web-Application</a:t>
              </a:r>
            </a:p>
          </p:txBody>
        </p:sp>
      </p:grp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D7361F08-3557-40F7-A3CE-01AD3B93114C}"/>
              </a:ext>
            </a:extLst>
          </p:cNvPr>
          <p:cNvSpPr/>
          <p:nvPr/>
        </p:nvSpPr>
        <p:spPr>
          <a:xfrm>
            <a:off x="1182730" y="4627418"/>
            <a:ext cx="1311564" cy="526370"/>
          </a:xfrm>
          <a:prstGeom prst="roundRect">
            <a:avLst/>
          </a:prstGeom>
          <a:solidFill>
            <a:srgbClr val="E7F9F9"/>
          </a:solidFill>
          <a:ln>
            <a:solidFill>
              <a:srgbClr val="3A6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OpenCV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3135ECB-9AF7-456B-8E02-5A2D90B4547B}"/>
              </a:ext>
            </a:extLst>
          </p:cNvPr>
          <p:cNvSpPr/>
          <p:nvPr/>
        </p:nvSpPr>
        <p:spPr>
          <a:xfrm>
            <a:off x="3327876" y="4627418"/>
            <a:ext cx="1311564" cy="526370"/>
          </a:xfrm>
          <a:prstGeom prst="roundRect">
            <a:avLst/>
          </a:prstGeom>
          <a:solidFill>
            <a:srgbClr val="E7F9F9"/>
          </a:solidFill>
          <a:ln>
            <a:solidFill>
              <a:srgbClr val="139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Pytorch YOLOv3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8D1C7BF-DEB8-4466-91AC-1503E75017B7}"/>
              </a:ext>
            </a:extLst>
          </p:cNvPr>
          <p:cNvSpPr/>
          <p:nvPr/>
        </p:nvSpPr>
        <p:spPr>
          <a:xfrm>
            <a:off x="5411499" y="4628570"/>
            <a:ext cx="1311564" cy="526370"/>
          </a:xfrm>
          <a:prstGeom prst="roundRect">
            <a:avLst/>
          </a:prstGeom>
          <a:solidFill>
            <a:srgbClr val="E7F9F9"/>
          </a:solidFill>
          <a:ln>
            <a:solidFill>
              <a:srgbClr val="42D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Gotham" panose="02000504020000020004" pitchFamily="2" charset="0"/>
              </a:rPr>
              <a:t>Math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Gotham" panose="02000504020000020004" pitchFamily="2" charset="0"/>
              </a:rPr>
              <a:t>Formulae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91A2B3-0873-4E18-853F-DFC027775A8B}"/>
              </a:ext>
            </a:extLst>
          </p:cNvPr>
          <p:cNvSpPr/>
          <p:nvPr/>
        </p:nvSpPr>
        <p:spPr>
          <a:xfrm>
            <a:off x="7507328" y="4635362"/>
            <a:ext cx="1311564" cy="526370"/>
          </a:xfrm>
          <a:prstGeom prst="roundRect">
            <a:avLst/>
          </a:prstGeom>
          <a:solidFill>
            <a:srgbClr val="E7F9F9"/>
          </a:solidFill>
          <a:ln>
            <a:solidFill>
              <a:srgbClr val="1DD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Gotham" panose="02000504020000020004" pitchFamily="2" charset="0"/>
              </a:rPr>
              <a:t>Keras/ Tensorflow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1E49472-2906-4077-9819-A06E650F94EC}"/>
              </a:ext>
            </a:extLst>
          </p:cNvPr>
          <p:cNvSpPr/>
          <p:nvPr/>
        </p:nvSpPr>
        <p:spPr>
          <a:xfrm>
            <a:off x="9615652" y="4625936"/>
            <a:ext cx="1311564" cy="526370"/>
          </a:xfrm>
          <a:prstGeom prst="roundRect">
            <a:avLst/>
          </a:prstGeom>
          <a:solidFill>
            <a:srgbClr val="E7F9F9"/>
          </a:solidFill>
          <a:ln>
            <a:solidFill>
              <a:srgbClr val="45C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Gotham" panose="02000504020000020004" pitchFamily="2" charset="0"/>
              </a:rPr>
              <a:t>Vue.js/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Gotham" panose="02000504020000020004" pitchFamily="2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125690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YOLO Object Detection At Work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720E4-CEEA-48AA-B5C1-86600914CE8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71" y="1706738"/>
            <a:ext cx="4572000" cy="25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96520F-108E-47CF-B03C-225CD838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0" y="1706738"/>
            <a:ext cx="4572000" cy="25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5D359-619C-40FF-B6FA-BD8A873F4547}"/>
              </a:ext>
            </a:extLst>
          </p:cNvPr>
          <p:cNvCxnSpPr/>
          <p:nvPr/>
        </p:nvCxnSpPr>
        <p:spPr>
          <a:xfrm>
            <a:off x="5534413" y="2910408"/>
            <a:ext cx="1312084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AB866F-F8C1-49BF-A8D4-99A20B3D234D}"/>
              </a:ext>
            </a:extLst>
          </p:cNvPr>
          <p:cNvSpPr/>
          <p:nvPr/>
        </p:nvSpPr>
        <p:spPr>
          <a:xfrm>
            <a:off x="1526858" y="4547904"/>
            <a:ext cx="2042251" cy="1183447"/>
          </a:xfrm>
          <a:prstGeom prst="round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Image Frame Extracted From Video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BDE129-7CE8-4CCB-B9CD-2E9576BDF185}"/>
              </a:ext>
            </a:extLst>
          </p:cNvPr>
          <p:cNvSpPr/>
          <p:nvPr/>
        </p:nvSpPr>
        <p:spPr>
          <a:xfrm>
            <a:off x="8622893" y="4526238"/>
            <a:ext cx="2042251" cy="1183447"/>
          </a:xfrm>
          <a:prstGeom prst="round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Bounding Boxes Marked On Frame</a:t>
            </a:r>
          </a:p>
        </p:txBody>
      </p:sp>
    </p:spTree>
    <p:extLst>
      <p:ext uri="{BB962C8B-B14F-4D97-AF65-F5344CB8AC3E}">
        <p14:creationId xmlns:p14="http://schemas.microsoft.com/office/powerpoint/2010/main" val="40277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" panose="02000504020000020004" pitchFamily="2" charset="0"/>
              </a:rPr>
              <a:t>Algorithm Evolution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F4DA427-62FA-4288-A041-D2F08286807F}"/>
              </a:ext>
            </a:extLst>
          </p:cNvPr>
          <p:cNvGrpSpPr>
            <a:grpSpLocks noChangeAspect="1"/>
          </p:cNvGrpSpPr>
          <p:nvPr/>
        </p:nvGrpSpPr>
        <p:grpSpPr>
          <a:xfrm>
            <a:off x="287906" y="1162254"/>
            <a:ext cx="4533759" cy="3426102"/>
            <a:chOff x="7386569" y="773144"/>
            <a:chExt cx="3909466" cy="2932100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7DC23EFC-52AC-4958-BED1-0D8770B07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569" y="773144"/>
              <a:ext cx="3909466" cy="29321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A7C3F6-1139-458B-A4F7-6658C488C6FF}"/>
                </a:ext>
              </a:extLst>
            </p:cNvPr>
            <p:cNvCxnSpPr>
              <a:cxnSpLocks/>
              <a:stCxn id="15" idx="3"/>
              <a:endCxn id="20" idx="7"/>
            </p:cNvCxnSpPr>
            <p:nvPr/>
          </p:nvCxnSpPr>
          <p:spPr>
            <a:xfrm flipV="1">
              <a:off x="8698168" y="1374801"/>
              <a:ext cx="654852" cy="534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0224AB-4BE6-408E-9E27-86ECC9BEBB8D}"/>
                </a:ext>
              </a:extLst>
            </p:cNvPr>
            <p:cNvCxnSpPr>
              <a:cxnSpLocks/>
              <a:stCxn id="17" idx="3"/>
              <a:endCxn id="19" idx="6"/>
            </p:cNvCxnSpPr>
            <p:nvPr/>
          </p:nvCxnSpPr>
          <p:spPr>
            <a:xfrm flipV="1">
              <a:off x="8060820" y="1287402"/>
              <a:ext cx="829108" cy="361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ACED1B-D2C1-4D2F-B733-74841725F5B7}"/>
                </a:ext>
              </a:extLst>
            </p:cNvPr>
            <p:cNvCxnSpPr>
              <a:cxnSpLocks/>
              <a:stCxn id="14" idx="1"/>
              <a:endCxn id="18" idx="5"/>
            </p:cNvCxnSpPr>
            <p:nvPr/>
          </p:nvCxnSpPr>
          <p:spPr>
            <a:xfrm>
              <a:off x="8057233" y="1255116"/>
              <a:ext cx="819757" cy="395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39BED0-DF25-47EC-BF2C-C12E068773C2}"/>
                </a:ext>
              </a:extLst>
            </p:cNvPr>
            <p:cNvCxnSpPr>
              <a:cxnSpLocks/>
              <a:stCxn id="22" idx="5"/>
              <a:endCxn id="21" idx="1"/>
            </p:cNvCxnSpPr>
            <p:nvPr/>
          </p:nvCxnSpPr>
          <p:spPr>
            <a:xfrm flipH="1" flipV="1">
              <a:off x="8688234" y="1378442"/>
              <a:ext cx="664786" cy="530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459149-DD57-4F82-BF8C-612ED482B9B7}"/>
                </a:ext>
              </a:extLst>
            </p:cNvPr>
            <p:cNvSpPr/>
            <p:nvPr/>
          </p:nvSpPr>
          <p:spPr>
            <a:xfrm>
              <a:off x="8044295" y="1241742"/>
              <a:ext cx="88348" cy="913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A9B824-AE64-4573-8689-CE3A11AC569B}"/>
                </a:ext>
              </a:extLst>
            </p:cNvPr>
            <p:cNvSpPr/>
            <p:nvPr/>
          </p:nvSpPr>
          <p:spPr>
            <a:xfrm>
              <a:off x="8683235" y="1825758"/>
              <a:ext cx="101972" cy="979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7E484-6AB3-46DF-807E-1F4C9ED3312F}"/>
                </a:ext>
              </a:extLst>
            </p:cNvPr>
            <p:cNvSpPr/>
            <p:nvPr/>
          </p:nvSpPr>
          <p:spPr>
            <a:xfrm>
              <a:off x="7987601" y="954527"/>
              <a:ext cx="1478942" cy="110499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E2306-4800-4877-B820-D3656D6E7030}"/>
                </a:ext>
              </a:extLst>
            </p:cNvPr>
            <p:cNvSpPr/>
            <p:nvPr/>
          </p:nvSpPr>
          <p:spPr>
            <a:xfrm>
              <a:off x="8047882" y="1571421"/>
              <a:ext cx="88348" cy="913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B67EC5-E1B4-419E-B895-A0D90E480728}"/>
                </a:ext>
              </a:extLst>
            </p:cNvPr>
            <p:cNvSpPr/>
            <p:nvPr/>
          </p:nvSpPr>
          <p:spPr>
            <a:xfrm>
              <a:off x="8801580" y="1572709"/>
              <a:ext cx="88348" cy="913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760EF-C0BC-4457-A832-89136B3462BD}"/>
                </a:ext>
              </a:extLst>
            </p:cNvPr>
            <p:cNvSpPr/>
            <p:nvPr/>
          </p:nvSpPr>
          <p:spPr>
            <a:xfrm>
              <a:off x="8801580" y="1241742"/>
              <a:ext cx="88348" cy="913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4A3863-00CD-4399-A64B-0A063A9682A3}"/>
                </a:ext>
              </a:extLst>
            </p:cNvPr>
            <p:cNvSpPr/>
            <p:nvPr/>
          </p:nvSpPr>
          <p:spPr>
            <a:xfrm>
              <a:off x="9265981" y="1360461"/>
              <a:ext cx="101972" cy="979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D7DDDA-8D95-4751-BAF1-61314C0289F1}"/>
                </a:ext>
              </a:extLst>
            </p:cNvPr>
            <p:cNvSpPr/>
            <p:nvPr/>
          </p:nvSpPr>
          <p:spPr>
            <a:xfrm>
              <a:off x="8673301" y="1364102"/>
              <a:ext cx="101972" cy="979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1F1599-2E86-4C86-BFDB-7B7A241C6ED2}"/>
                </a:ext>
              </a:extLst>
            </p:cNvPr>
            <p:cNvSpPr/>
            <p:nvPr/>
          </p:nvSpPr>
          <p:spPr>
            <a:xfrm>
              <a:off x="9265981" y="1825758"/>
              <a:ext cx="101972" cy="979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10CB32-5397-4980-BFFE-03EF99DF3653}"/>
                </a:ext>
              </a:extLst>
            </p:cNvPr>
            <p:cNvCxnSpPr>
              <a:cxnSpLocks/>
              <a:stCxn id="25" idx="5"/>
              <a:endCxn id="26" idx="1"/>
            </p:cNvCxnSpPr>
            <p:nvPr/>
          </p:nvCxnSpPr>
          <p:spPr>
            <a:xfrm flipH="1" flipV="1">
              <a:off x="8441366" y="1436542"/>
              <a:ext cx="605148" cy="23830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AD1820D-7460-486B-9CDB-70E52A60649A}"/>
                </a:ext>
              </a:extLst>
            </p:cNvPr>
            <p:cNvSpPr/>
            <p:nvPr/>
          </p:nvSpPr>
          <p:spPr>
            <a:xfrm>
              <a:off x="8706763" y="1510034"/>
              <a:ext cx="88348" cy="9132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20A1D8-DFA2-46E2-9C72-CB9E8EE43EEF}"/>
                </a:ext>
              </a:extLst>
            </p:cNvPr>
            <p:cNvSpPr/>
            <p:nvPr/>
          </p:nvSpPr>
          <p:spPr>
            <a:xfrm>
              <a:off x="8984017" y="1613333"/>
              <a:ext cx="73220" cy="720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F8B6CE-1584-4281-83B2-ADEFE10C4A55}"/>
                </a:ext>
              </a:extLst>
            </p:cNvPr>
            <p:cNvSpPr/>
            <p:nvPr/>
          </p:nvSpPr>
          <p:spPr>
            <a:xfrm>
              <a:off x="8430643" y="1425988"/>
              <a:ext cx="73220" cy="720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02F801-1FEB-498F-8192-E031187A7C35}"/>
              </a:ext>
            </a:extLst>
          </p:cNvPr>
          <p:cNvGrpSpPr/>
          <p:nvPr/>
        </p:nvGrpSpPr>
        <p:grpSpPr>
          <a:xfrm>
            <a:off x="7011387" y="1162254"/>
            <a:ext cx="4892707" cy="3426103"/>
            <a:chOff x="184020" y="852659"/>
            <a:chExt cx="5087890" cy="365330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A8FEE6F-2315-45DA-8C9E-8C1E6B9D0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0" y="852659"/>
              <a:ext cx="5087890" cy="3653303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791224-071D-4229-9D83-0033181FAA67}"/>
                </a:ext>
              </a:extLst>
            </p:cNvPr>
            <p:cNvCxnSpPr>
              <a:cxnSpLocks/>
            </p:cNvCxnSpPr>
            <p:nvPr/>
          </p:nvCxnSpPr>
          <p:spPr>
            <a:xfrm>
              <a:off x="3184586" y="2595807"/>
              <a:ext cx="0" cy="1169587"/>
            </a:xfrm>
            <a:prstGeom prst="line">
              <a:avLst/>
            </a:prstGeom>
            <a:ln>
              <a:solidFill>
                <a:srgbClr val="30787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110457-386A-4F77-906F-BD2A502C1589}"/>
                </a:ext>
              </a:extLst>
            </p:cNvPr>
            <p:cNvCxnSpPr>
              <a:cxnSpLocks/>
            </p:cNvCxnSpPr>
            <p:nvPr/>
          </p:nvCxnSpPr>
          <p:spPr>
            <a:xfrm>
              <a:off x="3766309" y="2921871"/>
              <a:ext cx="0" cy="843524"/>
            </a:xfrm>
            <a:prstGeom prst="line">
              <a:avLst/>
            </a:prstGeom>
            <a:ln>
              <a:solidFill>
                <a:srgbClr val="30787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3DC77D-C939-44C4-A298-177376FE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586" y="3765395"/>
              <a:ext cx="581722" cy="0"/>
            </a:xfrm>
            <a:prstGeom prst="line">
              <a:avLst/>
            </a:prstGeom>
            <a:ln>
              <a:solidFill>
                <a:srgbClr val="30787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39D666-53F7-4CB5-8D40-B1387A376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1122" y="2330286"/>
              <a:ext cx="605418" cy="0"/>
            </a:xfrm>
            <a:prstGeom prst="line">
              <a:avLst/>
            </a:prstGeom>
            <a:ln>
              <a:solidFill>
                <a:srgbClr val="409E9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5B6293-0B07-4003-8735-2F7AA12B7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1122" y="2508327"/>
              <a:ext cx="1245039" cy="0"/>
            </a:xfrm>
            <a:prstGeom prst="line">
              <a:avLst/>
            </a:prstGeom>
            <a:ln>
              <a:solidFill>
                <a:srgbClr val="409E9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528651-E3D0-4811-8661-C24285D12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1122" y="2330286"/>
              <a:ext cx="0" cy="176949"/>
            </a:xfrm>
            <a:prstGeom prst="line">
              <a:avLst/>
            </a:prstGeom>
            <a:ln>
              <a:solidFill>
                <a:srgbClr val="409E9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948345-4CD6-434B-ABF0-A558D930A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610" y="2113608"/>
              <a:ext cx="0" cy="216679"/>
            </a:xfrm>
            <a:prstGeom prst="line">
              <a:avLst/>
            </a:prstGeom>
            <a:ln>
              <a:solidFill>
                <a:srgbClr val="20283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345EA8-F471-48AA-82A5-B63F318CC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543" y="4127859"/>
              <a:ext cx="5609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981ABA-2D42-4667-9D30-06179294E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65" y="4127859"/>
              <a:ext cx="5609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ACA227-3198-4468-981D-457BF5473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610" y="2507235"/>
              <a:ext cx="0" cy="363951"/>
            </a:xfrm>
            <a:prstGeom prst="line">
              <a:avLst/>
            </a:prstGeom>
            <a:ln>
              <a:solidFill>
                <a:srgbClr val="20283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7D2F20-9CDA-437D-89F4-EF54C3A761AB}"/>
                </a:ext>
              </a:extLst>
            </p:cNvPr>
            <p:cNvSpPr txBox="1"/>
            <p:nvPr/>
          </p:nvSpPr>
          <p:spPr>
            <a:xfrm>
              <a:off x="742674" y="2335068"/>
              <a:ext cx="1036870" cy="35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b="1" dirty="0">
                  <a:solidFill>
                    <a:srgbClr val="202833"/>
                  </a:solidFill>
                  <a:latin typeface="Gotham" panose="02000504020000020004" pitchFamily="2" charset="0"/>
                </a:rPr>
                <a:t>Half Height 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B8F295-9B86-4977-A01B-823F1AF886FC}"/>
                </a:ext>
              </a:extLst>
            </p:cNvPr>
            <p:cNvSpPr txBox="1"/>
            <p:nvPr/>
          </p:nvSpPr>
          <p:spPr>
            <a:xfrm>
              <a:off x="2720697" y="4157595"/>
              <a:ext cx="1036870" cy="23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b="1" dirty="0">
                  <a:solidFill>
                    <a:srgbClr val="202833"/>
                  </a:solidFill>
                  <a:latin typeface="Gotham" panose="02000504020000020004" pitchFamily="2" charset="0"/>
                </a:rPr>
                <a:t>Half Width 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5E7221-20FA-4206-A571-E725B5A11251}"/>
                </a:ext>
              </a:extLst>
            </p:cNvPr>
            <p:cNvSpPr txBox="1"/>
            <p:nvPr/>
          </p:nvSpPr>
          <p:spPr>
            <a:xfrm>
              <a:off x="1643610" y="2064763"/>
              <a:ext cx="1036870" cy="27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b="1" dirty="0">
                  <a:solidFill>
                    <a:srgbClr val="202833"/>
                  </a:solidFill>
                  <a:latin typeface="Gotham" panose="02000504020000020004" pitchFamily="2" charset="0"/>
                </a:rPr>
                <a:t>Difference Between Y Centres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F0EA71-BAC5-4E70-9A37-5E3070EFD24F}"/>
                </a:ext>
              </a:extLst>
            </p:cNvPr>
            <p:cNvSpPr txBox="1"/>
            <p:nvPr/>
          </p:nvSpPr>
          <p:spPr>
            <a:xfrm>
              <a:off x="3678081" y="3643146"/>
              <a:ext cx="1471746" cy="35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b="1" dirty="0">
                  <a:solidFill>
                    <a:srgbClr val="202833"/>
                  </a:solidFill>
                  <a:latin typeface="Gotham" panose="02000504020000020004" pitchFamily="2" charset="0"/>
                </a:rPr>
                <a:t>Difference Between X Centres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F763D48-DCE4-41F2-9C2B-B3F6879C1D78}"/>
                </a:ext>
              </a:extLst>
            </p:cNvPr>
            <p:cNvSpPr/>
            <p:nvPr/>
          </p:nvSpPr>
          <p:spPr>
            <a:xfrm>
              <a:off x="2620215" y="2308494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3CFA13-EE99-4456-B62D-FCE1CC6699DD}"/>
                </a:ext>
              </a:extLst>
            </p:cNvPr>
            <p:cNvSpPr/>
            <p:nvPr/>
          </p:nvSpPr>
          <p:spPr>
            <a:xfrm>
              <a:off x="3215839" y="2474550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F1296ED-D015-4F61-8707-FC2E532FE266}"/>
                </a:ext>
              </a:extLst>
            </p:cNvPr>
            <p:cNvSpPr/>
            <p:nvPr/>
          </p:nvSpPr>
          <p:spPr>
            <a:xfrm>
              <a:off x="3161291" y="2573141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9754B62-C071-4854-B746-C248659A231C}"/>
                </a:ext>
              </a:extLst>
            </p:cNvPr>
            <p:cNvSpPr/>
            <p:nvPr/>
          </p:nvSpPr>
          <p:spPr>
            <a:xfrm>
              <a:off x="3743013" y="2870748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E2B46D3-161F-4F3B-AB0F-DD094FA0E2CB}"/>
                </a:ext>
              </a:extLst>
            </p:cNvPr>
            <p:cNvSpPr/>
            <p:nvPr/>
          </p:nvSpPr>
          <p:spPr>
            <a:xfrm>
              <a:off x="2624738" y="2081426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12CA6F6-80EA-42B0-8AE5-69410FBF1C03}"/>
                </a:ext>
              </a:extLst>
            </p:cNvPr>
            <p:cNvSpPr/>
            <p:nvPr/>
          </p:nvSpPr>
          <p:spPr>
            <a:xfrm>
              <a:off x="3215837" y="2870747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2FCE8BF-97BF-428A-8D88-AEA81714F212}"/>
                </a:ext>
              </a:extLst>
            </p:cNvPr>
            <p:cNvSpPr/>
            <p:nvPr/>
          </p:nvSpPr>
          <p:spPr>
            <a:xfrm>
              <a:off x="2624737" y="2560337"/>
              <a:ext cx="46590" cy="4532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09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63BC60-6212-4F6F-8DE1-2F4116E90ED0}"/>
              </a:ext>
            </a:extLst>
          </p:cNvPr>
          <p:cNvCxnSpPr/>
          <p:nvPr/>
        </p:nvCxnSpPr>
        <p:spPr>
          <a:xfrm>
            <a:off x="5308271" y="2792422"/>
            <a:ext cx="1312084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Diagonal Corners Snipped 74">
            <a:extLst>
              <a:ext uri="{FF2B5EF4-FFF2-40B4-BE49-F238E27FC236}">
                <a16:creationId xmlns:a16="http://schemas.microsoft.com/office/drawing/2014/main" id="{C0D7C084-471C-40C4-BF50-B9047E23D439}"/>
              </a:ext>
            </a:extLst>
          </p:cNvPr>
          <p:cNvSpPr/>
          <p:nvPr/>
        </p:nvSpPr>
        <p:spPr>
          <a:xfrm>
            <a:off x="1537616" y="4971720"/>
            <a:ext cx="1827728" cy="578772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otham" panose="02000504020000020004" pitchFamily="2" charset="0"/>
              </a:rPr>
              <a:t>Intersection Over Union</a:t>
            </a:r>
            <a:endParaRPr lang="en-IN" sz="1600" dirty="0">
              <a:solidFill>
                <a:schemeClr val="tx1"/>
              </a:solidFill>
              <a:latin typeface="Gotham" panose="02000504020000020004" pitchFamily="2" charset="0"/>
            </a:endParaRPr>
          </a:p>
        </p:txBody>
      </p: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E20CBF22-0419-48FB-902A-58CE04A07824}"/>
              </a:ext>
            </a:extLst>
          </p:cNvPr>
          <p:cNvSpPr/>
          <p:nvPr/>
        </p:nvSpPr>
        <p:spPr>
          <a:xfrm>
            <a:off x="8726636" y="4929124"/>
            <a:ext cx="1827728" cy="578772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otham" panose="02000504020000020004" pitchFamily="2" charset="0"/>
              </a:rPr>
              <a:t>Half Width Difference</a:t>
            </a:r>
            <a:endParaRPr lang="en-IN" sz="1600" dirty="0">
              <a:solidFill>
                <a:schemeClr val="tx1"/>
              </a:solidFill>
              <a:latin typeface="Gotham" panose="02000504020000020004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72AE1B-5BF2-43BD-8B1A-E08A83633DFE}"/>
              </a:ext>
            </a:extLst>
          </p:cNvPr>
          <p:cNvSpPr/>
          <p:nvPr/>
        </p:nvSpPr>
        <p:spPr>
          <a:xfrm>
            <a:off x="9241722" y="2019298"/>
            <a:ext cx="1899482" cy="1166286"/>
          </a:xfrm>
          <a:prstGeom prst="rect">
            <a:avLst/>
          </a:prstGeom>
          <a:solidFill>
            <a:srgbClr val="20283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89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" panose="02000504020000020004" pitchFamily="2" charset="0"/>
              </a:rPr>
              <a:t>Model Evolution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0B88E-FBB5-4228-AF81-21F570D15CD3}"/>
              </a:ext>
            </a:extLst>
          </p:cNvPr>
          <p:cNvGrpSpPr/>
          <p:nvPr/>
        </p:nvGrpSpPr>
        <p:grpSpPr>
          <a:xfrm>
            <a:off x="8169799" y="954642"/>
            <a:ext cx="3208353" cy="4610987"/>
            <a:chOff x="6614376" y="1131362"/>
            <a:chExt cx="3462879" cy="5023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722C27-F74C-49E8-9E9A-E673496AE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376" y="1131362"/>
              <a:ext cx="3462879" cy="2493990"/>
            </a:xfrm>
            <a:prstGeom prst="rect">
              <a:avLst/>
            </a:prstGeom>
            <a:noFill/>
            <a:ln w="28575">
              <a:solidFill>
                <a:srgbClr val="30787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D3B89-3224-4709-9C3F-97F2050C7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377" y="3660813"/>
              <a:ext cx="3462878" cy="2493989"/>
            </a:xfrm>
            <a:prstGeom prst="rect">
              <a:avLst/>
            </a:prstGeom>
            <a:noFill/>
            <a:ln w="28575">
              <a:solidFill>
                <a:srgbClr val="30787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4D654-4575-41B8-BC9B-F9591E706F02}"/>
              </a:ext>
            </a:extLst>
          </p:cNvPr>
          <p:cNvGrpSpPr/>
          <p:nvPr/>
        </p:nvGrpSpPr>
        <p:grpSpPr>
          <a:xfrm>
            <a:off x="848507" y="1335070"/>
            <a:ext cx="3098279" cy="3882681"/>
            <a:chOff x="1153210" y="1109321"/>
            <a:chExt cx="3152561" cy="3999833"/>
          </a:xfrm>
        </p:grpSpPr>
        <p:pic>
          <p:nvPicPr>
            <p:cNvPr id="26" name="Content Placeholder 4">
              <a:extLst>
                <a:ext uri="{FF2B5EF4-FFF2-40B4-BE49-F238E27FC236}">
                  <a16:creationId xmlns:a16="http://schemas.microsoft.com/office/drawing/2014/main" id="{F746F6A9-BC08-4AE8-8C8D-3F4FC95CF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82"/>
            <a:stretch/>
          </p:blipFill>
          <p:spPr>
            <a:xfrm>
              <a:off x="1153210" y="1109321"/>
              <a:ext cx="3152561" cy="1963817"/>
            </a:xfrm>
            <a:prstGeom prst="rect">
              <a:avLst/>
            </a:prstGeom>
            <a:ln w="28575">
              <a:solidFill>
                <a:srgbClr val="307876"/>
              </a:solidFill>
            </a:ln>
          </p:spPr>
        </p:pic>
        <p:pic>
          <p:nvPicPr>
            <p:cNvPr id="27" name="Content Placeholder 4">
              <a:extLst>
                <a:ext uri="{FF2B5EF4-FFF2-40B4-BE49-F238E27FC236}">
                  <a16:creationId xmlns:a16="http://schemas.microsoft.com/office/drawing/2014/main" id="{51BCE737-D753-47FE-B81A-94FD3DBF3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87"/>
            <a:stretch/>
          </p:blipFill>
          <p:spPr>
            <a:xfrm>
              <a:off x="1153210" y="3073138"/>
              <a:ext cx="3152561" cy="2036016"/>
            </a:xfrm>
            <a:prstGeom prst="rect">
              <a:avLst/>
            </a:prstGeom>
            <a:ln w="28575">
              <a:solidFill>
                <a:srgbClr val="307876"/>
              </a:solidFill>
            </a:ln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FFDD63-3856-48A6-B72B-27BD28373DC9}"/>
              </a:ext>
            </a:extLst>
          </p:cNvPr>
          <p:cNvCxnSpPr>
            <a:cxnSpLocks/>
          </p:cNvCxnSpPr>
          <p:nvPr/>
        </p:nvCxnSpPr>
        <p:spPr>
          <a:xfrm>
            <a:off x="4787116" y="3234030"/>
            <a:ext cx="2497123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FB893E-A992-45E6-A686-45B70135E8C7}"/>
              </a:ext>
            </a:extLst>
          </p:cNvPr>
          <p:cNvSpPr/>
          <p:nvPr/>
        </p:nvSpPr>
        <p:spPr>
          <a:xfrm>
            <a:off x="1220436" y="5807040"/>
            <a:ext cx="2349277" cy="352629"/>
          </a:xfrm>
          <a:prstGeom prst="roundRect">
            <a:avLst/>
          </a:prstGeom>
          <a:solidFill>
            <a:srgbClr val="E7F9F9"/>
          </a:solidFill>
          <a:ln>
            <a:solidFill>
              <a:srgbClr val="30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Old CNN Model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AA1725-3757-4A57-AA44-A587967AAA6F}"/>
              </a:ext>
            </a:extLst>
          </p:cNvPr>
          <p:cNvSpPr/>
          <p:nvPr/>
        </p:nvSpPr>
        <p:spPr>
          <a:xfrm>
            <a:off x="8268660" y="5807169"/>
            <a:ext cx="3010629" cy="352629"/>
          </a:xfrm>
          <a:prstGeom prst="roundRect">
            <a:avLst/>
          </a:prstGeom>
          <a:solidFill>
            <a:srgbClr val="E7F9F9"/>
          </a:solidFill>
          <a:ln>
            <a:solidFill>
              <a:srgbClr val="30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Gotham" panose="02000504020000020004" pitchFamily="2" charset="0"/>
              </a:rPr>
              <a:t>New DenseNet+ANN Model</a:t>
            </a:r>
          </a:p>
        </p:txBody>
      </p:sp>
    </p:spTree>
    <p:extLst>
      <p:ext uri="{BB962C8B-B14F-4D97-AF65-F5344CB8AC3E}">
        <p14:creationId xmlns:p14="http://schemas.microsoft.com/office/powerpoint/2010/main" val="34348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" panose="02000504020000020004" pitchFamily="2" charset="0"/>
              </a:rPr>
              <a:t>DenseNet+ANN Model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297548-C3C9-4D82-9D19-D833C64BC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5" r="62607" b="15094"/>
          <a:stretch/>
        </p:blipFill>
        <p:spPr bwMode="auto">
          <a:xfrm>
            <a:off x="182081" y="1980286"/>
            <a:ext cx="1473206" cy="15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51D713D-A585-477A-B27E-B2A62A4F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62" y="1801794"/>
            <a:ext cx="3706238" cy="2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56FD59C-BB56-40C7-B299-7578C7BA71FC}"/>
              </a:ext>
            </a:extLst>
          </p:cNvPr>
          <p:cNvSpPr/>
          <p:nvPr/>
        </p:nvSpPr>
        <p:spPr>
          <a:xfrm>
            <a:off x="2683828" y="3966188"/>
            <a:ext cx="2421387" cy="955917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otham" panose="02000504020000020004" pitchFamily="2" charset="0"/>
              </a:rPr>
              <a:t>DenseNet-201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otham" panose="02000504020000020004" pitchFamily="2" charset="0"/>
              </a:rPr>
              <a:t>A Pre-Trained model by Google used for feature extraction 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374573C-2FD8-445F-B30E-BCACCECE11C4}"/>
              </a:ext>
            </a:extLst>
          </p:cNvPr>
          <p:cNvSpPr/>
          <p:nvPr/>
        </p:nvSpPr>
        <p:spPr>
          <a:xfrm>
            <a:off x="7003683" y="4127635"/>
            <a:ext cx="1827728" cy="578775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" panose="02000504020000020004" pitchFamily="2" charset="0"/>
              </a:rPr>
              <a:t>1920 Shaped Feature Array</a:t>
            </a:r>
            <a:endParaRPr lang="en-IN" sz="1400" dirty="0">
              <a:solidFill>
                <a:schemeClr val="tx1"/>
              </a:solidFill>
              <a:latin typeface="Gotham" panose="02000504020000020004" pitchFamily="2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15123BF9-B05F-4584-9D8C-8A007953FD19}"/>
              </a:ext>
            </a:extLst>
          </p:cNvPr>
          <p:cNvSpPr/>
          <p:nvPr/>
        </p:nvSpPr>
        <p:spPr>
          <a:xfrm>
            <a:off x="141585" y="4113233"/>
            <a:ext cx="1827728" cy="578772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otham" panose="02000504020000020004" pitchFamily="2" charset="0"/>
              </a:rPr>
              <a:t>Captured Frame</a:t>
            </a:r>
            <a:endParaRPr lang="en-IN" sz="1600" dirty="0">
              <a:solidFill>
                <a:schemeClr val="tx1"/>
              </a:solidFill>
              <a:latin typeface="Gotham" panose="02000504020000020004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7E96F2C-B852-4020-88DD-A1CC1BEE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4" y="1867814"/>
            <a:ext cx="2574854" cy="19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10D865DF-EF59-4AB3-94F1-4E898D74A7BF}"/>
              </a:ext>
            </a:extLst>
          </p:cNvPr>
          <p:cNvSpPr/>
          <p:nvPr/>
        </p:nvSpPr>
        <p:spPr>
          <a:xfrm>
            <a:off x="10227751" y="4097327"/>
            <a:ext cx="1827728" cy="573154"/>
          </a:xfrm>
          <a:prstGeom prst="snip2DiagRect">
            <a:avLst/>
          </a:prstGeom>
          <a:solidFill>
            <a:srgbClr val="E7F9F9"/>
          </a:solidFill>
          <a:ln>
            <a:solidFill>
              <a:srgbClr val="20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" panose="02000504020000020004" pitchFamily="2" charset="0"/>
              </a:rPr>
              <a:t>Outputs Score Between 0 and 1</a:t>
            </a:r>
            <a:endParaRPr lang="en-IN" sz="1400" dirty="0">
              <a:solidFill>
                <a:schemeClr val="tx1"/>
              </a:solidFill>
              <a:latin typeface="Gotham" panose="02000504020000020004" pitchFamily="2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2B152C-FB5B-48CA-9BE0-5FC184E17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5" t="17995" r="19321" b="15094"/>
          <a:stretch/>
        </p:blipFill>
        <p:spPr bwMode="auto">
          <a:xfrm>
            <a:off x="5681551" y="1991331"/>
            <a:ext cx="1462563" cy="15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201648-7EF9-4622-806C-3D7A2839009C}"/>
              </a:ext>
            </a:extLst>
          </p:cNvPr>
          <p:cNvCxnSpPr>
            <a:cxnSpLocks/>
          </p:cNvCxnSpPr>
          <p:nvPr/>
        </p:nvCxnSpPr>
        <p:spPr>
          <a:xfrm>
            <a:off x="1840736" y="2790589"/>
            <a:ext cx="470710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B2070B-949F-4106-A076-644D24B820AC}"/>
              </a:ext>
            </a:extLst>
          </p:cNvPr>
          <p:cNvCxnSpPr>
            <a:cxnSpLocks/>
          </p:cNvCxnSpPr>
          <p:nvPr/>
        </p:nvCxnSpPr>
        <p:spPr>
          <a:xfrm>
            <a:off x="4812533" y="2810670"/>
            <a:ext cx="470710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BAD249-7E02-450E-82CB-7913F23CEC61}"/>
              </a:ext>
            </a:extLst>
          </p:cNvPr>
          <p:cNvCxnSpPr>
            <a:cxnSpLocks/>
          </p:cNvCxnSpPr>
          <p:nvPr/>
        </p:nvCxnSpPr>
        <p:spPr>
          <a:xfrm>
            <a:off x="7511955" y="2797002"/>
            <a:ext cx="811185" cy="0"/>
          </a:xfrm>
          <a:prstGeom prst="straightConnector1">
            <a:avLst/>
          </a:prstGeom>
          <a:ln>
            <a:solidFill>
              <a:srgbClr val="2028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E30F11-9B66-47B1-89F9-659F5B285E1D}"/>
              </a:ext>
            </a:extLst>
          </p:cNvPr>
          <p:cNvSpPr txBox="1"/>
          <p:nvPr/>
        </p:nvSpPr>
        <p:spPr>
          <a:xfrm>
            <a:off x="10662920" y="1775036"/>
            <a:ext cx="33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Gotham" panose="02000504020000020004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129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3CE33-4F29-42F2-A204-D80D71C1E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6" y="1145969"/>
            <a:ext cx="11857363" cy="523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0527E-FCE4-4401-A412-11FF8E5E9DD6}"/>
              </a:ext>
            </a:extLst>
          </p:cNvPr>
          <p:cNvSpPr txBox="1"/>
          <p:nvPr/>
        </p:nvSpPr>
        <p:spPr>
          <a:xfrm>
            <a:off x="1026736" y="1145969"/>
            <a:ext cx="227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Sandeep S Budhya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2ABB-88EB-4ABB-9592-DF01B5CA6F67}"/>
              </a:ext>
            </a:extLst>
          </p:cNvPr>
          <p:cNvSpPr txBox="1"/>
          <p:nvPr/>
        </p:nvSpPr>
        <p:spPr>
          <a:xfrm>
            <a:off x="4959676" y="1145969"/>
            <a:ext cx="227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Jeffrey Aaron Paul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03444-88B5-4E69-98E5-550743CF4B5C}"/>
              </a:ext>
            </a:extLst>
          </p:cNvPr>
          <p:cNvSpPr txBox="1"/>
          <p:nvPr/>
        </p:nvSpPr>
        <p:spPr>
          <a:xfrm>
            <a:off x="8951154" y="1145969"/>
            <a:ext cx="227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Jennifer Jeeyar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9B747-616D-48D6-A940-552BE5A3B52A}"/>
              </a:ext>
            </a:extLst>
          </p:cNvPr>
          <p:cNvSpPr txBox="1"/>
          <p:nvPr/>
        </p:nvSpPr>
        <p:spPr>
          <a:xfrm>
            <a:off x="1026736" y="5948918"/>
            <a:ext cx="227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RG Shruthii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FAFED-D3CE-49BD-9BB8-D8844BAC1255}"/>
              </a:ext>
            </a:extLst>
          </p:cNvPr>
          <p:cNvSpPr txBox="1"/>
          <p:nvPr/>
        </p:nvSpPr>
        <p:spPr>
          <a:xfrm>
            <a:off x="4626005" y="5948918"/>
            <a:ext cx="293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Reuben George Mathew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E4726-8A4F-4043-B14D-C1FA01551D56}"/>
              </a:ext>
            </a:extLst>
          </p:cNvPr>
          <p:cNvSpPr txBox="1"/>
          <p:nvPr/>
        </p:nvSpPr>
        <p:spPr>
          <a:xfrm>
            <a:off x="8617483" y="5948918"/>
            <a:ext cx="293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tham" panose="02000504020000020004" pitchFamily="2" charset="0"/>
              </a:rPr>
              <a:t>Rohan S Jamadagni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C0766-39C8-405F-9266-878ECFC3DB59}"/>
              </a:ext>
            </a:extLst>
          </p:cNvPr>
          <p:cNvSpPr txBox="1"/>
          <p:nvPr/>
        </p:nvSpPr>
        <p:spPr>
          <a:xfrm>
            <a:off x="4959674" y="216585"/>
            <a:ext cx="227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Gotham" panose="02000504020000020004" pitchFamily="2" charset="0"/>
              </a:rPr>
              <a:t>Team Runtime Terror</a:t>
            </a:r>
          </a:p>
        </p:txBody>
      </p:sp>
    </p:spTree>
    <p:extLst>
      <p:ext uri="{BB962C8B-B14F-4D97-AF65-F5344CB8AC3E}">
        <p14:creationId xmlns:p14="http://schemas.microsoft.com/office/powerpoint/2010/main" val="29010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Gotham</vt:lpstr>
      <vt:lpstr>Office Theme</vt:lpstr>
      <vt:lpstr>PowerPoint Presentation</vt:lpstr>
      <vt:lpstr>Set Up</vt:lpstr>
      <vt:lpstr>Approach</vt:lpstr>
      <vt:lpstr>YOLO Object Detection At Work</vt:lpstr>
      <vt:lpstr>Algorithm Evolution</vt:lpstr>
      <vt:lpstr>Model Evolution</vt:lpstr>
      <vt:lpstr>DenseNet+ANN Model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George Mathew</dc:creator>
  <cp:lastModifiedBy>Reuben George Mathew</cp:lastModifiedBy>
  <cp:revision>128</cp:revision>
  <dcterms:created xsi:type="dcterms:W3CDTF">2020-07-14T16:38:16Z</dcterms:created>
  <dcterms:modified xsi:type="dcterms:W3CDTF">2020-08-03T09:25:04Z</dcterms:modified>
</cp:coreProperties>
</file>