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8C09-7E25-74E8-E6EB-6A4C68A71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A68351-3C1D-749E-58D2-3EBA2A834C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C085DF-5912-4428-70C5-02EC872C8B9B}"/>
              </a:ext>
            </a:extLst>
          </p:cNvPr>
          <p:cNvSpPr>
            <a:spLocks noGrp="1"/>
          </p:cNvSpPr>
          <p:nvPr>
            <p:ph type="dt" sz="half" idx="10"/>
          </p:nvPr>
        </p:nvSpPr>
        <p:spPr/>
        <p:txBody>
          <a:bodyPr/>
          <a:lstStyle/>
          <a:p>
            <a:fld id="{F337382F-C387-4367-B820-8B835FDBCE2D}" type="datetimeFigureOut">
              <a:rPr lang="en-IN" smtClean="0"/>
              <a:t>21-02-2023</a:t>
            </a:fld>
            <a:endParaRPr lang="en-IN"/>
          </a:p>
        </p:txBody>
      </p:sp>
      <p:sp>
        <p:nvSpPr>
          <p:cNvPr id="5" name="Footer Placeholder 4">
            <a:extLst>
              <a:ext uri="{FF2B5EF4-FFF2-40B4-BE49-F238E27FC236}">
                <a16:creationId xmlns:a16="http://schemas.microsoft.com/office/drawing/2014/main" id="{B4DDA52A-8126-5C2B-0946-08F95850F1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15C56F-665E-B364-7545-6FF90513BB02}"/>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231514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7C0B-F992-9455-D10C-F48CD9729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81B0EA-3BFF-0333-F008-D4B09D1112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3B1C32-AFCA-9EC9-2B5B-4D6F04F5E1FA}"/>
              </a:ext>
            </a:extLst>
          </p:cNvPr>
          <p:cNvSpPr>
            <a:spLocks noGrp="1"/>
          </p:cNvSpPr>
          <p:nvPr>
            <p:ph type="dt" sz="half" idx="10"/>
          </p:nvPr>
        </p:nvSpPr>
        <p:spPr/>
        <p:txBody>
          <a:bodyPr/>
          <a:lstStyle/>
          <a:p>
            <a:fld id="{F337382F-C387-4367-B820-8B835FDBCE2D}" type="datetimeFigureOut">
              <a:rPr lang="en-IN" smtClean="0"/>
              <a:t>21-02-2023</a:t>
            </a:fld>
            <a:endParaRPr lang="en-IN"/>
          </a:p>
        </p:txBody>
      </p:sp>
      <p:sp>
        <p:nvSpPr>
          <p:cNvPr id="5" name="Footer Placeholder 4">
            <a:extLst>
              <a:ext uri="{FF2B5EF4-FFF2-40B4-BE49-F238E27FC236}">
                <a16:creationId xmlns:a16="http://schemas.microsoft.com/office/drawing/2014/main" id="{B3224435-D56D-C71A-6B13-5A10C31837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E99C2-2B57-26E6-BBFE-89998D15D24E}"/>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251168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D71FDE-E945-AA2B-0065-E1BE6FE68F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0EA03C-0E53-7705-1C7C-EBE5050798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679C45-0BD7-9538-09A5-74AA4A343FC6}"/>
              </a:ext>
            </a:extLst>
          </p:cNvPr>
          <p:cNvSpPr>
            <a:spLocks noGrp="1"/>
          </p:cNvSpPr>
          <p:nvPr>
            <p:ph type="dt" sz="half" idx="10"/>
          </p:nvPr>
        </p:nvSpPr>
        <p:spPr/>
        <p:txBody>
          <a:bodyPr/>
          <a:lstStyle/>
          <a:p>
            <a:fld id="{F337382F-C387-4367-B820-8B835FDBCE2D}" type="datetimeFigureOut">
              <a:rPr lang="en-IN" smtClean="0"/>
              <a:t>21-02-2023</a:t>
            </a:fld>
            <a:endParaRPr lang="en-IN"/>
          </a:p>
        </p:txBody>
      </p:sp>
      <p:sp>
        <p:nvSpPr>
          <p:cNvPr id="5" name="Footer Placeholder 4">
            <a:extLst>
              <a:ext uri="{FF2B5EF4-FFF2-40B4-BE49-F238E27FC236}">
                <a16:creationId xmlns:a16="http://schemas.microsoft.com/office/drawing/2014/main" id="{FC9C056B-5CE7-C7C3-153C-59394B594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E6CE82-F3BE-2CDE-32BB-49BF2B42432C}"/>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115001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C79D-42B5-DD57-CF61-9F66E57BCF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ECD727-D0C8-F6AE-E0FB-56CD69E2FF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C66C2A-B4D0-D4AD-8241-156FC235453B}"/>
              </a:ext>
            </a:extLst>
          </p:cNvPr>
          <p:cNvSpPr>
            <a:spLocks noGrp="1"/>
          </p:cNvSpPr>
          <p:nvPr>
            <p:ph type="dt" sz="half" idx="10"/>
          </p:nvPr>
        </p:nvSpPr>
        <p:spPr/>
        <p:txBody>
          <a:bodyPr/>
          <a:lstStyle/>
          <a:p>
            <a:fld id="{F337382F-C387-4367-B820-8B835FDBCE2D}" type="datetimeFigureOut">
              <a:rPr lang="en-IN" smtClean="0"/>
              <a:t>21-02-2023</a:t>
            </a:fld>
            <a:endParaRPr lang="en-IN"/>
          </a:p>
        </p:txBody>
      </p:sp>
      <p:sp>
        <p:nvSpPr>
          <p:cNvPr id="5" name="Footer Placeholder 4">
            <a:extLst>
              <a:ext uri="{FF2B5EF4-FFF2-40B4-BE49-F238E27FC236}">
                <a16:creationId xmlns:a16="http://schemas.microsoft.com/office/drawing/2014/main" id="{D1A53A75-03D7-AE93-D6B6-F78D5A9909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0C96C-D6CA-50FE-8C0B-8F89A0DFB7CB}"/>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136498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D375-083E-9903-F57C-2E1DF10F81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80658F-5791-AEF9-49C5-271132D81D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10D95A-200F-667A-F935-D424D2AAF8E1}"/>
              </a:ext>
            </a:extLst>
          </p:cNvPr>
          <p:cNvSpPr>
            <a:spLocks noGrp="1"/>
          </p:cNvSpPr>
          <p:nvPr>
            <p:ph type="dt" sz="half" idx="10"/>
          </p:nvPr>
        </p:nvSpPr>
        <p:spPr/>
        <p:txBody>
          <a:bodyPr/>
          <a:lstStyle/>
          <a:p>
            <a:fld id="{F337382F-C387-4367-B820-8B835FDBCE2D}" type="datetimeFigureOut">
              <a:rPr lang="en-IN" smtClean="0"/>
              <a:t>21-02-2023</a:t>
            </a:fld>
            <a:endParaRPr lang="en-IN"/>
          </a:p>
        </p:txBody>
      </p:sp>
      <p:sp>
        <p:nvSpPr>
          <p:cNvPr id="5" name="Footer Placeholder 4">
            <a:extLst>
              <a:ext uri="{FF2B5EF4-FFF2-40B4-BE49-F238E27FC236}">
                <a16:creationId xmlns:a16="http://schemas.microsoft.com/office/drawing/2014/main" id="{55E8D2EA-323C-BE8F-46CC-69A14166E5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A92C11-336D-3734-7860-89976E8AE029}"/>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2683600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F2C0-10A9-6E56-351A-15EB616E57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A857F3-AE63-9BED-99E3-CA6FDF827E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FC09D3-C8A5-E73E-4B5D-62B7F63ABA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15CDF5-CDDD-3AB9-CDAD-58D04745DB9C}"/>
              </a:ext>
            </a:extLst>
          </p:cNvPr>
          <p:cNvSpPr>
            <a:spLocks noGrp="1"/>
          </p:cNvSpPr>
          <p:nvPr>
            <p:ph type="dt" sz="half" idx="10"/>
          </p:nvPr>
        </p:nvSpPr>
        <p:spPr/>
        <p:txBody>
          <a:bodyPr/>
          <a:lstStyle/>
          <a:p>
            <a:fld id="{F337382F-C387-4367-B820-8B835FDBCE2D}" type="datetimeFigureOut">
              <a:rPr lang="en-IN" smtClean="0"/>
              <a:t>21-02-2023</a:t>
            </a:fld>
            <a:endParaRPr lang="en-IN"/>
          </a:p>
        </p:txBody>
      </p:sp>
      <p:sp>
        <p:nvSpPr>
          <p:cNvPr id="6" name="Footer Placeholder 5">
            <a:extLst>
              <a:ext uri="{FF2B5EF4-FFF2-40B4-BE49-F238E27FC236}">
                <a16:creationId xmlns:a16="http://schemas.microsoft.com/office/drawing/2014/main" id="{45772C62-B466-CC15-A1F4-4C9C33D3A8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38466A-DB5E-44DB-35DE-73C977161F11}"/>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300569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521B0-706A-2E8B-637E-DC8F3FA3D9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4E2829-6B52-5636-B830-781381F49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21645D-59C2-B09B-D6A4-970CC664DA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9CFDEE-14B6-324C-5754-2F133F7A1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E53DE4-1638-7CCC-CABB-B4A694A814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040349-8438-E8FF-0F54-4AB405B36F20}"/>
              </a:ext>
            </a:extLst>
          </p:cNvPr>
          <p:cNvSpPr>
            <a:spLocks noGrp="1"/>
          </p:cNvSpPr>
          <p:nvPr>
            <p:ph type="dt" sz="half" idx="10"/>
          </p:nvPr>
        </p:nvSpPr>
        <p:spPr/>
        <p:txBody>
          <a:bodyPr/>
          <a:lstStyle/>
          <a:p>
            <a:fld id="{F337382F-C387-4367-B820-8B835FDBCE2D}" type="datetimeFigureOut">
              <a:rPr lang="en-IN" smtClean="0"/>
              <a:t>21-02-2023</a:t>
            </a:fld>
            <a:endParaRPr lang="en-IN"/>
          </a:p>
        </p:txBody>
      </p:sp>
      <p:sp>
        <p:nvSpPr>
          <p:cNvPr id="8" name="Footer Placeholder 7">
            <a:extLst>
              <a:ext uri="{FF2B5EF4-FFF2-40B4-BE49-F238E27FC236}">
                <a16:creationId xmlns:a16="http://schemas.microsoft.com/office/drawing/2014/main" id="{63B2A49D-DEA6-1A83-8BA6-3BDDA00D97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CDF6EC-AB12-AD91-E867-45E6A832DF05}"/>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10066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DE26-2262-8EAD-C7B2-735B385BFE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0DA14B-4C98-711E-379F-30D99827C94D}"/>
              </a:ext>
            </a:extLst>
          </p:cNvPr>
          <p:cNvSpPr>
            <a:spLocks noGrp="1"/>
          </p:cNvSpPr>
          <p:nvPr>
            <p:ph type="dt" sz="half" idx="10"/>
          </p:nvPr>
        </p:nvSpPr>
        <p:spPr/>
        <p:txBody>
          <a:bodyPr/>
          <a:lstStyle/>
          <a:p>
            <a:fld id="{F337382F-C387-4367-B820-8B835FDBCE2D}" type="datetimeFigureOut">
              <a:rPr lang="en-IN" smtClean="0"/>
              <a:t>21-02-2023</a:t>
            </a:fld>
            <a:endParaRPr lang="en-IN"/>
          </a:p>
        </p:txBody>
      </p:sp>
      <p:sp>
        <p:nvSpPr>
          <p:cNvPr id="4" name="Footer Placeholder 3">
            <a:extLst>
              <a:ext uri="{FF2B5EF4-FFF2-40B4-BE49-F238E27FC236}">
                <a16:creationId xmlns:a16="http://schemas.microsoft.com/office/drawing/2014/main" id="{2422333D-B3D0-67FE-4B78-82E8145D6E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755232-4F3E-5B60-5740-64F15316299C}"/>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941549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03B2FB-3903-EB93-0B13-321502B225D7}"/>
              </a:ext>
            </a:extLst>
          </p:cNvPr>
          <p:cNvSpPr>
            <a:spLocks noGrp="1"/>
          </p:cNvSpPr>
          <p:nvPr>
            <p:ph type="dt" sz="half" idx="10"/>
          </p:nvPr>
        </p:nvSpPr>
        <p:spPr/>
        <p:txBody>
          <a:bodyPr/>
          <a:lstStyle/>
          <a:p>
            <a:fld id="{F337382F-C387-4367-B820-8B835FDBCE2D}" type="datetimeFigureOut">
              <a:rPr lang="en-IN" smtClean="0"/>
              <a:t>21-02-2023</a:t>
            </a:fld>
            <a:endParaRPr lang="en-IN"/>
          </a:p>
        </p:txBody>
      </p:sp>
      <p:sp>
        <p:nvSpPr>
          <p:cNvPr id="3" name="Footer Placeholder 2">
            <a:extLst>
              <a:ext uri="{FF2B5EF4-FFF2-40B4-BE49-F238E27FC236}">
                <a16:creationId xmlns:a16="http://schemas.microsoft.com/office/drawing/2014/main" id="{86A1268D-CBD2-F8E1-40DE-27D576A8DF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BD2E3C-7F22-231A-C68D-03DEEE756EE1}"/>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384356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8888A-379A-358A-6EFF-57F5BF5AE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2E94FC-1041-379E-233D-C078830E44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0F6797-9F26-8877-6154-F9DBF7895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ADC48D-03B4-239E-8505-725DFC948B94}"/>
              </a:ext>
            </a:extLst>
          </p:cNvPr>
          <p:cNvSpPr>
            <a:spLocks noGrp="1"/>
          </p:cNvSpPr>
          <p:nvPr>
            <p:ph type="dt" sz="half" idx="10"/>
          </p:nvPr>
        </p:nvSpPr>
        <p:spPr/>
        <p:txBody>
          <a:bodyPr/>
          <a:lstStyle/>
          <a:p>
            <a:fld id="{F337382F-C387-4367-B820-8B835FDBCE2D}" type="datetimeFigureOut">
              <a:rPr lang="en-IN" smtClean="0"/>
              <a:t>21-02-2023</a:t>
            </a:fld>
            <a:endParaRPr lang="en-IN"/>
          </a:p>
        </p:txBody>
      </p:sp>
      <p:sp>
        <p:nvSpPr>
          <p:cNvPr id="6" name="Footer Placeholder 5">
            <a:extLst>
              <a:ext uri="{FF2B5EF4-FFF2-40B4-BE49-F238E27FC236}">
                <a16:creationId xmlns:a16="http://schemas.microsoft.com/office/drawing/2014/main" id="{892173B6-56AB-8B03-D5FC-8B7C76FFC8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51C2F1-371D-E86B-F505-DF46A3BA8DDC}"/>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2688509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7D3C-8AFB-0DDD-9806-2FCFC3B69A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09EF8C-3E8A-93B3-79B5-42ADEFBE03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2494F0-BA2E-6FA3-1D2E-46377ECB8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6DAC7-8204-DA60-16AE-C42DE381DE82}"/>
              </a:ext>
            </a:extLst>
          </p:cNvPr>
          <p:cNvSpPr>
            <a:spLocks noGrp="1"/>
          </p:cNvSpPr>
          <p:nvPr>
            <p:ph type="dt" sz="half" idx="10"/>
          </p:nvPr>
        </p:nvSpPr>
        <p:spPr/>
        <p:txBody>
          <a:bodyPr/>
          <a:lstStyle/>
          <a:p>
            <a:fld id="{F337382F-C387-4367-B820-8B835FDBCE2D}" type="datetimeFigureOut">
              <a:rPr lang="en-IN" smtClean="0"/>
              <a:t>21-02-2023</a:t>
            </a:fld>
            <a:endParaRPr lang="en-IN"/>
          </a:p>
        </p:txBody>
      </p:sp>
      <p:sp>
        <p:nvSpPr>
          <p:cNvPr id="6" name="Footer Placeholder 5">
            <a:extLst>
              <a:ext uri="{FF2B5EF4-FFF2-40B4-BE49-F238E27FC236}">
                <a16:creationId xmlns:a16="http://schemas.microsoft.com/office/drawing/2014/main" id="{323B7E32-9755-C720-6B3A-12C3E8A83E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B53D3F-0D6F-6C42-C74C-4BC1A4E25188}"/>
              </a:ext>
            </a:extLst>
          </p:cNvPr>
          <p:cNvSpPr>
            <a:spLocks noGrp="1"/>
          </p:cNvSpPr>
          <p:nvPr>
            <p:ph type="sldNum" sz="quarter" idx="12"/>
          </p:nvPr>
        </p:nvSpPr>
        <p:spPr/>
        <p:txBody>
          <a:bodyPr/>
          <a:lstStyle/>
          <a:p>
            <a:fld id="{666836F4-505F-43F2-BC7F-6D65DEB194A3}" type="slidenum">
              <a:rPr lang="en-IN" smtClean="0"/>
              <a:t>‹#›</a:t>
            </a:fld>
            <a:endParaRPr lang="en-IN"/>
          </a:p>
        </p:txBody>
      </p:sp>
    </p:spTree>
    <p:extLst>
      <p:ext uri="{BB962C8B-B14F-4D97-AF65-F5344CB8AC3E}">
        <p14:creationId xmlns:p14="http://schemas.microsoft.com/office/powerpoint/2010/main" val="1479384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252577-59D9-039E-A352-A0BAF44898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120DFB-1207-54FC-D541-DEA94281EF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2289BF-961B-E3A4-ED4E-F644CA2545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7382F-C387-4367-B820-8B835FDBCE2D}" type="datetimeFigureOut">
              <a:rPr lang="en-IN" smtClean="0"/>
              <a:t>21-02-2023</a:t>
            </a:fld>
            <a:endParaRPr lang="en-IN"/>
          </a:p>
        </p:txBody>
      </p:sp>
      <p:sp>
        <p:nvSpPr>
          <p:cNvPr id="5" name="Footer Placeholder 4">
            <a:extLst>
              <a:ext uri="{FF2B5EF4-FFF2-40B4-BE49-F238E27FC236}">
                <a16:creationId xmlns:a16="http://schemas.microsoft.com/office/drawing/2014/main" id="{BDC73A32-06F4-D4AD-2CD3-E8D74AAF1A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9350CB-B5AF-D905-7125-4141A1450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836F4-505F-43F2-BC7F-6D65DEB194A3}" type="slidenum">
              <a:rPr lang="en-IN" smtClean="0"/>
              <a:t>‹#›</a:t>
            </a:fld>
            <a:endParaRPr lang="en-IN"/>
          </a:p>
        </p:txBody>
      </p:sp>
    </p:spTree>
    <p:extLst>
      <p:ext uri="{BB962C8B-B14F-4D97-AF65-F5344CB8AC3E}">
        <p14:creationId xmlns:p14="http://schemas.microsoft.com/office/powerpoint/2010/main" val="3947738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9D0C53-2667-A37E-96A0-AE046FD3728B}"/>
              </a:ext>
            </a:extLst>
          </p:cNvPr>
          <p:cNvSpPr txBox="1"/>
          <p:nvPr/>
        </p:nvSpPr>
        <p:spPr>
          <a:xfrm>
            <a:off x="4513384" y="2782669"/>
            <a:ext cx="3165231" cy="646331"/>
          </a:xfrm>
          <a:prstGeom prst="rect">
            <a:avLst/>
          </a:prstGeom>
          <a:noFill/>
          <a:ln w="19050">
            <a:solidFill>
              <a:schemeClr val="tx1"/>
            </a:solidFill>
          </a:ln>
        </p:spPr>
        <p:txBody>
          <a:bodyPr wrap="square" rtlCol="0">
            <a:spAutoFit/>
          </a:bodyPr>
          <a:lstStyle/>
          <a:p>
            <a:pPr algn="ctr"/>
            <a:r>
              <a:rPr lang="en-IN" sz="3600" b="1" dirty="0"/>
              <a:t>Decision Tree</a:t>
            </a:r>
          </a:p>
        </p:txBody>
      </p:sp>
    </p:spTree>
    <p:extLst>
      <p:ext uri="{BB962C8B-B14F-4D97-AF65-F5344CB8AC3E}">
        <p14:creationId xmlns:p14="http://schemas.microsoft.com/office/powerpoint/2010/main" val="4136486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4929785-D70A-4EF5-1F40-486FBA7F4128}"/>
              </a:ext>
            </a:extLst>
          </p:cNvPr>
          <p:cNvSpPr txBox="1"/>
          <p:nvPr/>
        </p:nvSpPr>
        <p:spPr>
          <a:xfrm>
            <a:off x="154744" y="307203"/>
            <a:ext cx="8528538" cy="923330"/>
          </a:xfrm>
          <a:prstGeom prst="rect">
            <a:avLst/>
          </a:prstGeom>
          <a:noFill/>
        </p:spPr>
        <p:txBody>
          <a:bodyPr wrap="square">
            <a:spAutoFit/>
          </a:bodyPr>
          <a:lstStyle/>
          <a:p>
            <a:pPr algn="just"/>
            <a:r>
              <a:rPr lang="en-US" dirty="0"/>
              <a:t>The next step is to find the next node in our decision tree. Now we will find one under sunny. We have to determine which of the following Temperature, Humidity or Wind has higher information gain.</a:t>
            </a:r>
            <a:endParaRPr lang="en-IN" dirty="0"/>
          </a:p>
        </p:txBody>
      </p:sp>
      <p:pic>
        <p:nvPicPr>
          <p:cNvPr id="8" name="Picture 7">
            <a:extLst>
              <a:ext uri="{FF2B5EF4-FFF2-40B4-BE49-F238E27FC236}">
                <a16:creationId xmlns:a16="http://schemas.microsoft.com/office/drawing/2014/main" id="{1EB0C875-E547-8CE9-1B25-0F61176E1A68}"/>
              </a:ext>
            </a:extLst>
          </p:cNvPr>
          <p:cNvPicPr>
            <a:picLocks noChangeAspect="1"/>
          </p:cNvPicPr>
          <p:nvPr/>
        </p:nvPicPr>
        <p:blipFill>
          <a:blip r:embed="rId2"/>
          <a:stretch>
            <a:fillRect/>
          </a:stretch>
        </p:blipFill>
        <p:spPr>
          <a:xfrm>
            <a:off x="8782782" y="1030019"/>
            <a:ext cx="3067050" cy="1352550"/>
          </a:xfrm>
          <a:prstGeom prst="rect">
            <a:avLst/>
          </a:prstGeom>
        </p:spPr>
      </p:pic>
      <p:sp>
        <p:nvSpPr>
          <p:cNvPr id="12" name="TextBox 11">
            <a:extLst>
              <a:ext uri="{FF2B5EF4-FFF2-40B4-BE49-F238E27FC236}">
                <a16:creationId xmlns:a16="http://schemas.microsoft.com/office/drawing/2014/main" id="{C668B996-A80D-751A-6DC8-9EA79AA961B6}"/>
              </a:ext>
            </a:extLst>
          </p:cNvPr>
          <p:cNvSpPr txBox="1"/>
          <p:nvPr/>
        </p:nvSpPr>
        <p:spPr>
          <a:xfrm>
            <a:off x="320040" y="2902191"/>
            <a:ext cx="7543800" cy="1754326"/>
          </a:xfrm>
          <a:prstGeom prst="rect">
            <a:avLst/>
          </a:prstGeom>
          <a:noFill/>
        </p:spPr>
        <p:txBody>
          <a:bodyPr wrap="square">
            <a:spAutoFit/>
          </a:bodyPr>
          <a:lstStyle/>
          <a:p>
            <a:r>
              <a:rPr lang="en-IN" dirty="0"/>
              <a:t>Calculate parent entropy E(sunny)</a:t>
            </a:r>
          </a:p>
          <a:p>
            <a:endParaRPr lang="en-IN" dirty="0"/>
          </a:p>
          <a:p>
            <a:r>
              <a:rPr lang="en-IN" dirty="0"/>
              <a:t>E(sunny) = (-(3/5)log(3/5)-(2/5)log(2/5)) = 0.971.</a:t>
            </a:r>
          </a:p>
          <a:p>
            <a:endParaRPr lang="en-IN" dirty="0"/>
          </a:p>
          <a:p>
            <a:r>
              <a:rPr lang="en-IN" dirty="0"/>
              <a:t>Now Calculate the information gain of Temperature. IG(sunny, Temperature)</a:t>
            </a:r>
          </a:p>
          <a:p>
            <a:endParaRPr lang="en-IN" dirty="0"/>
          </a:p>
        </p:txBody>
      </p:sp>
      <p:pic>
        <p:nvPicPr>
          <p:cNvPr id="14" name="Picture 13">
            <a:extLst>
              <a:ext uri="{FF2B5EF4-FFF2-40B4-BE49-F238E27FC236}">
                <a16:creationId xmlns:a16="http://schemas.microsoft.com/office/drawing/2014/main" id="{477AB374-6593-7534-9139-E22F551E9697}"/>
              </a:ext>
            </a:extLst>
          </p:cNvPr>
          <p:cNvPicPr>
            <a:picLocks noChangeAspect="1"/>
          </p:cNvPicPr>
          <p:nvPr/>
        </p:nvPicPr>
        <p:blipFill>
          <a:blip r:embed="rId3"/>
          <a:stretch>
            <a:fillRect/>
          </a:stretch>
        </p:blipFill>
        <p:spPr>
          <a:xfrm>
            <a:off x="5839557" y="4781608"/>
            <a:ext cx="5886450" cy="1543050"/>
          </a:xfrm>
          <a:prstGeom prst="rect">
            <a:avLst/>
          </a:prstGeom>
          <a:ln>
            <a:solidFill>
              <a:schemeClr val="tx1"/>
            </a:solidFill>
          </a:ln>
        </p:spPr>
      </p:pic>
    </p:spTree>
    <p:extLst>
      <p:ext uri="{BB962C8B-B14F-4D97-AF65-F5344CB8AC3E}">
        <p14:creationId xmlns:p14="http://schemas.microsoft.com/office/powerpoint/2010/main" val="310224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8CA521-0129-55F3-8F86-5885C017977C}"/>
              </a:ext>
            </a:extLst>
          </p:cNvPr>
          <p:cNvSpPr txBox="1"/>
          <p:nvPr/>
        </p:nvSpPr>
        <p:spPr>
          <a:xfrm>
            <a:off x="404446" y="289679"/>
            <a:ext cx="8472268" cy="3139321"/>
          </a:xfrm>
          <a:prstGeom prst="rect">
            <a:avLst/>
          </a:prstGeom>
          <a:noFill/>
        </p:spPr>
        <p:txBody>
          <a:bodyPr wrap="square">
            <a:spAutoFit/>
          </a:bodyPr>
          <a:lstStyle/>
          <a:p>
            <a:r>
              <a:rPr lang="en-IN" dirty="0"/>
              <a:t>E(sunny, Temperature) = (2/5)*E(0,2) + (2/5)*E(1,1) + (1/5)*E(1,0)=2/5=0.4</a:t>
            </a:r>
          </a:p>
          <a:p>
            <a:endParaRPr lang="en-IN" dirty="0"/>
          </a:p>
          <a:p>
            <a:r>
              <a:rPr lang="en-IN" dirty="0"/>
              <a:t>Now calculate information gain.</a:t>
            </a:r>
          </a:p>
          <a:p>
            <a:endParaRPr lang="en-IN" dirty="0"/>
          </a:p>
          <a:p>
            <a:r>
              <a:rPr lang="en-IN" dirty="0"/>
              <a:t>IG(sunny, Temperature) = 0.971–0.4 =0.571</a:t>
            </a:r>
          </a:p>
          <a:p>
            <a:endParaRPr lang="en-IN" dirty="0"/>
          </a:p>
          <a:p>
            <a:r>
              <a:rPr lang="en-IN" dirty="0"/>
              <a:t>Similarly we get</a:t>
            </a:r>
          </a:p>
          <a:p>
            <a:endParaRPr lang="en-IN" dirty="0"/>
          </a:p>
          <a:p>
            <a:r>
              <a:rPr lang="en-IN" dirty="0"/>
              <a:t>IG(sunny, Humidity) = 0.971</a:t>
            </a:r>
          </a:p>
          <a:p>
            <a:endParaRPr lang="en-IN" dirty="0"/>
          </a:p>
          <a:p>
            <a:r>
              <a:rPr lang="en-IN" dirty="0"/>
              <a:t>IG(sunny, Windy) = 0.020</a:t>
            </a:r>
          </a:p>
        </p:txBody>
      </p:sp>
      <p:sp>
        <p:nvSpPr>
          <p:cNvPr id="10" name="TextBox 9">
            <a:extLst>
              <a:ext uri="{FF2B5EF4-FFF2-40B4-BE49-F238E27FC236}">
                <a16:creationId xmlns:a16="http://schemas.microsoft.com/office/drawing/2014/main" id="{B226A9BF-C11F-18AA-F9C6-3F83A856E979}"/>
              </a:ext>
            </a:extLst>
          </p:cNvPr>
          <p:cNvSpPr txBox="1"/>
          <p:nvPr/>
        </p:nvSpPr>
        <p:spPr>
          <a:xfrm>
            <a:off x="263826" y="3795152"/>
            <a:ext cx="6098458" cy="646331"/>
          </a:xfrm>
          <a:prstGeom prst="rect">
            <a:avLst/>
          </a:prstGeom>
          <a:noFill/>
        </p:spPr>
        <p:txBody>
          <a:bodyPr wrap="square">
            <a:spAutoFit/>
          </a:bodyPr>
          <a:lstStyle/>
          <a:p>
            <a:r>
              <a:rPr lang="en-US" b="0" i="0" dirty="0">
                <a:solidFill>
                  <a:srgbClr val="292929"/>
                </a:solidFill>
                <a:effectLst/>
                <a:latin typeface="source-serif-pro"/>
              </a:rPr>
              <a:t>Here IG(sunny, Humidity) is the largest value. So Humidity is the node that comes under sunny.</a:t>
            </a:r>
            <a:endParaRPr lang="en-IN" dirty="0"/>
          </a:p>
        </p:txBody>
      </p:sp>
      <p:pic>
        <p:nvPicPr>
          <p:cNvPr id="12" name="Picture 11">
            <a:extLst>
              <a:ext uri="{FF2B5EF4-FFF2-40B4-BE49-F238E27FC236}">
                <a16:creationId xmlns:a16="http://schemas.microsoft.com/office/drawing/2014/main" id="{9582EB98-81EA-74D9-BDE5-299B11F4926C}"/>
              </a:ext>
            </a:extLst>
          </p:cNvPr>
          <p:cNvPicPr>
            <a:picLocks noChangeAspect="1"/>
          </p:cNvPicPr>
          <p:nvPr/>
        </p:nvPicPr>
        <p:blipFill>
          <a:blip r:embed="rId2"/>
          <a:stretch>
            <a:fillRect/>
          </a:stretch>
        </p:blipFill>
        <p:spPr>
          <a:xfrm>
            <a:off x="7330586" y="3589679"/>
            <a:ext cx="2876550" cy="1057275"/>
          </a:xfrm>
          <a:prstGeom prst="rect">
            <a:avLst/>
          </a:prstGeom>
          <a:ln>
            <a:solidFill>
              <a:schemeClr val="tx1"/>
            </a:solidFill>
          </a:ln>
        </p:spPr>
      </p:pic>
      <p:sp>
        <p:nvSpPr>
          <p:cNvPr id="16" name="TextBox 15">
            <a:extLst>
              <a:ext uri="{FF2B5EF4-FFF2-40B4-BE49-F238E27FC236}">
                <a16:creationId xmlns:a16="http://schemas.microsoft.com/office/drawing/2014/main" id="{BA764150-6ED9-DBC1-EA97-B738E85BED88}"/>
              </a:ext>
            </a:extLst>
          </p:cNvPr>
          <p:cNvSpPr txBox="1"/>
          <p:nvPr/>
        </p:nvSpPr>
        <p:spPr>
          <a:xfrm>
            <a:off x="263940" y="5242784"/>
            <a:ext cx="10624454" cy="646331"/>
          </a:xfrm>
          <a:prstGeom prst="rect">
            <a:avLst/>
          </a:prstGeom>
          <a:noFill/>
        </p:spPr>
        <p:txBody>
          <a:bodyPr wrap="square">
            <a:spAutoFit/>
          </a:bodyPr>
          <a:lstStyle/>
          <a:p>
            <a:r>
              <a:rPr lang="en-US" dirty="0"/>
              <a:t>For humidity from the above table, we can say that play will occur if humidity is normal and will not occur if it is high. Similarly, find the nodes under rainy.</a:t>
            </a:r>
            <a:endParaRPr lang="en-IN" dirty="0"/>
          </a:p>
        </p:txBody>
      </p:sp>
      <p:sp>
        <p:nvSpPr>
          <p:cNvPr id="18" name="TextBox 17">
            <a:extLst>
              <a:ext uri="{FF2B5EF4-FFF2-40B4-BE49-F238E27FC236}">
                <a16:creationId xmlns:a16="http://schemas.microsoft.com/office/drawing/2014/main" id="{0C06DC7C-BBD9-1AA4-E4CF-A7BB0A062FF8}"/>
              </a:ext>
            </a:extLst>
          </p:cNvPr>
          <p:cNvSpPr txBox="1"/>
          <p:nvPr/>
        </p:nvSpPr>
        <p:spPr>
          <a:xfrm>
            <a:off x="263826" y="6137422"/>
            <a:ext cx="6098344" cy="646331"/>
          </a:xfrm>
          <a:prstGeom prst="rect">
            <a:avLst/>
          </a:prstGeom>
          <a:noFill/>
        </p:spPr>
        <p:txBody>
          <a:bodyPr wrap="square">
            <a:spAutoFit/>
          </a:bodyPr>
          <a:lstStyle/>
          <a:p>
            <a:r>
              <a:rPr lang="en-US" b="1" i="1" dirty="0">
                <a:solidFill>
                  <a:srgbClr val="292929"/>
                </a:solidFill>
                <a:effectLst/>
                <a:latin typeface="source-serif-pro"/>
              </a:rPr>
              <a:t>Note: A branch with entropy more than 0 needs further splitting.</a:t>
            </a:r>
            <a:endParaRPr lang="en-IN" dirty="0"/>
          </a:p>
        </p:txBody>
      </p:sp>
    </p:spTree>
    <p:extLst>
      <p:ext uri="{BB962C8B-B14F-4D97-AF65-F5344CB8AC3E}">
        <p14:creationId xmlns:p14="http://schemas.microsoft.com/office/powerpoint/2010/main" val="2273702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36CBC8-8F87-9709-0856-44DA1C54DFDF}"/>
              </a:ext>
            </a:extLst>
          </p:cNvPr>
          <p:cNvSpPr txBox="1"/>
          <p:nvPr/>
        </p:nvSpPr>
        <p:spPr>
          <a:xfrm>
            <a:off x="277836" y="300669"/>
            <a:ext cx="6098344" cy="369332"/>
          </a:xfrm>
          <a:prstGeom prst="rect">
            <a:avLst/>
          </a:prstGeom>
          <a:noFill/>
        </p:spPr>
        <p:txBody>
          <a:bodyPr wrap="square">
            <a:spAutoFit/>
          </a:bodyPr>
          <a:lstStyle/>
          <a:p>
            <a:r>
              <a:rPr lang="en-US" b="0" i="0" dirty="0">
                <a:solidFill>
                  <a:srgbClr val="292929"/>
                </a:solidFill>
                <a:effectLst/>
                <a:latin typeface="source-serif-pro"/>
              </a:rPr>
              <a:t>Finally, our decision tree will look as below:</a:t>
            </a:r>
            <a:endParaRPr lang="en-IN" dirty="0"/>
          </a:p>
        </p:txBody>
      </p:sp>
      <p:pic>
        <p:nvPicPr>
          <p:cNvPr id="7" name="Picture 6">
            <a:extLst>
              <a:ext uri="{FF2B5EF4-FFF2-40B4-BE49-F238E27FC236}">
                <a16:creationId xmlns:a16="http://schemas.microsoft.com/office/drawing/2014/main" id="{CFB25214-BB47-B844-DDFF-FEE76636554E}"/>
              </a:ext>
            </a:extLst>
          </p:cNvPr>
          <p:cNvPicPr>
            <a:picLocks noChangeAspect="1"/>
          </p:cNvPicPr>
          <p:nvPr/>
        </p:nvPicPr>
        <p:blipFill>
          <a:blip r:embed="rId2"/>
          <a:stretch>
            <a:fillRect/>
          </a:stretch>
        </p:blipFill>
        <p:spPr>
          <a:xfrm>
            <a:off x="829627" y="889049"/>
            <a:ext cx="6143625" cy="3448050"/>
          </a:xfrm>
          <a:prstGeom prst="rect">
            <a:avLst/>
          </a:prstGeom>
          <a:ln>
            <a:solidFill>
              <a:schemeClr val="tx1"/>
            </a:solidFill>
          </a:ln>
        </p:spPr>
      </p:pic>
    </p:spTree>
    <p:extLst>
      <p:ext uri="{BB962C8B-B14F-4D97-AF65-F5344CB8AC3E}">
        <p14:creationId xmlns:p14="http://schemas.microsoft.com/office/powerpoint/2010/main" val="176934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4D6F42D-2011-F135-7612-AE8FF1E7EEFD}"/>
              </a:ext>
            </a:extLst>
          </p:cNvPr>
          <p:cNvSpPr txBox="1"/>
          <p:nvPr/>
        </p:nvSpPr>
        <p:spPr>
          <a:xfrm>
            <a:off x="151227" y="26081"/>
            <a:ext cx="10877843" cy="1754326"/>
          </a:xfrm>
          <a:prstGeom prst="rect">
            <a:avLst/>
          </a:prstGeom>
          <a:noFill/>
        </p:spPr>
        <p:txBody>
          <a:bodyPr wrap="square">
            <a:spAutoFit/>
          </a:bodyPr>
          <a:lstStyle/>
          <a:p>
            <a:r>
              <a:rPr lang="en-US" b="1" dirty="0"/>
              <a:t>Classification using CART algorithm</a:t>
            </a:r>
          </a:p>
          <a:p>
            <a:r>
              <a:rPr lang="en-US" dirty="0"/>
              <a:t>Classification using CART is similar to it. But instead of entropy, we use Gini impurity.</a:t>
            </a:r>
          </a:p>
          <a:p>
            <a:r>
              <a:rPr lang="en-US" dirty="0"/>
              <a:t>So as the first step we will find the root node of our decision tree. For that Calculate the Gini index of the class variable</a:t>
            </a:r>
          </a:p>
          <a:p>
            <a:endParaRPr lang="en-US" dirty="0"/>
          </a:p>
          <a:p>
            <a:r>
              <a:rPr lang="en-US" dirty="0"/>
              <a:t>Gini(S) = 1 - [(9/14)² + (5/14)²] = 0.4591</a:t>
            </a:r>
            <a:endParaRPr lang="en-IN" dirty="0"/>
          </a:p>
        </p:txBody>
      </p:sp>
      <p:sp>
        <p:nvSpPr>
          <p:cNvPr id="11" name="TextBox 10">
            <a:extLst>
              <a:ext uri="{FF2B5EF4-FFF2-40B4-BE49-F238E27FC236}">
                <a16:creationId xmlns:a16="http://schemas.microsoft.com/office/drawing/2014/main" id="{235096E2-EEF3-4F02-EC7E-203ADD37F198}"/>
              </a:ext>
            </a:extLst>
          </p:cNvPr>
          <p:cNvSpPr txBox="1"/>
          <p:nvPr/>
        </p:nvSpPr>
        <p:spPr>
          <a:xfrm>
            <a:off x="151227" y="1844771"/>
            <a:ext cx="11778176" cy="923330"/>
          </a:xfrm>
          <a:prstGeom prst="rect">
            <a:avLst/>
          </a:prstGeom>
          <a:noFill/>
        </p:spPr>
        <p:txBody>
          <a:bodyPr wrap="square">
            <a:spAutoFit/>
          </a:bodyPr>
          <a:lstStyle/>
          <a:p>
            <a:r>
              <a:rPr lang="en-US" dirty="0"/>
              <a:t>As the next step, we will calculate the Gini gain. For that first, we will find the average weighted Gini impurity of Outlook, Temperature, Humidity, and Windy.</a:t>
            </a:r>
          </a:p>
          <a:p>
            <a:r>
              <a:rPr lang="en-US" dirty="0"/>
              <a:t>First, consider case of Outlook</a:t>
            </a:r>
            <a:endParaRPr lang="en-IN" dirty="0"/>
          </a:p>
        </p:txBody>
      </p:sp>
      <p:pic>
        <p:nvPicPr>
          <p:cNvPr id="13" name="Picture 12">
            <a:extLst>
              <a:ext uri="{FF2B5EF4-FFF2-40B4-BE49-F238E27FC236}">
                <a16:creationId xmlns:a16="http://schemas.microsoft.com/office/drawing/2014/main" id="{B81E9B3F-244B-F108-24B8-852C10DBA8D8}"/>
              </a:ext>
            </a:extLst>
          </p:cNvPr>
          <p:cNvPicPr>
            <a:picLocks noChangeAspect="1"/>
          </p:cNvPicPr>
          <p:nvPr/>
        </p:nvPicPr>
        <p:blipFill>
          <a:blip r:embed="rId2"/>
          <a:stretch>
            <a:fillRect/>
          </a:stretch>
        </p:blipFill>
        <p:spPr>
          <a:xfrm>
            <a:off x="6468648" y="3089476"/>
            <a:ext cx="5572125" cy="1495425"/>
          </a:xfrm>
          <a:prstGeom prst="rect">
            <a:avLst/>
          </a:prstGeom>
          <a:ln>
            <a:solidFill>
              <a:schemeClr val="tx1"/>
            </a:solidFill>
          </a:ln>
        </p:spPr>
      </p:pic>
      <p:sp>
        <p:nvSpPr>
          <p:cNvPr id="17" name="TextBox 16">
            <a:extLst>
              <a:ext uri="{FF2B5EF4-FFF2-40B4-BE49-F238E27FC236}">
                <a16:creationId xmlns:a16="http://schemas.microsoft.com/office/drawing/2014/main" id="{6FAB0FD0-7E89-9A83-8BC5-713288BAB5EA}"/>
              </a:ext>
            </a:extLst>
          </p:cNvPr>
          <p:cNvSpPr txBox="1"/>
          <p:nvPr/>
        </p:nvSpPr>
        <p:spPr>
          <a:xfrm>
            <a:off x="151227" y="2768101"/>
            <a:ext cx="10522633" cy="2862322"/>
          </a:xfrm>
          <a:prstGeom prst="rect">
            <a:avLst/>
          </a:prstGeom>
          <a:noFill/>
        </p:spPr>
        <p:txBody>
          <a:bodyPr wrap="square">
            <a:spAutoFit/>
          </a:bodyPr>
          <a:lstStyle/>
          <a:p>
            <a:r>
              <a:rPr lang="en-IN" dirty="0"/>
              <a:t>Gini(S, outlook) = (5/14)</a:t>
            </a:r>
            <a:r>
              <a:rPr lang="en-IN" dirty="0" err="1"/>
              <a:t>gini</a:t>
            </a:r>
            <a:r>
              <a:rPr lang="en-IN" dirty="0"/>
              <a:t>(3,2) + (4/14)*</a:t>
            </a:r>
            <a:r>
              <a:rPr lang="en-IN" dirty="0" err="1"/>
              <a:t>gini</a:t>
            </a:r>
            <a:r>
              <a:rPr lang="en-IN" dirty="0"/>
              <a:t>(4,0)+ (5/14)*</a:t>
            </a:r>
            <a:r>
              <a:rPr lang="en-IN" dirty="0" err="1"/>
              <a:t>gini</a:t>
            </a:r>
            <a:r>
              <a:rPr lang="en-IN" dirty="0"/>
              <a:t>(2,3) = (5/14)(1 - (3/5)² - (2/5)²) + (4/14)*0 + (5/14)(1 - (2/5)² - (3/5)²)= 0.171+0+0.171 = 0.342</a:t>
            </a:r>
          </a:p>
          <a:p>
            <a:endParaRPr lang="en-IN" dirty="0"/>
          </a:p>
          <a:p>
            <a:r>
              <a:rPr lang="en-IN" dirty="0"/>
              <a:t>Gini gain (S, outlook) = 0.459 - 0.342 = 0.117</a:t>
            </a:r>
          </a:p>
          <a:p>
            <a:endParaRPr lang="en-IN" dirty="0"/>
          </a:p>
          <a:p>
            <a:r>
              <a:rPr lang="en-IN" dirty="0"/>
              <a:t>Gini gain(S, Temperature) = 0.459 - 0.4405 = 0.0185</a:t>
            </a:r>
          </a:p>
          <a:p>
            <a:endParaRPr lang="en-IN" dirty="0"/>
          </a:p>
          <a:p>
            <a:r>
              <a:rPr lang="en-IN" dirty="0"/>
              <a:t>Gini gain(S, Humidity) = 0.459 - 0.3674 = 0.0916</a:t>
            </a:r>
          </a:p>
          <a:p>
            <a:endParaRPr lang="en-IN" dirty="0"/>
          </a:p>
          <a:p>
            <a:r>
              <a:rPr lang="en-IN" dirty="0"/>
              <a:t>Gini gain(S, windy) = 0.459 - 0.4286 = 0.0304</a:t>
            </a:r>
          </a:p>
        </p:txBody>
      </p:sp>
      <p:sp>
        <p:nvSpPr>
          <p:cNvPr id="18" name="TextBox 17">
            <a:extLst>
              <a:ext uri="{FF2B5EF4-FFF2-40B4-BE49-F238E27FC236}">
                <a16:creationId xmlns:a16="http://schemas.microsoft.com/office/drawing/2014/main" id="{DBD46408-61E4-6C8F-8DF8-8240800DE19C}"/>
              </a:ext>
            </a:extLst>
          </p:cNvPr>
          <p:cNvSpPr txBox="1"/>
          <p:nvPr/>
        </p:nvSpPr>
        <p:spPr>
          <a:xfrm>
            <a:off x="151226" y="5902006"/>
            <a:ext cx="11482756" cy="369332"/>
          </a:xfrm>
          <a:prstGeom prst="rect">
            <a:avLst/>
          </a:prstGeom>
          <a:noFill/>
        </p:spPr>
        <p:txBody>
          <a:bodyPr wrap="square">
            <a:spAutoFit/>
          </a:bodyPr>
          <a:lstStyle/>
          <a:p>
            <a:r>
              <a:rPr lang="en-US" b="0" i="0" dirty="0">
                <a:solidFill>
                  <a:srgbClr val="292929"/>
                </a:solidFill>
                <a:effectLst/>
                <a:latin typeface="source-serif-pro"/>
              </a:rPr>
              <a:t>Choose one that has a higher Gini gain. Gini gain is higher for outlook. So we can choose it as our root node.</a:t>
            </a:r>
            <a:endParaRPr lang="en-IN" dirty="0"/>
          </a:p>
        </p:txBody>
      </p:sp>
    </p:spTree>
    <p:extLst>
      <p:ext uri="{BB962C8B-B14F-4D97-AF65-F5344CB8AC3E}">
        <p14:creationId xmlns:p14="http://schemas.microsoft.com/office/powerpoint/2010/main" val="253769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FF6696-7329-989A-A5E6-82EF5F93B70E}"/>
              </a:ext>
            </a:extLst>
          </p:cNvPr>
          <p:cNvSpPr txBox="1"/>
          <p:nvPr/>
        </p:nvSpPr>
        <p:spPr>
          <a:xfrm>
            <a:off x="224837" y="348297"/>
            <a:ext cx="6098344" cy="1477328"/>
          </a:xfrm>
          <a:prstGeom prst="rect">
            <a:avLst/>
          </a:prstGeom>
          <a:noFill/>
        </p:spPr>
        <p:txBody>
          <a:bodyPr wrap="square">
            <a:spAutoFit/>
          </a:bodyPr>
          <a:lstStyle/>
          <a:p>
            <a:r>
              <a:rPr lang="en-IN" dirty="0"/>
              <a:t>train = </a:t>
            </a:r>
            <a:r>
              <a:rPr lang="en-IN" dirty="0" err="1"/>
              <a:t>pd.read_csv</a:t>
            </a:r>
            <a:r>
              <a:rPr lang="en-IN" dirty="0"/>
              <a:t>('/</a:t>
            </a:r>
            <a:r>
              <a:rPr lang="en-IN" dirty="0" err="1"/>
              <a:t>kaggle</a:t>
            </a:r>
            <a:r>
              <a:rPr lang="en-IN" dirty="0"/>
              <a:t>/input/bank-loan2/madfhantr.csv')</a:t>
            </a:r>
          </a:p>
          <a:p>
            <a:endParaRPr lang="en-IN" dirty="0"/>
          </a:p>
          <a:p>
            <a:r>
              <a:rPr lang="en-IN" dirty="0" err="1"/>
              <a:t>train.isnull</a:t>
            </a:r>
            <a:r>
              <a:rPr lang="en-IN" dirty="0"/>
              <a:t>().sum()</a:t>
            </a:r>
          </a:p>
          <a:p>
            <a:endParaRPr lang="en-IN" dirty="0"/>
          </a:p>
          <a:p>
            <a:r>
              <a:rPr lang="en-IN" dirty="0" err="1"/>
              <a:t>train.dropna</a:t>
            </a:r>
            <a:r>
              <a:rPr lang="en-IN" dirty="0"/>
              <a:t>(</a:t>
            </a:r>
            <a:r>
              <a:rPr lang="en-IN" dirty="0" err="1"/>
              <a:t>inplace</a:t>
            </a:r>
            <a:r>
              <a:rPr lang="en-IN" dirty="0"/>
              <a:t>=True)</a:t>
            </a:r>
          </a:p>
        </p:txBody>
      </p:sp>
      <p:sp>
        <p:nvSpPr>
          <p:cNvPr id="10" name="TextBox 9">
            <a:extLst>
              <a:ext uri="{FF2B5EF4-FFF2-40B4-BE49-F238E27FC236}">
                <a16:creationId xmlns:a16="http://schemas.microsoft.com/office/drawing/2014/main" id="{27BA2C84-2466-6472-DD57-7B74D95F6785}"/>
              </a:ext>
            </a:extLst>
          </p:cNvPr>
          <p:cNvSpPr txBox="1"/>
          <p:nvPr/>
        </p:nvSpPr>
        <p:spPr>
          <a:xfrm>
            <a:off x="0" y="2041562"/>
            <a:ext cx="9710225" cy="369332"/>
          </a:xfrm>
          <a:prstGeom prst="rect">
            <a:avLst/>
          </a:prstGeom>
          <a:noFill/>
        </p:spPr>
        <p:txBody>
          <a:bodyPr wrap="square">
            <a:spAutoFit/>
          </a:bodyPr>
          <a:lstStyle/>
          <a:p>
            <a:pPr algn="just"/>
            <a:r>
              <a:rPr lang="en-US" b="0" i="0" dirty="0">
                <a:effectLst/>
                <a:latin typeface="Poppins" panose="00000500000000000000" pitchFamily="2" charset="0"/>
              </a:rPr>
              <a:t>NOTE: The decision tree does not support categorical data as features.</a:t>
            </a:r>
          </a:p>
        </p:txBody>
      </p:sp>
      <p:sp>
        <p:nvSpPr>
          <p:cNvPr id="14" name="Rectangle 2">
            <a:extLst>
              <a:ext uri="{FF2B5EF4-FFF2-40B4-BE49-F238E27FC236}">
                <a16:creationId xmlns:a16="http://schemas.microsoft.com/office/drawing/2014/main" id="{17EC8094-C63C-E296-22B2-9D153E43BD36}"/>
              </a:ext>
            </a:extLst>
          </p:cNvPr>
          <p:cNvSpPr>
            <a:spLocks noChangeArrowheads="1"/>
          </p:cNvSpPr>
          <p:nvPr/>
        </p:nvSpPr>
        <p:spPr bwMode="auto">
          <a:xfrm>
            <a:off x="5480050"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2E787734-81EE-1DDC-AC34-9782620D8F8B}"/>
              </a:ext>
            </a:extLst>
          </p:cNvPr>
          <p:cNvSpPr txBox="1"/>
          <p:nvPr/>
        </p:nvSpPr>
        <p:spPr>
          <a:xfrm>
            <a:off x="224837" y="2754829"/>
            <a:ext cx="11742325" cy="3754874"/>
          </a:xfrm>
          <a:prstGeom prst="rect">
            <a:avLst/>
          </a:prstGeom>
          <a:noFill/>
        </p:spPr>
        <p:txBody>
          <a:bodyPr wrap="square">
            <a:spAutoFit/>
          </a:bodyPr>
          <a:lstStyle/>
          <a:p>
            <a:r>
              <a:rPr lang="en-IN" sz="1400" dirty="0"/>
              <a:t># I selected few of the columns from the dataset for this tutorial</a:t>
            </a:r>
          </a:p>
          <a:p>
            <a:r>
              <a:rPr lang="en-IN" sz="1400" dirty="0"/>
              <a:t>train = train[['Gender','Married','Education','Self_Employed','Credit_History','Loan_Status']]</a:t>
            </a:r>
          </a:p>
          <a:p>
            <a:endParaRPr lang="en-IN" sz="1400" dirty="0"/>
          </a:p>
          <a:p>
            <a:r>
              <a:rPr lang="en-IN" sz="1400" dirty="0"/>
              <a:t>train['Gender']=train['Gender'].replace(</a:t>
            </a:r>
            <a:r>
              <a:rPr lang="en-IN" sz="1400" dirty="0" err="1"/>
              <a:t>to_replace</a:t>
            </a:r>
            <a:r>
              <a:rPr lang="en-IN" sz="1400" dirty="0"/>
              <a:t>='</a:t>
            </a:r>
            <a:r>
              <a:rPr lang="en-IN" sz="1400" dirty="0" err="1"/>
              <a:t>Male',value</a:t>
            </a:r>
            <a:r>
              <a:rPr lang="en-IN" sz="1400" dirty="0"/>
              <a:t>='1')</a:t>
            </a:r>
          </a:p>
          <a:p>
            <a:r>
              <a:rPr lang="en-IN" sz="1400" dirty="0"/>
              <a:t>train['Gender']=train['Gender'].replace(</a:t>
            </a:r>
            <a:r>
              <a:rPr lang="en-IN" sz="1400" dirty="0" err="1"/>
              <a:t>to_replace</a:t>
            </a:r>
            <a:r>
              <a:rPr lang="en-IN" sz="1400" dirty="0"/>
              <a:t>='</a:t>
            </a:r>
            <a:r>
              <a:rPr lang="en-IN" sz="1400" dirty="0" err="1"/>
              <a:t>Female',value</a:t>
            </a:r>
            <a:r>
              <a:rPr lang="en-IN" sz="1400" dirty="0"/>
              <a:t>='0')</a:t>
            </a:r>
          </a:p>
          <a:p>
            <a:endParaRPr lang="en-IN" sz="1400" dirty="0"/>
          </a:p>
          <a:p>
            <a:endParaRPr lang="en-IN" sz="1400" dirty="0"/>
          </a:p>
          <a:p>
            <a:r>
              <a:rPr lang="en-IN" sz="1400" dirty="0"/>
              <a:t>train['Married']=train['Married'].replace(</a:t>
            </a:r>
            <a:r>
              <a:rPr lang="en-IN" sz="1400" dirty="0" err="1"/>
              <a:t>to_replace</a:t>
            </a:r>
            <a:r>
              <a:rPr lang="en-IN" sz="1400" dirty="0"/>
              <a:t>='</a:t>
            </a:r>
            <a:r>
              <a:rPr lang="en-IN" sz="1400" dirty="0" err="1"/>
              <a:t>Yes',value</a:t>
            </a:r>
            <a:r>
              <a:rPr lang="en-IN" sz="1400" dirty="0"/>
              <a:t>='1')</a:t>
            </a:r>
          </a:p>
          <a:p>
            <a:r>
              <a:rPr lang="en-IN" sz="1400" dirty="0"/>
              <a:t>train['Married']=train['Married'].replace(</a:t>
            </a:r>
            <a:r>
              <a:rPr lang="en-IN" sz="1400" dirty="0" err="1"/>
              <a:t>to_replace</a:t>
            </a:r>
            <a:r>
              <a:rPr lang="en-IN" sz="1400" dirty="0"/>
              <a:t>='</a:t>
            </a:r>
            <a:r>
              <a:rPr lang="en-IN" sz="1400" dirty="0" err="1"/>
              <a:t>No',value</a:t>
            </a:r>
            <a:r>
              <a:rPr lang="en-IN" sz="1400" dirty="0"/>
              <a:t>='0')</a:t>
            </a:r>
          </a:p>
          <a:p>
            <a:endParaRPr lang="en-IN" sz="1400" dirty="0"/>
          </a:p>
          <a:p>
            <a:endParaRPr lang="en-IN" sz="1400" dirty="0"/>
          </a:p>
          <a:p>
            <a:r>
              <a:rPr lang="en-IN" sz="1400" dirty="0"/>
              <a:t>train['</a:t>
            </a:r>
            <a:r>
              <a:rPr lang="en-IN" sz="1400" dirty="0" err="1"/>
              <a:t>Self_Employed</a:t>
            </a:r>
            <a:r>
              <a:rPr lang="en-IN" sz="1400" dirty="0"/>
              <a:t>']=train['</a:t>
            </a:r>
            <a:r>
              <a:rPr lang="en-IN" sz="1400" dirty="0" err="1"/>
              <a:t>Self_Employed</a:t>
            </a:r>
            <a:r>
              <a:rPr lang="en-IN" sz="1400" dirty="0"/>
              <a:t>'].replace(</a:t>
            </a:r>
            <a:r>
              <a:rPr lang="en-IN" sz="1400" dirty="0" err="1"/>
              <a:t>to_replace</a:t>
            </a:r>
            <a:r>
              <a:rPr lang="en-IN" sz="1400" dirty="0"/>
              <a:t>='</a:t>
            </a:r>
            <a:r>
              <a:rPr lang="en-IN" sz="1400" dirty="0" err="1"/>
              <a:t>No',value</a:t>
            </a:r>
            <a:r>
              <a:rPr lang="en-IN" sz="1400" dirty="0"/>
              <a:t>='0')</a:t>
            </a:r>
          </a:p>
          <a:p>
            <a:r>
              <a:rPr lang="en-IN" sz="1400" dirty="0"/>
              <a:t>train['</a:t>
            </a:r>
            <a:r>
              <a:rPr lang="en-IN" sz="1400" dirty="0" err="1"/>
              <a:t>Self_Employed</a:t>
            </a:r>
            <a:r>
              <a:rPr lang="en-IN" sz="1400" dirty="0"/>
              <a:t>']=train['</a:t>
            </a:r>
            <a:r>
              <a:rPr lang="en-IN" sz="1400" dirty="0" err="1"/>
              <a:t>Self_Employed</a:t>
            </a:r>
            <a:r>
              <a:rPr lang="en-IN" sz="1400" dirty="0"/>
              <a:t>'].replace(</a:t>
            </a:r>
            <a:r>
              <a:rPr lang="en-IN" sz="1400" dirty="0" err="1"/>
              <a:t>to_replace</a:t>
            </a:r>
            <a:r>
              <a:rPr lang="en-IN" sz="1400" dirty="0"/>
              <a:t>='</a:t>
            </a:r>
            <a:r>
              <a:rPr lang="en-IN" sz="1400" dirty="0" err="1"/>
              <a:t>Yes',value</a:t>
            </a:r>
            <a:r>
              <a:rPr lang="en-IN" sz="1400" dirty="0"/>
              <a:t>='1')</a:t>
            </a:r>
          </a:p>
          <a:p>
            <a:endParaRPr lang="en-IN" sz="1400" dirty="0"/>
          </a:p>
          <a:p>
            <a:endParaRPr lang="en-IN" sz="1400" dirty="0"/>
          </a:p>
          <a:p>
            <a:r>
              <a:rPr lang="en-IN" sz="1400" dirty="0"/>
              <a:t>train['Education']=train['Education'].replace(</a:t>
            </a:r>
            <a:r>
              <a:rPr lang="en-IN" sz="1400" dirty="0" err="1"/>
              <a:t>to_replace</a:t>
            </a:r>
            <a:r>
              <a:rPr lang="en-IN" sz="1400" dirty="0"/>
              <a:t>='</a:t>
            </a:r>
            <a:r>
              <a:rPr lang="en-IN" sz="1400" dirty="0" err="1"/>
              <a:t>Graduate',value</a:t>
            </a:r>
            <a:r>
              <a:rPr lang="en-IN" sz="1400" dirty="0"/>
              <a:t>='1')</a:t>
            </a:r>
          </a:p>
          <a:p>
            <a:r>
              <a:rPr lang="en-IN" sz="1400" dirty="0"/>
              <a:t>train['Education']=train['Education'].replace(</a:t>
            </a:r>
            <a:r>
              <a:rPr lang="en-IN" sz="1400" dirty="0" err="1"/>
              <a:t>to_replace</a:t>
            </a:r>
            <a:r>
              <a:rPr lang="en-IN" sz="1400" dirty="0"/>
              <a:t>='Not </a:t>
            </a:r>
            <a:r>
              <a:rPr lang="en-IN" sz="1400" dirty="0" err="1"/>
              <a:t>Graduate',value</a:t>
            </a:r>
            <a:r>
              <a:rPr lang="en-IN" sz="1400" dirty="0"/>
              <a:t>='0')</a:t>
            </a:r>
          </a:p>
        </p:txBody>
      </p:sp>
    </p:spTree>
    <p:extLst>
      <p:ext uri="{BB962C8B-B14F-4D97-AF65-F5344CB8AC3E}">
        <p14:creationId xmlns:p14="http://schemas.microsoft.com/office/powerpoint/2010/main" val="2914302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DB62BC-D0FB-6DCF-790A-E3A137E3D747}"/>
              </a:ext>
            </a:extLst>
          </p:cNvPr>
          <p:cNvSpPr txBox="1"/>
          <p:nvPr/>
        </p:nvSpPr>
        <p:spPr>
          <a:xfrm>
            <a:off x="531056" y="646111"/>
            <a:ext cx="6098344" cy="646331"/>
          </a:xfrm>
          <a:prstGeom prst="rect">
            <a:avLst/>
          </a:prstGeom>
          <a:noFill/>
        </p:spPr>
        <p:txBody>
          <a:bodyPr wrap="square">
            <a:spAutoFit/>
          </a:bodyPr>
          <a:lstStyle/>
          <a:p>
            <a:r>
              <a:rPr lang="en-US" dirty="0"/>
              <a:t>X = </a:t>
            </a:r>
            <a:r>
              <a:rPr lang="en-US" dirty="0" err="1"/>
              <a:t>train.drop</a:t>
            </a:r>
            <a:r>
              <a:rPr lang="en-US" dirty="0"/>
              <a:t>(columns=['</a:t>
            </a:r>
            <a:r>
              <a:rPr lang="en-US" dirty="0" err="1"/>
              <a:t>Loan_Status</a:t>
            </a:r>
            <a:r>
              <a:rPr lang="en-US" dirty="0"/>
              <a:t>'])</a:t>
            </a:r>
          </a:p>
          <a:p>
            <a:r>
              <a:rPr lang="en-US" dirty="0"/>
              <a:t>y = </a:t>
            </a:r>
            <a:r>
              <a:rPr lang="en-US" dirty="0" err="1"/>
              <a:t>train.Loan_Status</a:t>
            </a:r>
            <a:endParaRPr lang="en-IN" dirty="0"/>
          </a:p>
        </p:txBody>
      </p:sp>
      <p:sp>
        <p:nvSpPr>
          <p:cNvPr id="13" name="TextBox 12">
            <a:extLst>
              <a:ext uri="{FF2B5EF4-FFF2-40B4-BE49-F238E27FC236}">
                <a16:creationId xmlns:a16="http://schemas.microsoft.com/office/drawing/2014/main" id="{C4E82D7F-5A54-AD30-030E-ED21183D52E7}"/>
              </a:ext>
            </a:extLst>
          </p:cNvPr>
          <p:cNvSpPr txBox="1"/>
          <p:nvPr/>
        </p:nvSpPr>
        <p:spPr>
          <a:xfrm>
            <a:off x="376311" y="1725861"/>
            <a:ext cx="6098344" cy="923330"/>
          </a:xfrm>
          <a:prstGeom prst="rect">
            <a:avLst/>
          </a:prstGeom>
          <a:noFill/>
        </p:spPr>
        <p:txBody>
          <a:bodyPr wrap="square">
            <a:spAutoFit/>
          </a:bodyPr>
          <a:lstStyle/>
          <a:p>
            <a:r>
              <a:rPr lang="en-IN" dirty="0"/>
              <a:t>from </a:t>
            </a:r>
            <a:r>
              <a:rPr lang="en-IN" dirty="0" err="1"/>
              <a:t>sklearn.model_selection</a:t>
            </a:r>
            <a:r>
              <a:rPr lang="en-IN" dirty="0"/>
              <a:t> import </a:t>
            </a:r>
            <a:r>
              <a:rPr lang="en-IN" dirty="0" err="1"/>
              <a:t>train_test_split</a:t>
            </a:r>
            <a:endParaRPr lang="en-IN" dirty="0"/>
          </a:p>
          <a:p>
            <a:r>
              <a:rPr lang="en-IN" dirty="0" err="1"/>
              <a:t>X_train,X_test,y_train,y_test</a:t>
            </a:r>
            <a:r>
              <a:rPr lang="en-IN" dirty="0"/>
              <a:t> = </a:t>
            </a:r>
            <a:r>
              <a:rPr lang="en-IN" dirty="0" err="1"/>
              <a:t>train_test_split</a:t>
            </a:r>
            <a:r>
              <a:rPr lang="en-IN" dirty="0"/>
              <a:t>(</a:t>
            </a:r>
            <a:r>
              <a:rPr lang="en-IN" dirty="0" err="1"/>
              <a:t>X,y,test_size</a:t>
            </a:r>
            <a:r>
              <a:rPr lang="en-IN" dirty="0"/>
              <a:t>=0.3,random_state=42)</a:t>
            </a:r>
          </a:p>
        </p:txBody>
      </p:sp>
      <p:sp>
        <p:nvSpPr>
          <p:cNvPr id="16" name="TextBox 15">
            <a:extLst>
              <a:ext uri="{FF2B5EF4-FFF2-40B4-BE49-F238E27FC236}">
                <a16:creationId xmlns:a16="http://schemas.microsoft.com/office/drawing/2014/main" id="{55019448-AE58-E004-EEA3-24C798832A9C}"/>
              </a:ext>
            </a:extLst>
          </p:cNvPr>
          <p:cNvSpPr txBox="1"/>
          <p:nvPr/>
        </p:nvSpPr>
        <p:spPr>
          <a:xfrm>
            <a:off x="376311" y="2869699"/>
            <a:ext cx="6098344" cy="1477328"/>
          </a:xfrm>
          <a:prstGeom prst="rect">
            <a:avLst/>
          </a:prstGeom>
          <a:noFill/>
        </p:spPr>
        <p:txBody>
          <a:bodyPr wrap="square">
            <a:spAutoFit/>
          </a:bodyPr>
          <a:lstStyle/>
          <a:p>
            <a:r>
              <a:rPr lang="en-IN" dirty="0"/>
              <a:t>from </a:t>
            </a:r>
            <a:r>
              <a:rPr lang="en-IN" dirty="0" err="1"/>
              <a:t>sklearn.tree</a:t>
            </a:r>
            <a:r>
              <a:rPr lang="en-IN" dirty="0"/>
              <a:t> import </a:t>
            </a:r>
            <a:r>
              <a:rPr lang="en-IN" dirty="0" err="1"/>
              <a:t>DecisionTreeClassifier</a:t>
            </a:r>
            <a:endParaRPr lang="en-IN" dirty="0"/>
          </a:p>
          <a:p>
            <a:r>
              <a:rPr lang="en-IN" dirty="0"/>
              <a:t>from </a:t>
            </a:r>
            <a:r>
              <a:rPr lang="en-IN" dirty="0" err="1"/>
              <a:t>sklearn</a:t>
            </a:r>
            <a:r>
              <a:rPr lang="en-IN" dirty="0"/>
              <a:t> import tree</a:t>
            </a:r>
          </a:p>
          <a:p>
            <a:endParaRPr lang="en-IN" dirty="0"/>
          </a:p>
          <a:p>
            <a:r>
              <a:rPr lang="en-IN" dirty="0" err="1"/>
              <a:t>clf</a:t>
            </a:r>
            <a:r>
              <a:rPr lang="en-IN" dirty="0"/>
              <a:t> = </a:t>
            </a:r>
            <a:r>
              <a:rPr lang="en-IN" dirty="0" err="1"/>
              <a:t>tree.DecisionTreeClassifier</a:t>
            </a:r>
            <a:r>
              <a:rPr lang="en-IN" dirty="0"/>
              <a:t>(</a:t>
            </a:r>
            <a:r>
              <a:rPr lang="en-IN" dirty="0" err="1"/>
              <a:t>max_depth</a:t>
            </a:r>
            <a:r>
              <a:rPr lang="en-IN" dirty="0"/>
              <a:t>=3)</a:t>
            </a:r>
          </a:p>
          <a:p>
            <a:r>
              <a:rPr lang="en-IN" dirty="0" err="1"/>
              <a:t>clf.fit</a:t>
            </a:r>
            <a:r>
              <a:rPr lang="en-IN" dirty="0"/>
              <a:t>(</a:t>
            </a:r>
            <a:r>
              <a:rPr lang="en-IN" dirty="0" err="1"/>
              <a:t>X_train,y_train</a:t>
            </a:r>
            <a:r>
              <a:rPr lang="en-IN" dirty="0"/>
              <a:t>)</a:t>
            </a:r>
          </a:p>
        </p:txBody>
      </p:sp>
    </p:spTree>
    <p:extLst>
      <p:ext uri="{BB962C8B-B14F-4D97-AF65-F5344CB8AC3E}">
        <p14:creationId xmlns:p14="http://schemas.microsoft.com/office/powerpoint/2010/main" val="3352657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17ABD6-1BBF-1E76-ACD9-53CE390B8331}"/>
              </a:ext>
            </a:extLst>
          </p:cNvPr>
          <p:cNvPicPr>
            <a:picLocks noChangeAspect="1"/>
          </p:cNvPicPr>
          <p:nvPr/>
        </p:nvPicPr>
        <p:blipFill>
          <a:blip r:embed="rId2"/>
          <a:stretch>
            <a:fillRect/>
          </a:stretch>
        </p:blipFill>
        <p:spPr>
          <a:xfrm>
            <a:off x="590843" y="1494252"/>
            <a:ext cx="6705600" cy="971550"/>
          </a:xfrm>
          <a:prstGeom prst="rect">
            <a:avLst/>
          </a:prstGeom>
        </p:spPr>
      </p:pic>
      <p:sp>
        <p:nvSpPr>
          <p:cNvPr id="9" name="TextBox 8">
            <a:extLst>
              <a:ext uri="{FF2B5EF4-FFF2-40B4-BE49-F238E27FC236}">
                <a16:creationId xmlns:a16="http://schemas.microsoft.com/office/drawing/2014/main" id="{47F3745A-ED02-0AAD-9DB0-97D258C1C57E}"/>
              </a:ext>
            </a:extLst>
          </p:cNvPr>
          <p:cNvSpPr txBox="1"/>
          <p:nvPr/>
        </p:nvSpPr>
        <p:spPr>
          <a:xfrm>
            <a:off x="179362" y="431633"/>
            <a:ext cx="10779369" cy="646331"/>
          </a:xfrm>
          <a:prstGeom prst="rect">
            <a:avLst/>
          </a:prstGeom>
          <a:noFill/>
        </p:spPr>
        <p:txBody>
          <a:bodyPr wrap="square">
            <a:spAutoFit/>
          </a:bodyPr>
          <a:lstStyle/>
          <a:p>
            <a:r>
              <a:rPr lang="en-US" dirty="0"/>
              <a:t>Before we visualize the tree, let us do some calculations and find out the root node by using Entropy.</a:t>
            </a:r>
          </a:p>
          <a:p>
            <a:r>
              <a:rPr lang="en-US" dirty="0"/>
              <a:t>Calculation 1: Find the Entropy of the total dataset</a:t>
            </a:r>
            <a:endParaRPr lang="en-IN" dirty="0"/>
          </a:p>
        </p:txBody>
      </p:sp>
      <p:sp>
        <p:nvSpPr>
          <p:cNvPr id="13" name="TextBox 12">
            <a:extLst>
              <a:ext uri="{FF2B5EF4-FFF2-40B4-BE49-F238E27FC236}">
                <a16:creationId xmlns:a16="http://schemas.microsoft.com/office/drawing/2014/main" id="{2E6AAB7B-C57A-955A-3DC5-5EE73951A589}"/>
              </a:ext>
            </a:extLst>
          </p:cNvPr>
          <p:cNvSpPr txBox="1"/>
          <p:nvPr/>
        </p:nvSpPr>
        <p:spPr>
          <a:xfrm>
            <a:off x="590843" y="2465802"/>
            <a:ext cx="6098344" cy="2031325"/>
          </a:xfrm>
          <a:prstGeom prst="rect">
            <a:avLst/>
          </a:prstGeom>
          <a:noFill/>
        </p:spPr>
        <p:txBody>
          <a:bodyPr wrap="square">
            <a:spAutoFit/>
          </a:bodyPr>
          <a:lstStyle/>
          <a:p>
            <a:r>
              <a:rPr lang="en-US" dirty="0"/>
              <a:t>p = no of positive cases(</a:t>
            </a:r>
            <a:r>
              <a:rPr lang="en-US" dirty="0" err="1"/>
              <a:t>Loan_Status</a:t>
            </a:r>
            <a:r>
              <a:rPr lang="en-US" dirty="0"/>
              <a:t> accepted)</a:t>
            </a:r>
          </a:p>
          <a:p>
            <a:endParaRPr lang="en-US" dirty="0"/>
          </a:p>
          <a:p>
            <a:r>
              <a:rPr lang="en-US" dirty="0"/>
              <a:t>n = number of negative cases(</a:t>
            </a:r>
            <a:r>
              <a:rPr lang="en-US" dirty="0" err="1"/>
              <a:t>Loan_Status</a:t>
            </a:r>
            <a:r>
              <a:rPr lang="en-US" dirty="0"/>
              <a:t> not accepted)</a:t>
            </a:r>
          </a:p>
          <a:p>
            <a:endParaRPr lang="en-US" dirty="0"/>
          </a:p>
          <a:p>
            <a:r>
              <a:rPr lang="en-US" dirty="0"/>
              <a:t>In the data set, we have</a:t>
            </a:r>
          </a:p>
          <a:p>
            <a:endParaRPr lang="en-US" dirty="0"/>
          </a:p>
          <a:p>
            <a:r>
              <a:rPr lang="en-US" dirty="0"/>
              <a:t>p = 332 , n=148, </a:t>
            </a:r>
            <a:r>
              <a:rPr lang="en-US" dirty="0" err="1"/>
              <a:t>p+n</a:t>
            </a:r>
            <a:r>
              <a:rPr lang="en-US" dirty="0"/>
              <a:t>=480</a:t>
            </a:r>
            <a:endParaRPr lang="en-IN" dirty="0"/>
          </a:p>
        </p:txBody>
      </p:sp>
      <p:pic>
        <p:nvPicPr>
          <p:cNvPr id="15" name="Picture 14">
            <a:extLst>
              <a:ext uri="{FF2B5EF4-FFF2-40B4-BE49-F238E27FC236}">
                <a16:creationId xmlns:a16="http://schemas.microsoft.com/office/drawing/2014/main" id="{CBA21A45-8C56-F0F6-0550-DB1F9DF20CF1}"/>
              </a:ext>
            </a:extLst>
          </p:cNvPr>
          <p:cNvPicPr>
            <a:picLocks noChangeAspect="1"/>
          </p:cNvPicPr>
          <p:nvPr/>
        </p:nvPicPr>
        <p:blipFill>
          <a:blip r:embed="rId3"/>
          <a:stretch>
            <a:fillRect/>
          </a:stretch>
        </p:blipFill>
        <p:spPr>
          <a:xfrm>
            <a:off x="350373" y="5049577"/>
            <a:ext cx="5048250" cy="838200"/>
          </a:xfrm>
          <a:prstGeom prst="rect">
            <a:avLst/>
          </a:prstGeom>
        </p:spPr>
      </p:pic>
    </p:spTree>
    <p:extLst>
      <p:ext uri="{BB962C8B-B14F-4D97-AF65-F5344CB8AC3E}">
        <p14:creationId xmlns:p14="http://schemas.microsoft.com/office/powerpoint/2010/main" val="599153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A38822-7080-F1B7-F9C7-BF96458EBD3D}"/>
              </a:ext>
            </a:extLst>
          </p:cNvPr>
          <p:cNvSpPr txBox="1"/>
          <p:nvPr/>
        </p:nvSpPr>
        <p:spPr>
          <a:xfrm>
            <a:off x="376310" y="276889"/>
            <a:ext cx="8781758" cy="646331"/>
          </a:xfrm>
          <a:prstGeom prst="rect">
            <a:avLst/>
          </a:prstGeom>
          <a:noFill/>
        </p:spPr>
        <p:txBody>
          <a:bodyPr wrap="square">
            <a:spAutoFit/>
          </a:bodyPr>
          <a:lstStyle/>
          <a:p>
            <a:pPr algn="just"/>
            <a:r>
              <a:rPr lang="en-US" b="0" i="0" dirty="0">
                <a:effectLst/>
                <a:latin typeface="Poppins" panose="00000500000000000000" pitchFamily="2" charset="0"/>
              </a:rPr>
              <a:t>Calculation 2: Now find the Entropy and gain for every column</a:t>
            </a:r>
          </a:p>
          <a:p>
            <a:pPr algn="just"/>
            <a:r>
              <a:rPr lang="en-US" b="0" i="0" dirty="0">
                <a:effectLst/>
                <a:latin typeface="Poppins" panose="00000500000000000000" pitchFamily="2" charset="0"/>
              </a:rPr>
              <a:t>1) Gender Column</a:t>
            </a:r>
          </a:p>
        </p:txBody>
      </p:sp>
      <p:sp>
        <p:nvSpPr>
          <p:cNvPr id="9" name="TextBox 8">
            <a:extLst>
              <a:ext uri="{FF2B5EF4-FFF2-40B4-BE49-F238E27FC236}">
                <a16:creationId xmlns:a16="http://schemas.microsoft.com/office/drawing/2014/main" id="{84E9751A-6504-E359-E672-D662FE8000A0}"/>
              </a:ext>
            </a:extLst>
          </p:cNvPr>
          <p:cNvSpPr txBox="1"/>
          <p:nvPr/>
        </p:nvSpPr>
        <p:spPr>
          <a:xfrm>
            <a:off x="488852" y="1120676"/>
            <a:ext cx="8950570" cy="2308324"/>
          </a:xfrm>
          <a:prstGeom prst="rect">
            <a:avLst/>
          </a:prstGeom>
          <a:noFill/>
        </p:spPr>
        <p:txBody>
          <a:bodyPr wrap="square">
            <a:spAutoFit/>
          </a:bodyPr>
          <a:lstStyle/>
          <a:p>
            <a:r>
              <a:rPr lang="en-US" dirty="0"/>
              <a:t>There are two types in this male(1) and female(0)</a:t>
            </a:r>
          </a:p>
          <a:p>
            <a:endParaRPr lang="en-US" dirty="0"/>
          </a:p>
          <a:p>
            <a:r>
              <a:rPr lang="en-US" dirty="0"/>
              <a:t>Condition 1: Male</a:t>
            </a:r>
          </a:p>
          <a:p>
            <a:r>
              <a:rPr lang="en-US" dirty="0"/>
              <a:t>data-set with all male’s in it and then,</a:t>
            </a:r>
          </a:p>
          <a:p>
            <a:endParaRPr lang="en-US" dirty="0"/>
          </a:p>
          <a:p>
            <a:r>
              <a:rPr lang="en-US" dirty="0"/>
              <a:t>p = 278, n=116 , </a:t>
            </a:r>
            <a:r>
              <a:rPr lang="en-US" dirty="0" err="1"/>
              <a:t>p+n</a:t>
            </a:r>
            <a:r>
              <a:rPr lang="en-US" dirty="0"/>
              <a:t>=489</a:t>
            </a:r>
          </a:p>
          <a:p>
            <a:endParaRPr lang="en-US" dirty="0"/>
          </a:p>
          <a:p>
            <a:r>
              <a:rPr lang="en-US" dirty="0"/>
              <a:t>Entropy(G=Male) = 0.87</a:t>
            </a:r>
            <a:endParaRPr lang="en-IN" dirty="0"/>
          </a:p>
        </p:txBody>
      </p:sp>
      <p:sp>
        <p:nvSpPr>
          <p:cNvPr id="13" name="TextBox 12">
            <a:extLst>
              <a:ext uri="{FF2B5EF4-FFF2-40B4-BE49-F238E27FC236}">
                <a16:creationId xmlns:a16="http://schemas.microsoft.com/office/drawing/2014/main" id="{F067BBB3-6317-6D7B-D5A8-D08240ACB905}"/>
              </a:ext>
            </a:extLst>
          </p:cNvPr>
          <p:cNvSpPr txBox="1"/>
          <p:nvPr/>
        </p:nvSpPr>
        <p:spPr>
          <a:xfrm>
            <a:off x="5604804" y="1674674"/>
            <a:ext cx="6098344" cy="1754326"/>
          </a:xfrm>
          <a:prstGeom prst="rect">
            <a:avLst/>
          </a:prstGeom>
          <a:noFill/>
        </p:spPr>
        <p:txBody>
          <a:bodyPr wrap="square">
            <a:spAutoFit/>
          </a:bodyPr>
          <a:lstStyle/>
          <a:p>
            <a:r>
              <a:rPr lang="en-US" dirty="0"/>
              <a:t>Condition 2: Female</a:t>
            </a:r>
          </a:p>
          <a:p>
            <a:r>
              <a:rPr lang="en-US" dirty="0"/>
              <a:t>data-set with all female’s in it and then,</a:t>
            </a:r>
          </a:p>
          <a:p>
            <a:endParaRPr lang="en-US" dirty="0"/>
          </a:p>
          <a:p>
            <a:r>
              <a:rPr lang="en-US" dirty="0"/>
              <a:t>p = 54 , n = 32 , </a:t>
            </a:r>
            <a:r>
              <a:rPr lang="en-US" dirty="0" err="1"/>
              <a:t>p+n</a:t>
            </a:r>
            <a:r>
              <a:rPr lang="en-US" dirty="0"/>
              <a:t> = 86</a:t>
            </a:r>
          </a:p>
          <a:p>
            <a:endParaRPr lang="en-US" dirty="0"/>
          </a:p>
          <a:p>
            <a:r>
              <a:rPr lang="en-US" dirty="0"/>
              <a:t>Entropy(G=Female) = 0.95</a:t>
            </a:r>
            <a:endParaRPr lang="en-IN" dirty="0"/>
          </a:p>
        </p:txBody>
      </p:sp>
      <p:pic>
        <p:nvPicPr>
          <p:cNvPr id="15" name="Picture 14">
            <a:extLst>
              <a:ext uri="{FF2B5EF4-FFF2-40B4-BE49-F238E27FC236}">
                <a16:creationId xmlns:a16="http://schemas.microsoft.com/office/drawing/2014/main" id="{A33B3683-9517-7755-D761-0CA3F4C7380C}"/>
              </a:ext>
            </a:extLst>
          </p:cNvPr>
          <p:cNvPicPr>
            <a:picLocks noChangeAspect="1"/>
          </p:cNvPicPr>
          <p:nvPr/>
        </p:nvPicPr>
        <p:blipFill>
          <a:blip r:embed="rId2"/>
          <a:stretch>
            <a:fillRect/>
          </a:stretch>
        </p:blipFill>
        <p:spPr>
          <a:xfrm>
            <a:off x="570767" y="4167664"/>
            <a:ext cx="6267450" cy="1447800"/>
          </a:xfrm>
          <a:prstGeom prst="rect">
            <a:avLst/>
          </a:prstGeom>
        </p:spPr>
      </p:pic>
      <p:sp>
        <p:nvSpPr>
          <p:cNvPr id="17" name="TextBox 16">
            <a:extLst>
              <a:ext uri="{FF2B5EF4-FFF2-40B4-BE49-F238E27FC236}">
                <a16:creationId xmlns:a16="http://schemas.microsoft.com/office/drawing/2014/main" id="{DBB2646F-515E-D22C-C8F0-5ECF578DB65D}"/>
              </a:ext>
            </a:extLst>
          </p:cNvPr>
          <p:cNvSpPr txBox="1"/>
          <p:nvPr/>
        </p:nvSpPr>
        <p:spPr>
          <a:xfrm>
            <a:off x="376310" y="3798332"/>
            <a:ext cx="6098344" cy="369332"/>
          </a:xfrm>
          <a:prstGeom prst="rect">
            <a:avLst/>
          </a:prstGeom>
          <a:noFill/>
        </p:spPr>
        <p:txBody>
          <a:bodyPr wrap="square">
            <a:spAutoFit/>
          </a:bodyPr>
          <a:lstStyle/>
          <a:p>
            <a:pPr algn="just"/>
            <a:r>
              <a:rPr lang="en-IN" b="0" i="0" dirty="0">
                <a:effectLst/>
                <a:latin typeface="Poppins" panose="00000500000000000000" pitchFamily="2" charset="0"/>
              </a:rPr>
              <a:t>Average Information in Gender column is</a:t>
            </a:r>
          </a:p>
        </p:txBody>
      </p:sp>
      <p:pic>
        <p:nvPicPr>
          <p:cNvPr id="19" name="Picture 18">
            <a:extLst>
              <a:ext uri="{FF2B5EF4-FFF2-40B4-BE49-F238E27FC236}">
                <a16:creationId xmlns:a16="http://schemas.microsoft.com/office/drawing/2014/main" id="{0955F0CC-3EE3-7F88-55DB-91072F6202D5}"/>
              </a:ext>
            </a:extLst>
          </p:cNvPr>
          <p:cNvPicPr>
            <a:picLocks noChangeAspect="1"/>
          </p:cNvPicPr>
          <p:nvPr/>
        </p:nvPicPr>
        <p:blipFill>
          <a:blip r:embed="rId3"/>
          <a:stretch>
            <a:fillRect/>
          </a:stretch>
        </p:blipFill>
        <p:spPr>
          <a:xfrm>
            <a:off x="488852" y="5542831"/>
            <a:ext cx="6438900" cy="1046139"/>
          </a:xfrm>
          <a:prstGeom prst="rect">
            <a:avLst/>
          </a:prstGeom>
        </p:spPr>
      </p:pic>
    </p:spTree>
    <p:extLst>
      <p:ext uri="{BB962C8B-B14F-4D97-AF65-F5344CB8AC3E}">
        <p14:creationId xmlns:p14="http://schemas.microsoft.com/office/powerpoint/2010/main" val="3644987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64A99ED-7273-064B-9A89-9E951D6F4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502" y="457200"/>
            <a:ext cx="9753600"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2A67360-CDC5-698E-1A5A-D8422BBD893E}"/>
              </a:ext>
            </a:extLst>
          </p:cNvPr>
          <p:cNvSpPr txBox="1"/>
          <p:nvPr/>
        </p:nvSpPr>
        <p:spPr>
          <a:xfrm>
            <a:off x="554502" y="1951672"/>
            <a:ext cx="6098344" cy="1477328"/>
          </a:xfrm>
          <a:prstGeom prst="rect">
            <a:avLst/>
          </a:prstGeom>
          <a:noFill/>
        </p:spPr>
        <p:txBody>
          <a:bodyPr wrap="square">
            <a:spAutoFit/>
          </a:bodyPr>
          <a:lstStyle/>
          <a:p>
            <a:r>
              <a:rPr lang="en-US" dirty="0"/>
              <a:t>Gain(Gender) = E(s) — I(Gender)</a:t>
            </a:r>
          </a:p>
          <a:p>
            <a:endParaRPr lang="en-US" dirty="0"/>
          </a:p>
          <a:p>
            <a:r>
              <a:rPr lang="en-US" dirty="0"/>
              <a:t>Gain = 0.89–0.88</a:t>
            </a:r>
          </a:p>
          <a:p>
            <a:endParaRPr lang="en-US" dirty="0"/>
          </a:p>
          <a:p>
            <a:r>
              <a:rPr lang="en-US" dirty="0"/>
              <a:t>Gain = 0.001</a:t>
            </a:r>
            <a:endParaRPr lang="en-IN" dirty="0"/>
          </a:p>
        </p:txBody>
      </p:sp>
    </p:spTree>
    <p:extLst>
      <p:ext uri="{BB962C8B-B14F-4D97-AF65-F5344CB8AC3E}">
        <p14:creationId xmlns:p14="http://schemas.microsoft.com/office/powerpoint/2010/main" val="1286405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7606B4-1829-4AD2-3D60-C13F180FCC7A}"/>
              </a:ext>
            </a:extLst>
          </p:cNvPr>
          <p:cNvPicPr>
            <a:picLocks noChangeAspect="1"/>
          </p:cNvPicPr>
          <p:nvPr/>
        </p:nvPicPr>
        <p:blipFill>
          <a:blip r:embed="rId2"/>
          <a:stretch>
            <a:fillRect/>
          </a:stretch>
        </p:blipFill>
        <p:spPr>
          <a:xfrm>
            <a:off x="2011679" y="750976"/>
            <a:ext cx="9551963" cy="5072167"/>
          </a:xfrm>
          <a:prstGeom prst="rect">
            <a:avLst/>
          </a:prstGeom>
          <a:ln>
            <a:solidFill>
              <a:schemeClr val="tx1"/>
            </a:solidFill>
          </a:ln>
        </p:spPr>
      </p:pic>
    </p:spTree>
    <p:extLst>
      <p:ext uri="{BB962C8B-B14F-4D97-AF65-F5344CB8AC3E}">
        <p14:creationId xmlns:p14="http://schemas.microsoft.com/office/powerpoint/2010/main" val="25424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BD8702-8B86-1A71-7DF2-548174BA33B7}"/>
              </a:ext>
            </a:extLst>
          </p:cNvPr>
          <p:cNvSpPr txBox="1"/>
          <p:nvPr/>
        </p:nvSpPr>
        <p:spPr>
          <a:xfrm>
            <a:off x="154744" y="203542"/>
            <a:ext cx="11915335" cy="2308324"/>
          </a:xfrm>
          <a:prstGeom prst="rect">
            <a:avLst/>
          </a:prstGeom>
          <a:noFill/>
        </p:spPr>
        <p:txBody>
          <a:bodyPr wrap="square">
            <a:spAutoFit/>
          </a:bodyPr>
          <a:lstStyle/>
          <a:p>
            <a:pPr algn="just"/>
            <a:r>
              <a:rPr lang="en-US" b="1" dirty="0"/>
              <a:t>What is a Decision Tree? </a:t>
            </a:r>
          </a:p>
          <a:p>
            <a:pPr algn="just"/>
            <a:r>
              <a:rPr lang="en-US" dirty="0"/>
              <a:t> </a:t>
            </a:r>
          </a:p>
          <a:p>
            <a:pPr algn="just"/>
            <a:r>
              <a:rPr lang="en-US" dirty="0"/>
              <a:t>Decision tree as the name suggests it is a flow like a tree structure that works on the principle of conditions. It is efficient and has strong algorithms used for predictive analysis. It has mainly attributes that include internal nodes, branches and a terminal node.</a:t>
            </a:r>
          </a:p>
          <a:p>
            <a:pPr algn="just"/>
            <a:endParaRPr lang="en-US" dirty="0"/>
          </a:p>
          <a:p>
            <a:pPr algn="just"/>
            <a:r>
              <a:rPr lang="en-US" dirty="0"/>
              <a:t>It is used for both classifications as well as regression. It is often termed as “CART” that means Classification and Regression Tree. Tree algorithms are always preferred due to stability and reliability. </a:t>
            </a:r>
            <a:endParaRPr lang="en-IN" dirty="0"/>
          </a:p>
        </p:txBody>
      </p:sp>
      <p:sp>
        <p:nvSpPr>
          <p:cNvPr id="11" name="TextBox 10">
            <a:extLst>
              <a:ext uri="{FF2B5EF4-FFF2-40B4-BE49-F238E27FC236}">
                <a16:creationId xmlns:a16="http://schemas.microsoft.com/office/drawing/2014/main" id="{A590069F-EF2A-B463-AE8C-E5AEBF9BBC5D}"/>
              </a:ext>
            </a:extLst>
          </p:cNvPr>
          <p:cNvSpPr txBox="1"/>
          <p:nvPr/>
        </p:nvSpPr>
        <p:spPr>
          <a:xfrm>
            <a:off x="154744" y="2511866"/>
            <a:ext cx="11619912" cy="369332"/>
          </a:xfrm>
          <a:prstGeom prst="rect">
            <a:avLst/>
          </a:prstGeom>
          <a:noFill/>
        </p:spPr>
        <p:txBody>
          <a:bodyPr wrap="square">
            <a:spAutoFit/>
          </a:bodyPr>
          <a:lstStyle/>
          <a:p>
            <a:r>
              <a:rPr lang="en-US" dirty="0"/>
              <a:t>It’s similar to the Tree Data Structure, which has a root, and multiple other types of nodes (parent, child, and leaf).</a:t>
            </a:r>
            <a:endParaRPr lang="en-IN" dirty="0"/>
          </a:p>
        </p:txBody>
      </p:sp>
      <p:sp>
        <p:nvSpPr>
          <p:cNvPr id="15" name="TextBox 14">
            <a:extLst>
              <a:ext uri="{FF2B5EF4-FFF2-40B4-BE49-F238E27FC236}">
                <a16:creationId xmlns:a16="http://schemas.microsoft.com/office/drawing/2014/main" id="{EF7A3BE6-A8E0-76CE-C6E6-87514A470CF9}"/>
              </a:ext>
            </a:extLst>
          </p:cNvPr>
          <p:cNvSpPr txBox="1"/>
          <p:nvPr/>
        </p:nvSpPr>
        <p:spPr>
          <a:xfrm>
            <a:off x="154745" y="3515138"/>
            <a:ext cx="6443004" cy="1200329"/>
          </a:xfrm>
          <a:prstGeom prst="rect">
            <a:avLst/>
          </a:prstGeom>
          <a:noFill/>
        </p:spPr>
        <p:txBody>
          <a:bodyPr wrap="square">
            <a:spAutoFit/>
          </a:bodyPr>
          <a:lstStyle/>
          <a:p>
            <a:pPr algn="just"/>
            <a:r>
              <a:rPr lang="en-US" dirty="0"/>
              <a:t>In the following example, we’ve to approve a loan on the basis of the age, salary, and no. of children the person has. We ask a conditional question at each node and make splits accordingly, till we reach a decision at the leaf node (</a:t>
            </a:r>
            <a:r>
              <a:rPr lang="en-US" dirty="0" err="1"/>
              <a:t>i.e</a:t>
            </a:r>
            <a:r>
              <a:rPr lang="en-US" dirty="0"/>
              <a:t> get loan/don’t get loan).</a:t>
            </a:r>
            <a:endParaRPr lang="en-IN" dirty="0"/>
          </a:p>
        </p:txBody>
      </p:sp>
      <p:pic>
        <p:nvPicPr>
          <p:cNvPr id="17" name="Picture 16">
            <a:extLst>
              <a:ext uri="{FF2B5EF4-FFF2-40B4-BE49-F238E27FC236}">
                <a16:creationId xmlns:a16="http://schemas.microsoft.com/office/drawing/2014/main" id="{DE3D3153-AFD8-DBD1-F9C6-8F03D3347ACD}"/>
              </a:ext>
            </a:extLst>
          </p:cNvPr>
          <p:cNvPicPr>
            <a:picLocks noChangeAspect="1"/>
          </p:cNvPicPr>
          <p:nvPr/>
        </p:nvPicPr>
        <p:blipFill>
          <a:blip r:embed="rId2"/>
          <a:stretch>
            <a:fillRect/>
          </a:stretch>
        </p:blipFill>
        <p:spPr>
          <a:xfrm>
            <a:off x="6987175" y="3285350"/>
            <a:ext cx="4465610" cy="2860234"/>
          </a:xfrm>
          <a:prstGeom prst="rect">
            <a:avLst/>
          </a:prstGeom>
          <a:ln>
            <a:solidFill>
              <a:schemeClr val="tx1"/>
            </a:solidFill>
          </a:ln>
        </p:spPr>
      </p:pic>
    </p:spTree>
    <p:extLst>
      <p:ext uri="{BB962C8B-B14F-4D97-AF65-F5344CB8AC3E}">
        <p14:creationId xmlns:p14="http://schemas.microsoft.com/office/powerpoint/2010/main" val="486066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E532AF-FC93-4045-AE4C-8BCC53589922}"/>
              </a:ext>
            </a:extLst>
          </p:cNvPr>
          <p:cNvSpPr txBox="1"/>
          <p:nvPr/>
        </p:nvSpPr>
        <p:spPr>
          <a:xfrm>
            <a:off x="418513" y="652361"/>
            <a:ext cx="6098344" cy="369332"/>
          </a:xfrm>
          <a:prstGeom prst="rect">
            <a:avLst/>
          </a:prstGeom>
          <a:noFill/>
        </p:spPr>
        <p:txBody>
          <a:bodyPr wrap="square">
            <a:spAutoFit/>
          </a:bodyPr>
          <a:lstStyle/>
          <a:p>
            <a:pPr algn="just"/>
            <a:r>
              <a:rPr lang="en-IN" b="0" i="0">
                <a:effectLst/>
                <a:latin typeface="Poppins" panose="00000500000000000000" pitchFamily="2" charset="0"/>
              </a:rPr>
              <a:t>2) Married Column</a:t>
            </a:r>
            <a:endParaRPr lang="en-IN" b="0" i="0" dirty="0">
              <a:effectLst/>
              <a:latin typeface="Poppins" panose="00000500000000000000" pitchFamily="2" charset="0"/>
            </a:endParaRPr>
          </a:p>
        </p:txBody>
      </p:sp>
      <p:sp>
        <p:nvSpPr>
          <p:cNvPr id="8" name="TextBox 7">
            <a:extLst>
              <a:ext uri="{FF2B5EF4-FFF2-40B4-BE49-F238E27FC236}">
                <a16:creationId xmlns:a16="http://schemas.microsoft.com/office/drawing/2014/main" id="{FAD1D232-A56D-5A4B-1162-A35793A9FF70}"/>
              </a:ext>
            </a:extLst>
          </p:cNvPr>
          <p:cNvSpPr txBox="1"/>
          <p:nvPr/>
        </p:nvSpPr>
        <p:spPr>
          <a:xfrm>
            <a:off x="123092" y="1448862"/>
            <a:ext cx="6098344" cy="1477328"/>
          </a:xfrm>
          <a:prstGeom prst="rect">
            <a:avLst/>
          </a:prstGeom>
          <a:noFill/>
        </p:spPr>
        <p:txBody>
          <a:bodyPr wrap="square">
            <a:spAutoFit/>
          </a:bodyPr>
          <a:lstStyle/>
          <a:p>
            <a:pPr algn="just"/>
            <a:r>
              <a:rPr lang="en-US" b="0" i="0">
                <a:effectLst/>
                <a:latin typeface="Poppins" panose="00000500000000000000" pitchFamily="2" charset="0"/>
              </a:rPr>
              <a:t>Condition 1: Married = Yes(1)</a:t>
            </a:r>
          </a:p>
          <a:p>
            <a:pPr algn="just"/>
            <a:r>
              <a:rPr lang="en-US" b="0" i="0">
                <a:solidFill>
                  <a:srgbClr val="7E7E7E"/>
                </a:solidFill>
                <a:effectLst/>
                <a:latin typeface="Poppins" panose="00000500000000000000" pitchFamily="2" charset="0"/>
              </a:rPr>
              <a:t>In this split the whole data-set with Married status yes</a:t>
            </a:r>
          </a:p>
          <a:p>
            <a:pPr algn="just"/>
            <a:r>
              <a:rPr lang="en-US" b="0" i="0">
                <a:solidFill>
                  <a:srgbClr val="7E7E7E"/>
                </a:solidFill>
                <a:effectLst/>
                <a:latin typeface="Poppins" panose="00000500000000000000" pitchFamily="2" charset="0"/>
              </a:rPr>
              <a:t>p = 227 , n = 84 , p+n = 311</a:t>
            </a:r>
          </a:p>
          <a:p>
            <a:pPr algn="just"/>
            <a:r>
              <a:rPr lang="en-US" b="0" i="0">
                <a:solidFill>
                  <a:srgbClr val="7E7E7E"/>
                </a:solidFill>
                <a:effectLst/>
                <a:latin typeface="Poppins" panose="00000500000000000000" pitchFamily="2" charset="0"/>
              </a:rPr>
              <a:t>E(Married = Yes) = 0.84</a:t>
            </a:r>
            <a:endParaRPr lang="en-US" b="0" i="0" dirty="0">
              <a:solidFill>
                <a:srgbClr val="7E7E7E"/>
              </a:solidFill>
              <a:effectLst/>
              <a:latin typeface="Poppins" panose="00000500000000000000" pitchFamily="2" charset="0"/>
            </a:endParaRPr>
          </a:p>
        </p:txBody>
      </p:sp>
      <p:sp>
        <p:nvSpPr>
          <p:cNvPr id="10" name="TextBox 9">
            <a:extLst>
              <a:ext uri="{FF2B5EF4-FFF2-40B4-BE49-F238E27FC236}">
                <a16:creationId xmlns:a16="http://schemas.microsoft.com/office/drawing/2014/main" id="{928B8BE4-E859-1D8C-F747-678FCF4A6C68}"/>
              </a:ext>
            </a:extLst>
          </p:cNvPr>
          <p:cNvSpPr txBox="1"/>
          <p:nvPr/>
        </p:nvSpPr>
        <p:spPr>
          <a:xfrm>
            <a:off x="123092" y="3429000"/>
            <a:ext cx="6098344" cy="1477328"/>
          </a:xfrm>
          <a:prstGeom prst="rect">
            <a:avLst/>
          </a:prstGeom>
          <a:noFill/>
        </p:spPr>
        <p:txBody>
          <a:bodyPr wrap="square">
            <a:spAutoFit/>
          </a:bodyPr>
          <a:lstStyle/>
          <a:p>
            <a:pPr algn="just"/>
            <a:r>
              <a:rPr lang="en-US" b="0" i="0" dirty="0">
                <a:effectLst/>
                <a:latin typeface="Poppins" panose="00000500000000000000" pitchFamily="2" charset="0"/>
              </a:rPr>
              <a:t>Condition 2: Married = No(0)</a:t>
            </a:r>
          </a:p>
          <a:p>
            <a:pPr algn="just"/>
            <a:r>
              <a:rPr lang="en-US" b="0" i="0" dirty="0">
                <a:solidFill>
                  <a:srgbClr val="7E7E7E"/>
                </a:solidFill>
                <a:effectLst/>
                <a:latin typeface="Poppins" panose="00000500000000000000" pitchFamily="2" charset="0"/>
              </a:rPr>
              <a:t>In this split the whole data-set with Married status no</a:t>
            </a:r>
          </a:p>
          <a:p>
            <a:pPr algn="just"/>
            <a:r>
              <a:rPr lang="en-US" b="0" i="0" dirty="0">
                <a:solidFill>
                  <a:srgbClr val="7E7E7E"/>
                </a:solidFill>
                <a:effectLst/>
                <a:latin typeface="Poppins" panose="00000500000000000000" pitchFamily="2" charset="0"/>
              </a:rPr>
              <a:t>p = 105 , n = 64 , </a:t>
            </a:r>
            <a:r>
              <a:rPr lang="en-US" b="0" i="0" dirty="0" err="1">
                <a:solidFill>
                  <a:srgbClr val="7E7E7E"/>
                </a:solidFill>
                <a:effectLst/>
                <a:latin typeface="Poppins" panose="00000500000000000000" pitchFamily="2" charset="0"/>
              </a:rPr>
              <a:t>p+n</a:t>
            </a:r>
            <a:r>
              <a:rPr lang="en-US" b="0" i="0" dirty="0">
                <a:solidFill>
                  <a:srgbClr val="7E7E7E"/>
                </a:solidFill>
                <a:effectLst/>
                <a:latin typeface="Poppins" panose="00000500000000000000" pitchFamily="2" charset="0"/>
              </a:rPr>
              <a:t> = 169</a:t>
            </a:r>
          </a:p>
          <a:p>
            <a:pPr algn="just"/>
            <a:r>
              <a:rPr lang="en-US" b="0" i="0" dirty="0">
                <a:solidFill>
                  <a:srgbClr val="7E7E7E"/>
                </a:solidFill>
                <a:effectLst/>
                <a:latin typeface="Poppins" panose="00000500000000000000" pitchFamily="2" charset="0"/>
              </a:rPr>
              <a:t>E(Married = No) = 0.957</a:t>
            </a:r>
          </a:p>
        </p:txBody>
      </p:sp>
      <p:sp>
        <p:nvSpPr>
          <p:cNvPr id="13" name="TextBox 12">
            <a:extLst>
              <a:ext uri="{FF2B5EF4-FFF2-40B4-BE49-F238E27FC236}">
                <a16:creationId xmlns:a16="http://schemas.microsoft.com/office/drawing/2014/main" id="{8EE12A67-C4ED-28B1-F016-76E12A6B162D}"/>
              </a:ext>
            </a:extLst>
          </p:cNvPr>
          <p:cNvSpPr txBox="1"/>
          <p:nvPr/>
        </p:nvSpPr>
        <p:spPr>
          <a:xfrm>
            <a:off x="130125" y="5409138"/>
            <a:ext cx="6098344" cy="369332"/>
          </a:xfrm>
          <a:prstGeom prst="rect">
            <a:avLst/>
          </a:prstGeom>
          <a:noFill/>
        </p:spPr>
        <p:txBody>
          <a:bodyPr wrap="square">
            <a:spAutoFit/>
          </a:bodyPr>
          <a:lstStyle/>
          <a:p>
            <a:pPr algn="just"/>
            <a:r>
              <a:rPr lang="en-US" b="0" i="0" dirty="0">
                <a:effectLst/>
                <a:latin typeface="Poppins" panose="00000500000000000000" pitchFamily="2" charset="0"/>
              </a:rPr>
              <a:t>Average Information in Married column is</a:t>
            </a:r>
          </a:p>
        </p:txBody>
      </p:sp>
      <p:pic>
        <p:nvPicPr>
          <p:cNvPr id="15" name="Picture 14">
            <a:extLst>
              <a:ext uri="{FF2B5EF4-FFF2-40B4-BE49-F238E27FC236}">
                <a16:creationId xmlns:a16="http://schemas.microsoft.com/office/drawing/2014/main" id="{57A3050F-514C-DE17-1639-1EDAEE3C58B8}"/>
              </a:ext>
            </a:extLst>
          </p:cNvPr>
          <p:cNvPicPr>
            <a:picLocks noChangeAspect="1"/>
          </p:cNvPicPr>
          <p:nvPr/>
        </p:nvPicPr>
        <p:blipFill>
          <a:blip r:embed="rId2"/>
          <a:stretch>
            <a:fillRect/>
          </a:stretch>
        </p:blipFill>
        <p:spPr>
          <a:xfrm>
            <a:off x="238711" y="5867501"/>
            <a:ext cx="4933950" cy="676275"/>
          </a:xfrm>
          <a:prstGeom prst="rect">
            <a:avLst/>
          </a:prstGeom>
          <a:ln>
            <a:solidFill>
              <a:schemeClr val="tx1"/>
            </a:solidFill>
          </a:ln>
        </p:spPr>
      </p:pic>
      <p:sp>
        <p:nvSpPr>
          <p:cNvPr id="17" name="TextBox 16">
            <a:extLst>
              <a:ext uri="{FF2B5EF4-FFF2-40B4-BE49-F238E27FC236}">
                <a16:creationId xmlns:a16="http://schemas.microsoft.com/office/drawing/2014/main" id="{95E87E3B-B7F8-F779-8CCB-1936DA1DA8DD}"/>
              </a:ext>
            </a:extLst>
          </p:cNvPr>
          <p:cNvSpPr txBox="1"/>
          <p:nvPr/>
        </p:nvSpPr>
        <p:spPr>
          <a:xfrm>
            <a:off x="5651695" y="5911948"/>
            <a:ext cx="6098344" cy="369332"/>
          </a:xfrm>
          <a:prstGeom prst="rect">
            <a:avLst/>
          </a:prstGeom>
          <a:noFill/>
          <a:ln>
            <a:solidFill>
              <a:schemeClr val="tx1"/>
            </a:solidFill>
          </a:ln>
        </p:spPr>
        <p:txBody>
          <a:bodyPr wrap="square">
            <a:spAutoFit/>
          </a:bodyPr>
          <a:lstStyle/>
          <a:p>
            <a:r>
              <a:rPr lang="en-IN" b="1" i="0" dirty="0">
                <a:effectLst/>
                <a:latin typeface="Poppins" panose="00000500000000000000" pitchFamily="2" charset="0"/>
              </a:rPr>
              <a:t>Gain = 0.89–0.88 = 0.001</a:t>
            </a:r>
            <a:endParaRPr lang="en-IN" b="1" dirty="0"/>
          </a:p>
        </p:txBody>
      </p:sp>
    </p:spTree>
    <p:extLst>
      <p:ext uri="{BB962C8B-B14F-4D97-AF65-F5344CB8AC3E}">
        <p14:creationId xmlns:p14="http://schemas.microsoft.com/office/powerpoint/2010/main" val="1586969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D472DC-1351-923E-2872-72716CFCE6BA}"/>
              </a:ext>
            </a:extLst>
          </p:cNvPr>
          <p:cNvSpPr txBox="1"/>
          <p:nvPr/>
        </p:nvSpPr>
        <p:spPr>
          <a:xfrm>
            <a:off x="488909" y="515202"/>
            <a:ext cx="6098458" cy="369332"/>
          </a:xfrm>
          <a:prstGeom prst="rect">
            <a:avLst/>
          </a:prstGeom>
          <a:noFill/>
        </p:spPr>
        <p:txBody>
          <a:bodyPr wrap="square">
            <a:spAutoFit/>
          </a:bodyPr>
          <a:lstStyle/>
          <a:p>
            <a:pPr algn="just"/>
            <a:r>
              <a:rPr lang="en-IN" b="0" i="0" dirty="0">
                <a:effectLst/>
                <a:latin typeface="Poppins" panose="00000500000000000000" pitchFamily="2" charset="0"/>
              </a:rPr>
              <a:t>3) Education Column</a:t>
            </a:r>
          </a:p>
        </p:txBody>
      </p:sp>
      <p:sp>
        <p:nvSpPr>
          <p:cNvPr id="8" name="TextBox 7">
            <a:extLst>
              <a:ext uri="{FF2B5EF4-FFF2-40B4-BE49-F238E27FC236}">
                <a16:creationId xmlns:a16="http://schemas.microsoft.com/office/drawing/2014/main" id="{8F5D4332-66A2-F736-1A1F-9A3051E5555D}"/>
              </a:ext>
            </a:extLst>
          </p:cNvPr>
          <p:cNvSpPr txBox="1"/>
          <p:nvPr/>
        </p:nvSpPr>
        <p:spPr>
          <a:xfrm>
            <a:off x="489023" y="1229137"/>
            <a:ext cx="6098344" cy="369332"/>
          </a:xfrm>
          <a:prstGeom prst="rect">
            <a:avLst/>
          </a:prstGeom>
          <a:noFill/>
        </p:spPr>
        <p:txBody>
          <a:bodyPr wrap="square">
            <a:spAutoFit/>
          </a:bodyPr>
          <a:lstStyle/>
          <a:p>
            <a:pPr algn="just"/>
            <a:r>
              <a:rPr lang="en-IN" b="0" i="0" dirty="0">
                <a:effectLst/>
                <a:latin typeface="Poppins" panose="00000500000000000000" pitchFamily="2" charset="0"/>
              </a:rPr>
              <a:t>4) Self-Employed Column</a:t>
            </a:r>
          </a:p>
        </p:txBody>
      </p:sp>
      <p:sp>
        <p:nvSpPr>
          <p:cNvPr id="10" name="TextBox 9">
            <a:extLst>
              <a:ext uri="{FF2B5EF4-FFF2-40B4-BE49-F238E27FC236}">
                <a16:creationId xmlns:a16="http://schemas.microsoft.com/office/drawing/2014/main" id="{2FFB3D3A-B9AF-5292-DB4F-282908BFB374}"/>
              </a:ext>
            </a:extLst>
          </p:cNvPr>
          <p:cNvSpPr txBox="1"/>
          <p:nvPr/>
        </p:nvSpPr>
        <p:spPr>
          <a:xfrm>
            <a:off x="489023" y="1943072"/>
            <a:ext cx="6098344" cy="369332"/>
          </a:xfrm>
          <a:prstGeom prst="rect">
            <a:avLst/>
          </a:prstGeom>
          <a:noFill/>
        </p:spPr>
        <p:txBody>
          <a:bodyPr wrap="square">
            <a:spAutoFit/>
          </a:bodyPr>
          <a:lstStyle/>
          <a:p>
            <a:pPr algn="just"/>
            <a:r>
              <a:rPr lang="en-IN" b="0" i="0" dirty="0">
                <a:effectLst/>
                <a:latin typeface="Poppins" panose="00000500000000000000" pitchFamily="2" charset="0"/>
              </a:rPr>
              <a:t>5) Credit Score Column</a:t>
            </a:r>
          </a:p>
        </p:txBody>
      </p:sp>
      <p:sp>
        <p:nvSpPr>
          <p:cNvPr id="12" name="TextBox 11">
            <a:extLst>
              <a:ext uri="{FF2B5EF4-FFF2-40B4-BE49-F238E27FC236}">
                <a16:creationId xmlns:a16="http://schemas.microsoft.com/office/drawing/2014/main" id="{1EE4CB7E-35E8-83BD-CF3F-9A8C200C9D34}"/>
              </a:ext>
            </a:extLst>
          </p:cNvPr>
          <p:cNvSpPr txBox="1"/>
          <p:nvPr/>
        </p:nvSpPr>
        <p:spPr>
          <a:xfrm>
            <a:off x="489023" y="2903192"/>
            <a:ext cx="6098344" cy="369332"/>
          </a:xfrm>
          <a:prstGeom prst="rect">
            <a:avLst/>
          </a:prstGeom>
          <a:noFill/>
        </p:spPr>
        <p:txBody>
          <a:bodyPr wrap="square">
            <a:spAutoFit/>
          </a:bodyPr>
          <a:lstStyle/>
          <a:p>
            <a:pPr algn="just"/>
            <a:r>
              <a:rPr lang="en-US" b="0" i="0" dirty="0">
                <a:effectLst/>
                <a:latin typeface="Poppins" panose="00000500000000000000" pitchFamily="2" charset="0"/>
              </a:rPr>
              <a:t>Compare all the Gain values</a:t>
            </a:r>
          </a:p>
        </p:txBody>
      </p:sp>
      <p:pic>
        <p:nvPicPr>
          <p:cNvPr id="5124" name="Picture 4">
            <a:extLst>
              <a:ext uri="{FF2B5EF4-FFF2-40B4-BE49-F238E27FC236}">
                <a16:creationId xmlns:a16="http://schemas.microsoft.com/office/drawing/2014/main" id="{130936C7-1D0F-1533-6A4F-767014687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09" y="3805257"/>
            <a:ext cx="2724150"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395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ED59EC-38B3-B30A-87E8-E5A039757926}"/>
              </a:ext>
            </a:extLst>
          </p:cNvPr>
          <p:cNvSpPr txBox="1"/>
          <p:nvPr/>
        </p:nvSpPr>
        <p:spPr>
          <a:xfrm>
            <a:off x="573258" y="392783"/>
            <a:ext cx="6098344" cy="3139321"/>
          </a:xfrm>
          <a:prstGeom prst="rect">
            <a:avLst/>
          </a:prstGeom>
          <a:noFill/>
        </p:spPr>
        <p:txBody>
          <a:bodyPr wrap="square">
            <a:spAutoFit/>
          </a:bodyPr>
          <a:lstStyle/>
          <a:p>
            <a:r>
              <a:rPr lang="en-IN" dirty="0"/>
              <a:t>import </a:t>
            </a:r>
            <a:r>
              <a:rPr lang="en-IN" dirty="0" err="1"/>
              <a:t>graphviz</a:t>
            </a:r>
            <a:r>
              <a:rPr lang="en-IN" dirty="0"/>
              <a:t> </a:t>
            </a:r>
          </a:p>
          <a:p>
            <a:r>
              <a:rPr lang="en-IN" dirty="0" err="1"/>
              <a:t>dot_data</a:t>
            </a:r>
            <a:r>
              <a:rPr lang="en-IN" dirty="0"/>
              <a:t> = </a:t>
            </a:r>
            <a:r>
              <a:rPr lang="en-IN" dirty="0" err="1"/>
              <a:t>tree.export_graphviz</a:t>
            </a:r>
            <a:r>
              <a:rPr lang="en-IN" dirty="0"/>
              <a:t>(</a:t>
            </a:r>
            <a:r>
              <a:rPr lang="en-IN" dirty="0" err="1"/>
              <a:t>clf</a:t>
            </a:r>
            <a:r>
              <a:rPr lang="en-IN" dirty="0"/>
              <a:t>, </a:t>
            </a:r>
            <a:r>
              <a:rPr lang="en-IN" dirty="0" err="1"/>
              <a:t>out_file</a:t>
            </a:r>
            <a:r>
              <a:rPr lang="en-IN" dirty="0"/>
              <a:t>=None,</a:t>
            </a:r>
          </a:p>
          <a:p>
            <a:r>
              <a:rPr lang="en-IN" dirty="0"/>
              <a:t>                               </a:t>
            </a:r>
            <a:r>
              <a:rPr lang="en-IN" dirty="0" err="1"/>
              <a:t>feature_names</a:t>
            </a:r>
            <a:r>
              <a:rPr lang="en-IN" dirty="0"/>
              <a:t>=['Gender','Married','Education','Self_Employed','</a:t>
            </a:r>
            <a:r>
              <a:rPr lang="en-IN" dirty="0" err="1"/>
              <a:t>Credit_History</a:t>
            </a:r>
            <a:r>
              <a:rPr lang="en-IN" dirty="0"/>
              <a:t>'],</a:t>
            </a:r>
          </a:p>
          <a:p>
            <a:r>
              <a:rPr lang="en-IN" dirty="0"/>
              <a:t>                               </a:t>
            </a:r>
            <a:r>
              <a:rPr lang="en-IN" dirty="0" err="1"/>
              <a:t>class_names</a:t>
            </a:r>
            <a:r>
              <a:rPr lang="en-IN" dirty="0"/>
              <a:t>=['</a:t>
            </a:r>
            <a:r>
              <a:rPr lang="en-IN" dirty="0" err="1"/>
              <a:t>Yes','No</a:t>
            </a:r>
            <a:r>
              <a:rPr lang="en-IN" dirty="0"/>
              <a:t>'],filled=True,</a:t>
            </a:r>
          </a:p>
          <a:p>
            <a:r>
              <a:rPr lang="en-IN" dirty="0"/>
              <a:t>                                rounded=True,  </a:t>
            </a:r>
          </a:p>
          <a:p>
            <a:r>
              <a:rPr lang="en-IN" dirty="0"/>
              <a:t>                              </a:t>
            </a:r>
            <a:r>
              <a:rPr lang="en-IN" dirty="0" err="1"/>
              <a:t>special_characters</a:t>
            </a:r>
            <a:r>
              <a:rPr lang="en-IN" dirty="0"/>
              <a:t>=True) </a:t>
            </a:r>
          </a:p>
          <a:p>
            <a:r>
              <a:rPr lang="en-IN" dirty="0"/>
              <a:t>graph = </a:t>
            </a:r>
            <a:r>
              <a:rPr lang="en-IN" dirty="0" err="1"/>
              <a:t>graphviz.Source</a:t>
            </a:r>
            <a:r>
              <a:rPr lang="en-IN" dirty="0"/>
              <a:t>(</a:t>
            </a:r>
            <a:r>
              <a:rPr lang="en-IN" dirty="0" err="1"/>
              <a:t>dot_data</a:t>
            </a:r>
            <a:r>
              <a:rPr lang="en-IN" dirty="0"/>
              <a:t>)</a:t>
            </a:r>
          </a:p>
          <a:p>
            <a:r>
              <a:rPr lang="en-IN" dirty="0" err="1"/>
              <a:t>graph.render</a:t>
            </a:r>
            <a:r>
              <a:rPr lang="en-IN" dirty="0"/>
              <a:t>("Gini")</a:t>
            </a:r>
          </a:p>
          <a:p>
            <a:r>
              <a:rPr lang="en-IN" dirty="0"/>
              <a:t>graph</a:t>
            </a:r>
          </a:p>
        </p:txBody>
      </p:sp>
      <p:sp>
        <p:nvSpPr>
          <p:cNvPr id="9" name="TextBox 8">
            <a:extLst>
              <a:ext uri="{FF2B5EF4-FFF2-40B4-BE49-F238E27FC236}">
                <a16:creationId xmlns:a16="http://schemas.microsoft.com/office/drawing/2014/main" id="{B7F1CC2E-5ABF-A49E-1E85-297AA4EB5E8C}"/>
              </a:ext>
            </a:extLst>
          </p:cNvPr>
          <p:cNvSpPr txBox="1"/>
          <p:nvPr/>
        </p:nvSpPr>
        <p:spPr>
          <a:xfrm>
            <a:off x="573258" y="4523155"/>
            <a:ext cx="6098344" cy="646331"/>
          </a:xfrm>
          <a:prstGeom prst="rect">
            <a:avLst/>
          </a:prstGeom>
          <a:noFill/>
        </p:spPr>
        <p:txBody>
          <a:bodyPr wrap="square">
            <a:spAutoFit/>
          </a:bodyPr>
          <a:lstStyle/>
          <a:p>
            <a:r>
              <a:rPr lang="en-US" dirty="0" err="1"/>
              <a:t>clf.score</a:t>
            </a:r>
            <a:r>
              <a:rPr lang="en-US" dirty="0"/>
              <a:t>(</a:t>
            </a:r>
            <a:r>
              <a:rPr lang="en-US" dirty="0" err="1"/>
              <a:t>X_test,y_test</a:t>
            </a:r>
            <a:r>
              <a:rPr lang="en-US" dirty="0"/>
              <a:t>)</a:t>
            </a:r>
          </a:p>
          <a:p>
            <a:r>
              <a:rPr lang="en-US" dirty="0"/>
              <a:t>#output = 0.7986111111111112</a:t>
            </a:r>
            <a:endParaRPr lang="en-IN" dirty="0"/>
          </a:p>
        </p:txBody>
      </p:sp>
    </p:spTree>
    <p:extLst>
      <p:ext uri="{BB962C8B-B14F-4D97-AF65-F5344CB8AC3E}">
        <p14:creationId xmlns:p14="http://schemas.microsoft.com/office/powerpoint/2010/main" val="46225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B63C7E8-8BD8-CA74-80E9-C6D5B7B966CF}"/>
              </a:ext>
            </a:extLst>
          </p:cNvPr>
          <p:cNvSpPr txBox="1"/>
          <p:nvPr/>
        </p:nvSpPr>
        <p:spPr>
          <a:xfrm>
            <a:off x="320038" y="261818"/>
            <a:ext cx="11370213" cy="1754326"/>
          </a:xfrm>
          <a:prstGeom prst="rect">
            <a:avLst/>
          </a:prstGeom>
          <a:noFill/>
        </p:spPr>
        <p:txBody>
          <a:bodyPr wrap="square">
            <a:spAutoFit/>
          </a:bodyPr>
          <a:lstStyle/>
          <a:p>
            <a:pPr algn="just"/>
            <a:r>
              <a:rPr lang="en-US" dirty="0"/>
              <a:t>Advantages</a:t>
            </a:r>
          </a:p>
          <a:p>
            <a:pPr marL="285750" indent="-285750" algn="just">
              <a:buFont typeface="Arial" panose="020B0604020202020204" pitchFamily="34" charset="0"/>
              <a:buChar char="•"/>
            </a:pPr>
            <a:r>
              <a:rPr lang="en-US" dirty="0"/>
              <a:t>They have high interpretability, which makes them the go-to algorithm for real-world business applications. They can be explained as a series of questions/ if-else statements.</a:t>
            </a:r>
          </a:p>
          <a:p>
            <a:pPr marL="285750" indent="-285750" algn="just">
              <a:buFont typeface="Arial" panose="020B0604020202020204" pitchFamily="34" charset="0"/>
              <a:buChar char="•"/>
            </a:pPr>
            <a:r>
              <a:rPr lang="en-US" dirty="0"/>
              <a:t>The time required to make predictions is very less. It’s just the evaluation of a particular set of conditions for a given data point.</a:t>
            </a:r>
          </a:p>
          <a:p>
            <a:pPr marL="285750" indent="-285750" algn="just">
              <a:buFont typeface="Arial" panose="020B0604020202020204" pitchFamily="34" charset="0"/>
              <a:buChar char="•"/>
            </a:pPr>
            <a:r>
              <a:rPr lang="en-US" dirty="0"/>
              <a:t>No missing value imputation is required as the algorithm adapts accordingly.</a:t>
            </a:r>
            <a:endParaRPr lang="en-IN" dirty="0"/>
          </a:p>
        </p:txBody>
      </p:sp>
      <p:sp>
        <p:nvSpPr>
          <p:cNvPr id="11" name="TextBox 10">
            <a:extLst>
              <a:ext uri="{FF2B5EF4-FFF2-40B4-BE49-F238E27FC236}">
                <a16:creationId xmlns:a16="http://schemas.microsoft.com/office/drawing/2014/main" id="{25F40C9A-D5EC-D521-3B0E-FAAFF0984885}"/>
              </a:ext>
            </a:extLst>
          </p:cNvPr>
          <p:cNvSpPr txBox="1"/>
          <p:nvPr/>
        </p:nvSpPr>
        <p:spPr>
          <a:xfrm>
            <a:off x="320039" y="2548320"/>
            <a:ext cx="11370212" cy="1200329"/>
          </a:xfrm>
          <a:prstGeom prst="rect">
            <a:avLst/>
          </a:prstGeom>
          <a:noFill/>
        </p:spPr>
        <p:txBody>
          <a:bodyPr wrap="square">
            <a:spAutoFit/>
          </a:bodyPr>
          <a:lstStyle/>
          <a:p>
            <a:r>
              <a:rPr lang="en-US" dirty="0"/>
              <a:t>Disadvantages</a:t>
            </a:r>
          </a:p>
          <a:p>
            <a:pPr marL="285750" indent="-285750">
              <a:buFont typeface="Arial" panose="020B0604020202020204" pitchFamily="34" charset="0"/>
              <a:buChar char="•"/>
            </a:pPr>
            <a:r>
              <a:rPr lang="en-US" dirty="0"/>
              <a:t>They are unstable. A small change in data can lead to a vastly different decision tree.</a:t>
            </a:r>
          </a:p>
          <a:p>
            <a:pPr marL="285750" indent="-285750">
              <a:buFont typeface="Arial" panose="020B0604020202020204" pitchFamily="34" charset="0"/>
              <a:buChar char="•"/>
            </a:pPr>
            <a:r>
              <a:rPr lang="en-US" dirty="0"/>
              <a:t>They are often relatively inaccurate and prone to overfitting. This can be rectified by replacing a single decision tree with a random forest of decision trees.</a:t>
            </a:r>
            <a:endParaRPr lang="en-IN" dirty="0"/>
          </a:p>
        </p:txBody>
      </p:sp>
    </p:spTree>
    <p:extLst>
      <p:ext uri="{BB962C8B-B14F-4D97-AF65-F5344CB8AC3E}">
        <p14:creationId xmlns:p14="http://schemas.microsoft.com/office/powerpoint/2010/main" val="36611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F805231-AA61-D827-9B8F-CF5926228689}"/>
              </a:ext>
            </a:extLst>
          </p:cNvPr>
          <p:cNvSpPr txBox="1"/>
          <p:nvPr/>
        </p:nvSpPr>
        <p:spPr>
          <a:xfrm>
            <a:off x="305972" y="504150"/>
            <a:ext cx="6446520" cy="1200329"/>
          </a:xfrm>
          <a:prstGeom prst="rect">
            <a:avLst/>
          </a:prstGeom>
          <a:noFill/>
        </p:spPr>
        <p:txBody>
          <a:bodyPr wrap="square">
            <a:spAutoFit/>
          </a:bodyPr>
          <a:lstStyle/>
          <a:p>
            <a:pPr algn="just"/>
            <a:r>
              <a:rPr lang="en-US" dirty="0"/>
              <a:t>Let’s try to build intuition by using an example. We’ll take a very popular one, where we have to decide whether we can play golf (target) on a particular day or not, based on the given weather conditions (predictors).</a:t>
            </a:r>
            <a:endParaRPr lang="en-IN" dirty="0"/>
          </a:p>
        </p:txBody>
      </p:sp>
      <p:pic>
        <p:nvPicPr>
          <p:cNvPr id="14" name="Picture 13">
            <a:extLst>
              <a:ext uri="{FF2B5EF4-FFF2-40B4-BE49-F238E27FC236}">
                <a16:creationId xmlns:a16="http://schemas.microsoft.com/office/drawing/2014/main" id="{E6A8A84D-60BF-1F51-64C0-B9075D5E78CC}"/>
              </a:ext>
            </a:extLst>
          </p:cNvPr>
          <p:cNvPicPr>
            <a:picLocks noChangeAspect="1"/>
          </p:cNvPicPr>
          <p:nvPr/>
        </p:nvPicPr>
        <p:blipFill>
          <a:blip r:embed="rId2"/>
          <a:stretch>
            <a:fillRect/>
          </a:stretch>
        </p:blipFill>
        <p:spPr>
          <a:xfrm>
            <a:off x="1247042" y="1990725"/>
            <a:ext cx="3067050" cy="2876550"/>
          </a:xfrm>
          <a:prstGeom prst="rect">
            <a:avLst/>
          </a:prstGeom>
        </p:spPr>
      </p:pic>
      <p:pic>
        <p:nvPicPr>
          <p:cNvPr id="16" name="Picture 15">
            <a:extLst>
              <a:ext uri="{FF2B5EF4-FFF2-40B4-BE49-F238E27FC236}">
                <a16:creationId xmlns:a16="http://schemas.microsoft.com/office/drawing/2014/main" id="{5A548EA8-3EFD-1DB6-CD0D-78454BB0F8EA}"/>
              </a:ext>
            </a:extLst>
          </p:cNvPr>
          <p:cNvPicPr>
            <a:picLocks noChangeAspect="1"/>
          </p:cNvPicPr>
          <p:nvPr/>
        </p:nvPicPr>
        <p:blipFill>
          <a:blip r:embed="rId3"/>
          <a:stretch>
            <a:fillRect/>
          </a:stretch>
        </p:blipFill>
        <p:spPr>
          <a:xfrm>
            <a:off x="5725552" y="1870816"/>
            <a:ext cx="3933677" cy="2996459"/>
          </a:xfrm>
          <a:prstGeom prst="rect">
            <a:avLst/>
          </a:prstGeom>
          <a:ln>
            <a:solidFill>
              <a:schemeClr val="tx1"/>
            </a:solidFill>
          </a:ln>
        </p:spPr>
      </p:pic>
    </p:spTree>
    <p:extLst>
      <p:ext uri="{BB962C8B-B14F-4D97-AF65-F5344CB8AC3E}">
        <p14:creationId xmlns:p14="http://schemas.microsoft.com/office/powerpoint/2010/main" val="4280894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CDBEC8-A429-B78D-8277-44C5578809F0}"/>
              </a:ext>
            </a:extLst>
          </p:cNvPr>
          <p:cNvPicPr>
            <a:picLocks noChangeAspect="1"/>
          </p:cNvPicPr>
          <p:nvPr/>
        </p:nvPicPr>
        <p:blipFill>
          <a:blip r:embed="rId2"/>
          <a:stretch>
            <a:fillRect/>
          </a:stretch>
        </p:blipFill>
        <p:spPr>
          <a:xfrm>
            <a:off x="6954422" y="513967"/>
            <a:ext cx="3009900" cy="809625"/>
          </a:xfrm>
          <a:prstGeom prst="rect">
            <a:avLst/>
          </a:prstGeom>
          <a:ln>
            <a:solidFill>
              <a:schemeClr val="tx1"/>
            </a:solidFill>
          </a:ln>
        </p:spPr>
      </p:pic>
      <p:sp>
        <p:nvSpPr>
          <p:cNvPr id="5" name="TextBox 4">
            <a:extLst>
              <a:ext uri="{FF2B5EF4-FFF2-40B4-BE49-F238E27FC236}">
                <a16:creationId xmlns:a16="http://schemas.microsoft.com/office/drawing/2014/main" id="{DBD6B78E-F0DB-29AF-4ED1-F3A20848F6BB}"/>
              </a:ext>
            </a:extLst>
          </p:cNvPr>
          <p:cNvSpPr txBox="1"/>
          <p:nvPr/>
        </p:nvSpPr>
        <p:spPr>
          <a:xfrm>
            <a:off x="367518" y="318616"/>
            <a:ext cx="6098344" cy="1200329"/>
          </a:xfrm>
          <a:prstGeom prst="rect">
            <a:avLst/>
          </a:prstGeom>
          <a:noFill/>
        </p:spPr>
        <p:txBody>
          <a:bodyPr wrap="square">
            <a:spAutoFit/>
          </a:bodyPr>
          <a:lstStyle/>
          <a:p>
            <a:pPr algn="just"/>
            <a:r>
              <a:rPr lang="en-US" b="1" i="0" dirty="0">
                <a:solidFill>
                  <a:srgbClr val="292929"/>
                </a:solidFill>
                <a:effectLst/>
                <a:latin typeface="source-serif-pro"/>
              </a:rPr>
              <a:t>Entropy</a:t>
            </a:r>
            <a:endParaRPr lang="en-US" b="0" i="0" dirty="0">
              <a:solidFill>
                <a:srgbClr val="292929"/>
              </a:solidFill>
              <a:effectLst/>
              <a:latin typeface="source-serif-pro"/>
            </a:endParaRPr>
          </a:p>
          <a:p>
            <a:pPr algn="just"/>
            <a:r>
              <a:rPr lang="en-US" b="0" i="0" dirty="0">
                <a:solidFill>
                  <a:srgbClr val="292929"/>
                </a:solidFill>
                <a:effectLst/>
                <a:latin typeface="source-serif-pro"/>
              </a:rPr>
              <a:t>In machine learning, entropy is a measure of the randomness in the information being processed. The higher the entropy, the harder it is to draw any conclusions from that information.</a:t>
            </a:r>
          </a:p>
        </p:txBody>
      </p:sp>
      <p:pic>
        <p:nvPicPr>
          <p:cNvPr id="2050" name="Picture 2">
            <a:extLst>
              <a:ext uri="{FF2B5EF4-FFF2-40B4-BE49-F238E27FC236}">
                <a16:creationId xmlns:a16="http://schemas.microsoft.com/office/drawing/2014/main" id="{5D58A753-5DD0-473F-93FE-817BCA4DD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7797" y="2496263"/>
            <a:ext cx="2343150" cy="1552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9CC5F31-FEDB-1B5C-F8A9-B0FC3B548EE5}"/>
              </a:ext>
            </a:extLst>
          </p:cNvPr>
          <p:cNvSpPr txBox="1"/>
          <p:nvPr/>
        </p:nvSpPr>
        <p:spPr>
          <a:xfrm>
            <a:off x="372500" y="2256887"/>
            <a:ext cx="6098344" cy="2031325"/>
          </a:xfrm>
          <a:prstGeom prst="rect">
            <a:avLst/>
          </a:prstGeom>
          <a:noFill/>
        </p:spPr>
        <p:txBody>
          <a:bodyPr wrap="square">
            <a:spAutoFit/>
          </a:bodyPr>
          <a:lstStyle/>
          <a:p>
            <a:pPr algn="just"/>
            <a:r>
              <a:rPr lang="en-US" b="1" dirty="0"/>
              <a:t>Information Gain</a:t>
            </a:r>
          </a:p>
          <a:p>
            <a:pPr algn="just"/>
            <a:endParaRPr lang="en-US" dirty="0"/>
          </a:p>
          <a:p>
            <a:pPr algn="just"/>
            <a:r>
              <a:rPr lang="en-US" dirty="0"/>
              <a:t>Information gain can be defined as the amount of information gained about a random variable or signal from observing another random variable. It can be considered as the difference between the entropy of parent node and weighted average entropy of child nodes.</a:t>
            </a:r>
            <a:endParaRPr lang="en-IN" dirty="0"/>
          </a:p>
        </p:txBody>
      </p:sp>
      <p:sp>
        <p:nvSpPr>
          <p:cNvPr id="14" name="TextBox 13">
            <a:extLst>
              <a:ext uri="{FF2B5EF4-FFF2-40B4-BE49-F238E27FC236}">
                <a16:creationId xmlns:a16="http://schemas.microsoft.com/office/drawing/2014/main" id="{8A911F40-F7CA-6257-F7B1-C79EB04B2D4F}"/>
              </a:ext>
            </a:extLst>
          </p:cNvPr>
          <p:cNvSpPr txBox="1"/>
          <p:nvPr/>
        </p:nvSpPr>
        <p:spPr>
          <a:xfrm>
            <a:off x="367518" y="4763204"/>
            <a:ext cx="6098344" cy="1754326"/>
          </a:xfrm>
          <a:prstGeom prst="rect">
            <a:avLst/>
          </a:prstGeom>
          <a:noFill/>
        </p:spPr>
        <p:txBody>
          <a:bodyPr wrap="square">
            <a:spAutoFit/>
          </a:bodyPr>
          <a:lstStyle/>
          <a:p>
            <a:pPr algn="just"/>
            <a:r>
              <a:rPr lang="en-US" b="1" dirty="0"/>
              <a:t>Gini Impurity</a:t>
            </a:r>
          </a:p>
          <a:p>
            <a:pPr algn="just"/>
            <a:endParaRPr lang="en-US" dirty="0"/>
          </a:p>
          <a:p>
            <a:pPr algn="just"/>
            <a:r>
              <a:rPr lang="en-US" dirty="0"/>
              <a:t>Gini impurity is a measure of how often a randomly chosen element from the set would be incorrectly labeled if it was randomly labeled according to the distribution of labels in the subset.</a:t>
            </a:r>
            <a:endParaRPr lang="en-IN" dirty="0"/>
          </a:p>
        </p:txBody>
      </p:sp>
      <p:pic>
        <p:nvPicPr>
          <p:cNvPr id="16" name="Picture 15">
            <a:extLst>
              <a:ext uri="{FF2B5EF4-FFF2-40B4-BE49-F238E27FC236}">
                <a16:creationId xmlns:a16="http://schemas.microsoft.com/office/drawing/2014/main" id="{8CFDF022-3C7E-955E-08B2-AB9B24EFB47F}"/>
              </a:ext>
            </a:extLst>
          </p:cNvPr>
          <p:cNvPicPr>
            <a:picLocks noChangeAspect="1"/>
          </p:cNvPicPr>
          <p:nvPr/>
        </p:nvPicPr>
        <p:blipFill>
          <a:blip r:embed="rId4"/>
          <a:stretch>
            <a:fillRect/>
          </a:stretch>
        </p:blipFill>
        <p:spPr>
          <a:xfrm>
            <a:off x="7487822" y="5221509"/>
            <a:ext cx="2143125" cy="733425"/>
          </a:xfrm>
          <a:prstGeom prst="rect">
            <a:avLst/>
          </a:prstGeom>
          <a:ln>
            <a:solidFill>
              <a:schemeClr val="tx1"/>
            </a:solidFill>
          </a:ln>
        </p:spPr>
      </p:pic>
    </p:spTree>
    <p:extLst>
      <p:ext uri="{BB962C8B-B14F-4D97-AF65-F5344CB8AC3E}">
        <p14:creationId xmlns:p14="http://schemas.microsoft.com/office/powerpoint/2010/main" val="50174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EFE8719-6E24-BB59-1897-E67C07DD1893}"/>
              </a:ext>
            </a:extLst>
          </p:cNvPr>
          <p:cNvSpPr txBox="1"/>
          <p:nvPr/>
        </p:nvSpPr>
        <p:spPr>
          <a:xfrm>
            <a:off x="460717" y="398141"/>
            <a:ext cx="8289388" cy="1754326"/>
          </a:xfrm>
          <a:prstGeom prst="rect">
            <a:avLst/>
          </a:prstGeom>
          <a:noFill/>
        </p:spPr>
        <p:txBody>
          <a:bodyPr wrap="square">
            <a:spAutoFit/>
          </a:bodyPr>
          <a:lstStyle/>
          <a:p>
            <a:r>
              <a:rPr lang="en-US" dirty="0"/>
              <a:t>Here There are for independent variables to determine the dependent variable. The independent variables are Outlook, Temperature, Humidity, and Wind. The dependent variable is whether to play football or not.</a:t>
            </a:r>
          </a:p>
          <a:p>
            <a:endParaRPr lang="en-US" dirty="0"/>
          </a:p>
          <a:p>
            <a:r>
              <a:rPr lang="en-US" dirty="0"/>
              <a:t>As the first step, we have to find the parent node for our decision tree. For that follow the steps:</a:t>
            </a:r>
            <a:endParaRPr lang="en-IN" dirty="0"/>
          </a:p>
        </p:txBody>
      </p:sp>
      <p:sp>
        <p:nvSpPr>
          <p:cNvPr id="9" name="TextBox 8">
            <a:extLst>
              <a:ext uri="{FF2B5EF4-FFF2-40B4-BE49-F238E27FC236}">
                <a16:creationId xmlns:a16="http://schemas.microsoft.com/office/drawing/2014/main" id="{BBC39348-E721-3ED7-AA8B-06978B61FA3B}"/>
              </a:ext>
            </a:extLst>
          </p:cNvPr>
          <p:cNvSpPr txBox="1"/>
          <p:nvPr/>
        </p:nvSpPr>
        <p:spPr>
          <a:xfrm>
            <a:off x="460717" y="2539610"/>
            <a:ext cx="6098344" cy="646331"/>
          </a:xfrm>
          <a:prstGeom prst="rect">
            <a:avLst/>
          </a:prstGeom>
          <a:noFill/>
        </p:spPr>
        <p:txBody>
          <a:bodyPr wrap="square">
            <a:spAutoFit/>
          </a:bodyPr>
          <a:lstStyle/>
          <a:p>
            <a:pPr algn="l"/>
            <a:r>
              <a:rPr lang="en-US" b="1" i="1" dirty="0">
                <a:solidFill>
                  <a:srgbClr val="292929"/>
                </a:solidFill>
                <a:effectLst/>
                <a:latin typeface="source-serif-pro"/>
              </a:rPr>
              <a:t>Find the entropy of the class variable.</a:t>
            </a:r>
            <a:endParaRPr lang="en-US" b="0" i="0" dirty="0">
              <a:solidFill>
                <a:srgbClr val="292929"/>
              </a:solidFill>
              <a:effectLst/>
              <a:latin typeface="source-serif-pro"/>
            </a:endParaRPr>
          </a:p>
          <a:p>
            <a:pPr algn="l"/>
            <a:r>
              <a:rPr lang="en-US" b="0" i="0" dirty="0">
                <a:solidFill>
                  <a:srgbClr val="292929"/>
                </a:solidFill>
                <a:effectLst/>
                <a:latin typeface="source-serif-pro"/>
              </a:rPr>
              <a:t>E(S) = -[(9/14)log(9/14) + (5/14)log(5/14)] = 0.9 4</a:t>
            </a:r>
          </a:p>
        </p:txBody>
      </p:sp>
      <p:pic>
        <p:nvPicPr>
          <p:cNvPr id="10" name="Picture 9">
            <a:extLst>
              <a:ext uri="{FF2B5EF4-FFF2-40B4-BE49-F238E27FC236}">
                <a16:creationId xmlns:a16="http://schemas.microsoft.com/office/drawing/2014/main" id="{7A8E8A43-3FFA-DD85-E082-9F6077531661}"/>
              </a:ext>
            </a:extLst>
          </p:cNvPr>
          <p:cNvPicPr>
            <a:picLocks noChangeAspect="1"/>
          </p:cNvPicPr>
          <p:nvPr/>
        </p:nvPicPr>
        <p:blipFill>
          <a:blip r:embed="rId2"/>
          <a:stretch>
            <a:fillRect/>
          </a:stretch>
        </p:blipFill>
        <p:spPr>
          <a:xfrm>
            <a:off x="6521547" y="2457962"/>
            <a:ext cx="3009900" cy="809625"/>
          </a:xfrm>
          <a:prstGeom prst="rect">
            <a:avLst/>
          </a:prstGeom>
          <a:ln>
            <a:solidFill>
              <a:schemeClr val="tx1"/>
            </a:solidFill>
          </a:ln>
        </p:spPr>
      </p:pic>
    </p:spTree>
    <p:extLst>
      <p:ext uri="{BB962C8B-B14F-4D97-AF65-F5344CB8AC3E}">
        <p14:creationId xmlns:p14="http://schemas.microsoft.com/office/powerpoint/2010/main" val="218976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E73ED7-7864-2CBE-DB7D-00E9E85549F4}"/>
              </a:ext>
            </a:extLst>
          </p:cNvPr>
          <p:cNvSpPr txBox="1"/>
          <p:nvPr/>
        </p:nvSpPr>
        <p:spPr>
          <a:xfrm>
            <a:off x="262817" y="3216919"/>
            <a:ext cx="10860258" cy="1477328"/>
          </a:xfrm>
          <a:prstGeom prst="rect">
            <a:avLst/>
          </a:prstGeom>
          <a:noFill/>
        </p:spPr>
        <p:txBody>
          <a:bodyPr wrap="square">
            <a:spAutoFit/>
          </a:bodyPr>
          <a:lstStyle/>
          <a:p>
            <a:pPr algn="just"/>
            <a:r>
              <a:rPr lang="en-US" dirty="0"/>
              <a:t>Now we have to calculate average weighted entropy. </a:t>
            </a:r>
            <a:r>
              <a:rPr lang="en-US" dirty="0" err="1"/>
              <a:t>ie</a:t>
            </a:r>
            <a:r>
              <a:rPr lang="en-US" dirty="0"/>
              <a:t>, we have found the total of weights of each feature multiplied by probabilities.</a:t>
            </a:r>
          </a:p>
          <a:p>
            <a:pPr algn="just"/>
            <a:endParaRPr lang="en-US" dirty="0"/>
          </a:p>
          <a:p>
            <a:pPr algn="just"/>
            <a:r>
              <a:rPr lang="en-US" dirty="0"/>
              <a:t>E(S, outlook) = (5/14)*E(3,2) + (4/14)*E(4,0) + (5/14)*E(2,3) = (5/14)</a:t>
            </a:r>
            <a:r>
              <a:rPr lang="en-US" dirty="0">
                <a:highlight>
                  <a:srgbClr val="FFFF00"/>
                </a:highlight>
              </a:rPr>
              <a:t>(-(3/5)log(3/5)-(2/5)log(2/5))</a:t>
            </a:r>
            <a:r>
              <a:rPr lang="en-US" dirty="0"/>
              <a:t>+ (4/14)(0) + (5/14)((2/5)log(2/5)-(3/5)log(3/5)) = 0.693</a:t>
            </a:r>
            <a:endParaRPr lang="en-IN" dirty="0"/>
          </a:p>
        </p:txBody>
      </p:sp>
      <p:sp>
        <p:nvSpPr>
          <p:cNvPr id="8" name="TextBox 7">
            <a:extLst>
              <a:ext uri="{FF2B5EF4-FFF2-40B4-BE49-F238E27FC236}">
                <a16:creationId xmlns:a16="http://schemas.microsoft.com/office/drawing/2014/main" id="{1E2A4032-F6BA-C92D-AE9B-C8CB28DF4597}"/>
              </a:ext>
            </a:extLst>
          </p:cNvPr>
          <p:cNvSpPr txBox="1"/>
          <p:nvPr/>
        </p:nvSpPr>
        <p:spPr>
          <a:xfrm>
            <a:off x="0" y="227651"/>
            <a:ext cx="8289388" cy="1200329"/>
          </a:xfrm>
          <a:prstGeom prst="rect">
            <a:avLst/>
          </a:prstGeom>
          <a:noFill/>
        </p:spPr>
        <p:txBody>
          <a:bodyPr wrap="square">
            <a:spAutoFit/>
          </a:bodyPr>
          <a:lstStyle/>
          <a:p>
            <a:r>
              <a:rPr lang="en-US" dirty="0"/>
              <a:t>note: Here typically we will take log to base 2.Here total there are 14 yes/no. Out of which 9 yes and 5 </a:t>
            </a:r>
            <a:r>
              <a:rPr lang="en-US" dirty="0" err="1"/>
              <a:t>no.Based</a:t>
            </a:r>
            <a:r>
              <a:rPr lang="en-US" dirty="0"/>
              <a:t> on it we calculated probability above.</a:t>
            </a:r>
          </a:p>
          <a:p>
            <a:endParaRPr lang="en-US" dirty="0"/>
          </a:p>
          <a:p>
            <a:r>
              <a:rPr lang="en-US" dirty="0"/>
              <a:t>From the above data for outlook we can arrive at the following table easily</a:t>
            </a:r>
            <a:endParaRPr lang="en-IN" dirty="0"/>
          </a:p>
        </p:txBody>
      </p:sp>
      <p:pic>
        <p:nvPicPr>
          <p:cNvPr id="9" name="Picture 8">
            <a:extLst>
              <a:ext uri="{FF2B5EF4-FFF2-40B4-BE49-F238E27FC236}">
                <a16:creationId xmlns:a16="http://schemas.microsoft.com/office/drawing/2014/main" id="{E5F6BEA9-09EE-945B-58D3-AB4E43F806E4}"/>
              </a:ext>
            </a:extLst>
          </p:cNvPr>
          <p:cNvPicPr>
            <a:picLocks noChangeAspect="1"/>
          </p:cNvPicPr>
          <p:nvPr/>
        </p:nvPicPr>
        <p:blipFill>
          <a:blip r:embed="rId2"/>
          <a:stretch>
            <a:fillRect/>
          </a:stretch>
        </p:blipFill>
        <p:spPr>
          <a:xfrm>
            <a:off x="5455700" y="1435568"/>
            <a:ext cx="5667375" cy="1466850"/>
          </a:xfrm>
          <a:prstGeom prst="rect">
            <a:avLst/>
          </a:prstGeom>
          <a:ln>
            <a:solidFill>
              <a:schemeClr val="tx1"/>
            </a:solidFill>
          </a:ln>
        </p:spPr>
      </p:pic>
    </p:spTree>
    <p:extLst>
      <p:ext uri="{BB962C8B-B14F-4D97-AF65-F5344CB8AC3E}">
        <p14:creationId xmlns:p14="http://schemas.microsoft.com/office/powerpoint/2010/main" val="246477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76E5E8-1EE0-CCF9-207B-0E806BFB3DD3}"/>
              </a:ext>
            </a:extLst>
          </p:cNvPr>
          <p:cNvSpPr txBox="1"/>
          <p:nvPr/>
        </p:nvSpPr>
        <p:spPr>
          <a:xfrm>
            <a:off x="182881" y="210905"/>
            <a:ext cx="8669214" cy="1200329"/>
          </a:xfrm>
          <a:prstGeom prst="rect">
            <a:avLst/>
          </a:prstGeom>
          <a:noFill/>
        </p:spPr>
        <p:txBody>
          <a:bodyPr wrap="square">
            <a:spAutoFit/>
          </a:bodyPr>
          <a:lstStyle/>
          <a:p>
            <a:r>
              <a:rPr lang="en-US" dirty="0"/>
              <a:t>The next step is to find the information gain. It is the difference between parent entropy and average weighted entropy we found above.</a:t>
            </a:r>
          </a:p>
          <a:p>
            <a:endParaRPr lang="en-US" dirty="0"/>
          </a:p>
          <a:p>
            <a:r>
              <a:rPr lang="en-US" dirty="0"/>
              <a:t>IG(S, outlook) = 0.94 - 0.693 = 0.247</a:t>
            </a:r>
            <a:endParaRPr lang="en-IN" dirty="0"/>
          </a:p>
        </p:txBody>
      </p:sp>
      <p:sp>
        <p:nvSpPr>
          <p:cNvPr id="11" name="TextBox 10">
            <a:extLst>
              <a:ext uri="{FF2B5EF4-FFF2-40B4-BE49-F238E27FC236}">
                <a16:creationId xmlns:a16="http://schemas.microsoft.com/office/drawing/2014/main" id="{656D0610-896A-01F8-CDDE-BA484E81748F}"/>
              </a:ext>
            </a:extLst>
          </p:cNvPr>
          <p:cNvSpPr txBox="1"/>
          <p:nvPr/>
        </p:nvSpPr>
        <p:spPr>
          <a:xfrm>
            <a:off x="182881" y="1877426"/>
            <a:ext cx="8964635" cy="2031325"/>
          </a:xfrm>
          <a:prstGeom prst="rect">
            <a:avLst/>
          </a:prstGeom>
          <a:noFill/>
        </p:spPr>
        <p:txBody>
          <a:bodyPr wrap="square">
            <a:spAutoFit/>
          </a:bodyPr>
          <a:lstStyle/>
          <a:p>
            <a:r>
              <a:rPr lang="en-US" dirty="0"/>
              <a:t>Similarly find Information gain for Temperature, Humidity, and Windy.</a:t>
            </a:r>
          </a:p>
          <a:p>
            <a:endParaRPr lang="en-US" dirty="0"/>
          </a:p>
          <a:p>
            <a:r>
              <a:rPr lang="en-US" dirty="0"/>
              <a:t>IG(S, Temperature) = 0.940 - 0.911 = 0.029</a:t>
            </a:r>
          </a:p>
          <a:p>
            <a:endParaRPr lang="en-US" dirty="0"/>
          </a:p>
          <a:p>
            <a:r>
              <a:rPr lang="en-US" dirty="0"/>
              <a:t>IG(S, Humidity) = 0.940 - 0.788 = 0.152</a:t>
            </a:r>
          </a:p>
          <a:p>
            <a:endParaRPr lang="en-US" dirty="0"/>
          </a:p>
          <a:p>
            <a:r>
              <a:rPr lang="en-US" dirty="0"/>
              <a:t>IG(S, Windy) = 0.940 - 0.8932 = 0.048</a:t>
            </a:r>
            <a:endParaRPr lang="en-IN" dirty="0"/>
          </a:p>
        </p:txBody>
      </p:sp>
      <p:sp>
        <p:nvSpPr>
          <p:cNvPr id="13" name="TextBox 12">
            <a:extLst>
              <a:ext uri="{FF2B5EF4-FFF2-40B4-BE49-F238E27FC236}">
                <a16:creationId xmlns:a16="http://schemas.microsoft.com/office/drawing/2014/main" id="{4DD83558-B991-AF9E-5001-233DC23DC3C9}"/>
              </a:ext>
            </a:extLst>
          </p:cNvPr>
          <p:cNvSpPr txBox="1"/>
          <p:nvPr/>
        </p:nvSpPr>
        <p:spPr>
          <a:xfrm>
            <a:off x="182881" y="4525332"/>
            <a:ext cx="6098344" cy="923330"/>
          </a:xfrm>
          <a:prstGeom prst="rect">
            <a:avLst/>
          </a:prstGeom>
          <a:noFill/>
        </p:spPr>
        <p:txBody>
          <a:bodyPr wrap="square">
            <a:spAutoFit/>
          </a:bodyPr>
          <a:lstStyle/>
          <a:p>
            <a:r>
              <a:rPr lang="en-US" b="1" i="1" dirty="0">
                <a:solidFill>
                  <a:srgbClr val="292929"/>
                </a:solidFill>
                <a:effectLst/>
                <a:latin typeface="source-serif-pro"/>
              </a:rPr>
              <a:t>Now select the feature having the largest entropy gain</a:t>
            </a:r>
            <a:r>
              <a:rPr lang="en-US" b="0" i="0" dirty="0">
                <a:solidFill>
                  <a:srgbClr val="292929"/>
                </a:solidFill>
                <a:effectLst/>
                <a:latin typeface="source-serif-pro"/>
              </a:rPr>
              <a:t>. Here it is Outlook. So it forms the first node(root node) of our decision tree.</a:t>
            </a:r>
            <a:endParaRPr lang="en-IN" dirty="0"/>
          </a:p>
        </p:txBody>
      </p:sp>
    </p:spTree>
    <p:extLst>
      <p:ext uri="{BB962C8B-B14F-4D97-AF65-F5344CB8AC3E}">
        <p14:creationId xmlns:p14="http://schemas.microsoft.com/office/powerpoint/2010/main" val="911134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DCC5D5-1724-8F10-3340-B6D251FBCC59}"/>
              </a:ext>
            </a:extLst>
          </p:cNvPr>
          <p:cNvSpPr txBox="1"/>
          <p:nvPr/>
        </p:nvSpPr>
        <p:spPr>
          <a:xfrm>
            <a:off x="235634" y="216263"/>
            <a:ext cx="6098344" cy="369332"/>
          </a:xfrm>
          <a:prstGeom prst="rect">
            <a:avLst/>
          </a:prstGeom>
          <a:noFill/>
        </p:spPr>
        <p:txBody>
          <a:bodyPr wrap="square">
            <a:spAutoFit/>
          </a:bodyPr>
          <a:lstStyle/>
          <a:p>
            <a:r>
              <a:rPr lang="en-US" b="0" i="0" dirty="0">
                <a:solidFill>
                  <a:srgbClr val="292929"/>
                </a:solidFill>
                <a:effectLst/>
                <a:latin typeface="source-serif-pro"/>
              </a:rPr>
              <a:t>Now our data look as follows</a:t>
            </a:r>
            <a:endParaRPr lang="en-IN" dirty="0"/>
          </a:p>
        </p:txBody>
      </p:sp>
      <p:pic>
        <p:nvPicPr>
          <p:cNvPr id="7" name="Picture 6">
            <a:extLst>
              <a:ext uri="{FF2B5EF4-FFF2-40B4-BE49-F238E27FC236}">
                <a16:creationId xmlns:a16="http://schemas.microsoft.com/office/drawing/2014/main" id="{BDA68FFE-7696-E0AF-F1D6-AD9396E9D346}"/>
              </a:ext>
            </a:extLst>
          </p:cNvPr>
          <p:cNvPicPr>
            <a:picLocks noChangeAspect="1"/>
          </p:cNvPicPr>
          <p:nvPr/>
        </p:nvPicPr>
        <p:blipFill>
          <a:blip r:embed="rId2"/>
          <a:stretch>
            <a:fillRect/>
          </a:stretch>
        </p:blipFill>
        <p:spPr>
          <a:xfrm>
            <a:off x="235634" y="1030019"/>
            <a:ext cx="3067050" cy="971550"/>
          </a:xfrm>
          <a:prstGeom prst="rect">
            <a:avLst/>
          </a:prstGeom>
        </p:spPr>
      </p:pic>
      <p:pic>
        <p:nvPicPr>
          <p:cNvPr id="9" name="Picture 8">
            <a:extLst>
              <a:ext uri="{FF2B5EF4-FFF2-40B4-BE49-F238E27FC236}">
                <a16:creationId xmlns:a16="http://schemas.microsoft.com/office/drawing/2014/main" id="{C8246D53-AEC3-D13E-80CB-F851A8EBC86B}"/>
              </a:ext>
            </a:extLst>
          </p:cNvPr>
          <p:cNvPicPr>
            <a:picLocks noChangeAspect="1"/>
          </p:cNvPicPr>
          <p:nvPr/>
        </p:nvPicPr>
        <p:blipFill>
          <a:blip r:embed="rId3"/>
          <a:stretch>
            <a:fillRect/>
          </a:stretch>
        </p:blipFill>
        <p:spPr>
          <a:xfrm>
            <a:off x="3999768" y="1030019"/>
            <a:ext cx="3067050" cy="971550"/>
          </a:xfrm>
          <a:prstGeom prst="rect">
            <a:avLst/>
          </a:prstGeom>
        </p:spPr>
      </p:pic>
      <p:pic>
        <p:nvPicPr>
          <p:cNvPr id="11" name="Picture 10">
            <a:extLst>
              <a:ext uri="{FF2B5EF4-FFF2-40B4-BE49-F238E27FC236}">
                <a16:creationId xmlns:a16="http://schemas.microsoft.com/office/drawing/2014/main" id="{D30E35E9-383F-0A5A-2C42-19CF90FD1028}"/>
              </a:ext>
            </a:extLst>
          </p:cNvPr>
          <p:cNvPicPr>
            <a:picLocks noChangeAspect="1"/>
          </p:cNvPicPr>
          <p:nvPr/>
        </p:nvPicPr>
        <p:blipFill>
          <a:blip r:embed="rId4"/>
          <a:stretch>
            <a:fillRect/>
          </a:stretch>
        </p:blipFill>
        <p:spPr>
          <a:xfrm>
            <a:off x="7601096" y="1030019"/>
            <a:ext cx="3067050" cy="1352550"/>
          </a:xfrm>
          <a:prstGeom prst="rect">
            <a:avLst/>
          </a:prstGeom>
        </p:spPr>
      </p:pic>
      <p:pic>
        <p:nvPicPr>
          <p:cNvPr id="3074" name="Picture 2">
            <a:extLst>
              <a:ext uri="{FF2B5EF4-FFF2-40B4-BE49-F238E27FC236}">
                <a16:creationId xmlns:a16="http://schemas.microsoft.com/office/drawing/2014/main" id="{A66CDFA3-5E12-7DC7-11EA-E1C2AD8C8B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9768" y="4003944"/>
            <a:ext cx="2286000" cy="17049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1996110-BEFA-FCBD-5B77-30E33DA66DFC}"/>
              </a:ext>
            </a:extLst>
          </p:cNvPr>
          <p:cNvSpPr txBox="1"/>
          <p:nvPr/>
        </p:nvSpPr>
        <p:spPr>
          <a:xfrm>
            <a:off x="235633" y="2963818"/>
            <a:ext cx="11243603" cy="646331"/>
          </a:xfrm>
          <a:prstGeom prst="rect">
            <a:avLst/>
          </a:prstGeom>
          <a:noFill/>
        </p:spPr>
        <p:txBody>
          <a:bodyPr wrap="square">
            <a:spAutoFit/>
          </a:bodyPr>
          <a:lstStyle/>
          <a:p>
            <a:r>
              <a:rPr lang="en-US" dirty="0"/>
              <a:t>Since overcast contains only examples of class ‘Yes’ we can set it as yes. That means If outlook is overcast football will be played. Now our decision tree looks as follows.</a:t>
            </a:r>
            <a:endParaRPr lang="en-IN" dirty="0"/>
          </a:p>
        </p:txBody>
      </p:sp>
    </p:spTree>
    <p:extLst>
      <p:ext uri="{BB962C8B-B14F-4D97-AF65-F5344CB8AC3E}">
        <p14:creationId xmlns:p14="http://schemas.microsoft.com/office/powerpoint/2010/main" val="3977307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19330</TotalTime>
  <Words>2087</Words>
  <Application>Microsoft Office PowerPoint</Application>
  <PresentationFormat>Widescreen</PresentationFormat>
  <Paragraphs>176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Poppins</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SANDEEPA M S</dc:creator>
  <cp:lastModifiedBy>SANDEEPA M S</cp:lastModifiedBy>
  <cp:revision>20</cp:revision>
  <dcterms:created xsi:type="dcterms:W3CDTF">2022-12-19T16:55:32Z</dcterms:created>
  <dcterms:modified xsi:type="dcterms:W3CDTF">2023-03-02T02:32:27Z</dcterms:modified>
</cp:coreProperties>
</file>