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77" r:id="rId3"/>
    <p:sldId id="280" r:id="rId4"/>
    <p:sldId id="281" r:id="rId5"/>
    <p:sldId id="282" r:id="rId6"/>
    <p:sldId id="283" r:id="rId7"/>
    <p:sldId id="284" r:id="rId8"/>
    <p:sldId id="285" r:id="rId9"/>
    <p:sldId id="278" r:id="rId10"/>
    <p:sldId id="286" r:id="rId11"/>
    <p:sldId id="287" r:id="rId12"/>
    <p:sldId id="304" r:id="rId13"/>
    <p:sldId id="288" r:id="rId14"/>
    <p:sldId id="279" r:id="rId15"/>
    <p:sldId id="289" r:id="rId16"/>
    <p:sldId id="296" r:id="rId17"/>
    <p:sldId id="299" r:id="rId18"/>
    <p:sldId id="300" r:id="rId19"/>
    <p:sldId id="301" r:id="rId20"/>
    <p:sldId id="302" r:id="rId21"/>
    <p:sldId id="303" r:id="rId22"/>
    <p:sldId id="290" r:id="rId23"/>
    <p:sldId id="291" r:id="rId24"/>
    <p:sldId id="292" r:id="rId25"/>
    <p:sldId id="293" r:id="rId26"/>
    <p:sldId id="294" r:id="rId27"/>
    <p:sldId id="295" r:id="rId28"/>
    <p:sldId id="305" r:id="rId29"/>
    <p:sldId id="306" r:id="rId30"/>
    <p:sldId id="307" r:id="rId31"/>
    <p:sldId id="308" r:id="rId32"/>
    <p:sldId id="309" r:id="rId33"/>
    <p:sldId id="310" r:id="rId34"/>
    <p:sldId id="311" r:id="rId35"/>
    <p:sldId id="312" r:id="rId36"/>
    <p:sldId id="313" r:id="rId37"/>
    <p:sldId id="31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8B045D-B059-4221-BB49-8B6DA72DB476}" type="datetimeFigureOut">
              <a:rPr lang="en-IN" smtClean="0"/>
              <a:t>10-03-2023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EE4C5-78C6-4ED7-B461-BFF03C41713B}" type="slidenum">
              <a:rPr lang="en-IN" smtClean="0"/>
              <a:t>‹#›</a:t>
            </a:fld>
            <a:endParaRPr lang="en-IN"/>
          </a:p>
        </p:txBody>
      </p:sp>
    </p:spTree>
    <p:extLst>
      <p:ext uri="{BB962C8B-B14F-4D97-AF65-F5344CB8AC3E}">
        <p14:creationId xmlns:p14="http://schemas.microsoft.com/office/powerpoint/2010/main" val="3069571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7EE4C5-78C6-4ED7-B461-BFF03C41713B}" type="slidenum">
              <a:rPr lang="en-IN" smtClean="0"/>
              <a:t>7</a:t>
            </a:fld>
            <a:endParaRPr lang="en-IN"/>
          </a:p>
        </p:txBody>
      </p:sp>
    </p:spTree>
    <p:extLst>
      <p:ext uri="{BB962C8B-B14F-4D97-AF65-F5344CB8AC3E}">
        <p14:creationId xmlns:p14="http://schemas.microsoft.com/office/powerpoint/2010/main" val="3901038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E8C09-7E25-74E8-E6EB-6A4C68A71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A68351-3C1D-749E-58D2-3EBA2A834C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C085DF-5912-4428-70C5-02EC872C8B9B}"/>
              </a:ext>
            </a:extLst>
          </p:cNvPr>
          <p:cNvSpPr>
            <a:spLocks noGrp="1"/>
          </p:cNvSpPr>
          <p:nvPr>
            <p:ph type="dt" sz="half" idx="10"/>
          </p:nvPr>
        </p:nvSpPr>
        <p:spPr/>
        <p:txBody>
          <a:bodyPr/>
          <a:lstStyle/>
          <a:p>
            <a:fld id="{F337382F-C387-4367-B820-8B835FDBCE2D}" type="datetimeFigureOut">
              <a:rPr lang="en-IN" smtClean="0"/>
              <a:t>10-03-2023</a:t>
            </a:fld>
            <a:endParaRPr lang="en-IN"/>
          </a:p>
        </p:txBody>
      </p:sp>
      <p:sp>
        <p:nvSpPr>
          <p:cNvPr id="5" name="Footer Placeholder 4">
            <a:extLst>
              <a:ext uri="{FF2B5EF4-FFF2-40B4-BE49-F238E27FC236}">
                <a16:creationId xmlns:a16="http://schemas.microsoft.com/office/drawing/2014/main" id="{B4DDA52A-8126-5C2B-0946-08F95850F1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15C56F-665E-B364-7545-6FF90513BB02}"/>
              </a:ext>
            </a:extLst>
          </p:cNvPr>
          <p:cNvSpPr>
            <a:spLocks noGrp="1"/>
          </p:cNvSpPr>
          <p:nvPr>
            <p:ph type="sldNum" sz="quarter" idx="12"/>
          </p:nvPr>
        </p:nvSpPr>
        <p:spPr/>
        <p:txBody>
          <a:bodyPr/>
          <a:lstStyle/>
          <a:p>
            <a:fld id="{666836F4-505F-43F2-BC7F-6D65DEB194A3}" type="slidenum">
              <a:rPr lang="en-IN" smtClean="0"/>
              <a:t>‹#›</a:t>
            </a:fld>
            <a:endParaRPr lang="en-IN"/>
          </a:p>
        </p:txBody>
      </p:sp>
    </p:spTree>
    <p:extLst>
      <p:ext uri="{BB962C8B-B14F-4D97-AF65-F5344CB8AC3E}">
        <p14:creationId xmlns:p14="http://schemas.microsoft.com/office/powerpoint/2010/main" val="231514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7C0B-F992-9455-D10C-F48CD9729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81B0EA-3BFF-0333-F008-D4B09D1112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3B1C32-AFCA-9EC9-2B5B-4D6F04F5E1FA}"/>
              </a:ext>
            </a:extLst>
          </p:cNvPr>
          <p:cNvSpPr>
            <a:spLocks noGrp="1"/>
          </p:cNvSpPr>
          <p:nvPr>
            <p:ph type="dt" sz="half" idx="10"/>
          </p:nvPr>
        </p:nvSpPr>
        <p:spPr/>
        <p:txBody>
          <a:bodyPr/>
          <a:lstStyle/>
          <a:p>
            <a:fld id="{F337382F-C387-4367-B820-8B835FDBCE2D}" type="datetimeFigureOut">
              <a:rPr lang="en-IN" smtClean="0"/>
              <a:t>10-03-2023</a:t>
            </a:fld>
            <a:endParaRPr lang="en-IN"/>
          </a:p>
        </p:txBody>
      </p:sp>
      <p:sp>
        <p:nvSpPr>
          <p:cNvPr id="5" name="Footer Placeholder 4">
            <a:extLst>
              <a:ext uri="{FF2B5EF4-FFF2-40B4-BE49-F238E27FC236}">
                <a16:creationId xmlns:a16="http://schemas.microsoft.com/office/drawing/2014/main" id="{B3224435-D56D-C71A-6B13-5A10C31837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DE99C2-2B57-26E6-BBFE-89998D15D24E}"/>
              </a:ext>
            </a:extLst>
          </p:cNvPr>
          <p:cNvSpPr>
            <a:spLocks noGrp="1"/>
          </p:cNvSpPr>
          <p:nvPr>
            <p:ph type="sldNum" sz="quarter" idx="12"/>
          </p:nvPr>
        </p:nvSpPr>
        <p:spPr/>
        <p:txBody>
          <a:bodyPr/>
          <a:lstStyle/>
          <a:p>
            <a:fld id="{666836F4-505F-43F2-BC7F-6D65DEB194A3}" type="slidenum">
              <a:rPr lang="en-IN" smtClean="0"/>
              <a:t>‹#›</a:t>
            </a:fld>
            <a:endParaRPr lang="en-IN"/>
          </a:p>
        </p:txBody>
      </p:sp>
    </p:spTree>
    <p:extLst>
      <p:ext uri="{BB962C8B-B14F-4D97-AF65-F5344CB8AC3E}">
        <p14:creationId xmlns:p14="http://schemas.microsoft.com/office/powerpoint/2010/main" val="2511689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D71FDE-E945-AA2B-0065-E1BE6FE68F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0EA03C-0E53-7705-1C7C-EBE5050798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679C45-0BD7-9538-09A5-74AA4A343FC6}"/>
              </a:ext>
            </a:extLst>
          </p:cNvPr>
          <p:cNvSpPr>
            <a:spLocks noGrp="1"/>
          </p:cNvSpPr>
          <p:nvPr>
            <p:ph type="dt" sz="half" idx="10"/>
          </p:nvPr>
        </p:nvSpPr>
        <p:spPr/>
        <p:txBody>
          <a:bodyPr/>
          <a:lstStyle/>
          <a:p>
            <a:fld id="{F337382F-C387-4367-B820-8B835FDBCE2D}" type="datetimeFigureOut">
              <a:rPr lang="en-IN" smtClean="0"/>
              <a:t>10-03-2023</a:t>
            </a:fld>
            <a:endParaRPr lang="en-IN"/>
          </a:p>
        </p:txBody>
      </p:sp>
      <p:sp>
        <p:nvSpPr>
          <p:cNvPr id="5" name="Footer Placeholder 4">
            <a:extLst>
              <a:ext uri="{FF2B5EF4-FFF2-40B4-BE49-F238E27FC236}">
                <a16:creationId xmlns:a16="http://schemas.microsoft.com/office/drawing/2014/main" id="{FC9C056B-5CE7-C7C3-153C-59394B5945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E6CE82-F3BE-2CDE-32BB-49BF2B42432C}"/>
              </a:ext>
            </a:extLst>
          </p:cNvPr>
          <p:cNvSpPr>
            <a:spLocks noGrp="1"/>
          </p:cNvSpPr>
          <p:nvPr>
            <p:ph type="sldNum" sz="quarter" idx="12"/>
          </p:nvPr>
        </p:nvSpPr>
        <p:spPr/>
        <p:txBody>
          <a:bodyPr/>
          <a:lstStyle/>
          <a:p>
            <a:fld id="{666836F4-505F-43F2-BC7F-6D65DEB194A3}" type="slidenum">
              <a:rPr lang="en-IN" smtClean="0"/>
              <a:t>‹#›</a:t>
            </a:fld>
            <a:endParaRPr lang="en-IN"/>
          </a:p>
        </p:txBody>
      </p:sp>
    </p:spTree>
    <p:extLst>
      <p:ext uri="{BB962C8B-B14F-4D97-AF65-F5344CB8AC3E}">
        <p14:creationId xmlns:p14="http://schemas.microsoft.com/office/powerpoint/2010/main" val="1150018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C79D-42B5-DD57-CF61-9F66E57BCF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ECD727-D0C8-F6AE-E0FB-56CD69E2FF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C66C2A-B4D0-D4AD-8241-156FC235453B}"/>
              </a:ext>
            </a:extLst>
          </p:cNvPr>
          <p:cNvSpPr>
            <a:spLocks noGrp="1"/>
          </p:cNvSpPr>
          <p:nvPr>
            <p:ph type="dt" sz="half" idx="10"/>
          </p:nvPr>
        </p:nvSpPr>
        <p:spPr/>
        <p:txBody>
          <a:bodyPr/>
          <a:lstStyle/>
          <a:p>
            <a:fld id="{F337382F-C387-4367-B820-8B835FDBCE2D}" type="datetimeFigureOut">
              <a:rPr lang="en-IN" smtClean="0"/>
              <a:t>10-03-2023</a:t>
            </a:fld>
            <a:endParaRPr lang="en-IN"/>
          </a:p>
        </p:txBody>
      </p:sp>
      <p:sp>
        <p:nvSpPr>
          <p:cNvPr id="5" name="Footer Placeholder 4">
            <a:extLst>
              <a:ext uri="{FF2B5EF4-FFF2-40B4-BE49-F238E27FC236}">
                <a16:creationId xmlns:a16="http://schemas.microsoft.com/office/drawing/2014/main" id="{D1A53A75-03D7-AE93-D6B6-F78D5A9909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0C96C-D6CA-50FE-8C0B-8F89A0DFB7CB}"/>
              </a:ext>
            </a:extLst>
          </p:cNvPr>
          <p:cNvSpPr>
            <a:spLocks noGrp="1"/>
          </p:cNvSpPr>
          <p:nvPr>
            <p:ph type="sldNum" sz="quarter" idx="12"/>
          </p:nvPr>
        </p:nvSpPr>
        <p:spPr/>
        <p:txBody>
          <a:bodyPr/>
          <a:lstStyle/>
          <a:p>
            <a:fld id="{666836F4-505F-43F2-BC7F-6D65DEB194A3}" type="slidenum">
              <a:rPr lang="en-IN" smtClean="0"/>
              <a:t>‹#›</a:t>
            </a:fld>
            <a:endParaRPr lang="en-IN"/>
          </a:p>
        </p:txBody>
      </p:sp>
    </p:spTree>
    <p:extLst>
      <p:ext uri="{BB962C8B-B14F-4D97-AF65-F5344CB8AC3E}">
        <p14:creationId xmlns:p14="http://schemas.microsoft.com/office/powerpoint/2010/main" val="136498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D375-083E-9903-F57C-2E1DF10F81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80658F-5791-AEF9-49C5-271132D81D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10D95A-200F-667A-F935-D424D2AAF8E1}"/>
              </a:ext>
            </a:extLst>
          </p:cNvPr>
          <p:cNvSpPr>
            <a:spLocks noGrp="1"/>
          </p:cNvSpPr>
          <p:nvPr>
            <p:ph type="dt" sz="half" idx="10"/>
          </p:nvPr>
        </p:nvSpPr>
        <p:spPr/>
        <p:txBody>
          <a:bodyPr/>
          <a:lstStyle/>
          <a:p>
            <a:fld id="{F337382F-C387-4367-B820-8B835FDBCE2D}" type="datetimeFigureOut">
              <a:rPr lang="en-IN" smtClean="0"/>
              <a:t>10-03-2023</a:t>
            </a:fld>
            <a:endParaRPr lang="en-IN"/>
          </a:p>
        </p:txBody>
      </p:sp>
      <p:sp>
        <p:nvSpPr>
          <p:cNvPr id="5" name="Footer Placeholder 4">
            <a:extLst>
              <a:ext uri="{FF2B5EF4-FFF2-40B4-BE49-F238E27FC236}">
                <a16:creationId xmlns:a16="http://schemas.microsoft.com/office/drawing/2014/main" id="{55E8D2EA-323C-BE8F-46CC-69A14166E5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A92C11-336D-3734-7860-89976E8AE029}"/>
              </a:ext>
            </a:extLst>
          </p:cNvPr>
          <p:cNvSpPr>
            <a:spLocks noGrp="1"/>
          </p:cNvSpPr>
          <p:nvPr>
            <p:ph type="sldNum" sz="quarter" idx="12"/>
          </p:nvPr>
        </p:nvSpPr>
        <p:spPr/>
        <p:txBody>
          <a:bodyPr/>
          <a:lstStyle/>
          <a:p>
            <a:fld id="{666836F4-505F-43F2-BC7F-6D65DEB194A3}" type="slidenum">
              <a:rPr lang="en-IN" smtClean="0"/>
              <a:t>‹#›</a:t>
            </a:fld>
            <a:endParaRPr lang="en-IN"/>
          </a:p>
        </p:txBody>
      </p:sp>
    </p:spTree>
    <p:extLst>
      <p:ext uri="{BB962C8B-B14F-4D97-AF65-F5344CB8AC3E}">
        <p14:creationId xmlns:p14="http://schemas.microsoft.com/office/powerpoint/2010/main" val="2683600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F2C0-10A9-6E56-351A-15EB616E57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A857F3-AE63-9BED-99E3-CA6FDF827E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FC09D3-C8A5-E73E-4B5D-62B7F63ABA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15CDF5-CDDD-3AB9-CDAD-58D04745DB9C}"/>
              </a:ext>
            </a:extLst>
          </p:cNvPr>
          <p:cNvSpPr>
            <a:spLocks noGrp="1"/>
          </p:cNvSpPr>
          <p:nvPr>
            <p:ph type="dt" sz="half" idx="10"/>
          </p:nvPr>
        </p:nvSpPr>
        <p:spPr/>
        <p:txBody>
          <a:bodyPr/>
          <a:lstStyle/>
          <a:p>
            <a:fld id="{F337382F-C387-4367-B820-8B835FDBCE2D}" type="datetimeFigureOut">
              <a:rPr lang="en-IN" smtClean="0"/>
              <a:t>10-03-2023</a:t>
            </a:fld>
            <a:endParaRPr lang="en-IN"/>
          </a:p>
        </p:txBody>
      </p:sp>
      <p:sp>
        <p:nvSpPr>
          <p:cNvPr id="6" name="Footer Placeholder 5">
            <a:extLst>
              <a:ext uri="{FF2B5EF4-FFF2-40B4-BE49-F238E27FC236}">
                <a16:creationId xmlns:a16="http://schemas.microsoft.com/office/drawing/2014/main" id="{45772C62-B466-CC15-A1F4-4C9C33D3A8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38466A-DB5E-44DB-35DE-73C977161F11}"/>
              </a:ext>
            </a:extLst>
          </p:cNvPr>
          <p:cNvSpPr>
            <a:spLocks noGrp="1"/>
          </p:cNvSpPr>
          <p:nvPr>
            <p:ph type="sldNum" sz="quarter" idx="12"/>
          </p:nvPr>
        </p:nvSpPr>
        <p:spPr/>
        <p:txBody>
          <a:bodyPr/>
          <a:lstStyle/>
          <a:p>
            <a:fld id="{666836F4-505F-43F2-BC7F-6D65DEB194A3}" type="slidenum">
              <a:rPr lang="en-IN" smtClean="0"/>
              <a:t>‹#›</a:t>
            </a:fld>
            <a:endParaRPr lang="en-IN"/>
          </a:p>
        </p:txBody>
      </p:sp>
    </p:spTree>
    <p:extLst>
      <p:ext uri="{BB962C8B-B14F-4D97-AF65-F5344CB8AC3E}">
        <p14:creationId xmlns:p14="http://schemas.microsoft.com/office/powerpoint/2010/main" val="3005690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521B0-706A-2E8B-637E-DC8F3FA3D9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4E2829-6B52-5636-B830-781381F49F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21645D-59C2-B09B-D6A4-970CC664DA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9CFDEE-14B6-324C-5754-2F133F7A1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E53DE4-1638-7CCC-CABB-B4A694A814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040349-8438-E8FF-0F54-4AB405B36F20}"/>
              </a:ext>
            </a:extLst>
          </p:cNvPr>
          <p:cNvSpPr>
            <a:spLocks noGrp="1"/>
          </p:cNvSpPr>
          <p:nvPr>
            <p:ph type="dt" sz="half" idx="10"/>
          </p:nvPr>
        </p:nvSpPr>
        <p:spPr/>
        <p:txBody>
          <a:bodyPr/>
          <a:lstStyle/>
          <a:p>
            <a:fld id="{F337382F-C387-4367-B820-8B835FDBCE2D}" type="datetimeFigureOut">
              <a:rPr lang="en-IN" smtClean="0"/>
              <a:t>10-03-2023</a:t>
            </a:fld>
            <a:endParaRPr lang="en-IN"/>
          </a:p>
        </p:txBody>
      </p:sp>
      <p:sp>
        <p:nvSpPr>
          <p:cNvPr id="8" name="Footer Placeholder 7">
            <a:extLst>
              <a:ext uri="{FF2B5EF4-FFF2-40B4-BE49-F238E27FC236}">
                <a16:creationId xmlns:a16="http://schemas.microsoft.com/office/drawing/2014/main" id="{63B2A49D-DEA6-1A83-8BA6-3BDDA00D97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CDF6EC-AB12-AD91-E867-45E6A832DF05}"/>
              </a:ext>
            </a:extLst>
          </p:cNvPr>
          <p:cNvSpPr>
            <a:spLocks noGrp="1"/>
          </p:cNvSpPr>
          <p:nvPr>
            <p:ph type="sldNum" sz="quarter" idx="12"/>
          </p:nvPr>
        </p:nvSpPr>
        <p:spPr/>
        <p:txBody>
          <a:bodyPr/>
          <a:lstStyle/>
          <a:p>
            <a:fld id="{666836F4-505F-43F2-BC7F-6D65DEB194A3}" type="slidenum">
              <a:rPr lang="en-IN" smtClean="0"/>
              <a:t>‹#›</a:t>
            </a:fld>
            <a:endParaRPr lang="en-IN"/>
          </a:p>
        </p:txBody>
      </p:sp>
    </p:spTree>
    <p:extLst>
      <p:ext uri="{BB962C8B-B14F-4D97-AF65-F5344CB8AC3E}">
        <p14:creationId xmlns:p14="http://schemas.microsoft.com/office/powerpoint/2010/main" val="10066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DE26-2262-8EAD-C7B2-735B385BFE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0DA14B-4C98-711E-379F-30D99827C94D}"/>
              </a:ext>
            </a:extLst>
          </p:cNvPr>
          <p:cNvSpPr>
            <a:spLocks noGrp="1"/>
          </p:cNvSpPr>
          <p:nvPr>
            <p:ph type="dt" sz="half" idx="10"/>
          </p:nvPr>
        </p:nvSpPr>
        <p:spPr/>
        <p:txBody>
          <a:bodyPr/>
          <a:lstStyle/>
          <a:p>
            <a:fld id="{F337382F-C387-4367-B820-8B835FDBCE2D}" type="datetimeFigureOut">
              <a:rPr lang="en-IN" smtClean="0"/>
              <a:t>10-03-2023</a:t>
            </a:fld>
            <a:endParaRPr lang="en-IN"/>
          </a:p>
        </p:txBody>
      </p:sp>
      <p:sp>
        <p:nvSpPr>
          <p:cNvPr id="4" name="Footer Placeholder 3">
            <a:extLst>
              <a:ext uri="{FF2B5EF4-FFF2-40B4-BE49-F238E27FC236}">
                <a16:creationId xmlns:a16="http://schemas.microsoft.com/office/drawing/2014/main" id="{2422333D-B3D0-67FE-4B78-82E8145D6E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755232-4F3E-5B60-5740-64F15316299C}"/>
              </a:ext>
            </a:extLst>
          </p:cNvPr>
          <p:cNvSpPr>
            <a:spLocks noGrp="1"/>
          </p:cNvSpPr>
          <p:nvPr>
            <p:ph type="sldNum" sz="quarter" idx="12"/>
          </p:nvPr>
        </p:nvSpPr>
        <p:spPr/>
        <p:txBody>
          <a:bodyPr/>
          <a:lstStyle/>
          <a:p>
            <a:fld id="{666836F4-505F-43F2-BC7F-6D65DEB194A3}" type="slidenum">
              <a:rPr lang="en-IN" smtClean="0"/>
              <a:t>‹#›</a:t>
            </a:fld>
            <a:endParaRPr lang="en-IN"/>
          </a:p>
        </p:txBody>
      </p:sp>
    </p:spTree>
    <p:extLst>
      <p:ext uri="{BB962C8B-B14F-4D97-AF65-F5344CB8AC3E}">
        <p14:creationId xmlns:p14="http://schemas.microsoft.com/office/powerpoint/2010/main" val="941549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03B2FB-3903-EB93-0B13-321502B225D7}"/>
              </a:ext>
            </a:extLst>
          </p:cNvPr>
          <p:cNvSpPr>
            <a:spLocks noGrp="1"/>
          </p:cNvSpPr>
          <p:nvPr>
            <p:ph type="dt" sz="half" idx="10"/>
          </p:nvPr>
        </p:nvSpPr>
        <p:spPr/>
        <p:txBody>
          <a:bodyPr/>
          <a:lstStyle/>
          <a:p>
            <a:fld id="{F337382F-C387-4367-B820-8B835FDBCE2D}" type="datetimeFigureOut">
              <a:rPr lang="en-IN" smtClean="0"/>
              <a:t>10-03-2023</a:t>
            </a:fld>
            <a:endParaRPr lang="en-IN"/>
          </a:p>
        </p:txBody>
      </p:sp>
      <p:sp>
        <p:nvSpPr>
          <p:cNvPr id="3" name="Footer Placeholder 2">
            <a:extLst>
              <a:ext uri="{FF2B5EF4-FFF2-40B4-BE49-F238E27FC236}">
                <a16:creationId xmlns:a16="http://schemas.microsoft.com/office/drawing/2014/main" id="{86A1268D-CBD2-F8E1-40DE-27D576A8DF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BD2E3C-7F22-231A-C68D-03DEEE756EE1}"/>
              </a:ext>
            </a:extLst>
          </p:cNvPr>
          <p:cNvSpPr>
            <a:spLocks noGrp="1"/>
          </p:cNvSpPr>
          <p:nvPr>
            <p:ph type="sldNum" sz="quarter" idx="12"/>
          </p:nvPr>
        </p:nvSpPr>
        <p:spPr/>
        <p:txBody>
          <a:bodyPr/>
          <a:lstStyle/>
          <a:p>
            <a:fld id="{666836F4-505F-43F2-BC7F-6D65DEB194A3}" type="slidenum">
              <a:rPr lang="en-IN" smtClean="0"/>
              <a:t>‹#›</a:t>
            </a:fld>
            <a:endParaRPr lang="en-IN"/>
          </a:p>
        </p:txBody>
      </p:sp>
    </p:spTree>
    <p:extLst>
      <p:ext uri="{BB962C8B-B14F-4D97-AF65-F5344CB8AC3E}">
        <p14:creationId xmlns:p14="http://schemas.microsoft.com/office/powerpoint/2010/main" val="384356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8888A-379A-358A-6EFF-57F5BF5AE5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2E94FC-1041-379E-233D-C078830E44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0F6797-9F26-8877-6154-F9DBF7895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ADC48D-03B4-239E-8505-725DFC948B94}"/>
              </a:ext>
            </a:extLst>
          </p:cNvPr>
          <p:cNvSpPr>
            <a:spLocks noGrp="1"/>
          </p:cNvSpPr>
          <p:nvPr>
            <p:ph type="dt" sz="half" idx="10"/>
          </p:nvPr>
        </p:nvSpPr>
        <p:spPr/>
        <p:txBody>
          <a:bodyPr/>
          <a:lstStyle/>
          <a:p>
            <a:fld id="{F337382F-C387-4367-B820-8B835FDBCE2D}" type="datetimeFigureOut">
              <a:rPr lang="en-IN" smtClean="0"/>
              <a:t>10-03-2023</a:t>
            </a:fld>
            <a:endParaRPr lang="en-IN"/>
          </a:p>
        </p:txBody>
      </p:sp>
      <p:sp>
        <p:nvSpPr>
          <p:cNvPr id="6" name="Footer Placeholder 5">
            <a:extLst>
              <a:ext uri="{FF2B5EF4-FFF2-40B4-BE49-F238E27FC236}">
                <a16:creationId xmlns:a16="http://schemas.microsoft.com/office/drawing/2014/main" id="{892173B6-56AB-8B03-D5FC-8B7C76FFC8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51C2F1-371D-E86B-F505-DF46A3BA8DDC}"/>
              </a:ext>
            </a:extLst>
          </p:cNvPr>
          <p:cNvSpPr>
            <a:spLocks noGrp="1"/>
          </p:cNvSpPr>
          <p:nvPr>
            <p:ph type="sldNum" sz="quarter" idx="12"/>
          </p:nvPr>
        </p:nvSpPr>
        <p:spPr/>
        <p:txBody>
          <a:bodyPr/>
          <a:lstStyle/>
          <a:p>
            <a:fld id="{666836F4-505F-43F2-BC7F-6D65DEB194A3}" type="slidenum">
              <a:rPr lang="en-IN" smtClean="0"/>
              <a:t>‹#›</a:t>
            </a:fld>
            <a:endParaRPr lang="en-IN"/>
          </a:p>
        </p:txBody>
      </p:sp>
    </p:spTree>
    <p:extLst>
      <p:ext uri="{BB962C8B-B14F-4D97-AF65-F5344CB8AC3E}">
        <p14:creationId xmlns:p14="http://schemas.microsoft.com/office/powerpoint/2010/main" val="2688509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7D3C-8AFB-0DDD-9806-2FCFC3B69A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09EF8C-3E8A-93B3-79B5-42ADEFBE03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2494F0-BA2E-6FA3-1D2E-46377ECB8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16DAC7-8204-DA60-16AE-C42DE381DE82}"/>
              </a:ext>
            </a:extLst>
          </p:cNvPr>
          <p:cNvSpPr>
            <a:spLocks noGrp="1"/>
          </p:cNvSpPr>
          <p:nvPr>
            <p:ph type="dt" sz="half" idx="10"/>
          </p:nvPr>
        </p:nvSpPr>
        <p:spPr/>
        <p:txBody>
          <a:bodyPr/>
          <a:lstStyle/>
          <a:p>
            <a:fld id="{F337382F-C387-4367-B820-8B835FDBCE2D}" type="datetimeFigureOut">
              <a:rPr lang="en-IN" smtClean="0"/>
              <a:t>10-03-2023</a:t>
            </a:fld>
            <a:endParaRPr lang="en-IN"/>
          </a:p>
        </p:txBody>
      </p:sp>
      <p:sp>
        <p:nvSpPr>
          <p:cNvPr id="6" name="Footer Placeholder 5">
            <a:extLst>
              <a:ext uri="{FF2B5EF4-FFF2-40B4-BE49-F238E27FC236}">
                <a16:creationId xmlns:a16="http://schemas.microsoft.com/office/drawing/2014/main" id="{323B7E32-9755-C720-6B3A-12C3E8A83E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B53D3F-0D6F-6C42-C74C-4BC1A4E25188}"/>
              </a:ext>
            </a:extLst>
          </p:cNvPr>
          <p:cNvSpPr>
            <a:spLocks noGrp="1"/>
          </p:cNvSpPr>
          <p:nvPr>
            <p:ph type="sldNum" sz="quarter" idx="12"/>
          </p:nvPr>
        </p:nvSpPr>
        <p:spPr/>
        <p:txBody>
          <a:bodyPr/>
          <a:lstStyle/>
          <a:p>
            <a:fld id="{666836F4-505F-43F2-BC7F-6D65DEB194A3}" type="slidenum">
              <a:rPr lang="en-IN" smtClean="0"/>
              <a:t>‹#›</a:t>
            </a:fld>
            <a:endParaRPr lang="en-IN"/>
          </a:p>
        </p:txBody>
      </p:sp>
    </p:spTree>
    <p:extLst>
      <p:ext uri="{BB962C8B-B14F-4D97-AF65-F5344CB8AC3E}">
        <p14:creationId xmlns:p14="http://schemas.microsoft.com/office/powerpoint/2010/main" val="1479384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252577-59D9-039E-A352-A0BAF44898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120DFB-1207-54FC-D541-DEA94281EF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2289BF-961B-E3A4-ED4E-F644CA2545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7382F-C387-4367-B820-8B835FDBCE2D}" type="datetimeFigureOut">
              <a:rPr lang="en-IN" smtClean="0"/>
              <a:t>10-03-2023</a:t>
            </a:fld>
            <a:endParaRPr lang="en-IN"/>
          </a:p>
        </p:txBody>
      </p:sp>
      <p:sp>
        <p:nvSpPr>
          <p:cNvPr id="5" name="Footer Placeholder 4">
            <a:extLst>
              <a:ext uri="{FF2B5EF4-FFF2-40B4-BE49-F238E27FC236}">
                <a16:creationId xmlns:a16="http://schemas.microsoft.com/office/drawing/2014/main" id="{BDC73A32-06F4-D4AD-2CD3-E8D74AAF1A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59350CB-B5AF-D905-7125-4141A14509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6836F4-505F-43F2-BC7F-6D65DEB194A3}" type="slidenum">
              <a:rPr lang="en-IN" smtClean="0"/>
              <a:t>‹#›</a:t>
            </a:fld>
            <a:endParaRPr lang="en-IN"/>
          </a:p>
        </p:txBody>
      </p:sp>
    </p:spTree>
    <p:extLst>
      <p:ext uri="{BB962C8B-B14F-4D97-AF65-F5344CB8AC3E}">
        <p14:creationId xmlns:p14="http://schemas.microsoft.com/office/powerpoint/2010/main" val="3947738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jpe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9D0C53-2667-A37E-96A0-AE046FD3728B}"/>
              </a:ext>
            </a:extLst>
          </p:cNvPr>
          <p:cNvSpPr txBox="1"/>
          <p:nvPr/>
        </p:nvSpPr>
        <p:spPr>
          <a:xfrm>
            <a:off x="4513384" y="3105834"/>
            <a:ext cx="3165231" cy="646331"/>
          </a:xfrm>
          <a:prstGeom prst="rect">
            <a:avLst/>
          </a:prstGeom>
          <a:noFill/>
          <a:ln w="19050">
            <a:solidFill>
              <a:schemeClr val="tx1"/>
            </a:solidFill>
          </a:ln>
        </p:spPr>
        <p:txBody>
          <a:bodyPr wrap="square" rtlCol="0">
            <a:spAutoFit/>
          </a:bodyPr>
          <a:lstStyle/>
          <a:p>
            <a:pPr algn="ctr"/>
            <a:r>
              <a:rPr lang="en-IN" sz="3600" b="1" dirty="0"/>
              <a:t>Random Forest</a:t>
            </a:r>
          </a:p>
        </p:txBody>
      </p:sp>
    </p:spTree>
    <p:extLst>
      <p:ext uri="{BB962C8B-B14F-4D97-AF65-F5344CB8AC3E}">
        <p14:creationId xmlns:p14="http://schemas.microsoft.com/office/powerpoint/2010/main" val="4136486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66C7CB-C9B0-B395-F24B-C6116C872B9E}"/>
              </a:ext>
            </a:extLst>
          </p:cNvPr>
          <p:cNvSpPr txBox="1"/>
          <p:nvPr/>
        </p:nvSpPr>
        <p:spPr>
          <a:xfrm>
            <a:off x="3964744" y="2967335"/>
            <a:ext cx="4262511"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Boosting Techniques</a:t>
            </a:r>
          </a:p>
        </p:txBody>
      </p:sp>
    </p:spTree>
    <p:extLst>
      <p:ext uri="{BB962C8B-B14F-4D97-AF65-F5344CB8AC3E}">
        <p14:creationId xmlns:p14="http://schemas.microsoft.com/office/powerpoint/2010/main" val="608657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Materials | Free Full-Text | Optimized XGBoost Model with Small Dataset for  Predicting Relative Density of Ti-6Al-4V Parts Manufactured by Selective  Laser Melting">
            <a:extLst>
              <a:ext uri="{FF2B5EF4-FFF2-40B4-BE49-F238E27FC236}">
                <a16:creationId xmlns:a16="http://schemas.microsoft.com/office/drawing/2014/main" id="{83B587B6-8FA9-13E1-6870-9D0626B59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9314" y="1237077"/>
            <a:ext cx="5238750" cy="33147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758D3EF-D9F6-0B14-7992-8B78F3891576}"/>
              </a:ext>
            </a:extLst>
          </p:cNvPr>
          <p:cNvSpPr txBox="1"/>
          <p:nvPr/>
        </p:nvSpPr>
        <p:spPr>
          <a:xfrm>
            <a:off x="179363" y="3429000"/>
            <a:ext cx="6098344" cy="1200329"/>
          </a:xfrm>
          <a:prstGeom prst="rect">
            <a:avLst/>
          </a:prstGeom>
          <a:noFill/>
        </p:spPr>
        <p:txBody>
          <a:bodyPr wrap="square">
            <a:spAutoFit/>
          </a:bodyPr>
          <a:lstStyle/>
          <a:p>
            <a:r>
              <a:rPr lang="en-IN" dirty="0"/>
              <a:t>from </a:t>
            </a:r>
            <a:r>
              <a:rPr lang="en-IN" dirty="0" err="1"/>
              <a:t>xgboost</a:t>
            </a:r>
            <a:r>
              <a:rPr lang="en-IN" dirty="0"/>
              <a:t> import </a:t>
            </a:r>
            <a:r>
              <a:rPr lang="en-IN" dirty="0" err="1"/>
              <a:t>XGBClassifier</a:t>
            </a:r>
            <a:endParaRPr lang="en-IN" dirty="0"/>
          </a:p>
          <a:p>
            <a:endParaRPr lang="en-IN" dirty="0"/>
          </a:p>
          <a:p>
            <a:r>
              <a:rPr lang="fr-FR" dirty="0" err="1"/>
              <a:t>xgbcl</a:t>
            </a:r>
            <a:r>
              <a:rPr lang="fr-FR" dirty="0"/>
              <a:t> = </a:t>
            </a:r>
            <a:r>
              <a:rPr lang="fr-FR" dirty="0" err="1"/>
              <a:t>XGBClassifier</a:t>
            </a:r>
            <a:r>
              <a:rPr lang="fr-FR" dirty="0"/>
              <a:t>()</a:t>
            </a:r>
          </a:p>
          <a:p>
            <a:r>
              <a:rPr lang="fr-FR" dirty="0" err="1"/>
              <a:t>xgbcl.fit</a:t>
            </a:r>
            <a:r>
              <a:rPr lang="fr-FR" dirty="0"/>
              <a:t>(</a:t>
            </a:r>
            <a:r>
              <a:rPr lang="fr-FR" dirty="0" err="1"/>
              <a:t>X_train,y_train</a:t>
            </a:r>
            <a:r>
              <a:rPr lang="fr-FR" dirty="0"/>
              <a:t>)</a:t>
            </a:r>
            <a:endParaRPr lang="en-IN" dirty="0"/>
          </a:p>
        </p:txBody>
      </p:sp>
      <p:sp>
        <p:nvSpPr>
          <p:cNvPr id="4" name="TextBox 3">
            <a:extLst>
              <a:ext uri="{FF2B5EF4-FFF2-40B4-BE49-F238E27FC236}">
                <a16:creationId xmlns:a16="http://schemas.microsoft.com/office/drawing/2014/main" id="{A8EF40B1-DCEC-CF4D-1DF9-EAC09FD5B218}"/>
              </a:ext>
            </a:extLst>
          </p:cNvPr>
          <p:cNvSpPr txBox="1"/>
          <p:nvPr/>
        </p:nvSpPr>
        <p:spPr>
          <a:xfrm>
            <a:off x="0" y="139729"/>
            <a:ext cx="5348069" cy="830997"/>
          </a:xfrm>
          <a:prstGeom prst="rect">
            <a:avLst/>
          </a:prstGeom>
          <a:noFill/>
        </p:spPr>
        <p:txBody>
          <a:bodyPr wrap="square" rtlCol="0">
            <a:spAutoFit/>
          </a:bodyPr>
          <a:lstStyle/>
          <a:p>
            <a:pPr algn="ctr"/>
            <a:r>
              <a:rPr lang="en-IN" sz="2400" b="1" dirty="0" err="1">
                <a:latin typeface="Times New Roman" panose="02020603050405020304" pitchFamily="18" charset="0"/>
                <a:cs typeface="Times New Roman" panose="02020603050405020304" pitchFamily="18" charset="0"/>
              </a:rPr>
              <a:t>XGBoosting</a:t>
            </a:r>
            <a:r>
              <a:rPr lang="en-IN" sz="2400" b="1" dirty="0">
                <a:latin typeface="Times New Roman" panose="02020603050405020304" pitchFamily="18" charset="0"/>
                <a:cs typeface="Times New Roman" panose="02020603050405020304" pitchFamily="18" charset="0"/>
              </a:rPr>
              <a:t> – Extreme Gradient Boosting</a:t>
            </a:r>
          </a:p>
        </p:txBody>
      </p:sp>
      <p:sp>
        <p:nvSpPr>
          <p:cNvPr id="5" name="TextBox 4">
            <a:extLst>
              <a:ext uri="{FF2B5EF4-FFF2-40B4-BE49-F238E27FC236}">
                <a16:creationId xmlns:a16="http://schemas.microsoft.com/office/drawing/2014/main" id="{75E2D404-156C-DDB1-A7E0-C9B72618B02F}"/>
              </a:ext>
            </a:extLst>
          </p:cNvPr>
          <p:cNvSpPr txBox="1"/>
          <p:nvPr/>
        </p:nvSpPr>
        <p:spPr>
          <a:xfrm>
            <a:off x="179363" y="1659988"/>
            <a:ext cx="2423160" cy="646331"/>
          </a:xfrm>
          <a:prstGeom prst="rect">
            <a:avLst/>
          </a:prstGeom>
          <a:noFill/>
        </p:spPr>
        <p:txBody>
          <a:bodyPr wrap="square" rtlCol="0">
            <a:spAutoFit/>
          </a:bodyPr>
          <a:lstStyle/>
          <a:p>
            <a:r>
              <a:rPr lang="en-IN" dirty="0"/>
              <a:t>Ada Boost</a:t>
            </a:r>
          </a:p>
          <a:p>
            <a:r>
              <a:rPr lang="en-IN" dirty="0"/>
              <a:t>Gradient Boost</a:t>
            </a:r>
          </a:p>
        </p:txBody>
      </p:sp>
    </p:spTree>
    <p:extLst>
      <p:ext uri="{BB962C8B-B14F-4D97-AF65-F5344CB8AC3E}">
        <p14:creationId xmlns:p14="http://schemas.microsoft.com/office/powerpoint/2010/main" val="869367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829F94-AF02-F127-5430-6BDB1590ADF7}"/>
              </a:ext>
            </a:extLst>
          </p:cNvPr>
          <p:cNvSpPr txBox="1"/>
          <p:nvPr/>
        </p:nvSpPr>
        <p:spPr>
          <a:xfrm>
            <a:off x="379828" y="464234"/>
            <a:ext cx="2940147" cy="369332"/>
          </a:xfrm>
          <a:prstGeom prst="rect">
            <a:avLst/>
          </a:prstGeom>
          <a:noFill/>
        </p:spPr>
        <p:txBody>
          <a:bodyPr wrap="square" rtlCol="0">
            <a:spAutoFit/>
          </a:bodyPr>
          <a:lstStyle/>
          <a:p>
            <a:r>
              <a:rPr lang="en-IN" dirty="0"/>
              <a:t>Pickling</a:t>
            </a:r>
          </a:p>
        </p:txBody>
      </p:sp>
      <p:sp>
        <p:nvSpPr>
          <p:cNvPr id="5" name="TextBox 4">
            <a:extLst>
              <a:ext uri="{FF2B5EF4-FFF2-40B4-BE49-F238E27FC236}">
                <a16:creationId xmlns:a16="http://schemas.microsoft.com/office/drawing/2014/main" id="{0216A633-3A30-858B-AC27-09F561FDB32C}"/>
              </a:ext>
            </a:extLst>
          </p:cNvPr>
          <p:cNvSpPr txBox="1"/>
          <p:nvPr/>
        </p:nvSpPr>
        <p:spPr>
          <a:xfrm>
            <a:off x="379828" y="1336431"/>
            <a:ext cx="8581292" cy="2308324"/>
          </a:xfrm>
          <a:prstGeom prst="rect">
            <a:avLst/>
          </a:prstGeom>
          <a:noFill/>
        </p:spPr>
        <p:txBody>
          <a:bodyPr wrap="square" rtlCol="0">
            <a:spAutoFit/>
          </a:bodyPr>
          <a:lstStyle/>
          <a:p>
            <a:r>
              <a:rPr lang="en-IN" dirty="0" err="1"/>
              <a:t>Picknm</a:t>
            </a:r>
            <a:r>
              <a:rPr lang="en-IN" dirty="0"/>
              <a:t> = output_file+”_</a:t>
            </a:r>
            <a:r>
              <a:rPr lang="en-IN" dirty="0" err="1"/>
              <a:t>new_pickling</a:t>
            </a:r>
            <a:r>
              <a:rPr lang="en-IN" dirty="0"/>
              <a:t>”</a:t>
            </a:r>
          </a:p>
          <a:p>
            <a:endParaRPr lang="en-IN" dirty="0"/>
          </a:p>
          <a:p>
            <a:r>
              <a:rPr lang="en-IN" dirty="0" err="1"/>
              <a:t>saveObject</a:t>
            </a:r>
            <a:r>
              <a:rPr lang="en-IN" dirty="0"/>
              <a:t> = (</a:t>
            </a:r>
            <a:r>
              <a:rPr lang="en-IN" dirty="0" err="1"/>
              <a:t>xgbcl,X_columns_list,test_data_df</a:t>
            </a:r>
            <a:r>
              <a:rPr lang="en-IN" dirty="0"/>
              <a:t>)</a:t>
            </a:r>
          </a:p>
          <a:p>
            <a:endParaRPr lang="en-IN" dirty="0"/>
          </a:p>
          <a:p>
            <a:r>
              <a:rPr lang="en-IN" dirty="0"/>
              <a:t>with open(</a:t>
            </a:r>
            <a:r>
              <a:rPr lang="en-IN" dirty="0" err="1"/>
              <a:t>picknm</a:t>
            </a:r>
            <a:r>
              <a:rPr lang="en-IN" dirty="0"/>
              <a:t>,”</a:t>
            </a:r>
            <a:r>
              <a:rPr lang="en-IN" dirty="0" err="1"/>
              <a:t>wb</a:t>
            </a:r>
            <a:r>
              <a:rPr lang="en-IN" dirty="0"/>
              <a:t>”) as f:</a:t>
            </a:r>
          </a:p>
          <a:p>
            <a:r>
              <a:rPr lang="en-IN" dirty="0"/>
              <a:t>	</a:t>
            </a:r>
            <a:r>
              <a:rPr lang="en-IN" dirty="0" err="1"/>
              <a:t>pickle.dump</a:t>
            </a:r>
            <a:r>
              <a:rPr lang="en-IN" dirty="0"/>
              <a:t>(</a:t>
            </a:r>
            <a:r>
              <a:rPr lang="en-IN" dirty="0" err="1"/>
              <a:t>saveObject,f</a:t>
            </a:r>
            <a:r>
              <a:rPr lang="en-IN" dirty="0"/>
              <a:t>)</a:t>
            </a:r>
          </a:p>
          <a:p>
            <a:endParaRPr lang="en-IN" dirty="0"/>
          </a:p>
          <a:p>
            <a:r>
              <a:rPr lang="en-IN" dirty="0" err="1"/>
              <a:t>Loaded_model</a:t>
            </a:r>
            <a:r>
              <a:rPr lang="en-IN" dirty="0"/>
              <a:t> = </a:t>
            </a:r>
            <a:r>
              <a:rPr lang="en-IN" dirty="0" err="1"/>
              <a:t>pickle.load</a:t>
            </a:r>
            <a:r>
              <a:rPr lang="en-IN" dirty="0"/>
              <a:t>(open(ouput_file+”_new_pickling”,”</a:t>
            </a:r>
            <a:r>
              <a:rPr lang="en-IN" dirty="0" err="1"/>
              <a:t>rb</a:t>
            </a:r>
            <a:r>
              <a:rPr lang="en-IN" dirty="0"/>
              <a:t>”)</a:t>
            </a:r>
          </a:p>
        </p:txBody>
      </p:sp>
    </p:spTree>
    <p:extLst>
      <p:ext uri="{BB962C8B-B14F-4D97-AF65-F5344CB8AC3E}">
        <p14:creationId xmlns:p14="http://schemas.microsoft.com/office/powerpoint/2010/main" val="1493116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0DC616-4CAC-938E-AF91-376B7C52081C}"/>
              </a:ext>
            </a:extLst>
          </p:cNvPr>
          <p:cNvSpPr txBox="1"/>
          <p:nvPr/>
        </p:nvSpPr>
        <p:spPr>
          <a:xfrm>
            <a:off x="3964744" y="2967335"/>
            <a:ext cx="4262511"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Naïve Bayes Classifier</a:t>
            </a:r>
          </a:p>
        </p:txBody>
      </p:sp>
    </p:spTree>
    <p:extLst>
      <p:ext uri="{BB962C8B-B14F-4D97-AF65-F5344CB8AC3E}">
        <p14:creationId xmlns:p14="http://schemas.microsoft.com/office/powerpoint/2010/main" val="2703597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937B9E3-0A85-1537-6E05-B39570C5F68F}"/>
              </a:ext>
            </a:extLst>
          </p:cNvPr>
          <p:cNvSpPr txBox="1"/>
          <p:nvPr/>
        </p:nvSpPr>
        <p:spPr>
          <a:xfrm>
            <a:off x="474785" y="395963"/>
            <a:ext cx="10737166" cy="1200329"/>
          </a:xfrm>
          <a:prstGeom prst="rect">
            <a:avLst/>
          </a:prstGeom>
          <a:noFill/>
        </p:spPr>
        <p:txBody>
          <a:bodyPr wrap="square">
            <a:spAutoFit/>
          </a:bodyPr>
          <a:lstStyle/>
          <a:p>
            <a:r>
              <a:rPr lang="en-US" dirty="0"/>
              <a:t>Used to predict the probability that the value of the output variable will fall in an interval for a given set of values of input or predictor variables</a:t>
            </a:r>
          </a:p>
          <a:p>
            <a:r>
              <a:rPr lang="en-US" dirty="0"/>
              <a:t>• Assigns each observation to the most likely class, given its predictor values</a:t>
            </a:r>
          </a:p>
          <a:p>
            <a:r>
              <a:rPr lang="en-US" dirty="0"/>
              <a:t>• Uses the conditional probability of P(y / x) for making prediction</a:t>
            </a:r>
            <a:endParaRPr lang="en-IN" dirty="0"/>
          </a:p>
        </p:txBody>
      </p:sp>
      <p:sp>
        <p:nvSpPr>
          <p:cNvPr id="13" name="TextBox 12">
            <a:extLst>
              <a:ext uri="{FF2B5EF4-FFF2-40B4-BE49-F238E27FC236}">
                <a16:creationId xmlns:a16="http://schemas.microsoft.com/office/drawing/2014/main" id="{3CC00DEE-F097-4823-4FFA-6F5848C74367}"/>
              </a:ext>
            </a:extLst>
          </p:cNvPr>
          <p:cNvSpPr txBox="1"/>
          <p:nvPr/>
        </p:nvSpPr>
        <p:spPr>
          <a:xfrm>
            <a:off x="277835" y="2077553"/>
            <a:ext cx="8162779" cy="646331"/>
          </a:xfrm>
          <a:prstGeom prst="rect">
            <a:avLst/>
          </a:prstGeom>
          <a:noFill/>
        </p:spPr>
        <p:txBody>
          <a:bodyPr wrap="square">
            <a:spAutoFit/>
          </a:bodyPr>
          <a:lstStyle/>
          <a:p>
            <a:r>
              <a:rPr lang="en-US" dirty="0"/>
              <a:t>Methodology</a:t>
            </a:r>
          </a:p>
          <a:p>
            <a:r>
              <a:rPr lang="en-US" dirty="0"/>
              <a:t>Assign a test observation with predictor vector x0 to the class j for which</a:t>
            </a:r>
            <a:endParaRPr lang="en-IN" dirty="0"/>
          </a:p>
        </p:txBody>
      </p:sp>
      <p:pic>
        <p:nvPicPr>
          <p:cNvPr id="15" name="Picture 14">
            <a:extLst>
              <a:ext uri="{FF2B5EF4-FFF2-40B4-BE49-F238E27FC236}">
                <a16:creationId xmlns:a16="http://schemas.microsoft.com/office/drawing/2014/main" id="{DCBF9516-F036-010D-58A0-2493594540AC}"/>
              </a:ext>
            </a:extLst>
          </p:cNvPr>
          <p:cNvPicPr>
            <a:picLocks noChangeAspect="1"/>
          </p:cNvPicPr>
          <p:nvPr/>
        </p:nvPicPr>
        <p:blipFill>
          <a:blip r:embed="rId2"/>
          <a:stretch>
            <a:fillRect/>
          </a:stretch>
        </p:blipFill>
        <p:spPr>
          <a:xfrm>
            <a:off x="3467026" y="2867025"/>
            <a:ext cx="2219325" cy="561975"/>
          </a:xfrm>
          <a:prstGeom prst="rect">
            <a:avLst/>
          </a:prstGeom>
        </p:spPr>
      </p:pic>
      <p:sp>
        <p:nvSpPr>
          <p:cNvPr id="17" name="TextBox 16">
            <a:extLst>
              <a:ext uri="{FF2B5EF4-FFF2-40B4-BE49-F238E27FC236}">
                <a16:creationId xmlns:a16="http://schemas.microsoft.com/office/drawing/2014/main" id="{F09B6FC0-1653-C781-5FF6-593DBFC17418}"/>
              </a:ext>
            </a:extLst>
          </p:cNvPr>
          <p:cNvSpPr txBox="1"/>
          <p:nvPr/>
        </p:nvSpPr>
        <p:spPr>
          <a:xfrm>
            <a:off x="277835" y="3387475"/>
            <a:ext cx="6098344" cy="369332"/>
          </a:xfrm>
          <a:prstGeom prst="rect">
            <a:avLst/>
          </a:prstGeom>
          <a:noFill/>
        </p:spPr>
        <p:txBody>
          <a:bodyPr wrap="square">
            <a:spAutoFit/>
          </a:bodyPr>
          <a:lstStyle/>
          <a:p>
            <a:r>
              <a:rPr lang="en-IN" dirty="0"/>
              <a:t>is the largest</a:t>
            </a:r>
          </a:p>
        </p:txBody>
      </p:sp>
      <p:pic>
        <p:nvPicPr>
          <p:cNvPr id="3" name="Picture 2">
            <a:extLst>
              <a:ext uri="{FF2B5EF4-FFF2-40B4-BE49-F238E27FC236}">
                <a16:creationId xmlns:a16="http://schemas.microsoft.com/office/drawing/2014/main" id="{E408C16D-0F97-1918-8A1D-4A6EE4E9D4F3}"/>
              </a:ext>
            </a:extLst>
          </p:cNvPr>
          <p:cNvPicPr>
            <a:picLocks noChangeAspect="1"/>
          </p:cNvPicPr>
          <p:nvPr/>
        </p:nvPicPr>
        <p:blipFill>
          <a:blip r:embed="rId3"/>
          <a:stretch>
            <a:fillRect/>
          </a:stretch>
        </p:blipFill>
        <p:spPr>
          <a:xfrm>
            <a:off x="6376179" y="2863508"/>
            <a:ext cx="5035619" cy="2757753"/>
          </a:xfrm>
          <a:prstGeom prst="rect">
            <a:avLst/>
          </a:prstGeom>
          <a:ln>
            <a:solidFill>
              <a:schemeClr val="tx1"/>
            </a:solidFill>
          </a:ln>
        </p:spPr>
      </p:pic>
      <p:sp>
        <p:nvSpPr>
          <p:cNvPr id="8" name="TextBox 7">
            <a:extLst>
              <a:ext uri="{FF2B5EF4-FFF2-40B4-BE49-F238E27FC236}">
                <a16:creationId xmlns:a16="http://schemas.microsoft.com/office/drawing/2014/main" id="{9FFD9284-E73D-0C3A-115F-9A4D914A9831}"/>
              </a:ext>
            </a:extLst>
          </p:cNvPr>
          <p:cNvSpPr txBox="1"/>
          <p:nvPr/>
        </p:nvSpPr>
        <p:spPr>
          <a:xfrm>
            <a:off x="686416" y="5139727"/>
            <a:ext cx="6098344" cy="1477328"/>
          </a:xfrm>
          <a:prstGeom prst="rect">
            <a:avLst/>
          </a:prstGeom>
          <a:noFill/>
        </p:spPr>
        <p:txBody>
          <a:bodyPr wrap="square">
            <a:spAutoFit/>
          </a:bodyPr>
          <a:lstStyle/>
          <a:p>
            <a:r>
              <a:rPr lang="en-US" dirty="0"/>
              <a:t>Which tells us: how often A happens given that B happens, written P(A|B) also called posterior probability, When we know: how often B happens given that A happens, written P(B|A) and how likely A is on its own, written P(A) and how likely B is on its own, written P(B).</a:t>
            </a:r>
            <a:endParaRPr lang="en-IN" dirty="0"/>
          </a:p>
        </p:txBody>
      </p:sp>
    </p:spTree>
    <p:extLst>
      <p:ext uri="{BB962C8B-B14F-4D97-AF65-F5344CB8AC3E}">
        <p14:creationId xmlns:p14="http://schemas.microsoft.com/office/powerpoint/2010/main" val="156605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F1D2F9-4B4E-8578-D25C-063A27A0DC8C}"/>
              </a:ext>
            </a:extLst>
          </p:cNvPr>
          <p:cNvSpPr txBox="1"/>
          <p:nvPr/>
        </p:nvSpPr>
        <p:spPr>
          <a:xfrm>
            <a:off x="235633" y="224973"/>
            <a:ext cx="11018520" cy="646331"/>
          </a:xfrm>
          <a:prstGeom prst="rect">
            <a:avLst/>
          </a:prstGeom>
          <a:noFill/>
        </p:spPr>
        <p:txBody>
          <a:bodyPr wrap="square">
            <a:spAutoFit/>
          </a:bodyPr>
          <a:lstStyle/>
          <a:p>
            <a:r>
              <a:rPr lang="en-US" dirty="0"/>
              <a:t>Example : The data on code review duration and defect density obtained for 10 code reviews are given below. Predict the defect density for review duration = Low using Naïve Bayes classifier?</a:t>
            </a:r>
            <a:endParaRPr lang="en-IN" dirty="0"/>
          </a:p>
        </p:txBody>
      </p:sp>
      <p:pic>
        <p:nvPicPr>
          <p:cNvPr id="9" name="Picture 8">
            <a:extLst>
              <a:ext uri="{FF2B5EF4-FFF2-40B4-BE49-F238E27FC236}">
                <a16:creationId xmlns:a16="http://schemas.microsoft.com/office/drawing/2014/main" id="{CEF34271-8151-BC67-8C3B-FBE9DC984F40}"/>
              </a:ext>
            </a:extLst>
          </p:cNvPr>
          <p:cNvPicPr>
            <a:picLocks noChangeAspect="1"/>
          </p:cNvPicPr>
          <p:nvPr/>
        </p:nvPicPr>
        <p:blipFill>
          <a:blip r:embed="rId2"/>
          <a:stretch>
            <a:fillRect/>
          </a:stretch>
        </p:blipFill>
        <p:spPr>
          <a:xfrm>
            <a:off x="7978286" y="1135453"/>
            <a:ext cx="3609975" cy="2505075"/>
          </a:xfrm>
          <a:prstGeom prst="rect">
            <a:avLst/>
          </a:prstGeom>
        </p:spPr>
      </p:pic>
      <p:sp>
        <p:nvSpPr>
          <p:cNvPr id="11" name="TextBox 10">
            <a:extLst>
              <a:ext uri="{FF2B5EF4-FFF2-40B4-BE49-F238E27FC236}">
                <a16:creationId xmlns:a16="http://schemas.microsoft.com/office/drawing/2014/main" id="{FE3EDDDC-8F76-2F2A-9FC1-F38D189398A2}"/>
              </a:ext>
            </a:extLst>
          </p:cNvPr>
          <p:cNvSpPr txBox="1"/>
          <p:nvPr/>
        </p:nvSpPr>
        <p:spPr>
          <a:xfrm>
            <a:off x="8204981" y="3640528"/>
            <a:ext cx="6098344" cy="369332"/>
          </a:xfrm>
          <a:prstGeom prst="rect">
            <a:avLst/>
          </a:prstGeom>
          <a:noFill/>
        </p:spPr>
        <p:txBody>
          <a:bodyPr wrap="square">
            <a:spAutoFit/>
          </a:bodyPr>
          <a:lstStyle/>
          <a:p>
            <a:r>
              <a:rPr lang="en-US" dirty="0"/>
              <a:t>Predict y given x = Low</a:t>
            </a:r>
            <a:endParaRPr lang="en-IN" dirty="0"/>
          </a:p>
        </p:txBody>
      </p:sp>
      <p:sp>
        <p:nvSpPr>
          <p:cNvPr id="15" name="TextBox 14">
            <a:extLst>
              <a:ext uri="{FF2B5EF4-FFF2-40B4-BE49-F238E27FC236}">
                <a16:creationId xmlns:a16="http://schemas.microsoft.com/office/drawing/2014/main" id="{D1269057-5D1C-1450-FD10-D72C4D8CB488}"/>
              </a:ext>
            </a:extLst>
          </p:cNvPr>
          <p:cNvSpPr txBox="1"/>
          <p:nvPr/>
        </p:nvSpPr>
        <p:spPr>
          <a:xfrm>
            <a:off x="235633" y="4176887"/>
            <a:ext cx="11352628" cy="2585323"/>
          </a:xfrm>
          <a:prstGeom prst="rect">
            <a:avLst/>
          </a:prstGeom>
          <a:noFill/>
        </p:spPr>
        <p:txBody>
          <a:bodyPr wrap="square">
            <a:spAutoFit/>
          </a:bodyPr>
          <a:lstStyle/>
          <a:p>
            <a:r>
              <a:rPr lang="en-US" dirty="0"/>
              <a:t>P(y = Low / x = Low)</a:t>
            </a:r>
          </a:p>
          <a:p>
            <a:r>
              <a:rPr lang="en-US" dirty="0"/>
              <a:t>= Number of cases when both x &amp; y are Low / Number of cases x is Low = 1/6 = 0.17</a:t>
            </a:r>
          </a:p>
          <a:p>
            <a:endParaRPr lang="en-US" dirty="0"/>
          </a:p>
          <a:p>
            <a:r>
              <a:rPr lang="en-US" dirty="0"/>
              <a:t>P(y = Medium / x = Low)</a:t>
            </a:r>
          </a:p>
          <a:p>
            <a:endParaRPr lang="en-US" dirty="0"/>
          </a:p>
          <a:p>
            <a:r>
              <a:rPr lang="en-US" dirty="0"/>
              <a:t>= Number of cases both x is Low and y is Medium / Number of cases x is Low = 3/6 = 0.50</a:t>
            </a:r>
          </a:p>
          <a:p>
            <a:endParaRPr lang="en-US" dirty="0"/>
          </a:p>
          <a:p>
            <a:r>
              <a:rPr lang="en-US" dirty="0"/>
              <a:t>P(y = High / x = Low)</a:t>
            </a:r>
          </a:p>
          <a:p>
            <a:r>
              <a:rPr lang="en-US" dirty="0"/>
              <a:t>= Number of cases both x is Low and y is Medium / Number of cases x is Low = 2/6 = 0.33</a:t>
            </a:r>
            <a:endParaRPr lang="en-IN" dirty="0"/>
          </a:p>
        </p:txBody>
      </p:sp>
    </p:spTree>
    <p:extLst>
      <p:ext uri="{BB962C8B-B14F-4D97-AF65-F5344CB8AC3E}">
        <p14:creationId xmlns:p14="http://schemas.microsoft.com/office/powerpoint/2010/main" val="3823161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507058-8EF7-9744-292B-4D0ACCF47068}"/>
              </a:ext>
            </a:extLst>
          </p:cNvPr>
          <p:cNvPicPr>
            <a:picLocks noChangeAspect="1"/>
          </p:cNvPicPr>
          <p:nvPr/>
        </p:nvPicPr>
        <p:blipFill>
          <a:blip r:embed="rId2"/>
          <a:stretch>
            <a:fillRect/>
          </a:stretch>
        </p:blipFill>
        <p:spPr>
          <a:xfrm>
            <a:off x="522849" y="193797"/>
            <a:ext cx="7010400" cy="4219575"/>
          </a:xfrm>
          <a:prstGeom prst="rect">
            <a:avLst/>
          </a:prstGeom>
        </p:spPr>
      </p:pic>
      <p:sp>
        <p:nvSpPr>
          <p:cNvPr id="9" name="TextBox 8">
            <a:extLst>
              <a:ext uri="{FF2B5EF4-FFF2-40B4-BE49-F238E27FC236}">
                <a16:creationId xmlns:a16="http://schemas.microsoft.com/office/drawing/2014/main" id="{BAA8D806-1CED-2417-3EB0-0CB53A958038}"/>
              </a:ext>
            </a:extLst>
          </p:cNvPr>
          <p:cNvSpPr txBox="1"/>
          <p:nvPr/>
        </p:nvSpPr>
        <p:spPr>
          <a:xfrm>
            <a:off x="320039" y="4300813"/>
            <a:ext cx="10610558" cy="2031325"/>
          </a:xfrm>
          <a:prstGeom prst="rect">
            <a:avLst/>
          </a:prstGeom>
          <a:noFill/>
        </p:spPr>
        <p:txBody>
          <a:bodyPr wrap="square">
            <a:spAutoFit/>
          </a:bodyPr>
          <a:lstStyle/>
          <a:p>
            <a:r>
              <a:rPr lang="en-US" dirty="0"/>
              <a:t>Concerning our dataset, the concept of assumptions made by the algorithm can be understood as:</a:t>
            </a:r>
          </a:p>
          <a:p>
            <a:endParaRPr lang="en-US" dirty="0"/>
          </a:p>
          <a:p>
            <a:r>
              <a:rPr lang="en-US" dirty="0"/>
              <a:t>We assume that no pair of features are dependent. For example, the color being ‘Red’ has nothing to do with the Type or the Origin of the car. Hence, the features are assumed to be Independent.</a:t>
            </a:r>
          </a:p>
          <a:p>
            <a:r>
              <a:rPr lang="en-US" dirty="0"/>
              <a:t>Secondly, each feature is given the same influence(or importance). For example, knowing the only Color and Type alone can’t predict the outcome perfectly. So none of the attributes are irrelevant and assumed to be contributing Equally to the outcome.</a:t>
            </a:r>
            <a:endParaRPr lang="en-IN" dirty="0"/>
          </a:p>
        </p:txBody>
      </p:sp>
    </p:spTree>
    <p:extLst>
      <p:ext uri="{BB962C8B-B14F-4D97-AF65-F5344CB8AC3E}">
        <p14:creationId xmlns:p14="http://schemas.microsoft.com/office/powerpoint/2010/main" val="338428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A6460B-A17C-63E9-9D44-8BA967B77574}"/>
              </a:ext>
            </a:extLst>
          </p:cNvPr>
          <p:cNvPicPr>
            <a:picLocks noChangeAspect="1"/>
          </p:cNvPicPr>
          <p:nvPr/>
        </p:nvPicPr>
        <p:blipFill>
          <a:blip r:embed="rId2"/>
          <a:stretch>
            <a:fillRect/>
          </a:stretch>
        </p:blipFill>
        <p:spPr>
          <a:xfrm>
            <a:off x="420419" y="180975"/>
            <a:ext cx="7524750" cy="3248025"/>
          </a:xfrm>
          <a:prstGeom prst="rect">
            <a:avLst/>
          </a:prstGeom>
          <a:ln>
            <a:solidFill>
              <a:schemeClr val="tx1"/>
            </a:solidFill>
          </a:ln>
        </p:spPr>
      </p:pic>
      <p:pic>
        <p:nvPicPr>
          <p:cNvPr id="7" name="Picture 6">
            <a:extLst>
              <a:ext uri="{FF2B5EF4-FFF2-40B4-BE49-F238E27FC236}">
                <a16:creationId xmlns:a16="http://schemas.microsoft.com/office/drawing/2014/main" id="{E170C9D9-9D85-8613-E3F0-40B5C42C1018}"/>
              </a:ext>
            </a:extLst>
          </p:cNvPr>
          <p:cNvPicPr>
            <a:picLocks noChangeAspect="1"/>
          </p:cNvPicPr>
          <p:nvPr/>
        </p:nvPicPr>
        <p:blipFill>
          <a:blip r:embed="rId3"/>
          <a:stretch>
            <a:fillRect/>
          </a:stretch>
        </p:blipFill>
        <p:spPr>
          <a:xfrm>
            <a:off x="363269" y="3552825"/>
            <a:ext cx="7639050" cy="3409950"/>
          </a:xfrm>
          <a:prstGeom prst="rect">
            <a:avLst/>
          </a:prstGeom>
          <a:ln>
            <a:solidFill>
              <a:schemeClr val="tx1"/>
            </a:solidFill>
          </a:ln>
        </p:spPr>
      </p:pic>
    </p:spTree>
    <p:extLst>
      <p:ext uri="{BB962C8B-B14F-4D97-AF65-F5344CB8AC3E}">
        <p14:creationId xmlns:p14="http://schemas.microsoft.com/office/powerpoint/2010/main" val="533459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510D7C-4241-D7AE-CD74-43CC0E8EE8B0}"/>
              </a:ext>
            </a:extLst>
          </p:cNvPr>
          <p:cNvPicPr>
            <a:picLocks noChangeAspect="1"/>
          </p:cNvPicPr>
          <p:nvPr/>
        </p:nvPicPr>
        <p:blipFill>
          <a:blip r:embed="rId2"/>
          <a:stretch>
            <a:fillRect/>
          </a:stretch>
        </p:blipFill>
        <p:spPr>
          <a:xfrm>
            <a:off x="263916" y="133057"/>
            <a:ext cx="7753350" cy="3581400"/>
          </a:xfrm>
          <a:prstGeom prst="rect">
            <a:avLst/>
          </a:prstGeom>
          <a:ln>
            <a:solidFill>
              <a:schemeClr val="tx1"/>
            </a:solidFill>
          </a:ln>
        </p:spPr>
      </p:pic>
      <p:pic>
        <p:nvPicPr>
          <p:cNvPr id="7" name="Picture 6">
            <a:extLst>
              <a:ext uri="{FF2B5EF4-FFF2-40B4-BE49-F238E27FC236}">
                <a16:creationId xmlns:a16="http://schemas.microsoft.com/office/drawing/2014/main" id="{E99CAF9F-585A-E4E3-18F7-CFAF85F80386}"/>
              </a:ext>
            </a:extLst>
          </p:cNvPr>
          <p:cNvPicPr>
            <a:picLocks noChangeAspect="1"/>
          </p:cNvPicPr>
          <p:nvPr/>
        </p:nvPicPr>
        <p:blipFill>
          <a:blip r:embed="rId3"/>
          <a:stretch>
            <a:fillRect/>
          </a:stretch>
        </p:blipFill>
        <p:spPr>
          <a:xfrm>
            <a:off x="263916" y="3848759"/>
            <a:ext cx="7534275" cy="2733675"/>
          </a:xfrm>
          <a:prstGeom prst="rect">
            <a:avLst/>
          </a:prstGeom>
          <a:ln>
            <a:solidFill>
              <a:schemeClr val="tx1"/>
            </a:solidFill>
          </a:ln>
        </p:spPr>
      </p:pic>
    </p:spTree>
    <p:extLst>
      <p:ext uri="{BB962C8B-B14F-4D97-AF65-F5344CB8AC3E}">
        <p14:creationId xmlns:p14="http://schemas.microsoft.com/office/powerpoint/2010/main" val="2019866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2C94249-34C8-B1AC-9FB3-16791738D398}"/>
              </a:ext>
            </a:extLst>
          </p:cNvPr>
          <p:cNvSpPr txBox="1"/>
          <p:nvPr/>
        </p:nvSpPr>
        <p:spPr>
          <a:xfrm>
            <a:off x="460716" y="415389"/>
            <a:ext cx="9217855" cy="369332"/>
          </a:xfrm>
          <a:prstGeom prst="rect">
            <a:avLst/>
          </a:prstGeom>
          <a:noFill/>
        </p:spPr>
        <p:txBody>
          <a:bodyPr wrap="square">
            <a:spAutoFit/>
          </a:bodyPr>
          <a:lstStyle/>
          <a:p>
            <a:r>
              <a:rPr lang="en-US" dirty="0"/>
              <a:t>As per the equations discussed above, we can calculate the posterior probability P(Yes | X) as :</a:t>
            </a:r>
            <a:endParaRPr lang="en-IN" dirty="0"/>
          </a:p>
        </p:txBody>
      </p:sp>
      <p:pic>
        <p:nvPicPr>
          <p:cNvPr id="9" name="Picture 8">
            <a:extLst>
              <a:ext uri="{FF2B5EF4-FFF2-40B4-BE49-F238E27FC236}">
                <a16:creationId xmlns:a16="http://schemas.microsoft.com/office/drawing/2014/main" id="{EEBDEB5E-6C6B-C02E-21AE-C2E06482918A}"/>
              </a:ext>
            </a:extLst>
          </p:cNvPr>
          <p:cNvPicPr>
            <a:picLocks noChangeAspect="1"/>
          </p:cNvPicPr>
          <p:nvPr/>
        </p:nvPicPr>
        <p:blipFill>
          <a:blip r:embed="rId2"/>
          <a:stretch>
            <a:fillRect/>
          </a:stretch>
        </p:blipFill>
        <p:spPr>
          <a:xfrm>
            <a:off x="1205498" y="1055517"/>
            <a:ext cx="6657975" cy="1314450"/>
          </a:xfrm>
          <a:prstGeom prst="rect">
            <a:avLst/>
          </a:prstGeom>
        </p:spPr>
      </p:pic>
      <p:pic>
        <p:nvPicPr>
          <p:cNvPr id="11" name="Picture 10">
            <a:extLst>
              <a:ext uri="{FF2B5EF4-FFF2-40B4-BE49-F238E27FC236}">
                <a16:creationId xmlns:a16="http://schemas.microsoft.com/office/drawing/2014/main" id="{F79704FC-F2FC-80C4-1F53-6EBA987643BA}"/>
              </a:ext>
            </a:extLst>
          </p:cNvPr>
          <p:cNvPicPr>
            <a:picLocks noChangeAspect="1"/>
          </p:cNvPicPr>
          <p:nvPr/>
        </p:nvPicPr>
        <p:blipFill>
          <a:blip r:embed="rId3"/>
          <a:stretch>
            <a:fillRect/>
          </a:stretch>
        </p:blipFill>
        <p:spPr>
          <a:xfrm>
            <a:off x="1205498" y="4112749"/>
            <a:ext cx="6381750" cy="1333500"/>
          </a:xfrm>
          <a:prstGeom prst="rect">
            <a:avLst/>
          </a:prstGeom>
        </p:spPr>
      </p:pic>
      <p:pic>
        <p:nvPicPr>
          <p:cNvPr id="13" name="Picture 12">
            <a:extLst>
              <a:ext uri="{FF2B5EF4-FFF2-40B4-BE49-F238E27FC236}">
                <a16:creationId xmlns:a16="http://schemas.microsoft.com/office/drawing/2014/main" id="{BF8B018E-08C6-2725-E932-AE8CF919E588}"/>
              </a:ext>
            </a:extLst>
          </p:cNvPr>
          <p:cNvPicPr>
            <a:picLocks noChangeAspect="1"/>
          </p:cNvPicPr>
          <p:nvPr/>
        </p:nvPicPr>
        <p:blipFill>
          <a:blip r:embed="rId4"/>
          <a:stretch>
            <a:fillRect/>
          </a:stretch>
        </p:blipFill>
        <p:spPr>
          <a:xfrm>
            <a:off x="443498" y="3626974"/>
            <a:ext cx="1524000" cy="485775"/>
          </a:xfrm>
          <a:prstGeom prst="rect">
            <a:avLst/>
          </a:prstGeom>
        </p:spPr>
      </p:pic>
      <p:sp>
        <p:nvSpPr>
          <p:cNvPr id="15" name="TextBox 14">
            <a:extLst>
              <a:ext uri="{FF2B5EF4-FFF2-40B4-BE49-F238E27FC236}">
                <a16:creationId xmlns:a16="http://schemas.microsoft.com/office/drawing/2014/main" id="{C4B10FCA-3FAB-0CFC-0AFE-D39C7A82440A}"/>
              </a:ext>
            </a:extLst>
          </p:cNvPr>
          <p:cNvSpPr txBox="1"/>
          <p:nvPr/>
        </p:nvSpPr>
        <p:spPr>
          <a:xfrm>
            <a:off x="154745" y="5932024"/>
            <a:ext cx="10649243" cy="646331"/>
          </a:xfrm>
          <a:prstGeom prst="rect">
            <a:avLst/>
          </a:prstGeom>
          <a:noFill/>
        </p:spPr>
        <p:txBody>
          <a:bodyPr wrap="square">
            <a:spAutoFit/>
          </a:bodyPr>
          <a:lstStyle/>
          <a:p>
            <a:r>
              <a:rPr lang="en-US" b="0" i="0" dirty="0">
                <a:solidFill>
                  <a:srgbClr val="111111"/>
                </a:solidFill>
                <a:effectLst/>
                <a:latin typeface="open sans" panose="020B0606030504020204" pitchFamily="34" charset="0"/>
              </a:rPr>
              <a:t>Since 0.144 &gt; 0.048, Which means given the features RED SUV and Domestic, our example gets classified as ’NO’ the car is not stolen.</a:t>
            </a:r>
            <a:endParaRPr lang="en-IN" dirty="0"/>
          </a:p>
        </p:txBody>
      </p:sp>
    </p:spTree>
    <p:extLst>
      <p:ext uri="{BB962C8B-B14F-4D97-AF65-F5344CB8AC3E}">
        <p14:creationId xmlns:p14="http://schemas.microsoft.com/office/powerpoint/2010/main" val="324282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What is a Random Forest? | TIBCO Software">
            <a:extLst>
              <a:ext uri="{FF2B5EF4-FFF2-40B4-BE49-F238E27FC236}">
                <a16:creationId xmlns:a16="http://schemas.microsoft.com/office/drawing/2014/main" id="{BAB827E6-D518-2CF8-C685-65EC3E68C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257" y="1292178"/>
            <a:ext cx="5603705" cy="427364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79E782E-A081-99BD-8D63-4005F9F1D81E}"/>
              </a:ext>
            </a:extLst>
          </p:cNvPr>
          <p:cNvSpPr txBox="1"/>
          <p:nvPr/>
        </p:nvSpPr>
        <p:spPr>
          <a:xfrm>
            <a:off x="320038" y="520395"/>
            <a:ext cx="11534411" cy="923330"/>
          </a:xfrm>
          <a:prstGeom prst="rect">
            <a:avLst/>
          </a:prstGeom>
          <a:noFill/>
        </p:spPr>
        <p:txBody>
          <a:bodyPr wrap="square">
            <a:spAutoFit/>
          </a:bodyPr>
          <a:lstStyle/>
          <a:p>
            <a:r>
              <a:rPr lang="en-US" dirty="0"/>
              <a:t>Random forest is a Supervised Machine Learning Algorithm that is used widely in Classification and Regression problems. It builds decision trees on different samples and takes their majority vote for classification and average in case of regression.</a:t>
            </a:r>
            <a:endParaRPr lang="en-IN" dirty="0"/>
          </a:p>
        </p:txBody>
      </p:sp>
    </p:spTree>
    <p:extLst>
      <p:ext uri="{BB962C8B-B14F-4D97-AF65-F5344CB8AC3E}">
        <p14:creationId xmlns:p14="http://schemas.microsoft.com/office/powerpoint/2010/main" val="3248411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DD4FC17-9A28-2293-E41C-36ADF5DE7232}"/>
              </a:ext>
            </a:extLst>
          </p:cNvPr>
          <p:cNvSpPr txBox="1"/>
          <p:nvPr/>
        </p:nvSpPr>
        <p:spPr>
          <a:xfrm>
            <a:off x="211015" y="226148"/>
            <a:ext cx="9471073" cy="2585323"/>
          </a:xfrm>
          <a:prstGeom prst="rect">
            <a:avLst/>
          </a:prstGeom>
          <a:noFill/>
        </p:spPr>
        <p:txBody>
          <a:bodyPr wrap="square">
            <a:spAutoFit/>
          </a:bodyPr>
          <a:lstStyle/>
          <a:p>
            <a:r>
              <a:rPr lang="en-US" dirty="0"/>
              <a:t>One of the disadvantages of Naïve-Bayes is that if you have no occurrences of a class label and a certain attribute value together then the frequency-based probability estimate will be zero. And this will get a zero when all the probabilities are multiplied.</a:t>
            </a:r>
          </a:p>
          <a:p>
            <a:endParaRPr lang="en-US" dirty="0"/>
          </a:p>
          <a:p>
            <a:r>
              <a:rPr lang="en-US" dirty="0"/>
              <a:t>An approach to overcome this ‘zero-frequency problem’ in a Bayesian environment is to add one to the count for every attribute value-class combination when an attribute value doesn’t occur with every class value.</a:t>
            </a:r>
          </a:p>
          <a:p>
            <a:endParaRPr lang="en-US" dirty="0"/>
          </a:p>
          <a:p>
            <a:r>
              <a:rPr lang="en-US" dirty="0"/>
              <a:t>For example, say your training data looked like this:</a:t>
            </a:r>
            <a:endParaRPr lang="en-IN" dirty="0"/>
          </a:p>
        </p:txBody>
      </p:sp>
      <p:pic>
        <p:nvPicPr>
          <p:cNvPr id="9" name="Picture 8">
            <a:extLst>
              <a:ext uri="{FF2B5EF4-FFF2-40B4-BE49-F238E27FC236}">
                <a16:creationId xmlns:a16="http://schemas.microsoft.com/office/drawing/2014/main" id="{FB981904-3BC6-732E-EC74-76E741DC5595}"/>
              </a:ext>
            </a:extLst>
          </p:cNvPr>
          <p:cNvPicPr>
            <a:picLocks noChangeAspect="1"/>
          </p:cNvPicPr>
          <p:nvPr/>
        </p:nvPicPr>
        <p:blipFill>
          <a:blip r:embed="rId2"/>
          <a:stretch>
            <a:fillRect/>
          </a:stretch>
        </p:blipFill>
        <p:spPr>
          <a:xfrm>
            <a:off x="547247" y="2811471"/>
            <a:ext cx="7496175" cy="2152650"/>
          </a:xfrm>
          <a:prstGeom prst="rect">
            <a:avLst/>
          </a:prstGeom>
          <a:ln>
            <a:solidFill>
              <a:schemeClr val="tx1"/>
            </a:solidFill>
          </a:ln>
        </p:spPr>
      </p:pic>
    </p:spTree>
    <p:extLst>
      <p:ext uri="{BB962C8B-B14F-4D97-AF65-F5344CB8AC3E}">
        <p14:creationId xmlns:p14="http://schemas.microsoft.com/office/powerpoint/2010/main" val="153401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6583D9-6B19-7BCC-627E-813F3C8A4F48}"/>
              </a:ext>
            </a:extLst>
          </p:cNvPr>
          <p:cNvSpPr txBox="1"/>
          <p:nvPr/>
        </p:nvSpPr>
        <p:spPr>
          <a:xfrm>
            <a:off x="756138" y="415389"/>
            <a:ext cx="6098344" cy="646331"/>
          </a:xfrm>
          <a:prstGeom prst="rect">
            <a:avLst/>
          </a:prstGeom>
          <a:noFill/>
        </p:spPr>
        <p:txBody>
          <a:bodyPr wrap="square">
            <a:spAutoFit/>
          </a:bodyPr>
          <a:lstStyle/>
          <a:p>
            <a:pPr algn="l"/>
            <a:r>
              <a:rPr lang="en-IN" b="0" i="0" dirty="0">
                <a:solidFill>
                  <a:srgbClr val="111111"/>
                </a:solidFill>
                <a:effectLst/>
                <a:latin typeface="open sans" panose="020B0606030504020204" pitchFamily="34" charset="0"/>
              </a:rPr>
              <a:t>𝑃(</a:t>
            </a:r>
            <a:r>
              <a:rPr lang="en-IN" b="0" i="0" dirty="0" err="1">
                <a:solidFill>
                  <a:srgbClr val="111111"/>
                </a:solidFill>
                <a:effectLst/>
                <a:latin typeface="open sans" panose="020B0606030504020204" pitchFamily="34" charset="0"/>
              </a:rPr>
              <a:t>TimeZone</a:t>
            </a:r>
            <a:r>
              <a:rPr lang="en-IN" b="0" i="0" dirty="0">
                <a:solidFill>
                  <a:srgbClr val="111111"/>
                </a:solidFill>
                <a:effectLst/>
                <a:latin typeface="open sans" panose="020B0606030504020204" pitchFamily="34" charset="0"/>
              </a:rPr>
              <a:t>=𝑈𝑆|Spam=𝑦𝑒𝑠)=10/10=1</a:t>
            </a:r>
          </a:p>
          <a:p>
            <a:pPr algn="l"/>
            <a:r>
              <a:rPr lang="en-IN" b="0" i="0" dirty="0">
                <a:solidFill>
                  <a:srgbClr val="111111"/>
                </a:solidFill>
                <a:effectLst/>
                <a:latin typeface="open sans" panose="020B0606030504020204" pitchFamily="34" charset="0"/>
              </a:rPr>
              <a:t>𝑃(</a:t>
            </a:r>
            <a:r>
              <a:rPr lang="en-IN" b="0" i="0" dirty="0" err="1">
                <a:solidFill>
                  <a:srgbClr val="111111"/>
                </a:solidFill>
                <a:effectLst/>
                <a:latin typeface="open sans" panose="020B0606030504020204" pitchFamily="34" charset="0"/>
              </a:rPr>
              <a:t>TimeZone</a:t>
            </a:r>
            <a:r>
              <a:rPr lang="en-IN" b="0" i="0" dirty="0">
                <a:solidFill>
                  <a:srgbClr val="111111"/>
                </a:solidFill>
                <a:effectLst/>
                <a:latin typeface="open sans" panose="020B0606030504020204" pitchFamily="34" charset="0"/>
              </a:rPr>
              <a:t>=𝐸𝑈|Spam=𝑦𝑒𝑠)=0/10=0</a:t>
            </a:r>
          </a:p>
        </p:txBody>
      </p:sp>
      <p:sp>
        <p:nvSpPr>
          <p:cNvPr id="7" name="TextBox 6">
            <a:extLst>
              <a:ext uri="{FF2B5EF4-FFF2-40B4-BE49-F238E27FC236}">
                <a16:creationId xmlns:a16="http://schemas.microsoft.com/office/drawing/2014/main" id="{CB560697-682E-3693-787C-13C9654329A4}"/>
              </a:ext>
            </a:extLst>
          </p:cNvPr>
          <p:cNvSpPr txBox="1"/>
          <p:nvPr/>
        </p:nvSpPr>
        <p:spPr>
          <a:xfrm>
            <a:off x="277836" y="1470466"/>
            <a:ext cx="10807506" cy="369332"/>
          </a:xfrm>
          <a:prstGeom prst="rect">
            <a:avLst/>
          </a:prstGeom>
          <a:noFill/>
        </p:spPr>
        <p:txBody>
          <a:bodyPr wrap="square">
            <a:spAutoFit/>
          </a:bodyPr>
          <a:lstStyle/>
          <a:p>
            <a:r>
              <a:rPr lang="en-US" b="0" i="0" dirty="0">
                <a:solidFill>
                  <a:srgbClr val="111111"/>
                </a:solidFill>
                <a:effectLst/>
                <a:latin typeface="open sans" panose="020B0606030504020204" pitchFamily="34" charset="0"/>
              </a:rPr>
              <a:t>Then you should add one to every value in this table when you’re using it to calculate probabilities:</a:t>
            </a:r>
            <a:endParaRPr lang="en-IN" dirty="0"/>
          </a:p>
        </p:txBody>
      </p:sp>
      <p:pic>
        <p:nvPicPr>
          <p:cNvPr id="9" name="Picture 8">
            <a:extLst>
              <a:ext uri="{FF2B5EF4-FFF2-40B4-BE49-F238E27FC236}">
                <a16:creationId xmlns:a16="http://schemas.microsoft.com/office/drawing/2014/main" id="{172FE4F5-D1C8-98E5-AE8E-C3558733B481}"/>
              </a:ext>
            </a:extLst>
          </p:cNvPr>
          <p:cNvPicPr>
            <a:picLocks noChangeAspect="1"/>
          </p:cNvPicPr>
          <p:nvPr/>
        </p:nvPicPr>
        <p:blipFill>
          <a:blip r:embed="rId2"/>
          <a:stretch>
            <a:fillRect/>
          </a:stretch>
        </p:blipFill>
        <p:spPr>
          <a:xfrm>
            <a:off x="459838" y="1847850"/>
            <a:ext cx="7277100" cy="1581150"/>
          </a:xfrm>
          <a:prstGeom prst="rect">
            <a:avLst/>
          </a:prstGeom>
        </p:spPr>
      </p:pic>
      <p:pic>
        <p:nvPicPr>
          <p:cNvPr id="11" name="Picture 10">
            <a:extLst>
              <a:ext uri="{FF2B5EF4-FFF2-40B4-BE49-F238E27FC236}">
                <a16:creationId xmlns:a16="http://schemas.microsoft.com/office/drawing/2014/main" id="{97E38D91-3715-4790-732C-D7C612AD4648}"/>
              </a:ext>
            </a:extLst>
          </p:cNvPr>
          <p:cNvPicPr>
            <a:picLocks noChangeAspect="1"/>
          </p:cNvPicPr>
          <p:nvPr/>
        </p:nvPicPr>
        <p:blipFill>
          <a:blip r:embed="rId3"/>
          <a:stretch>
            <a:fillRect/>
          </a:stretch>
        </p:blipFill>
        <p:spPr>
          <a:xfrm>
            <a:off x="277836" y="4120515"/>
            <a:ext cx="4781550" cy="1543050"/>
          </a:xfrm>
          <a:prstGeom prst="rect">
            <a:avLst/>
          </a:prstGeom>
        </p:spPr>
      </p:pic>
    </p:spTree>
    <p:extLst>
      <p:ext uri="{BB962C8B-B14F-4D97-AF65-F5344CB8AC3E}">
        <p14:creationId xmlns:p14="http://schemas.microsoft.com/office/powerpoint/2010/main" val="1982365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ED32FF9-0892-A474-EEC7-01D14E6F0544}"/>
              </a:ext>
            </a:extLst>
          </p:cNvPr>
          <p:cNvSpPr txBox="1"/>
          <p:nvPr/>
        </p:nvSpPr>
        <p:spPr>
          <a:xfrm>
            <a:off x="267286" y="637292"/>
            <a:ext cx="10930597" cy="1200329"/>
          </a:xfrm>
          <a:prstGeom prst="rect">
            <a:avLst/>
          </a:prstGeom>
          <a:noFill/>
        </p:spPr>
        <p:txBody>
          <a:bodyPr wrap="square">
            <a:spAutoFit/>
          </a:bodyPr>
          <a:lstStyle/>
          <a:p>
            <a:r>
              <a:rPr lang="en-US" dirty="0"/>
              <a:t>P(y = Low / x = Low)</a:t>
            </a:r>
          </a:p>
          <a:p>
            <a:r>
              <a:rPr lang="en-US" dirty="0"/>
              <a:t>= Number of cases when both x &amp; y are Low / Number of cases x is Low = 1/6 = 0.17P(y = Medium / x = Low)</a:t>
            </a:r>
          </a:p>
          <a:p>
            <a:r>
              <a:rPr lang="en-US" dirty="0"/>
              <a:t>= Number of cases both x is Low and y is Medium / Number of cases x is Low = 3/6 = 0.50P(y = High / x = Low)</a:t>
            </a:r>
          </a:p>
          <a:p>
            <a:r>
              <a:rPr lang="en-US" dirty="0"/>
              <a:t>= Number of cases both x is Low and y is Medium / Number of cases x is Low = 2/6 = 0.33</a:t>
            </a:r>
            <a:endParaRPr lang="en-IN" dirty="0"/>
          </a:p>
        </p:txBody>
      </p:sp>
      <p:sp>
        <p:nvSpPr>
          <p:cNvPr id="11" name="TextBox 10">
            <a:extLst>
              <a:ext uri="{FF2B5EF4-FFF2-40B4-BE49-F238E27FC236}">
                <a16:creationId xmlns:a16="http://schemas.microsoft.com/office/drawing/2014/main" id="{1B36F938-E579-92E0-3459-3020ADF568EE}"/>
              </a:ext>
            </a:extLst>
          </p:cNvPr>
          <p:cNvSpPr txBox="1"/>
          <p:nvPr/>
        </p:nvSpPr>
        <p:spPr>
          <a:xfrm>
            <a:off x="267286" y="2370798"/>
            <a:ext cx="8627011" cy="369332"/>
          </a:xfrm>
          <a:prstGeom prst="rect">
            <a:avLst/>
          </a:prstGeom>
          <a:noFill/>
        </p:spPr>
        <p:txBody>
          <a:bodyPr wrap="square">
            <a:spAutoFit/>
          </a:bodyPr>
          <a:lstStyle/>
          <a:p>
            <a:r>
              <a:rPr lang="en-US" dirty="0"/>
              <a:t>Used to develop models when the output or response variable y is categorical</a:t>
            </a:r>
            <a:endParaRPr lang="en-IN" dirty="0"/>
          </a:p>
        </p:txBody>
      </p:sp>
      <p:sp>
        <p:nvSpPr>
          <p:cNvPr id="15" name="TextBox 14">
            <a:extLst>
              <a:ext uri="{FF2B5EF4-FFF2-40B4-BE49-F238E27FC236}">
                <a16:creationId xmlns:a16="http://schemas.microsoft.com/office/drawing/2014/main" id="{1A3FD6BB-4564-2916-A3ED-E19486C2779C}"/>
              </a:ext>
            </a:extLst>
          </p:cNvPr>
          <p:cNvSpPr txBox="1"/>
          <p:nvPr/>
        </p:nvSpPr>
        <p:spPr>
          <a:xfrm>
            <a:off x="267286" y="3194541"/>
            <a:ext cx="11127545" cy="923330"/>
          </a:xfrm>
          <a:prstGeom prst="rect">
            <a:avLst/>
          </a:prstGeom>
          <a:noFill/>
        </p:spPr>
        <p:txBody>
          <a:bodyPr wrap="square">
            <a:spAutoFit/>
          </a:bodyPr>
          <a:lstStyle/>
          <a:p>
            <a:r>
              <a:rPr lang="en-IN" dirty="0"/>
              <a:t>Develop a model to predict the iris plant class (1: Iris-</a:t>
            </a:r>
            <a:r>
              <a:rPr lang="en-IN" dirty="0" err="1"/>
              <a:t>setosa</a:t>
            </a:r>
            <a:r>
              <a:rPr lang="en-IN" dirty="0"/>
              <a:t>, 2: </a:t>
            </a:r>
            <a:r>
              <a:rPr lang="en-IN" dirty="0" err="1"/>
              <a:t>Irisversicolor</a:t>
            </a:r>
            <a:r>
              <a:rPr lang="en-IN" dirty="0"/>
              <a:t> &amp; 3: Iris-virginica) based on sepal length, sepal width, petal length </a:t>
            </a:r>
            <a:r>
              <a:rPr lang="en-IN" dirty="0" err="1"/>
              <a:t>andpetal</a:t>
            </a:r>
            <a:r>
              <a:rPr lang="en-IN" dirty="0"/>
              <a:t> width using Naïve Bayes classifier. The data is given in Iris_data.csv file.</a:t>
            </a:r>
          </a:p>
          <a:p>
            <a:r>
              <a:rPr lang="en-IN" dirty="0"/>
              <a:t>Validate the model with Iris_test.csv data?</a:t>
            </a:r>
          </a:p>
        </p:txBody>
      </p:sp>
      <p:sp>
        <p:nvSpPr>
          <p:cNvPr id="19" name="TextBox 18">
            <a:extLst>
              <a:ext uri="{FF2B5EF4-FFF2-40B4-BE49-F238E27FC236}">
                <a16:creationId xmlns:a16="http://schemas.microsoft.com/office/drawing/2014/main" id="{DA3B2B6B-44E0-CCE1-5DC7-A5B3387AA2C7}"/>
              </a:ext>
            </a:extLst>
          </p:cNvPr>
          <p:cNvSpPr txBox="1"/>
          <p:nvPr/>
        </p:nvSpPr>
        <p:spPr>
          <a:xfrm>
            <a:off x="548638" y="4572282"/>
            <a:ext cx="8345659" cy="1477328"/>
          </a:xfrm>
          <a:prstGeom prst="rect">
            <a:avLst/>
          </a:prstGeom>
          <a:noFill/>
        </p:spPr>
        <p:txBody>
          <a:bodyPr wrap="square">
            <a:spAutoFit/>
          </a:bodyPr>
          <a:lstStyle/>
          <a:p>
            <a:r>
              <a:rPr lang="en-IN" dirty="0"/>
              <a:t>import pandas as </a:t>
            </a:r>
            <a:r>
              <a:rPr lang="en-IN" dirty="0" err="1"/>
              <a:t>mypd</a:t>
            </a:r>
            <a:endParaRPr lang="en-IN" dirty="0"/>
          </a:p>
          <a:p>
            <a:r>
              <a:rPr lang="en-IN" dirty="0"/>
              <a:t>from </a:t>
            </a:r>
            <a:r>
              <a:rPr lang="en-IN" dirty="0" err="1"/>
              <a:t>sklearn.naive_bayes</a:t>
            </a:r>
            <a:r>
              <a:rPr lang="en-IN" dirty="0"/>
              <a:t> import </a:t>
            </a:r>
            <a:r>
              <a:rPr lang="en-IN" dirty="0" err="1"/>
              <a:t>GaussianNB</a:t>
            </a:r>
            <a:endParaRPr lang="en-IN" dirty="0"/>
          </a:p>
          <a:p>
            <a:r>
              <a:rPr lang="en-IN" dirty="0" err="1"/>
              <a:t>mydata</a:t>
            </a:r>
            <a:r>
              <a:rPr lang="en-IN" dirty="0"/>
              <a:t> = </a:t>
            </a:r>
            <a:r>
              <a:rPr lang="en-IN" dirty="0" err="1"/>
              <a:t>mypd.read_csv</a:t>
            </a:r>
            <a:r>
              <a:rPr lang="en-IN" dirty="0"/>
              <a:t>("Data/Iris_data.csv")</a:t>
            </a:r>
          </a:p>
          <a:p>
            <a:r>
              <a:rPr lang="en-IN" dirty="0"/>
              <a:t>x = </a:t>
            </a:r>
            <a:r>
              <a:rPr lang="en-IN" dirty="0" err="1"/>
              <a:t>mydata.values</a:t>
            </a:r>
            <a:r>
              <a:rPr lang="en-IN" dirty="0"/>
              <a:t>[:, 0:4]</a:t>
            </a:r>
          </a:p>
          <a:p>
            <a:r>
              <a:rPr lang="en-IN" dirty="0"/>
              <a:t>y = </a:t>
            </a:r>
            <a:r>
              <a:rPr lang="en-IN" dirty="0" err="1"/>
              <a:t>mydata.values</a:t>
            </a:r>
            <a:r>
              <a:rPr lang="en-IN" dirty="0"/>
              <a:t>[:, 4]</a:t>
            </a:r>
          </a:p>
        </p:txBody>
      </p:sp>
    </p:spTree>
    <p:extLst>
      <p:ext uri="{BB962C8B-B14F-4D97-AF65-F5344CB8AC3E}">
        <p14:creationId xmlns:p14="http://schemas.microsoft.com/office/powerpoint/2010/main" val="224145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710109E-ABA9-E9E9-6702-53C21CDC99BA}"/>
              </a:ext>
            </a:extLst>
          </p:cNvPr>
          <p:cNvSpPr txBox="1"/>
          <p:nvPr/>
        </p:nvSpPr>
        <p:spPr>
          <a:xfrm>
            <a:off x="291905" y="379717"/>
            <a:ext cx="6098344" cy="1477328"/>
          </a:xfrm>
          <a:prstGeom prst="rect">
            <a:avLst/>
          </a:prstGeom>
          <a:noFill/>
        </p:spPr>
        <p:txBody>
          <a:bodyPr wrap="square">
            <a:spAutoFit/>
          </a:bodyPr>
          <a:lstStyle/>
          <a:p>
            <a:r>
              <a:rPr lang="en-IN" dirty="0" err="1"/>
              <a:t>mymodel</a:t>
            </a:r>
            <a:r>
              <a:rPr lang="en-IN" dirty="0"/>
              <a:t> = </a:t>
            </a:r>
            <a:r>
              <a:rPr lang="en-IN" dirty="0" err="1"/>
              <a:t>GaussianNB</a:t>
            </a:r>
            <a:r>
              <a:rPr lang="en-IN" dirty="0"/>
              <a:t>()</a:t>
            </a:r>
          </a:p>
          <a:p>
            <a:r>
              <a:rPr lang="en-IN" dirty="0" err="1"/>
              <a:t>mymodel.fit</a:t>
            </a:r>
            <a:r>
              <a:rPr lang="en-IN" dirty="0"/>
              <a:t>(x, y)</a:t>
            </a:r>
          </a:p>
          <a:p>
            <a:r>
              <a:rPr lang="en-IN" dirty="0"/>
              <a:t>pred = </a:t>
            </a:r>
            <a:r>
              <a:rPr lang="en-IN" dirty="0" err="1"/>
              <a:t>mymodel.predict</a:t>
            </a:r>
            <a:r>
              <a:rPr lang="en-IN" dirty="0"/>
              <a:t>(x)</a:t>
            </a:r>
          </a:p>
          <a:p>
            <a:r>
              <a:rPr lang="en-IN" dirty="0" err="1"/>
              <a:t>mytable</a:t>
            </a:r>
            <a:r>
              <a:rPr lang="en-IN" dirty="0"/>
              <a:t> = </a:t>
            </a:r>
            <a:r>
              <a:rPr lang="en-IN" dirty="0" err="1"/>
              <a:t>mypd.crosstab</a:t>
            </a:r>
            <a:r>
              <a:rPr lang="en-IN" dirty="0"/>
              <a:t>(y, pred)</a:t>
            </a:r>
          </a:p>
          <a:p>
            <a:r>
              <a:rPr lang="en-IN" dirty="0" err="1"/>
              <a:t>mytable</a:t>
            </a:r>
            <a:endParaRPr lang="en-IN" dirty="0"/>
          </a:p>
        </p:txBody>
      </p:sp>
      <p:pic>
        <p:nvPicPr>
          <p:cNvPr id="9" name="Picture 8">
            <a:extLst>
              <a:ext uri="{FF2B5EF4-FFF2-40B4-BE49-F238E27FC236}">
                <a16:creationId xmlns:a16="http://schemas.microsoft.com/office/drawing/2014/main" id="{3206E022-13B4-B5CD-8ABD-30F38C7C3172}"/>
              </a:ext>
            </a:extLst>
          </p:cNvPr>
          <p:cNvPicPr>
            <a:picLocks noChangeAspect="1"/>
          </p:cNvPicPr>
          <p:nvPr/>
        </p:nvPicPr>
        <p:blipFill>
          <a:blip r:embed="rId2"/>
          <a:stretch>
            <a:fillRect/>
          </a:stretch>
        </p:blipFill>
        <p:spPr>
          <a:xfrm>
            <a:off x="397119" y="2089125"/>
            <a:ext cx="5067300" cy="1666875"/>
          </a:xfrm>
          <a:prstGeom prst="rect">
            <a:avLst/>
          </a:prstGeom>
        </p:spPr>
      </p:pic>
      <p:pic>
        <p:nvPicPr>
          <p:cNvPr id="11" name="Picture 10">
            <a:extLst>
              <a:ext uri="{FF2B5EF4-FFF2-40B4-BE49-F238E27FC236}">
                <a16:creationId xmlns:a16="http://schemas.microsoft.com/office/drawing/2014/main" id="{5BA7F49E-C7D7-0E68-7433-DB910990D72D}"/>
              </a:ext>
            </a:extLst>
          </p:cNvPr>
          <p:cNvPicPr>
            <a:picLocks noChangeAspect="1"/>
          </p:cNvPicPr>
          <p:nvPr/>
        </p:nvPicPr>
        <p:blipFill>
          <a:blip r:embed="rId3"/>
          <a:stretch>
            <a:fillRect/>
          </a:stretch>
        </p:blipFill>
        <p:spPr>
          <a:xfrm>
            <a:off x="397119" y="4188509"/>
            <a:ext cx="5819775" cy="1238250"/>
          </a:xfrm>
          <a:prstGeom prst="rect">
            <a:avLst/>
          </a:prstGeom>
        </p:spPr>
      </p:pic>
    </p:spTree>
    <p:extLst>
      <p:ext uri="{BB962C8B-B14F-4D97-AF65-F5344CB8AC3E}">
        <p14:creationId xmlns:p14="http://schemas.microsoft.com/office/powerpoint/2010/main" val="1315237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F43EE2-6230-3148-096F-23F0AEABBEE8}"/>
              </a:ext>
            </a:extLst>
          </p:cNvPr>
          <p:cNvSpPr txBox="1"/>
          <p:nvPr/>
        </p:nvSpPr>
        <p:spPr>
          <a:xfrm>
            <a:off x="196948" y="491257"/>
            <a:ext cx="11183815" cy="2585323"/>
          </a:xfrm>
          <a:prstGeom prst="rect">
            <a:avLst/>
          </a:prstGeom>
          <a:noFill/>
        </p:spPr>
        <p:txBody>
          <a:bodyPr wrap="square">
            <a:spAutoFit/>
          </a:bodyPr>
          <a:lstStyle/>
          <a:p>
            <a:r>
              <a:rPr lang="en-IN" dirty="0"/>
              <a:t>Validating the model on test data</a:t>
            </a:r>
          </a:p>
          <a:p>
            <a:endParaRPr lang="en-IN" dirty="0"/>
          </a:p>
          <a:p>
            <a:r>
              <a:rPr lang="en-IN" dirty="0" err="1"/>
              <a:t>mytestdata</a:t>
            </a:r>
            <a:r>
              <a:rPr lang="en-IN" dirty="0"/>
              <a:t> = </a:t>
            </a:r>
            <a:r>
              <a:rPr lang="en-IN" dirty="0" err="1"/>
              <a:t>mypd.read_csv</a:t>
            </a:r>
            <a:r>
              <a:rPr lang="en-IN" dirty="0"/>
              <a:t>("Data/Iris_test.csv")</a:t>
            </a:r>
          </a:p>
          <a:p>
            <a:r>
              <a:rPr lang="en-IN" dirty="0" err="1"/>
              <a:t>x_test</a:t>
            </a:r>
            <a:r>
              <a:rPr lang="en-IN" dirty="0"/>
              <a:t> = test[["</a:t>
            </a:r>
            <a:r>
              <a:rPr lang="en-IN" dirty="0" err="1"/>
              <a:t>sepal_length</a:t>
            </a:r>
            <a:r>
              <a:rPr lang="en-IN" dirty="0"/>
              <a:t>", "</a:t>
            </a:r>
            <a:r>
              <a:rPr lang="en-IN" dirty="0" err="1"/>
              <a:t>sepal_width</a:t>
            </a:r>
            <a:r>
              <a:rPr lang="en-IN" dirty="0"/>
              <a:t>", "</a:t>
            </a:r>
            <a:r>
              <a:rPr lang="en-IN" dirty="0" err="1"/>
              <a:t>petal_length</a:t>
            </a:r>
            <a:r>
              <a:rPr lang="en-IN" dirty="0"/>
              <a:t>", "</a:t>
            </a:r>
            <a:r>
              <a:rPr lang="en-IN" dirty="0" err="1"/>
              <a:t>petal_width</a:t>
            </a:r>
            <a:r>
              <a:rPr lang="en-IN" dirty="0"/>
              <a:t>"]]</a:t>
            </a:r>
          </a:p>
          <a:p>
            <a:r>
              <a:rPr lang="en-IN" dirty="0" err="1"/>
              <a:t>y_test</a:t>
            </a:r>
            <a:r>
              <a:rPr lang="en-IN" dirty="0"/>
              <a:t> = </a:t>
            </a:r>
            <a:r>
              <a:rPr lang="en-IN" dirty="0" err="1"/>
              <a:t>test.Species</a:t>
            </a:r>
            <a:endParaRPr lang="en-IN" dirty="0"/>
          </a:p>
          <a:p>
            <a:r>
              <a:rPr lang="en-IN" dirty="0" err="1"/>
              <a:t>mymodel.score</a:t>
            </a:r>
            <a:r>
              <a:rPr lang="en-IN" dirty="0"/>
              <a:t>(</a:t>
            </a:r>
            <a:r>
              <a:rPr lang="en-IN" dirty="0" err="1"/>
              <a:t>x_test</a:t>
            </a:r>
            <a:r>
              <a:rPr lang="en-IN" dirty="0"/>
              <a:t>, </a:t>
            </a:r>
            <a:r>
              <a:rPr lang="en-IN" dirty="0" err="1"/>
              <a:t>y_test</a:t>
            </a:r>
            <a:r>
              <a:rPr lang="en-IN" dirty="0"/>
              <a:t>)</a:t>
            </a:r>
          </a:p>
          <a:p>
            <a:r>
              <a:rPr lang="en-IN" dirty="0" err="1"/>
              <a:t>pred_test</a:t>
            </a:r>
            <a:r>
              <a:rPr lang="en-IN" dirty="0"/>
              <a:t> = </a:t>
            </a:r>
            <a:r>
              <a:rPr lang="en-IN" dirty="0" err="1"/>
              <a:t>mymodel.predict</a:t>
            </a:r>
            <a:r>
              <a:rPr lang="en-IN" dirty="0"/>
              <a:t>(</a:t>
            </a:r>
            <a:r>
              <a:rPr lang="en-IN" dirty="0" err="1"/>
              <a:t>test_x</a:t>
            </a:r>
            <a:r>
              <a:rPr lang="en-IN" dirty="0"/>
              <a:t>)</a:t>
            </a:r>
          </a:p>
          <a:p>
            <a:r>
              <a:rPr lang="en-IN" dirty="0" err="1"/>
              <a:t>mytesttable</a:t>
            </a:r>
            <a:r>
              <a:rPr lang="en-IN" dirty="0"/>
              <a:t> = </a:t>
            </a:r>
            <a:r>
              <a:rPr lang="en-IN" dirty="0" err="1"/>
              <a:t>mypd.crosstab</a:t>
            </a:r>
            <a:r>
              <a:rPr lang="en-IN" dirty="0"/>
              <a:t>(</a:t>
            </a:r>
            <a:r>
              <a:rPr lang="en-IN" dirty="0" err="1"/>
              <a:t>test_y</a:t>
            </a:r>
            <a:r>
              <a:rPr lang="en-IN" dirty="0"/>
              <a:t>, </a:t>
            </a:r>
            <a:r>
              <a:rPr lang="en-IN" dirty="0" err="1"/>
              <a:t>pred_test</a:t>
            </a:r>
            <a:r>
              <a:rPr lang="en-IN" dirty="0"/>
              <a:t>)</a:t>
            </a:r>
          </a:p>
          <a:p>
            <a:r>
              <a:rPr lang="en-IN" dirty="0" err="1"/>
              <a:t>mytesttable</a:t>
            </a:r>
            <a:endParaRPr lang="en-IN" dirty="0"/>
          </a:p>
        </p:txBody>
      </p:sp>
      <p:pic>
        <p:nvPicPr>
          <p:cNvPr id="9" name="Picture 8">
            <a:extLst>
              <a:ext uri="{FF2B5EF4-FFF2-40B4-BE49-F238E27FC236}">
                <a16:creationId xmlns:a16="http://schemas.microsoft.com/office/drawing/2014/main" id="{6D85B5D7-B0EB-C44F-B067-0D35CB768B50}"/>
              </a:ext>
            </a:extLst>
          </p:cNvPr>
          <p:cNvPicPr>
            <a:picLocks noChangeAspect="1"/>
          </p:cNvPicPr>
          <p:nvPr/>
        </p:nvPicPr>
        <p:blipFill>
          <a:blip r:embed="rId2"/>
          <a:stretch>
            <a:fillRect/>
          </a:stretch>
        </p:blipFill>
        <p:spPr>
          <a:xfrm>
            <a:off x="5341913" y="2609630"/>
            <a:ext cx="6038850" cy="3495675"/>
          </a:xfrm>
          <a:prstGeom prst="rect">
            <a:avLst/>
          </a:prstGeom>
          <a:ln>
            <a:solidFill>
              <a:schemeClr val="tx1"/>
            </a:solidFill>
          </a:ln>
        </p:spPr>
      </p:pic>
    </p:spTree>
    <p:extLst>
      <p:ext uri="{BB962C8B-B14F-4D97-AF65-F5344CB8AC3E}">
        <p14:creationId xmlns:p14="http://schemas.microsoft.com/office/powerpoint/2010/main" val="1820572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9A21A-B02D-67CC-B6D8-40FF9CD0DB4D}"/>
              </a:ext>
            </a:extLst>
          </p:cNvPr>
          <p:cNvPicPr>
            <a:picLocks noChangeAspect="1"/>
          </p:cNvPicPr>
          <p:nvPr/>
        </p:nvPicPr>
        <p:blipFill>
          <a:blip r:embed="rId2"/>
          <a:stretch>
            <a:fillRect/>
          </a:stretch>
        </p:blipFill>
        <p:spPr>
          <a:xfrm>
            <a:off x="419612" y="368104"/>
            <a:ext cx="7019925" cy="1676400"/>
          </a:xfrm>
          <a:prstGeom prst="rect">
            <a:avLst/>
          </a:prstGeom>
          <a:ln>
            <a:solidFill>
              <a:schemeClr val="tx1"/>
            </a:solidFill>
          </a:ln>
        </p:spPr>
      </p:pic>
    </p:spTree>
    <p:extLst>
      <p:ext uri="{BB962C8B-B14F-4D97-AF65-F5344CB8AC3E}">
        <p14:creationId xmlns:p14="http://schemas.microsoft.com/office/powerpoint/2010/main" val="2333028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BC9DF9-D2B7-D3AC-38B1-8DFE8DAF0363}"/>
              </a:ext>
            </a:extLst>
          </p:cNvPr>
          <p:cNvSpPr txBox="1"/>
          <p:nvPr/>
        </p:nvSpPr>
        <p:spPr>
          <a:xfrm>
            <a:off x="3499338" y="244398"/>
            <a:ext cx="6098344" cy="461665"/>
          </a:xfrm>
          <a:prstGeom prst="rect">
            <a:avLst/>
          </a:prstGeom>
          <a:noFill/>
        </p:spPr>
        <p:txBody>
          <a:bodyPr wrap="square">
            <a:spAutoFit/>
          </a:bodyPr>
          <a:lstStyle/>
          <a:p>
            <a:r>
              <a:rPr lang="en-IN" sz="2400" b="1" i="0" dirty="0">
                <a:solidFill>
                  <a:srgbClr val="202124"/>
                </a:solidFill>
                <a:effectLst/>
                <a:latin typeface="Google Sans"/>
              </a:rPr>
              <a:t>Classification: ROC Curve and AUC</a:t>
            </a:r>
            <a:endParaRPr lang="en-IN" sz="2400" b="1" dirty="0"/>
          </a:p>
        </p:txBody>
      </p:sp>
      <p:sp>
        <p:nvSpPr>
          <p:cNvPr id="8" name="TextBox 7">
            <a:extLst>
              <a:ext uri="{FF2B5EF4-FFF2-40B4-BE49-F238E27FC236}">
                <a16:creationId xmlns:a16="http://schemas.microsoft.com/office/drawing/2014/main" id="{A71BB6F8-4D3D-0A2A-8948-1DEC0769D1FB}"/>
              </a:ext>
            </a:extLst>
          </p:cNvPr>
          <p:cNvSpPr txBox="1"/>
          <p:nvPr/>
        </p:nvSpPr>
        <p:spPr>
          <a:xfrm>
            <a:off x="221566" y="886238"/>
            <a:ext cx="8399206" cy="5078313"/>
          </a:xfrm>
          <a:prstGeom prst="rect">
            <a:avLst/>
          </a:prstGeom>
          <a:noFill/>
        </p:spPr>
        <p:txBody>
          <a:bodyPr wrap="square">
            <a:spAutoFit/>
          </a:bodyPr>
          <a:lstStyle/>
          <a:p>
            <a:r>
              <a:rPr lang="en-US" dirty="0"/>
              <a:t>ROC curve</a:t>
            </a:r>
          </a:p>
          <a:p>
            <a:r>
              <a:rPr lang="en-US" dirty="0"/>
              <a:t>An ROC curve (receiver operating characteristic curve) is a graph showing the performance of a classification model at all classification thresholds. This curve plots two parameters:</a:t>
            </a:r>
          </a:p>
          <a:p>
            <a:endParaRPr lang="en-US" dirty="0"/>
          </a:p>
          <a:p>
            <a:r>
              <a:rPr lang="en-US" dirty="0"/>
              <a:t>True Positive Rate</a:t>
            </a:r>
          </a:p>
          <a:p>
            <a:r>
              <a:rPr lang="en-US" dirty="0"/>
              <a:t>False Positive Rate</a:t>
            </a:r>
          </a:p>
          <a:p>
            <a:r>
              <a:rPr lang="en-US" dirty="0"/>
              <a:t>True Positive Rate (TPR) is a synonym for recall and is therefore defined as follows:</a:t>
            </a:r>
          </a:p>
          <a:p>
            <a:endParaRPr lang="en-US" dirty="0"/>
          </a:p>
          <a:p>
            <a:endParaRPr lang="en-US" dirty="0"/>
          </a:p>
          <a:p>
            <a:endParaRPr lang="en-US" dirty="0"/>
          </a:p>
          <a:p>
            <a:r>
              <a:rPr lang="en-US" dirty="0"/>
              <a:t>False Positive Rate (FPR) is defined as follows:</a:t>
            </a:r>
          </a:p>
          <a:p>
            <a:endParaRPr lang="en-US" dirty="0"/>
          </a:p>
          <a:p>
            <a:endParaRPr lang="en-US" dirty="0"/>
          </a:p>
          <a:p>
            <a:endParaRPr lang="en-US" dirty="0"/>
          </a:p>
          <a:p>
            <a:r>
              <a:rPr lang="en-US" dirty="0"/>
              <a:t>An ROC curve plots TPR vs. FPR at different classification thresholds. Lowering the classification threshold classifies more items as positive, thus increasing both False Positives and True Positives. The following figure shows a typical ROC curve.</a:t>
            </a:r>
            <a:endParaRPr lang="en-IN" dirty="0"/>
          </a:p>
        </p:txBody>
      </p:sp>
      <p:pic>
        <p:nvPicPr>
          <p:cNvPr id="10" name="Picture 9">
            <a:extLst>
              <a:ext uri="{FF2B5EF4-FFF2-40B4-BE49-F238E27FC236}">
                <a16:creationId xmlns:a16="http://schemas.microsoft.com/office/drawing/2014/main" id="{BECBFC72-0E4F-F3C7-6E0E-11E5795256DE}"/>
              </a:ext>
            </a:extLst>
          </p:cNvPr>
          <p:cNvPicPr>
            <a:picLocks noChangeAspect="1"/>
          </p:cNvPicPr>
          <p:nvPr/>
        </p:nvPicPr>
        <p:blipFill>
          <a:blip r:embed="rId2"/>
          <a:stretch>
            <a:fillRect/>
          </a:stretch>
        </p:blipFill>
        <p:spPr>
          <a:xfrm>
            <a:off x="221566" y="3215217"/>
            <a:ext cx="1771650" cy="647700"/>
          </a:xfrm>
          <a:prstGeom prst="rect">
            <a:avLst/>
          </a:prstGeom>
        </p:spPr>
      </p:pic>
      <p:pic>
        <p:nvPicPr>
          <p:cNvPr id="12" name="Picture 11">
            <a:extLst>
              <a:ext uri="{FF2B5EF4-FFF2-40B4-BE49-F238E27FC236}">
                <a16:creationId xmlns:a16="http://schemas.microsoft.com/office/drawing/2014/main" id="{3F85AC7E-B69C-0AAA-4AAF-73C73F368B17}"/>
              </a:ext>
            </a:extLst>
          </p:cNvPr>
          <p:cNvPicPr>
            <a:picLocks noChangeAspect="1"/>
          </p:cNvPicPr>
          <p:nvPr/>
        </p:nvPicPr>
        <p:blipFill>
          <a:blip r:embed="rId3"/>
          <a:stretch>
            <a:fillRect/>
          </a:stretch>
        </p:blipFill>
        <p:spPr>
          <a:xfrm>
            <a:off x="212041" y="4256508"/>
            <a:ext cx="1781175" cy="657225"/>
          </a:xfrm>
          <a:prstGeom prst="rect">
            <a:avLst/>
          </a:prstGeom>
        </p:spPr>
      </p:pic>
      <p:pic>
        <p:nvPicPr>
          <p:cNvPr id="13" name="Picture 12">
            <a:extLst>
              <a:ext uri="{FF2B5EF4-FFF2-40B4-BE49-F238E27FC236}">
                <a16:creationId xmlns:a16="http://schemas.microsoft.com/office/drawing/2014/main" id="{A8E045CF-C5E5-D660-CF7E-F8AD64DE74A0}"/>
              </a:ext>
            </a:extLst>
          </p:cNvPr>
          <p:cNvPicPr>
            <a:picLocks noChangeAspect="1"/>
          </p:cNvPicPr>
          <p:nvPr/>
        </p:nvPicPr>
        <p:blipFill>
          <a:blip r:embed="rId4"/>
          <a:stretch>
            <a:fillRect/>
          </a:stretch>
        </p:blipFill>
        <p:spPr>
          <a:xfrm>
            <a:off x="8396214" y="800100"/>
            <a:ext cx="3333750" cy="2628900"/>
          </a:xfrm>
          <a:prstGeom prst="rect">
            <a:avLst/>
          </a:prstGeom>
          <a:ln>
            <a:solidFill>
              <a:schemeClr val="tx1"/>
            </a:solidFill>
          </a:ln>
        </p:spPr>
      </p:pic>
    </p:spTree>
    <p:extLst>
      <p:ext uri="{BB962C8B-B14F-4D97-AF65-F5344CB8AC3E}">
        <p14:creationId xmlns:p14="http://schemas.microsoft.com/office/powerpoint/2010/main" val="3467085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BBB179C-EABC-A7D1-0C63-1E3DD7F1886F}"/>
              </a:ext>
            </a:extLst>
          </p:cNvPr>
          <p:cNvSpPr txBox="1"/>
          <p:nvPr/>
        </p:nvSpPr>
        <p:spPr>
          <a:xfrm>
            <a:off x="126609" y="244570"/>
            <a:ext cx="11493305" cy="2031325"/>
          </a:xfrm>
          <a:prstGeom prst="rect">
            <a:avLst/>
          </a:prstGeom>
          <a:noFill/>
        </p:spPr>
        <p:txBody>
          <a:bodyPr wrap="square">
            <a:spAutoFit/>
          </a:bodyPr>
          <a:lstStyle/>
          <a:p>
            <a:pPr algn="just"/>
            <a:r>
              <a:rPr lang="en-US" dirty="0"/>
              <a:t>ROC stands for Receiver Operating Characteristic curve. This is a graph that shows the performance of a machine learning model on a classification problem by plotting the true positive rate and the false positive rate. AUC stands for Area Under the Curve. It is used to measure the entire area under the ROC curve.</a:t>
            </a:r>
          </a:p>
          <a:p>
            <a:pPr algn="just"/>
            <a:endParaRPr lang="en-US" dirty="0"/>
          </a:p>
          <a:p>
            <a:pPr algn="just"/>
            <a:r>
              <a:rPr lang="en-US" dirty="0"/>
              <a:t>The ROC curve plots the true positive rate and the false positive rate at different classification thresholds, whereas the AUC shows an aggregate measure of the performance of a machine learning model across all the possible classification thresholds. You can learn more about the AUC and ROC curve in machine learning from here.</a:t>
            </a:r>
            <a:endParaRPr lang="en-IN" dirty="0"/>
          </a:p>
        </p:txBody>
      </p:sp>
    </p:spTree>
    <p:extLst>
      <p:ext uri="{BB962C8B-B14F-4D97-AF65-F5344CB8AC3E}">
        <p14:creationId xmlns:p14="http://schemas.microsoft.com/office/powerpoint/2010/main" val="2741669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65796D-AECC-5512-8906-235F600200CB}"/>
              </a:ext>
            </a:extLst>
          </p:cNvPr>
          <p:cNvSpPr txBox="1"/>
          <p:nvPr/>
        </p:nvSpPr>
        <p:spPr>
          <a:xfrm>
            <a:off x="140677" y="289679"/>
            <a:ext cx="11676185" cy="2585323"/>
          </a:xfrm>
          <a:prstGeom prst="rect">
            <a:avLst/>
          </a:prstGeom>
          <a:noFill/>
        </p:spPr>
        <p:txBody>
          <a:bodyPr wrap="square">
            <a:spAutoFit/>
          </a:bodyPr>
          <a:lstStyle/>
          <a:p>
            <a:pPr algn="just"/>
            <a:r>
              <a:rPr lang="en-US" dirty="0"/>
              <a:t>AUC - ROC Curve</a:t>
            </a:r>
          </a:p>
          <a:p>
            <a:pPr algn="just"/>
            <a:r>
              <a:rPr lang="en-US" dirty="0"/>
              <a:t>In classification, there are many different evaluation metrics. The most popular is accuracy, which measures how often the model is correct. This is a great metric because it is easy to understand and getting the most correct guesses is often desired. There are some cases where you might consider using another evaluation metric.</a:t>
            </a:r>
          </a:p>
          <a:p>
            <a:pPr algn="just"/>
            <a:endParaRPr lang="en-US" dirty="0"/>
          </a:p>
          <a:p>
            <a:pPr algn="just"/>
            <a:r>
              <a:rPr lang="en-US" dirty="0"/>
              <a:t>Another common metric is AUC, area under the receiver operating characteristic (ROC) curve. The </a:t>
            </a:r>
            <a:r>
              <a:rPr lang="en-US" dirty="0" err="1"/>
              <a:t>Reciever</a:t>
            </a:r>
            <a:r>
              <a:rPr lang="en-US" dirty="0"/>
              <a:t> operating characteristic curve plots the true positive (TP) rate versus the false positive (FP) rate at different classification thresholds. The thresholds are different probability cutoffs that separate the two classes in binary classification. It uses probability to tell us how well a model separates the classes.</a:t>
            </a:r>
            <a:endParaRPr lang="en-IN" dirty="0"/>
          </a:p>
        </p:txBody>
      </p:sp>
      <p:pic>
        <p:nvPicPr>
          <p:cNvPr id="2050" name="Picture 2" descr="Receiver operating characteristic - Wikipedia">
            <a:extLst>
              <a:ext uri="{FF2B5EF4-FFF2-40B4-BE49-F238E27FC236}">
                <a16:creationId xmlns:a16="http://schemas.microsoft.com/office/drawing/2014/main" id="{6E70B2DF-A9DC-FCB8-F9D0-3FC4739DE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8730" y="2885553"/>
            <a:ext cx="2095500" cy="20955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168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C6516E-06F0-1288-6B3B-7DB338ECE885}"/>
              </a:ext>
            </a:extLst>
          </p:cNvPr>
          <p:cNvSpPr txBox="1"/>
          <p:nvPr/>
        </p:nvSpPr>
        <p:spPr>
          <a:xfrm>
            <a:off x="21101" y="77430"/>
            <a:ext cx="11169748" cy="923330"/>
          </a:xfrm>
          <a:prstGeom prst="rect">
            <a:avLst/>
          </a:prstGeom>
          <a:noFill/>
        </p:spPr>
        <p:txBody>
          <a:bodyPr wrap="square">
            <a:spAutoFit/>
          </a:bodyPr>
          <a:lstStyle/>
          <a:p>
            <a:r>
              <a:rPr lang="en-US" dirty="0"/>
              <a:t>Imbalanced Data</a:t>
            </a:r>
          </a:p>
          <a:p>
            <a:r>
              <a:rPr lang="en-US" dirty="0"/>
              <a:t>Suppose we have an imbalanced data set where the majority of our data is of one value. We can obtain high accuracy for the model by predicting the majority class.</a:t>
            </a:r>
            <a:endParaRPr lang="en-IN" dirty="0"/>
          </a:p>
        </p:txBody>
      </p:sp>
      <p:sp>
        <p:nvSpPr>
          <p:cNvPr id="8" name="TextBox 7">
            <a:extLst>
              <a:ext uri="{FF2B5EF4-FFF2-40B4-BE49-F238E27FC236}">
                <a16:creationId xmlns:a16="http://schemas.microsoft.com/office/drawing/2014/main" id="{6455722B-72CE-29F9-F587-706ADFDB1C1B}"/>
              </a:ext>
            </a:extLst>
          </p:cNvPr>
          <p:cNvSpPr txBox="1"/>
          <p:nvPr/>
        </p:nvSpPr>
        <p:spPr>
          <a:xfrm>
            <a:off x="182880" y="1148259"/>
            <a:ext cx="10846191" cy="5632311"/>
          </a:xfrm>
          <a:prstGeom prst="rect">
            <a:avLst/>
          </a:prstGeom>
          <a:noFill/>
        </p:spPr>
        <p:txBody>
          <a:bodyPr wrap="square">
            <a:spAutoFit/>
          </a:bodyPr>
          <a:lstStyle/>
          <a:p>
            <a:r>
              <a:rPr lang="en-IN" dirty="0"/>
              <a:t>import </a:t>
            </a:r>
            <a:r>
              <a:rPr lang="en-IN" dirty="0" err="1"/>
              <a:t>numpy</a:t>
            </a:r>
            <a:r>
              <a:rPr lang="en-IN" dirty="0"/>
              <a:t> as np</a:t>
            </a:r>
          </a:p>
          <a:p>
            <a:r>
              <a:rPr lang="en-IN" dirty="0"/>
              <a:t>from </a:t>
            </a:r>
            <a:r>
              <a:rPr lang="en-IN" dirty="0" err="1"/>
              <a:t>sklearn.metrics</a:t>
            </a:r>
            <a:r>
              <a:rPr lang="en-IN" dirty="0"/>
              <a:t> import </a:t>
            </a:r>
            <a:r>
              <a:rPr lang="en-IN" dirty="0" err="1"/>
              <a:t>accuracy_score</a:t>
            </a:r>
            <a:r>
              <a:rPr lang="en-IN" dirty="0"/>
              <a:t>, </a:t>
            </a:r>
            <a:r>
              <a:rPr lang="en-IN" dirty="0" err="1"/>
              <a:t>confusion_matrix</a:t>
            </a:r>
            <a:r>
              <a:rPr lang="en-IN" dirty="0"/>
              <a:t>, </a:t>
            </a:r>
            <a:r>
              <a:rPr lang="en-IN" dirty="0" err="1"/>
              <a:t>roc_auc_score</a:t>
            </a:r>
            <a:r>
              <a:rPr lang="en-IN" dirty="0"/>
              <a:t>, </a:t>
            </a:r>
            <a:r>
              <a:rPr lang="en-IN" dirty="0" err="1"/>
              <a:t>roc_curve</a:t>
            </a:r>
            <a:endParaRPr lang="en-IN" dirty="0"/>
          </a:p>
          <a:p>
            <a:endParaRPr lang="en-IN" dirty="0"/>
          </a:p>
          <a:p>
            <a:r>
              <a:rPr lang="en-IN" dirty="0"/>
              <a:t>n = 10000</a:t>
            </a:r>
          </a:p>
          <a:p>
            <a:r>
              <a:rPr lang="en-IN" dirty="0"/>
              <a:t>ratio = .95</a:t>
            </a:r>
          </a:p>
          <a:p>
            <a:r>
              <a:rPr lang="en-IN" dirty="0"/>
              <a:t>n_0 = int((1-ratio) * n)</a:t>
            </a:r>
          </a:p>
          <a:p>
            <a:r>
              <a:rPr lang="en-IN" dirty="0"/>
              <a:t>n_1 = int(ratio * n)</a:t>
            </a:r>
          </a:p>
          <a:p>
            <a:endParaRPr lang="en-IN" dirty="0"/>
          </a:p>
          <a:p>
            <a:r>
              <a:rPr lang="en-IN" dirty="0"/>
              <a:t>y = </a:t>
            </a:r>
            <a:r>
              <a:rPr lang="en-IN" dirty="0" err="1"/>
              <a:t>np.array</a:t>
            </a:r>
            <a:r>
              <a:rPr lang="en-IN" dirty="0"/>
              <a:t>([0] * n_0 + [1] * n_1)</a:t>
            </a:r>
          </a:p>
          <a:p>
            <a:r>
              <a:rPr lang="en-IN" dirty="0"/>
              <a:t># below are the probabilities obtained from a hypothetical model that always predicts the majority class</a:t>
            </a:r>
          </a:p>
          <a:p>
            <a:r>
              <a:rPr lang="en-IN" dirty="0"/>
              <a:t># probability of predicting class 1 is going to be 100%</a:t>
            </a:r>
          </a:p>
          <a:p>
            <a:r>
              <a:rPr lang="en-IN" dirty="0" err="1"/>
              <a:t>y_proba</a:t>
            </a:r>
            <a:r>
              <a:rPr lang="en-IN" dirty="0"/>
              <a:t> = </a:t>
            </a:r>
            <a:r>
              <a:rPr lang="en-IN" dirty="0" err="1"/>
              <a:t>np.array</a:t>
            </a:r>
            <a:r>
              <a:rPr lang="en-IN" dirty="0"/>
              <a:t>([1]*n)</a:t>
            </a:r>
          </a:p>
          <a:p>
            <a:r>
              <a:rPr lang="en-IN" dirty="0" err="1"/>
              <a:t>y_pred</a:t>
            </a:r>
            <a:r>
              <a:rPr lang="en-IN" dirty="0"/>
              <a:t> = </a:t>
            </a:r>
            <a:r>
              <a:rPr lang="en-IN" dirty="0" err="1"/>
              <a:t>y_proba</a:t>
            </a:r>
            <a:r>
              <a:rPr lang="en-IN" dirty="0"/>
              <a:t> &gt; .5</a:t>
            </a:r>
          </a:p>
          <a:p>
            <a:endParaRPr lang="en-IN" dirty="0"/>
          </a:p>
          <a:p>
            <a:r>
              <a:rPr lang="en-IN" dirty="0"/>
              <a:t>print(</a:t>
            </a:r>
            <a:r>
              <a:rPr lang="en-IN" dirty="0" err="1"/>
              <a:t>f'accuracy</a:t>
            </a:r>
            <a:r>
              <a:rPr lang="en-IN" dirty="0"/>
              <a:t> score: {</a:t>
            </a:r>
            <a:r>
              <a:rPr lang="en-IN" dirty="0" err="1"/>
              <a:t>accuracy_score</a:t>
            </a:r>
            <a:r>
              <a:rPr lang="en-IN" dirty="0"/>
              <a:t>(y, </a:t>
            </a:r>
            <a:r>
              <a:rPr lang="en-IN" dirty="0" err="1"/>
              <a:t>y_pred</a:t>
            </a:r>
            <a:r>
              <a:rPr lang="en-IN" dirty="0"/>
              <a:t>)}')</a:t>
            </a:r>
          </a:p>
          <a:p>
            <a:r>
              <a:rPr lang="en-IN" dirty="0" err="1"/>
              <a:t>cf_mat</a:t>
            </a:r>
            <a:r>
              <a:rPr lang="en-IN" dirty="0"/>
              <a:t> = </a:t>
            </a:r>
            <a:r>
              <a:rPr lang="en-IN" dirty="0" err="1"/>
              <a:t>confusion_matrix</a:t>
            </a:r>
            <a:r>
              <a:rPr lang="en-IN" dirty="0"/>
              <a:t>(y, </a:t>
            </a:r>
            <a:r>
              <a:rPr lang="en-IN" dirty="0" err="1"/>
              <a:t>y_pred</a:t>
            </a:r>
            <a:r>
              <a:rPr lang="en-IN" dirty="0"/>
              <a:t>)</a:t>
            </a:r>
          </a:p>
          <a:p>
            <a:r>
              <a:rPr lang="en-IN" dirty="0"/>
              <a:t>print('Confusion matrix')</a:t>
            </a:r>
          </a:p>
          <a:p>
            <a:r>
              <a:rPr lang="en-IN" dirty="0"/>
              <a:t>print(</a:t>
            </a:r>
            <a:r>
              <a:rPr lang="en-IN" dirty="0" err="1"/>
              <a:t>cf_mat</a:t>
            </a:r>
            <a:r>
              <a:rPr lang="en-IN" dirty="0"/>
              <a:t>)</a:t>
            </a:r>
          </a:p>
          <a:p>
            <a:r>
              <a:rPr lang="en-IN" dirty="0"/>
              <a:t>print(</a:t>
            </a:r>
            <a:r>
              <a:rPr lang="en-IN" dirty="0" err="1"/>
              <a:t>f'class</a:t>
            </a:r>
            <a:r>
              <a:rPr lang="en-IN" dirty="0"/>
              <a:t> 0 accuracy: {</a:t>
            </a:r>
            <a:r>
              <a:rPr lang="en-IN" dirty="0" err="1"/>
              <a:t>cf_mat</a:t>
            </a:r>
            <a:r>
              <a:rPr lang="en-IN" dirty="0"/>
              <a:t>[0][0]/n_0}')</a:t>
            </a:r>
          </a:p>
          <a:p>
            <a:r>
              <a:rPr lang="en-IN" dirty="0"/>
              <a:t>print(</a:t>
            </a:r>
            <a:r>
              <a:rPr lang="en-IN" dirty="0" err="1"/>
              <a:t>f'class</a:t>
            </a:r>
            <a:r>
              <a:rPr lang="en-IN" dirty="0"/>
              <a:t> 1 accuracy: {</a:t>
            </a:r>
            <a:r>
              <a:rPr lang="en-IN" dirty="0" err="1"/>
              <a:t>cf_mat</a:t>
            </a:r>
            <a:r>
              <a:rPr lang="en-IN" dirty="0"/>
              <a:t>[1][1]/n_1}')</a:t>
            </a:r>
          </a:p>
        </p:txBody>
      </p:sp>
    </p:spTree>
    <p:extLst>
      <p:ext uri="{BB962C8B-B14F-4D97-AF65-F5344CB8AC3E}">
        <p14:creationId xmlns:p14="http://schemas.microsoft.com/office/powerpoint/2010/main" val="2191588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109E037-0EAF-7E4F-0DBB-1F434981E972}"/>
              </a:ext>
            </a:extLst>
          </p:cNvPr>
          <p:cNvSpPr txBox="1"/>
          <p:nvPr/>
        </p:nvSpPr>
        <p:spPr>
          <a:xfrm>
            <a:off x="211016" y="313735"/>
            <a:ext cx="8950568" cy="1477328"/>
          </a:xfrm>
          <a:prstGeom prst="rect">
            <a:avLst/>
          </a:prstGeom>
          <a:noFill/>
        </p:spPr>
        <p:txBody>
          <a:bodyPr wrap="square">
            <a:spAutoFit/>
          </a:bodyPr>
          <a:lstStyle/>
          <a:p>
            <a:r>
              <a:rPr lang="en-US" dirty="0"/>
              <a:t>1. Bagging– It creates a different training subset from sample training data with replacement &amp; the final output is based on majority voting. For example,  Random Forest.</a:t>
            </a:r>
          </a:p>
          <a:p>
            <a:endParaRPr lang="en-US" dirty="0"/>
          </a:p>
          <a:p>
            <a:r>
              <a:rPr lang="en-US" dirty="0"/>
              <a:t>2. Boosting– It combines weak learners into strong learners by creating sequential models such that the final model has the highest accuracy. For example,  ADA BOOST, XG BOOST</a:t>
            </a:r>
            <a:endParaRPr lang="en-IN" dirty="0"/>
          </a:p>
        </p:txBody>
      </p:sp>
      <p:pic>
        <p:nvPicPr>
          <p:cNvPr id="9" name="Picture 8">
            <a:extLst>
              <a:ext uri="{FF2B5EF4-FFF2-40B4-BE49-F238E27FC236}">
                <a16:creationId xmlns:a16="http://schemas.microsoft.com/office/drawing/2014/main" id="{3FB49011-6438-88FC-E733-999CD3FBE312}"/>
              </a:ext>
            </a:extLst>
          </p:cNvPr>
          <p:cNvPicPr>
            <a:picLocks noChangeAspect="1"/>
          </p:cNvPicPr>
          <p:nvPr/>
        </p:nvPicPr>
        <p:blipFill>
          <a:blip r:embed="rId2"/>
          <a:stretch>
            <a:fillRect/>
          </a:stretch>
        </p:blipFill>
        <p:spPr>
          <a:xfrm>
            <a:off x="966347" y="1890565"/>
            <a:ext cx="8486775" cy="4314825"/>
          </a:xfrm>
          <a:prstGeom prst="rect">
            <a:avLst/>
          </a:prstGeom>
          <a:ln>
            <a:solidFill>
              <a:schemeClr val="tx1"/>
            </a:solidFill>
          </a:ln>
        </p:spPr>
      </p:pic>
    </p:spTree>
    <p:extLst>
      <p:ext uri="{BB962C8B-B14F-4D97-AF65-F5344CB8AC3E}">
        <p14:creationId xmlns:p14="http://schemas.microsoft.com/office/powerpoint/2010/main" val="3584961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BCE1E5B-43DE-E0B2-89FA-BFCA10B14A76}"/>
              </a:ext>
            </a:extLst>
          </p:cNvPr>
          <p:cNvSpPr txBox="1"/>
          <p:nvPr/>
        </p:nvSpPr>
        <p:spPr>
          <a:xfrm>
            <a:off x="196948" y="140566"/>
            <a:ext cx="11788726" cy="923330"/>
          </a:xfrm>
          <a:prstGeom prst="rect">
            <a:avLst/>
          </a:prstGeom>
          <a:noFill/>
        </p:spPr>
        <p:txBody>
          <a:bodyPr wrap="square">
            <a:spAutoFit/>
          </a:bodyPr>
          <a:lstStyle/>
          <a:p>
            <a:pPr algn="just"/>
            <a:r>
              <a:rPr lang="en-US" dirty="0"/>
              <a:t>Although we obtain a very high accuracy, the model provided no information about the data so it's not useful. We accurately predict class 1 100% of the time while inaccurately predict class 0 0% of the time. At the expense of accuracy, it might be better to have a model that can somewhat separate the two classes.</a:t>
            </a:r>
            <a:endParaRPr lang="en-IN" dirty="0"/>
          </a:p>
        </p:txBody>
      </p:sp>
      <p:sp>
        <p:nvSpPr>
          <p:cNvPr id="11" name="TextBox 10">
            <a:extLst>
              <a:ext uri="{FF2B5EF4-FFF2-40B4-BE49-F238E27FC236}">
                <a16:creationId xmlns:a16="http://schemas.microsoft.com/office/drawing/2014/main" id="{21F7E0ED-D6DE-A220-1467-BD5F184DE529}"/>
              </a:ext>
            </a:extLst>
          </p:cNvPr>
          <p:cNvSpPr txBox="1"/>
          <p:nvPr/>
        </p:nvSpPr>
        <p:spPr>
          <a:xfrm>
            <a:off x="337625" y="1440324"/>
            <a:ext cx="10916529" cy="3693319"/>
          </a:xfrm>
          <a:prstGeom prst="rect">
            <a:avLst/>
          </a:prstGeom>
          <a:noFill/>
        </p:spPr>
        <p:txBody>
          <a:bodyPr wrap="square">
            <a:spAutoFit/>
          </a:bodyPr>
          <a:lstStyle/>
          <a:p>
            <a:r>
              <a:rPr lang="en-IN" dirty="0"/>
              <a:t># below are the probabilities obtained from a hypothetical model that doesn't always predict the mode</a:t>
            </a:r>
          </a:p>
          <a:p>
            <a:r>
              <a:rPr lang="en-IN" dirty="0"/>
              <a:t>y_proba_2 = </a:t>
            </a:r>
            <a:r>
              <a:rPr lang="en-IN" dirty="0" err="1"/>
              <a:t>np.array</a:t>
            </a:r>
            <a:r>
              <a:rPr lang="en-IN" dirty="0"/>
              <a:t>(</a:t>
            </a:r>
          </a:p>
          <a:p>
            <a:r>
              <a:rPr lang="en-IN" dirty="0"/>
              <a:t>    </a:t>
            </a:r>
            <a:r>
              <a:rPr lang="en-IN" dirty="0" err="1"/>
              <a:t>np.random.uniform</a:t>
            </a:r>
            <a:r>
              <a:rPr lang="en-IN" dirty="0"/>
              <a:t>(0, .7, n_0).</a:t>
            </a:r>
            <a:r>
              <a:rPr lang="en-IN" dirty="0" err="1"/>
              <a:t>tolist</a:t>
            </a:r>
            <a:r>
              <a:rPr lang="en-IN" dirty="0"/>
              <a:t>() +</a:t>
            </a:r>
          </a:p>
          <a:p>
            <a:r>
              <a:rPr lang="en-IN" dirty="0"/>
              <a:t>    </a:t>
            </a:r>
            <a:r>
              <a:rPr lang="en-IN" dirty="0" err="1"/>
              <a:t>np.random.uniform</a:t>
            </a:r>
            <a:r>
              <a:rPr lang="en-IN" dirty="0"/>
              <a:t>(.3, 1, n_1).</a:t>
            </a:r>
            <a:r>
              <a:rPr lang="en-IN" dirty="0" err="1"/>
              <a:t>tolist</a:t>
            </a:r>
            <a:r>
              <a:rPr lang="en-IN" dirty="0"/>
              <a:t>()</a:t>
            </a:r>
          </a:p>
          <a:p>
            <a:r>
              <a:rPr lang="en-IN" dirty="0"/>
              <a:t>)</a:t>
            </a:r>
          </a:p>
          <a:p>
            <a:r>
              <a:rPr lang="en-IN" dirty="0"/>
              <a:t>y_pred_2 = y_proba_2 &gt; .5</a:t>
            </a:r>
          </a:p>
          <a:p>
            <a:endParaRPr lang="en-IN" dirty="0"/>
          </a:p>
          <a:p>
            <a:r>
              <a:rPr lang="en-IN" dirty="0"/>
              <a:t>print(</a:t>
            </a:r>
            <a:r>
              <a:rPr lang="en-IN" dirty="0" err="1"/>
              <a:t>f'accuracy</a:t>
            </a:r>
            <a:r>
              <a:rPr lang="en-IN" dirty="0"/>
              <a:t> score: {</a:t>
            </a:r>
            <a:r>
              <a:rPr lang="en-IN" dirty="0" err="1"/>
              <a:t>accuracy_score</a:t>
            </a:r>
            <a:r>
              <a:rPr lang="en-IN" dirty="0"/>
              <a:t>(y, y_pred_2)}')</a:t>
            </a:r>
          </a:p>
          <a:p>
            <a:r>
              <a:rPr lang="en-IN" dirty="0" err="1"/>
              <a:t>cf_mat</a:t>
            </a:r>
            <a:r>
              <a:rPr lang="en-IN" dirty="0"/>
              <a:t> = </a:t>
            </a:r>
            <a:r>
              <a:rPr lang="en-IN" dirty="0" err="1"/>
              <a:t>confusion_matrix</a:t>
            </a:r>
            <a:r>
              <a:rPr lang="en-IN" dirty="0"/>
              <a:t>(y, y_pred_2)</a:t>
            </a:r>
          </a:p>
          <a:p>
            <a:r>
              <a:rPr lang="en-IN" dirty="0"/>
              <a:t>print('Confusion matrix')</a:t>
            </a:r>
          </a:p>
          <a:p>
            <a:r>
              <a:rPr lang="en-IN" dirty="0"/>
              <a:t>print(</a:t>
            </a:r>
            <a:r>
              <a:rPr lang="en-IN" dirty="0" err="1"/>
              <a:t>cf_mat</a:t>
            </a:r>
            <a:r>
              <a:rPr lang="en-IN" dirty="0"/>
              <a:t>)</a:t>
            </a:r>
          </a:p>
          <a:p>
            <a:r>
              <a:rPr lang="en-IN" dirty="0"/>
              <a:t>print(</a:t>
            </a:r>
            <a:r>
              <a:rPr lang="en-IN" dirty="0" err="1"/>
              <a:t>f'class</a:t>
            </a:r>
            <a:r>
              <a:rPr lang="en-IN" dirty="0"/>
              <a:t> 0 accuracy: {</a:t>
            </a:r>
            <a:r>
              <a:rPr lang="en-IN" dirty="0" err="1"/>
              <a:t>cf_mat</a:t>
            </a:r>
            <a:r>
              <a:rPr lang="en-IN" dirty="0"/>
              <a:t>[0][0]/n_0}')</a:t>
            </a:r>
          </a:p>
          <a:p>
            <a:r>
              <a:rPr lang="en-IN" dirty="0"/>
              <a:t>print(</a:t>
            </a:r>
            <a:r>
              <a:rPr lang="en-IN" dirty="0" err="1"/>
              <a:t>f'class</a:t>
            </a:r>
            <a:r>
              <a:rPr lang="en-IN" dirty="0"/>
              <a:t> 1 accuracy: {</a:t>
            </a:r>
            <a:r>
              <a:rPr lang="en-IN" dirty="0" err="1"/>
              <a:t>cf_mat</a:t>
            </a:r>
            <a:r>
              <a:rPr lang="en-IN" dirty="0"/>
              <a:t>[1][1]/n_1}')</a:t>
            </a:r>
          </a:p>
        </p:txBody>
      </p:sp>
    </p:spTree>
    <p:extLst>
      <p:ext uri="{BB962C8B-B14F-4D97-AF65-F5344CB8AC3E}">
        <p14:creationId xmlns:p14="http://schemas.microsoft.com/office/powerpoint/2010/main" val="732289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17701EB-79F8-E886-61E7-D7AA374336F3}"/>
              </a:ext>
            </a:extLst>
          </p:cNvPr>
          <p:cNvSpPr txBox="1"/>
          <p:nvPr/>
        </p:nvSpPr>
        <p:spPr>
          <a:xfrm>
            <a:off x="211015" y="273709"/>
            <a:ext cx="11465169" cy="1477328"/>
          </a:xfrm>
          <a:prstGeom prst="rect">
            <a:avLst/>
          </a:prstGeom>
          <a:noFill/>
        </p:spPr>
        <p:txBody>
          <a:bodyPr wrap="square">
            <a:spAutoFit/>
          </a:bodyPr>
          <a:lstStyle/>
          <a:p>
            <a:pPr algn="just"/>
            <a:r>
              <a:rPr lang="en-US" dirty="0"/>
              <a:t>For the second set of predictions, we do not have as high of an accuracy score as the first but the accuracy for each class is more balanced. Using accuracy as an evaluation metric we would rate the first model higher than the second even though it doesn't tell us anything about the data.</a:t>
            </a:r>
          </a:p>
          <a:p>
            <a:pPr algn="just"/>
            <a:endParaRPr lang="en-US" dirty="0"/>
          </a:p>
          <a:p>
            <a:pPr algn="just"/>
            <a:r>
              <a:rPr lang="en-US" dirty="0"/>
              <a:t>In cases like this, using another evaluation metric like AUC would be preferred.</a:t>
            </a:r>
            <a:endParaRPr lang="en-IN" dirty="0"/>
          </a:p>
        </p:txBody>
      </p:sp>
      <p:sp>
        <p:nvSpPr>
          <p:cNvPr id="11" name="TextBox 10">
            <a:extLst>
              <a:ext uri="{FF2B5EF4-FFF2-40B4-BE49-F238E27FC236}">
                <a16:creationId xmlns:a16="http://schemas.microsoft.com/office/drawing/2014/main" id="{65C51787-0F28-B8FC-0755-ED8B5118AA55}"/>
              </a:ext>
            </a:extLst>
          </p:cNvPr>
          <p:cNvSpPr txBox="1"/>
          <p:nvPr/>
        </p:nvSpPr>
        <p:spPr>
          <a:xfrm>
            <a:off x="492369" y="1855823"/>
            <a:ext cx="8655147" cy="3139321"/>
          </a:xfrm>
          <a:prstGeom prst="rect">
            <a:avLst/>
          </a:prstGeom>
          <a:noFill/>
        </p:spPr>
        <p:txBody>
          <a:bodyPr wrap="square">
            <a:spAutoFit/>
          </a:bodyPr>
          <a:lstStyle/>
          <a:p>
            <a:r>
              <a:rPr lang="en-IN" dirty="0"/>
              <a:t>import </a:t>
            </a:r>
            <a:r>
              <a:rPr lang="en-IN" dirty="0" err="1"/>
              <a:t>matplotlib.pyplot</a:t>
            </a:r>
            <a:r>
              <a:rPr lang="en-IN" dirty="0"/>
              <a:t> as </a:t>
            </a:r>
            <a:r>
              <a:rPr lang="en-IN" dirty="0" err="1"/>
              <a:t>plt</a:t>
            </a:r>
            <a:endParaRPr lang="en-IN" dirty="0"/>
          </a:p>
          <a:p>
            <a:endParaRPr lang="en-IN" dirty="0"/>
          </a:p>
          <a:p>
            <a:r>
              <a:rPr lang="en-IN" dirty="0"/>
              <a:t>def </a:t>
            </a:r>
            <a:r>
              <a:rPr lang="en-IN" dirty="0" err="1"/>
              <a:t>plot_roc_curve</a:t>
            </a:r>
            <a:r>
              <a:rPr lang="en-IN" dirty="0"/>
              <a:t>(</a:t>
            </a:r>
            <a:r>
              <a:rPr lang="en-IN" dirty="0" err="1"/>
              <a:t>true_y</a:t>
            </a:r>
            <a:r>
              <a:rPr lang="en-IN" dirty="0"/>
              <a:t>, </a:t>
            </a:r>
            <a:r>
              <a:rPr lang="en-IN" dirty="0" err="1"/>
              <a:t>y_prob</a:t>
            </a:r>
            <a:r>
              <a:rPr lang="en-IN" dirty="0"/>
              <a:t>):</a:t>
            </a:r>
          </a:p>
          <a:p>
            <a:r>
              <a:rPr lang="en-IN" dirty="0"/>
              <a:t>    """</a:t>
            </a:r>
          </a:p>
          <a:p>
            <a:r>
              <a:rPr lang="en-IN" dirty="0"/>
              <a:t>    plots the roc curve based of the probabilities</a:t>
            </a:r>
          </a:p>
          <a:p>
            <a:r>
              <a:rPr lang="en-IN" dirty="0"/>
              <a:t>    """</a:t>
            </a:r>
          </a:p>
          <a:p>
            <a:endParaRPr lang="en-IN" dirty="0"/>
          </a:p>
          <a:p>
            <a:r>
              <a:rPr lang="en-IN" dirty="0"/>
              <a:t>    </a:t>
            </a:r>
            <a:r>
              <a:rPr lang="en-IN" dirty="0" err="1"/>
              <a:t>fpr</a:t>
            </a:r>
            <a:r>
              <a:rPr lang="en-IN" dirty="0"/>
              <a:t>, </a:t>
            </a:r>
            <a:r>
              <a:rPr lang="en-IN" dirty="0" err="1"/>
              <a:t>tpr</a:t>
            </a:r>
            <a:r>
              <a:rPr lang="en-IN" dirty="0"/>
              <a:t>, thresholds = </a:t>
            </a:r>
            <a:r>
              <a:rPr lang="en-IN" dirty="0" err="1"/>
              <a:t>roc_curve</a:t>
            </a:r>
            <a:r>
              <a:rPr lang="en-IN" dirty="0"/>
              <a:t>(</a:t>
            </a:r>
            <a:r>
              <a:rPr lang="en-IN" dirty="0" err="1"/>
              <a:t>true_y</a:t>
            </a:r>
            <a:r>
              <a:rPr lang="en-IN" dirty="0"/>
              <a:t>, </a:t>
            </a:r>
            <a:r>
              <a:rPr lang="en-IN" dirty="0" err="1"/>
              <a:t>y_prob</a:t>
            </a:r>
            <a:r>
              <a:rPr lang="en-IN" dirty="0"/>
              <a:t>)</a:t>
            </a:r>
          </a:p>
          <a:p>
            <a:r>
              <a:rPr lang="en-IN" dirty="0"/>
              <a:t>    </a:t>
            </a:r>
            <a:r>
              <a:rPr lang="en-IN" dirty="0" err="1"/>
              <a:t>plt.plot</a:t>
            </a:r>
            <a:r>
              <a:rPr lang="en-IN" dirty="0"/>
              <a:t>(</a:t>
            </a:r>
            <a:r>
              <a:rPr lang="en-IN" dirty="0" err="1"/>
              <a:t>fpr</a:t>
            </a:r>
            <a:r>
              <a:rPr lang="en-IN" dirty="0"/>
              <a:t>, </a:t>
            </a:r>
            <a:r>
              <a:rPr lang="en-IN" dirty="0" err="1"/>
              <a:t>tpr</a:t>
            </a:r>
            <a:r>
              <a:rPr lang="en-IN" dirty="0"/>
              <a:t>)</a:t>
            </a:r>
          </a:p>
          <a:p>
            <a:r>
              <a:rPr lang="en-IN" dirty="0"/>
              <a:t>    </a:t>
            </a:r>
            <a:r>
              <a:rPr lang="en-IN" dirty="0" err="1"/>
              <a:t>plt.xlabel</a:t>
            </a:r>
            <a:r>
              <a:rPr lang="en-IN" dirty="0"/>
              <a:t>('False Positive Rate')</a:t>
            </a:r>
          </a:p>
          <a:p>
            <a:r>
              <a:rPr lang="en-IN" dirty="0"/>
              <a:t>    </a:t>
            </a:r>
            <a:r>
              <a:rPr lang="en-IN" dirty="0" err="1"/>
              <a:t>plt.ylabel</a:t>
            </a:r>
            <a:r>
              <a:rPr lang="en-IN" dirty="0"/>
              <a:t>('True Positive Rate')</a:t>
            </a:r>
          </a:p>
        </p:txBody>
      </p:sp>
    </p:spTree>
    <p:extLst>
      <p:ext uri="{BB962C8B-B14F-4D97-AF65-F5344CB8AC3E}">
        <p14:creationId xmlns:p14="http://schemas.microsoft.com/office/powerpoint/2010/main" val="768402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37E1C4-25D9-C7D4-4E4D-54DE1E02D005}"/>
              </a:ext>
            </a:extLst>
          </p:cNvPr>
          <p:cNvSpPr txBox="1"/>
          <p:nvPr/>
        </p:nvSpPr>
        <p:spPr>
          <a:xfrm>
            <a:off x="362243" y="202196"/>
            <a:ext cx="6098344" cy="36933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Example</a:t>
            </a:r>
          </a:p>
        </p:txBody>
      </p:sp>
      <p:sp>
        <p:nvSpPr>
          <p:cNvPr id="9" name="TextBox 8">
            <a:extLst>
              <a:ext uri="{FF2B5EF4-FFF2-40B4-BE49-F238E27FC236}">
                <a16:creationId xmlns:a16="http://schemas.microsoft.com/office/drawing/2014/main" id="{A4A7D3A9-6EB3-5BD8-1936-1E5D05CD0C54}"/>
              </a:ext>
            </a:extLst>
          </p:cNvPr>
          <p:cNvSpPr txBox="1"/>
          <p:nvPr/>
        </p:nvSpPr>
        <p:spPr>
          <a:xfrm>
            <a:off x="362243" y="1203179"/>
            <a:ext cx="6098344" cy="646331"/>
          </a:xfrm>
          <a:prstGeom prst="rect">
            <a:avLst/>
          </a:prstGeom>
          <a:noFill/>
        </p:spPr>
        <p:txBody>
          <a:bodyPr wrap="square">
            <a:spAutoFit/>
          </a:bodyPr>
          <a:lstStyle/>
          <a:p>
            <a:r>
              <a:rPr lang="en-IN" dirty="0" err="1"/>
              <a:t>plot_roc_curve</a:t>
            </a:r>
            <a:r>
              <a:rPr lang="en-IN" dirty="0"/>
              <a:t>(y, </a:t>
            </a:r>
            <a:r>
              <a:rPr lang="en-IN" dirty="0" err="1"/>
              <a:t>y_proba</a:t>
            </a:r>
            <a:r>
              <a:rPr lang="en-IN" dirty="0"/>
              <a:t>)</a:t>
            </a:r>
          </a:p>
          <a:p>
            <a:r>
              <a:rPr lang="en-IN" dirty="0"/>
              <a:t>print(</a:t>
            </a:r>
            <a:r>
              <a:rPr lang="en-IN" dirty="0" err="1"/>
              <a:t>f'model</a:t>
            </a:r>
            <a:r>
              <a:rPr lang="en-IN" dirty="0"/>
              <a:t> 1 AUC score: {</a:t>
            </a:r>
            <a:r>
              <a:rPr lang="en-IN" dirty="0" err="1"/>
              <a:t>roc_auc_score</a:t>
            </a:r>
            <a:r>
              <a:rPr lang="en-IN" dirty="0"/>
              <a:t>(y, </a:t>
            </a:r>
            <a:r>
              <a:rPr lang="en-IN" dirty="0" err="1"/>
              <a:t>y_proba</a:t>
            </a:r>
            <a:r>
              <a:rPr lang="en-IN" dirty="0"/>
              <a:t>)}')</a:t>
            </a:r>
          </a:p>
        </p:txBody>
      </p:sp>
      <p:sp>
        <p:nvSpPr>
          <p:cNvPr id="11" name="TextBox 10">
            <a:extLst>
              <a:ext uri="{FF2B5EF4-FFF2-40B4-BE49-F238E27FC236}">
                <a16:creationId xmlns:a16="http://schemas.microsoft.com/office/drawing/2014/main" id="{6A0A90F4-C871-3E72-57AF-FCF2BB7EBE4F}"/>
              </a:ext>
            </a:extLst>
          </p:cNvPr>
          <p:cNvSpPr txBox="1"/>
          <p:nvPr/>
        </p:nvSpPr>
        <p:spPr>
          <a:xfrm>
            <a:off x="362243" y="702687"/>
            <a:ext cx="6098344" cy="369332"/>
          </a:xfrm>
          <a:prstGeom prst="rect">
            <a:avLst/>
          </a:prstGeom>
          <a:noFill/>
        </p:spPr>
        <p:txBody>
          <a:bodyPr wrap="square">
            <a:spAutoFit/>
          </a:bodyPr>
          <a:lstStyle/>
          <a:p>
            <a:r>
              <a:rPr lang="en-IN" b="0" i="0" dirty="0">
                <a:solidFill>
                  <a:srgbClr val="000000"/>
                </a:solidFill>
                <a:effectLst/>
                <a:latin typeface="Verdana" panose="020B0604030504040204" pitchFamily="34" charset="0"/>
              </a:rPr>
              <a:t>Model 1:</a:t>
            </a:r>
            <a:endParaRPr lang="en-IN" dirty="0"/>
          </a:p>
        </p:txBody>
      </p:sp>
      <p:sp>
        <p:nvSpPr>
          <p:cNvPr id="13" name="TextBox 12">
            <a:extLst>
              <a:ext uri="{FF2B5EF4-FFF2-40B4-BE49-F238E27FC236}">
                <a16:creationId xmlns:a16="http://schemas.microsoft.com/office/drawing/2014/main" id="{6DA23B6E-5CCE-AC4E-FB27-DD428CBEE47E}"/>
              </a:ext>
            </a:extLst>
          </p:cNvPr>
          <p:cNvSpPr txBox="1"/>
          <p:nvPr/>
        </p:nvSpPr>
        <p:spPr>
          <a:xfrm>
            <a:off x="362243" y="2640261"/>
            <a:ext cx="6098344" cy="923330"/>
          </a:xfrm>
          <a:prstGeom prst="rect">
            <a:avLst/>
          </a:prstGeom>
          <a:noFill/>
        </p:spPr>
        <p:txBody>
          <a:bodyPr wrap="square">
            <a:spAutoFit/>
          </a:bodyPr>
          <a:lstStyle/>
          <a:p>
            <a:r>
              <a:rPr lang="en-IN" b="0" i="0" dirty="0" err="1">
                <a:solidFill>
                  <a:srgbClr val="000000"/>
                </a:solidFill>
                <a:effectLst/>
                <a:latin typeface="Consolas" panose="020B0609020204030204" pitchFamily="49" charset="0"/>
              </a:rPr>
              <a:t>plot_roc_curve</a:t>
            </a:r>
            <a:r>
              <a:rPr lang="en-IN" b="0" i="0" dirty="0">
                <a:solidFill>
                  <a:srgbClr val="000000"/>
                </a:solidFill>
                <a:effectLst/>
                <a:latin typeface="Consolas" panose="020B0609020204030204" pitchFamily="49" charset="0"/>
              </a:rPr>
              <a:t>(y, y_proba_2)</a:t>
            </a:r>
            <a:br>
              <a:rPr lang="en-IN" dirty="0"/>
            </a:br>
            <a:r>
              <a:rPr lang="en-IN" b="0" i="0" dirty="0">
                <a:solidFill>
                  <a:srgbClr val="0000CD"/>
                </a:solidFill>
                <a:effectLst/>
                <a:latin typeface="Consolas" panose="020B0609020204030204" pitchFamily="49" charset="0"/>
              </a:rPr>
              <a:t>print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f</a:t>
            </a:r>
            <a:r>
              <a:rPr lang="en-IN" b="0" i="0" dirty="0" err="1">
                <a:solidFill>
                  <a:srgbClr val="A52A2A"/>
                </a:solidFill>
                <a:effectLst/>
                <a:latin typeface="Consolas" panose="020B0609020204030204" pitchFamily="49" charset="0"/>
              </a:rPr>
              <a:t>'model</a:t>
            </a:r>
            <a:r>
              <a:rPr lang="en-IN" b="0" i="0" dirty="0">
                <a:solidFill>
                  <a:srgbClr val="A52A2A"/>
                </a:solidFill>
                <a:effectLst/>
                <a:latin typeface="Consolas" panose="020B0609020204030204" pitchFamily="49" charset="0"/>
              </a:rPr>
              <a:t> 2 AUC score: {</a:t>
            </a:r>
            <a:r>
              <a:rPr lang="en-IN" b="0" i="0" dirty="0" err="1">
                <a:solidFill>
                  <a:srgbClr val="A52A2A"/>
                </a:solidFill>
                <a:effectLst/>
                <a:latin typeface="Consolas" panose="020B0609020204030204" pitchFamily="49" charset="0"/>
              </a:rPr>
              <a:t>roc_auc_score</a:t>
            </a:r>
            <a:r>
              <a:rPr lang="en-IN" b="0" i="0" dirty="0">
                <a:solidFill>
                  <a:srgbClr val="A52A2A"/>
                </a:solidFill>
                <a:effectLst/>
                <a:latin typeface="Consolas" panose="020B0609020204030204" pitchFamily="49" charset="0"/>
              </a:rPr>
              <a:t>(y, y_proba_2)}'</a:t>
            </a:r>
            <a:r>
              <a:rPr lang="en-IN" b="0" i="0" dirty="0">
                <a:solidFill>
                  <a:srgbClr val="000000"/>
                </a:solidFill>
                <a:effectLst/>
                <a:latin typeface="Consolas" panose="020B0609020204030204" pitchFamily="49" charset="0"/>
              </a:rPr>
              <a:t>)</a:t>
            </a:r>
            <a:endParaRPr lang="en-IN" dirty="0"/>
          </a:p>
        </p:txBody>
      </p:sp>
      <p:sp>
        <p:nvSpPr>
          <p:cNvPr id="15" name="TextBox 14">
            <a:extLst>
              <a:ext uri="{FF2B5EF4-FFF2-40B4-BE49-F238E27FC236}">
                <a16:creationId xmlns:a16="http://schemas.microsoft.com/office/drawing/2014/main" id="{581B51AA-0353-1D03-747A-38AF136784AF}"/>
              </a:ext>
            </a:extLst>
          </p:cNvPr>
          <p:cNvSpPr txBox="1"/>
          <p:nvPr/>
        </p:nvSpPr>
        <p:spPr>
          <a:xfrm>
            <a:off x="362243" y="2270929"/>
            <a:ext cx="6098344" cy="369332"/>
          </a:xfrm>
          <a:prstGeom prst="rect">
            <a:avLst/>
          </a:prstGeom>
          <a:noFill/>
        </p:spPr>
        <p:txBody>
          <a:bodyPr wrap="square">
            <a:spAutoFit/>
          </a:bodyPr>
          <a:lstStyle/>
          <a:p>
            <a:r>
              <a:rPr lang="en-IN" b="0" i="0" dirty="0">
                <a:solidFill>
                  <a:srgbClr val="000000"/>
                </a:solidFill>
                <a:effectLst/>
                <a:latin typeface="Verdana" panose="020B0604030504040204" pitchFamily="34" charset="0"/>
              </a:rPr>
              <a:t>Model 2:</a:t>
            </a:r>
            <a:endParaRPr lang="en-IN" dirty="0"/>
          </a:p>
        </p:txBody>
      </p:sp>
      <p:sp>
        <p:nvSpPr>
          <p:cNvPr id="19" name="TextBox 18">
            <a:extLst>
              <a:ext uri="{FF2B5EF4-FFF2-40B4-BE49-F238E27FC236}">
                <a16:creationId xmlns:a16="http://schemas.microsoft.com/office/drawing/2014/main" id="{9B933699-3940-141C-A6A1-2BAD7EAC9DFF}"/>
              </a:ext>
            </a:extLst>
          </p:cNvPr>
          <p:cNvSpPr txBox="1"/>
          <p:nvPr/>
        </p:nvSpPr>
        <p:spPr>
          <a:xfrm>
            <a:off x="179363" y="3617575"/>
            <a:ext cx="11229535" cy="923330"/>
          </a:xfrm>
          <a:prstGeom prst="rect">
            <a:avLst/>
          </a:prstGeom>
          <a:noFill/>
        </p:spPr>
        <p:txBody>
          <a:bodyPr wrap="square">
            <a:spAutoFit/>
          </a:bodyPr>
          <a:lstStyle/>
          <a:p>
            <a:r>
              <a:rPr lang="en-US" dirty="0"/>
              <a:t>An AUC score of around .5 would mean that the model is unable to make a distinction between the two classes and the curve would look like a line with a slope of 1. An AUC score closer to 1 means that the model has the ability to separate the two classes and the curve would come closer to the top left corner of the graph.</a:t>
            </a:r>
            <a:endParaRPr lang="en-IN" dirty="0"/>
          </a:p>
        </p:txBody>
      </p:sp>
    </p:spTree>
    <p:extLst>
      <p:ext uri="{BB962C8B-B14F-4D97-AF65-F5344CB8AC3E}">
        <p14:creationId xmlns:p14="http://schemas.microsoft.com/office/powerpoint/2010/main" val="22703169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8E9F1B-BCA0-B41A-7AD6-AA18AC9BCA61}"/>
              </a:ext>
            </a:extLst>
          </p:cNvPr>
          <p:cNvSpPr txBox="1"/>
          <p:nvPr/>
        </p:nvSpPr>
        <p:spPr>
          <a:xfrm>
            <a:off x="182880" y="240215"/>
            <a:ext cx="11169748" cy="2031325"/>
          </a:xfrm>
          <a:prstGeom prst="rect">
            <a:avLst/>
          </a:prstGeom>
          <a:noFill/>
        </p:spPr>
        <p:txBody>
          <a:bodyPr wrap="square">
            <a:spAutoFit/>
          </a:bodyPr>
          <a:lstStyle/>
          <a:p>
            <a:pPr algn="just"/>
            <a:r>
              <a:rPr lang="en-US" dirty="0"/>
              <a:t>Probabilities</a:t>
            </a:r>
          </a:p>
          <a:p>
            <a:pPr algn="just"/>
            <a:r>
              <a:rPr lang="en-US" dirty="0"/>
              <a:t>Because AUC is a metric that utilizes probabilities of the class predictions, we can be more confident in a model that has a higher AUC score than one with a lower score even if they have similar accuracies.</a:t>
            </a:r>
          </a:p>
          <a:p>
            <a:pPr algn="just"/>
            <a:endParaRPr lang="en-US" dirty="0"/>
          </a:p>
          <a:p>
            <a:pPr algn="just"/>
            <a:r>
              <a:rPr lang="en-US" dirty="0"/>
              <a:t>In the data below, we have two sets of </a:t>
            </a:r>
            <a:r>
              <a:rPr lang="en-US" dirty="0" err="1"/>
              <a:t>probabilites</a:t>
            </a:r>
            <a:r>
              <a:rPr lang="en-US" dirty="0"/>
              <a:t> from hypothetical models. The first has probabilities that are not as "confident" when predicting the two classes (the probabilities are close to .5). The second has probabilities that are more "confident" when predicting the two classes (the probabilities are close to the extremes of 0 or 1).</a:t>
            </a:r>
            <a:endParaRPr lang="en-IN" dirty="0"/>
          </a:p>
        </p:txBody>
      </p:sp>
      <p:sp>
        <p:nvSpPr>
          <p:cNvPr id="9" name="TextBox 8">
            <a:extLst>
              <a:ext uri="{FF2B5EF4-FFF2-40B4-BE49-F238E27FC236}">
                <a16:creationId xmlns:a16="http://schemas.microsoft.com/office/drawing/2014/main" id="{BA22B982-B3FB-CAD1-3277-AD4C3AAE59C7}"/>
              </a:ext>
            </a:extLst>
          </p:cNvPr>
          <p:cNvSpPr txBox="1"/>
          <p:nvPr/>
        </p:nvSpPr>
        <p:spPr>
          <a:xfrm>
            <a:off x="182880" y="2551500"/>
            <a:ext cx="6098344" cy="36933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Example</a:t>
            </a:r>
          </a:p>
        </p:txBody>
      </p:sp>
    </p:spTree>
    <p:extLst>
      <p:ext uri="{BB962C8B-B14F-4D97-AF65-F5344CB8AC3E}">
        <p14:creationId xmlns:p14="http://schemas.microsoft.com/office/powerpoint/2010/main" val="2267992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C4951E-A94C-0109-41FD-1FF5405E62AE}"/>
              </a:ext>
            </a:extLst>
          </p:cNvPr>
          <p:cNvSpPr txBox="1"/>
          <p:nvPr/>
        </p:nvSpPr>
        <p:spPr>
          <a:xfrm>
            <a:off x="159434" y="300512"/>
            <a:ext cx="11000936" cy="5909310"/>
          </a:xfrm>
          <a:prstGeom prst="rect">
            <a:avLst/>
          </a:prstGeom>
          <a:noFill/>
        </p:spPr>
        <p:txBody>
          <a:bodyPr wrap="square">
            <a:spAutoFit/>
          </a:bodyPr>
          <a:lstStyle/>
          <a:p>
            <a:r>
              <a:rPr lang="en-IN" dirty="0"/>
              <a:t>import </a:t>
            </a:r>
            <a:r>
              <a:rPr lang="en-IN" dirty="0" err="1"/>
              <a:t>numpy</a:t>
            </a:r>
            <a:r>
              <a:rPr lang="en-IN" dirty="0"/>
              <a:t> as np</a:t>
            </a:r>
          </a:p>
          <a:p>
            <a:endParaRPr lang="en-IN" dirty="0"/>
          </a:p>
          <a:p>
            <a:r>
              <a:rPr lang="en-IN" dirty="0"/>
              <a:t>n = 10000</a:t>
            </a:r>
          </a:p>
          <a:p>
            <a:r>
              <a:rPr lang="en-IN" dirty="0"/>
              <a:t>y = </a:t>
            </a:r>
            <a:r>
              <a:rPr lang="en-IN" dirty="0" err="1"/>
              <a:t>np.array</a:t>
            </a:r>
            <a:r>
              <a:rPr lang="en-IN" dirty="0"/>
              <a:t>([0] * n + [1] * n)</a:t>
            </a:r>
          </a:p>
          <a:p>
            <a:r>
              <a:rPr lang="en-IN" dirty="0"/>
              <a:t>#</a:t>
            </a:r>
          </a:p>
          <a:p>
            <a:r>
              <a:rPr lang="en-IN" dirty="0"/>
              <a:t>y_prob_1 = </a:t>
            </a:r>
            <a:r>
              <a:rPr lang="en-IN" dirty="0" err="1"/>
              <a:t>np.array</a:t>
            </a:r>
            <a:r>
              <a:rPr lang="en-IN" dirty="0"/>
              <a:t>(</a:t>
            </a:r>
          </a:p>
          <a:p>
            <a:r>
              <a:rPr lang="en-IN" dirty="0"/>
              <a:t>    </a:t>
            </a:r>
            <a:r>
              <a:rPr lang="en-IN" dirty="0" err="1"/>
              <a:t>np.random.uniform</a:t>
            </a:r>
            <a:r>
              <a:rPr lang="en-IN" dirty="0"/>
              <a:t>(.25, .5, n//2).</a:t>
            </a:r>
            <a:r>
              <a:rPr lang="en-IN" dirty="0" err="1"/>
              <a:t>tolist</a:t>
            </a:r>
            <a:r>
              <a:rPr lang="en-IN" dirty="0"/>
              <a:t>() +</a:t>
            </a:r>
          </a:p>
          <a:p>
            <a:r>
              <a:rPr lang="en-IN" dirty="0"/>
              <a:t>    </a:t>
            </a:r>
            <a:r>
              <a:rPr lang="en-IN" dirty="0" err="1"/>
              <a:t>np.random.uniform</a:t>
            </a:r>
            <a:r>
              <a:rPr lang="en-IN" dirty="0"/>
              <a:t>(.3, .7, n).</a:t>
            </a:r>
            <a:r>
              <a:rPr lang="en-IN" dirty="0" err="1"/>
              <a:t>tolist</a:t>
            </a:r>
            <a:r>
              <a:rPr lang="en-IN" dirty="0"/>
              <a:t>() +</a:t>
            </a:r>
          </a:p>
          <a:p>
            <a:r>
              <a:rPr lang="en-IN" dirty="0"/>
              <a:t>    </a:t>
            </a:r>
            <a:r>
              <a:rPr lang="en-IN" dirty="0" err="1"/>
              <a:t>np.random.uniform</a:t>
            </a:r>
            <a:r>
              <a:rPr lang="en-IN" dirty="0"/>
              <a:t>(.5, .75, n//2).</a:t>
            </a:r>
            <a:r>
              <a:rPr lang="en-IN" dirty="0" err="1"/>
              <a:t>tolist</a:t>
            </a:r>
            <a:r>
              <a:rPr lang="en-IN" dirty="0"/>
              <a:t>()</a:t>
            </a:r>
          </a:p>
          <a:p>
            <a:r>
              <a:rPr lang="en-IN" dirty="0"/>
              <a:t>)</a:t>
            </a:r>
          </a:p>
          <a:p>
            <a:r>
              <a:rPr lang="en-IN" dirty="0"/>
              <a:t>y_prob_2 = </a:t>
            </a:r>
            <a:r>
              <a:rPr lang="en-IN" dirty="0" err="1"/>
              <a:t>np.array</a:t>
            </a:r>
            <a:r>
              <a:rPr lang="en-IN" dirty="0"/>
              <a:t>(</a:t>
            </a:r>
          </a:p>
          <a:p>
            <a:r>
              <a:rPr lang="en-IN" dirty="0"/>
              <a:t>    </a:t>
            </a:r>
            <a:r>
              <a:rPr lang="en-IN" dirty="0" err="1"/>
              <a:t>np.random.uniform</a:t>
            </a:r>
            <a:r>
              <a:rPr lang="en-IN" dirty="0"/>
              <a:t>(0, .4, n//2).</a:t>
            </a:r>
            <a:r>
              <a:rPr lang="en-IN" dirty="0" err="1"/>
              <a:t>tolist</a:t>
            </a:r>
            <a:r>
              <a:rPr lang="en-IN" dirty="0"/>
              <a:t>() +</a:t>
            </a:r>
          </a:p>
          <a:p>
            <a:r>
              <a:rPr lang="en-IN" dirty="0"/>
              <a:t>    </a:t>
            </a:r>
            <a:r>
              <a:rPr lang="en-IN" dirty="0" err="1"/>
              <a:t>np.random.uniform</a:t>
            </a:r>
            <a:r>
              <a:rPr lang="en-IN" dirty="0"/>
              <a:t>(.3, .7, n).</a:t>
            </a:r>
            <a:r>
              <a:rPr lang="en-IN" dirty="0" err="1"/>
              <a:t>tolist</a:t>
            </a:r>
            <a:r>
              <a:rPr lang="en-IN" dirty="0"/>
              <a:t>() +</a:t>
            </a:r>
          </a:p>
          <a:p>
            <a:r>
              <a:rPr lang="en-IN" dirty="0"/>
              <a:t>    </a:t>
            </a:r>
            <a:r>
              <a:rPr lang="en-IN" dirty="0" err="1"/>
              <a:t>np.random.uniform</a:t>
            </a:r>
            <a:r>
              <a:rPr lang="en-IN" dirty="0"/>
              <a:t>(.6, 1, n//2).</a:t>
            </a:r>
            <a:r>
              <a:rPr lang="en-IN" dirty="0" err="1"/>
              <a:t>tolist</a:t>
            </a:r>
            <a:r>
              <a:rPr lang="en-IN" dirty="0"/>
              <a:t>()</a:t>
            </a:r>
          </a:p>
          <a:p>
            <a:r>
              <a:rPr lang="en-IN" dirty="0"/>
              <a:t>)</a:t>
            </a:r>
          </a:p>
          <a:p>
            <a:endParaRPr lang="en-IN" dirty="0"/>
          </a:p>
          <a:p>
            <a:r>
              <a:rPr lang="en-IN" dirty="0"/>
              <a:t>print(</a:t>
            </a:r>
            <a:r>
              <a:rPr lang="en-IN" dirty="0" err="1"/>
              <a:t>f'model</a:t>
            </a:r>
            <a:r>
              <a:rPr lang="en-IN" dirty="0"/>
              <a:t> 1 accuracy score: {</a:t>
            </a:r>
            <a:r>
              <a:rPr lang="en-IN" dirty="0" err="1"/>
              <a:t>accuracy_score</a:t>
            </a:r>
            <a:r>
              <a:rPr lang="en-IN" dirty="0"/>
              <a:t>(y, y_prob_1&gt;.5)}')</a:t>
            </a:r>
          </a:p>
          <a:p>
            <a:r>
              <a:rPr lang="en-IN" dirty="0"/>
              <a:t>print(</a:t>
            </a:r>
            <a:r>
              <a:rPr lang="en-IN" dirty="0" err="1"/>
              <a:t>f'model</a:t>
            </a:r>
            <a:r>
              <a:rPr lang="en-IN" dirty="0"/>
              <a:t> 2 accuracy score: {</a:t>
            </a:r>
            <a:r>
              <a:rPr lang="en-IN" dirty="0" err="1"/>
              <a:t>accuracy_score</a:t>
            </a:r>
            <a:r>
              <a:rPr lang="en-IN" dirty="0"/>
              <a:t>(y, y_prob_2&gt;.5)}')</a:t>
            </a:r>
          </a:p>
          <a:p>
            <a:endParaRPr lang="en-IN" dirty="0"/>
          </a:p>
          <a:p>
            <a:r>
              <a:rPr lang="en-IN" dirty="0"/>
              <a:t>print(</a:t>
            </a:r>
            <a:r>
              <a:rPr lang="en-IN" dirty="0" err="1"/>
              <a:t>f'model</a:t>
            </a:r>
            <a:r>
              <a:rPr lang="en-IN" dirty="0"/>
              <a:t> 1 AUC score: {</a:t>
            </a:r>
            <a:r>
              <a:rPr lang="en-IN" dirty="0" err="1"/>
              <a:t>roc_auc_score</a:t>
            </a:r>
            <a:r>
              <a:rPr lang="en-IN" dirty="0"/>
              <a:t>(y, y_prob_1)}')</a:t>
            </a:r>
          </a:p>
          <a:p>
            <a:r>
              <a:rPr lang="en-IN" dirty="0"/>
              <a:t>print(</a:t>
            </a:r>
            <a:r>
              <a:rPr lang="en-IN" dirty="0" err="1"/>
              <a:t>f'model</a:t>
            </a:r>
            <a:r>
              <a:rPr lang="en-IN" dirty="0"/>
              <a:t> 2 AUC score: {</a:t>
            </a:r>
            <a:r>
              <a:rPr lang="en-IN" dirty="0" err="1"/>
              <a:t>roc_auc_score</a:t>
            </a:r>
            <a:r>
              <a:rPr lang="en-IN" dirty="0"/>
              <a:t>(y, y_prob_2)}')</a:t>
            </a:r>
          </a:p>
        </p:txBody>
      </p:sp>
    </p:spTree>
    <p:extLst>
      <p:ext uri="{BB962C8B-B14F-4D97-AF65-F5344CB8AC3E}">
        <p14:creationId xmlns:p14="http://schemas.microsoft.com/office/powerpoint/2010/main" val="2113914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0D5BD4-3A1C-1B87-C9E0-ED2D006D28B7}"/>
              </a:ext>
            </a:extLst>
          </p:cNvPr>
          <p:cNvSpPr txBox="1"/>
          <p:nvPr/>
        </p:nvSpPr>
        <p:spPr>
          <a:xfrm>
            <a:off x="291904" y="244398"/>
            <a:ext cx="6098344" cy="369332"/>
          </a:xfrm>
          <a:prstGeom prst="rect">
            <a:avLst/>
          </a:prstGeom>
          <a:noFill/>
        </p:spPr>
        <p:txBody>
          <a:bodyPr wrap="square">
            <a:spAutoFit/>
          </a:bodyPr>
          <a:lstStyle/>
          <a:p>
            <a:r>
              <a:rPr lang="en-IN" b="0" i="0" dirty="0">
                <a:solidFill>
                  <a:srgbClr val="000000"/>
                </a:solidFill>
                <a:effectLst/>
                <a:latin typeface="Verdana" panose="020B0604030504040204" pitchFamily="34" charset="0"/>
              </a:rPr>
              <a:t>Plot model 1:</a:t>
            </a:r>
            <a:endParaRPr lang="en-IN" dirty="0"/>
          </a:p>
        </p:txBody>
      </p:sp>
      <p:sp>
        <p:nvSpPr>
          <p:cNvPr id="7" name="TextBox 6">
            <a:extLst>
              <a:ext uri="{FF2B5EF4-FFF2-40B4-BE49-F238E27FC236}">
                <a16:creationId xmlns:a16="http://schemas.microsoft.com/office/drawing/2014/main" id="{5C0A849E-5594-9A5A-93CC-12D2E354D293}"/>
              </a:ext>
            </a:extLst>
          </p:cNvPr>
          <p:cNvSpPr txBox="1"/>
          <p:nvPr/>
        </p:nvSpPr>
        <p:spPr>
          <a:xfrm>
            <a:off x="474784" y="863377"/>
            <a:ext cx="6098344" cy="369332"/>
          </a:xfrm>
          <a:prstGeom prst="rect">
            <a:avLst/>
          </a:prstGeom>
          <a:noFill/>
        </p:spPr>
        <p:txBody>
          <a:bodyPr wrap="square">
            <a:spAutoFit/>
          </a:bodyPr>
          <a:lstStyle/>
          <a:p>
            <a:r>
              <a:rPr lang="es-ES" b="0" i="0" dirty="0" err="1">
                <a:solidFill>
                  <a:srgbClr val="000000"/>
                </a:solidFill>
                <a:effectLst/>
                <a:latin typeface="Consolas" panose="020B0609020204030204" pitchFamily="49" charset="0"/>
              </a:rPr>
              <a:t>plot_roc_curve</a:t>
            </a:r>
            <a:r>
              <a:rPr lang="es-ES" b="0" i="0" dirty="0">
                <a:solidFill>
                  <a:srgbClr val="000000"/>
                </a:solidFill>
                <a:effectLst/>
                <a:latin typeface="Consolas" panose="020B0609020204030204" pitchFamily="49" charset="0"/>
              </a:rPr>
              <a:t>(y, y_prob_1)</a:t>
            </a:r>
            <a:endParaRPr lang="en-IN" dirty="0"/>
          </a:p>
        </p:txBody>
      </p:sp>
      <p:sp>
        <p:nvSpPr>
          <p:cNvPr id="9" name="TextBox 8">
            <a:extLst>
              <a:ext uri="{FF2B5EF4-FFF2-40B4-BE49-F238E27FC236}">
                <a16:creationId xmlns:a16="http://schemas.microsoft.com/office/drawing/2014/main" id="{1D9D1B4D-A73D-713F-B2E2-5779080C3F1C}"/>
              </a:ext>
            </a:extLst>
          </p:cNvPr>
          <p:cNvSpPr txBox="1"/>
          <p:nvPr/>
        </p:nvSpPr>
        <p:spPr>
          <a:xfrm>
            <a:off x="179363" y="1721506"/>
            <a:ext cx="6098344" cy="369332"/>
          </a:xfrm>
          <a:prstGeom prst="rect">
            <a:avLst/>
          </a:prstGeom>
          <a:noFill/>
        </p:spPr>
        <p:txBody>
          <a:bodyPr wrap="square">
            <a:spAutoFit/>
          </a:bodyPr>
          <a:lstStyle/>
          <a:p>
            <a:r>
              <a:rPr lang="en-IN" b="0" i="0" dirty="0">
                <a:solidFill>
                  <a:srgbClr val="000000"/>
                </a:solidFill>
                <a:effectLst/>
                <a:latin typeface="Verdana" panose="020B0604030504040204" pitchFamily="34" charset="0"/>
              </a:rPr>
              <a:t>Plot model 2:</a:t>
            </a:r>
            <a:endParaRPr lang="en-IN" dirty="0"/>
          </a:p>
        </p:txBody>
      </p:sp>
      <p:sp>
        <p:nvSpPr>
          <p:cNvPr id="11" name="TextBox 10">
            <a:extLst>
              <a:ext uri="{FF2B5EF4-FFF2-40B4-BE49-F238E27FC236}">
                <a16:creationId xmlns:a16="http://schemas.microsoft.com/office/drawing/2014/main" id="{CBDEAD59-8D25-BC3A-0828-BE8DD82D51A5}"/>
              </a:ext>
            </a:extLst>
          </p:cNvPr>
          <p:cNvSpPr txBox="1"/>
          <p:nvPr/>
        </p:nvSpPr>
        <p:spPr>
          <a:xfrm>
            <a:off x="291904" y="2256469"/>
            <a:ext cx="6098344" cy="646331"/>
          </a:xfrm>
          <a:prstGeom prst="rect">
            <a:avLst/>
          </a:prstGeom>
          <a:noFill/>
        </p:spPr>
        <p:txBody>
          <a:bodyPr wrap="square">
            <a:spAutoFit/>
          </a:bodyPr>
          <a:lstStyle/>
          <a:p>
            <a:r>
              <a:rPr lang="en-IN" b="0" i="0" dirty="0" err="1">
                <a:solidFill>
                  <a:srgbClr val="000000"/>
                </a:solidFill>
                <a:effectLst/>
                <a:latin typeface="Consolas" panose="020B0609020204030204" pitchFamily="49" charset="0"/>
              </a:rPr>
              <a:t>fpr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tpr</a:t>
            </a:r>
            <a:r>
              <a:rPr lang="en-IN" b="0" i="0" dirty="0">
                <a:solidFill>
                  <a:srgbClr val="000000"/>
                </a:solidFill>
                <a:effectLst/>
                <a:latin typeface="Consolas" panose="020B0609020204030204" pitchFamily="49" charset="0"/>
              </a:rPr>
              <a:t>, thresholds = </a:t>
            </a:r>
            <a:r>
              <a:rPr lang="en-IN" b="0" i="0" dirty="0" err="1">
                <a:solidFill>
                  <a:srgbClr val="000000"/>
                </a:solidFill>
                <a:effectLst/>
                <a:latin typeface="Consolas" panose="020B0609020204030204" pitchFamily="49" charset="0"/>
              </a:rPr>
              <a:t>roc_curve</a:t>
            </a:r>
            <a:r>
              <a:rPr lang="en-IN" b="0" i="0" dirty="0">
                <a:solidFill>
                  <a:srgbClr val="000000"/>
                </a:solidFill>
                <a:effectLst/>
                <a:latin typeface="Consolas" panose="020B0609020204030204" pitchFamily="49" charset="0"/>
              </a:rPr>
              <a:t>(y, y_prob_2)</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fpr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tpr</a:t>
            </a:r>
            <a:r>
              <a:rPr lang="en-IN" b="0" i="0" dirty="0">
                <a:solidFill>
                  <a:srgbClr val="000000"/>
                </a:solidFill>
                <a:effectLst/>
                <a:latin typeface="Consolas" panose="020B0609020204030204" pitchFamily="49" charset="0"/>
              </a:rPr>
              <a:t>)</a:t>
            </a:r>
            <a:endParaRPr lang="en-IN" dirty="0"/>
          </a:p>
        </p:txBody>
      </p:sp>
      <p:sp>
        <p:nvSpPr>
          <p:cNvPr id="15" name="TextBox 14">
            <a:extLst>
              <a:ext uri="{FF2B5EF4-FFF2-40B4-BE49-F238E27FC236}">
                <a16:creationId xmlns:a16="http://schemas.microsoft.com/office/drawing/2014/main" id="{A3238021-E764-466A-C907-053139979014}"/>
              </a:ext>
            </a:extLst>
          </p:cNvPr>
          <p:cNvSpPr txBox="1"/>
          <p:nvPr/>
        </p:nvSpPr>
        <p:spPr>
          <a:xfrm>
            <a:off x="291904" y="3504194"/>
            <a:ext cx="9288193" cy="923330"/>
          </a:xfrm>
          <a:prstGeom prst="rect">
            <a:avLst/>
          </a:prstGeom>
          <a:noFill/>
        </p:spPr>
        <p:txBody>
          <a:bodyPr wrap="square">
            <a:spAutoFit/>
          </a:bodyPr>
          <a:lstStyle/>
          <a:p>
            <a:r>
              <a:rPr lang="en-US" dirty="0"/>
              <a:t>Even though the accuracies for the two models are similar, the model with the higher AUC score will be more reliable because it takes into account the predicted probability. It is more likely to give you higher accuracy when predicting future data.</a:t>
            </a:r>
            <a:endParaRPr lang="en-IN" dirty="0"/>
          </a:p>
        </p:txBody>
      </p:sp>
    </p:spTree>
    <p:extLst>
      <p:ext uri="{BB962C8B-B14F-4D97-AF65-F5344CB8AC3E}">
        <p14:creationId xmlns:p14="http://schemas.microsoft.com/office/powerpoint/2010/main" val="3326438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D6DE9-2A4A-B377-F8AE-191B547FFA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D80154-C5AE-9C62-0B63-AFEEA443859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44177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121B3-B696-38ED-2104-5F48BD6548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EC26AD-B50C-2552-78EA-4EFCB399379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5380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8188327-C03C-13A8-C6CA-B8B5853E1F7F}"/>
              </a:ext>
            </a:extLst>
          </p:cNvPr>
          <p:cNvSpPr txBox="1"/>
          <p:nvPr/>
        </p:nvSpPr>
        <p:spPr>
          <a:xfrm>
            <a:off x="112542" y="383070"/>
            <a:ext cx="11141612" cy="2031325"/>
          </a:xfrm>
          <a:prstGeom prst="rect">
            <a:avLst/>
          </a:prstGeom>
          <a:noFill/>
        </p:spPr>
        <p:txBody>
          <a:bodyPr wrap="square">
            <a:spAutoFit/>
          </a:bodyPr>
          <a:lstStyle/>
          <a:p>
            <a:pPr algn="just"/>
            <a:r>
              <a:rPr lang="en-US" b="1" i="0" dirty="0">
                <a:solidFill>
                  <a:srgbClr val="222222"/>
                </a:solidFill>
                <a:effectLst/>
                <a:latin typeface="Lato" panose="020F0502020204030203" pitchFamily="34" charset="0"/>
              </a:rPr>
              <a:t>Bagging</a:t>
            </a:r>
            <a:endParaRPr lang="en-US" b="0" i="0" dirty="0">
              <a:solidFill>
                <a:srgbClr val="222222"/>
              </a:solidFill>
              <a:effectLst/>
              <a:latin typeface="Lato" panose="020F0502020204030203" pitchFamily="34" charset="0"/>
            </a:endParaRPr>
          </a:p>
          <a:p>
            <a:pPr algn="just"/>
            <a:r>
              <a:rPr lang="en-US" b="0" i="0" dirty="0">
                <a:solidFill>
                  <a:srgbClr val="222222"/>
                </a:solidFill>
                <a:effectLst/>
                <a:latin typeface="Lato" panose="020F0502020204030203" pitchFamily="34" charset="0"/>
              </a:rPr>
              <a:t>Bagging, also known as </a:t>
            </a:r>
            <a:r>
              <a:rPr lang="en-US" b="1" i="1" dirty="0">
                <a:solidFill>
                  <a:srgbClr val="222222"/>
                </a:solidFill>
                <a:effectLst/>
                <a:latin typeface="Lato" panose="020F0502020204030203" pitchFamily="34" charset="0"/>
              </a:rPr>
              <a:t>Bootstrap Aggregation</a:t>
            </a:r>
            <a:r>
              <a:rPr lang="en-US" b="0" i="0" dirty="0">
                <a:solidFill>
                  <a:srgbClr val="222222"/>
                </a:solidFill>
                <a:effectLst/>
                <a:latin typeface="Lato" panose="020F0502020204030203" pitchFamily="34" charset="0"/>
              </a:rPr>
              <a:t> is the ensemble technique used by random forest.</a:t>
            </a:r>
            <a:r>
              <a:rPr lang="en-US" b="1" i="1" dirty="0">
                <a:solidFill>
                  <a:srgbClr val="222222"/>
                </a:solidFill>
                <a:effectLst/>
                <a:latin typeface="Lato" panose="020F0502020204030203" pitchFamily="34" charset="0"/>
              </a:rPr>
              <a:t> </a:t>
            </a:r>
            <a:r>
              <a:rPr lang="en-US" b="0" i="0" dirty="0">
                <a:solidFill>
                  <a:srgbClr val="222222"/>
                </a:solidFill>
                <a:effectLst/>
                <a:latin typeface="Lato" panose="020F0502020204030203" pitchFamily="34" charset="0"/>
              </a:rPr>
              <a:t>Bagging chooses a random sample from the data set. Hence each model is generated from the samples (Bootstrap Samples) provided by the Original Data with replacement known as </a:t>
            </a:r>
            <a:r>
              <a:rPr lang="en-US" b="1" i="1" dirty="0">
                <a:solidFill>
                  <a:srgbClr val="222222"/>
                </a:solidFill>
                <a:effectLst/>
                <a:latin typeface="Lato" panose="020F0502020204030203" pitchFamily="34" charset="0"/>
              </a:rPr>
              <a:t>row sampling</a:t>
            </a:r>
            <a:r>
              <a:rPr lang="en-US" b="0" i="0" dirty="0">
                <a:solidFill>
                  <a:srgbClr val="222222"/>
                </a:solidFill>
                <a:effectLst/>
                <a:latin typeface="Lato" panose="020F0502020204030203" pitchFamily="34" charset="0"/>
              </a:rPr>
              <a:t>. This step of row sampling with replacement is called</a:t>
            </a:r>
            <a:r>
              <a:rPr lang="en-US" b="1" i="1" dirty="0">
                <a:solidFill>
                  <a:srgbClr val="222222"/>
                </a:solidFill>
                <a:effectLst/>
                <a:latin typeface="Lato" panose="020F0502020204030203" pitchFamily="34" charset="0"/>
              </a:rPr>
              <a:t> bootstrap</a:t>
            </a:r>
            <a:r>
              <a:rPr lang="en-US" b="0" i="0" dirty="0">
                <a:solidFill>
                  <a:srgbClr val="222222"/>
                </a:solidFill>
                <a:effectLst/>
                <a:latin typeface="Lato" panose="020F0502020204030203" pitchFamily="34" charset="0"/>
              </a:rPr>
              <a:t>. Now each model is trained independently which generates results. The final output is based on majority voting after combining the results of all models. This step which involves combining all the results and generating output based on majority voting is known as </a:t>
            </a:r>
            <a:r>
              <a:rPr lang="en-US" b="1" i="1" dirty="0">
                <a:solidFill>
                  <a:srgbClr val="222222"/>
                </a:solidFill>
                <a:effectLst/>
                <a:latin typeface="Lato" panose="020F0502020204030203" pitchFamily="34" charset="0"/>
              </a:rPr>
              <a:t>aggregation</a:t>
            </a:r>
            <a:r>
              <a:rPr lang="en-US" b="0" i="0" dirty="0">
                <a:solidFill>
                  <a:srgbClr val="222222"/>
                </a:solidFill>
                <a:effectLst/>
                <a:latin typeface="Lato" panose="020F0502020204030203" pitchFamily="34" charset="0"/>
              </a:rPr>
              <a:t>.</a:t>
            </a:r>
          </a:p>
        </p:txBody>
      </p:sp>
      <p:sp>
        <p:nvSpPr>
          <p:cNvPr id="11" name="TextBox 10">
            <a:extLst>
              <a:ext uri="{FF2B5EF4-FFF2-40B4-BE49-F238E27FC236}">
                <a16:creationId xmlns:a16="http://schemas.microsoft.com/office/drawing/2014/main" id="{E82DE40D-5855-EFC9-6644-8BAC53D494DF}"/>
              </a:ext>
            </a:extLst>
          </p:cNvPr>
          <p:cNvSpPr txBox="1"/>
          <p:nvPr/>
        </p:nvSpPr>
        <p:spPr>
          <a:xfrm>
            <a:off x="145367" y="3143518"/>
            <a:ext cx="7839221" cy="2031325"/>
          </a:xfrm>
          <a:prstGeom prst="rect">
            <a:avLst/>
          </a:prstGeom>
          <a:noFill/>
        </p:spPr>
        <p:txBody>
          <a:bodyPr wrap="square">
            <a:spAutoFit/>
          </a:bodyPr>
          <a:lstStyle/>
          <a:p>
            <a:pPr algn="l"/>
            <a:r>
              <a:rPr lang="en-US" b="1" i="0" dirty="0">
                <a:solidFill>
                  <a:srgbClr val="222222"/>
                </a:solidFill>
                <a:effectLst/>
                <a:latin typeface="Lato" panose="020F0502020204030203" pitchFamily="34" charset="0"/>
              </a:rPr>
              <a:t>Steps involved in random forest algorithm:</a:t>
            </a:r>
            <a:endParaRPr lang="en-US" b="0" i="0" dirty="0">
              <a:solidFill>
                <a:srgbClr val="222222"/>
              </a:solidFill>
              <a:effectLst/>
              <a:latin typeface="Lato" panose="020F0502020204030203" pitchFamily="34" charset="0"/>
            </a:endParaRPr>
          </a:p>
          <a:p>
            <a:pPr algn="l"/>
            <a:r>
              <a:rPr lang="en-US" b="0" i="0" u="sng" dirty="0">
                <a:solidFill>
                  <a:srgbClr val="222222"/>
                </a:solidFill>
                <a:effectLst/>
                <a:latin typeface="Lato" panose="020F0502020204030203" pitchFamily="34" charset="0"/>
              </a:rPr>
              <a:t>Step 1</a:t>
            </a:r>
            <a:r>
              <a:rPr lang="en-US" b="0" i="0" dirty="0">
                <a:solidFill>
                  <a:srgbClr val="222222"/>
                </a:solidFill>
                <a:effectLst/>
                <a:latin typeface="Lato" panose="020F0502020204030203" pitchFamily="34" charset="0"/>
              </a:rPr>
              <a:t>: In Random forest n number of random records are taken from the data set having k number of records.</a:t>
            </a:r>
          </a:p>
          <a:p>
            <a:pPr algn="l"/>
            <a:r>
              <a:rPr lang="en-US" b="0" i="0" u="sng" dirty="0">
                <a:solidFill>
                  <a:srgbClr val="222222"/>
                </a:solidFill>
                <a:effectLst/>
                <a:latin typeface="Lato" panose="020F0502020204030203" pitchFamily="34" charset="0"/>
              </a:rPr>
              <a:t>Step 2</a:t>
            </a:r>
            <a:r>
              <a:rPr lang="en-US" b="0" i="0" dirty="0">
                <a:solidFill>
                  <a:srgbClr val="222222"/>
                </a:solidFill>
                <a:effectLst/>
                <a:latin typeface="Lato" panose="020F0502020204030203" pitchFamily="34" charset="0"/>
              </a:rPr>
              <a:t>: Individual decision trees are constructed for each sample.</a:t>
            </a:r>
          </a:p>
          <a:p>
            <a:pPr algn="l"/>
            <a:r>
              <a:rPr lang="en-US" b="0" i="0" u="sng" dirty="0">
                <a:solidFill>
                  <a:srgbClr val="222222"/>
                </a:solidFill>
                <a:effectLst/>
                <a:latin typeface="Lato" panose="020F0502020204030203" pitchFamily="34" charset="0"/>
              </a:rPr>
              <a:t>Step 3</a:t>
            </a:r>
            <a:r>
              <a:rPr lang="en-US" b="0" i="0" dirty="0">
                <a:solidFill>
                  <a:srgbClr val="222222"/>
                </a:solidFill>
                <a:effectLst/>
                <a:latin typeface="Lato" panose="020F0502020204030203" pitchFamily="34" charset="0"/>
              </a:rPr>
              <a:t>: Each decision tree will generate an output.</a:t>
            </a:r>
          </a:p>
          <a:p>
            <a:pPr algn="l"/>
            <a:r>
              <a:rPr lang="en-US" b="0" i="0" u="sng" dirty="0">
                <a:solidFill>
                  <a:srgbClr val="222222"/>
                </a:solidFill>
                <a:effectLst/>
                <a:latin typeface="Lato" panose="020F0502020204030203" pitchFamily="34" charset="0"/>
              </a:rPr>
              <a:t>Step 4</a:t>
            </a:r>
            <a:r>
              <a:rPr lang="en-US" b="0" i="0" dirty="0">
                <a:solidFill>
                  <a:srgbClr val="222222"/>
                </a:solidFill>
                <a:effectLst/>
                <a:latin typeface="Lato" panose="020F0502020204030203" pitchFamily="34" charset="0"/>
              </a:rPr>
              <a:t>: Final output is considered based on </a:t>
            </a:r>
            <a:r>
              <a:rPr lang="en-US" b="1" i="1" dirty="0">
                <a:solidFill>
                  <a:srgbClr val="222222"/>
                </a:solidFill>
                <a:effectLst/>
                <a:latin typeface="Lato" panose="020F0502020204030203" pitchFamily="34" charset="0"/>
              </a:rPr>
              <a:t>Majority Voting or Averaging </a:t>
            </a:r>
            <a:r>
              <a:rPr lang="en-US" b="0" i="0" dirty="0">
                <a:solidFill>
                  <a:srgbClr val="222222"/>
                </a:solidFill>
                <a:effectLst/>
                <a:latin typeface="Lato" panose="020F0502020204030203" pitchFamily="34" charset="0"/>
              </a:rPr>
              <a:t>for Classification and regression respectively.</a:t>
            </a:r>
          </a:p>
        </p:txBody>
      </p:sp>
    </p:spTree>
    <p:extLst>
      <p:ext uri="{BB962C8B-B14F-4D97-AF65-F5344CB8AC3E}">
        <p14:creationId xmlns:p14="http://schemas.microsoft.com/office/powerpoint/2010/main" val="48554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2950FB-43AD-9489-1AB1-C481A094D2CB}"/>
              </a:ext>
            </a:extLst>
          </p:cNvPr>
          <p:cNvPicPr>
            <a:picLocks noChangeAspect="1"/>
          </p:cNvPicPr>
          <p:nvPr/>
        </p:nvPicPr>
        <p:blipFill>
          <a:blip r:embed="rId2"/>
          <a:stretch>
            <a:fillRect/>
          </a:stretch>
        </p:blipFill>
        <p:spPr>
          <a:xfrm>
            <a:off x="7750123" y="688730"/>
            <a:ext cx="3918662" cy="3067344"/>
          </a:xfrm>
          <a:prstGeom prst="rect">
            <a:avLst/>
          </a:prstGeom>
          <a:ln>
            <a:solidFill>
              <a:schemeClr val="tx1"/>
            </a:solidFill>
          </a:ln>
        </p:spPr>
      </p:pic>
      <p:sp>
        <p:nvSpPr>
          <p:cNvPr id="7" name="TextBox 6">
            <a:extLst>
              <a:ext uri="{FF2B5EF4-FFF2-40B4-BE49-F238E27FC236}">
                <a16:creationId xmlns:a16="http://schemas.microsoft.com/office/drawing/2014/main" id="{D45B6EFD-E380-F83A-03F9-18249056A2AC}"/>
              </a:ext>
            </a:extLst>
          </p:cNvPr>
          <p:cNvSpPr txBox="1"/>
          <p:nvPr/>
        </p:nvSpPr>
        <p:spPr>
          <a:xfrm>
            <a:off x="134188" y="401492"/>
            <a:ext cx="7059271" cy="3139321"/>
          </a:xfrm>
          <a:prstGeom prst="rect">
            <a:avLst/>
          </a:prstGeom>
          <a:noFill/>
        </p:spPr>
        <p:txBody>
          <a:bodyPr wrap="square">
            <a:spAutoFit/>
          </a:bodyPr>
          <a:lstStyle/>
          <a:p>
            <a:pPr algn="l"/>
            <a:r>
              <a:rPr lang="en-US" b="1" i="0" dirty="0">
                <a:solidFill>
                  <a:srgbClr val="222222"/>
                </a:solidFill>
                <a:effectLst/>
                <a:latin typeface="Lato" panose="020F0502020204030203" pitchFamily="34" charset="0"/>
              </a:rPr>
              <a:t>Important Features of Random Forest</a:t>
            </a:r>
            <a:endParaRPr lang="en-US" b="0" i="0" dirty="0">
              <a:solidFill>
                <a:srgbClr val="222222"/>
              </a:solidFill>
              <a:effectLst/>
              <a:latin typeface="Lato" panose="020F0502020204030203" pitchFamily="34" charset="0"/>
            </a:endParaRPr>
          </a:p>
          <a:p>
            <a:pPr algn="l"/>
            <a:r>
              <a:rPr lang="en-US" b="1" i="0" dirty="0">
                <a:solidFill>
                  <a:srgbClr val="222222"/>
                </a:solidFill>
                <a:effectLst/>
                <a:latin typeface="Lato" panose="020F0502020204030203" pitchFamily="34" charset="0"/>
              </a:rPr>
              <a:t>1. Diversity- </a:t>
            </a:r>
            <a:r>
              <a:rPr lang="en-US" b="0" i="0" dirty="0">
                <a:solidFill>
                  <a:srgbClr val="222222"/>
                </a:solidFill>
                <a:effectLst/>
                <a:latin typeface="Lato" panose="020F0502020204030203" pitchFamily="34" charset="0"/>
              </a:rPr>
              <a:t>Not all attributes/variables/features are considered while making an individual tree, each tree is different.</a:t>
            </a:r>
          </a:p>
          <a:p>
            <a:pPr algn="l"/>
            <a:r>
              <a:rPr lang="en-US" b="1" dirty="0">
                <a:solidFill>
                  <a:srgbClr val="222222"/>
                </a:solidFill>
                <a:latin typeface="Lato" panose="020F0502020204030203" pitchFamily="34" charset="0"/>
              </a:rPr>
              <a:t>2</a:t>
            </a:r>
            <a:r>
              <a:rPr lang="en-US" b="1" i="0" dirty="0">
                <a:solidFill>
                  <a:srgbClr val="222222"/>
                </a:solidFill>
                <a:effectLst/>
                <a:latin typeface="Lato" panose="020F0502020204030203" pitchFamily="34" charset="0"/>
              </a:rPr>
              <a:t>. Parallelization-</a:t>
            </a:r>
            <a:r>
              <a:rPr lang="en-US" b="0" i="0" dirty="0">
                <a:solidFill>
                  <a:srgbClr val="222222"/>
                </a:solidFill>
                <a:effectLst/>
                <a:latin typeface="Lato" panose="020F0502020204030203" pitchFamily="34" charset="0"/>
              </a:rPr>
              <a:t>Each tree is created independently out of different data and attributes. This means that we can make full use of the CPU to build random forests.</a:t>
            </a:r>
          </a:p>
          <a:p>
            <a:pPr algn="l"/>
            <a:r>
              <a:rPr lang="en-US" b="1" dirty="0">
                <a:solidFill>
                  <a:srgbClr val="222222"/>
                </a:solidFill>
                <a:latin typeface="Lato" panose="020F0502020204030203" pitchFamily="34" charset="0"/>
              </a:rPr>
              <a:t>3</a:t>
            </a:r>
            <a:r>
              <a:rPr lang="en-US" b="1" i="0" dirty="0">
                <a:solidFill>
                  <a:srgbClr val="222222"/>
                </a:solidFill>
                <a:effectLst/>
                <a:latin typeface="Lato" panose="020F0502020204030203" pitchFamily="34" charset="0"/>
              </a:rPr>
              <a:t>.  Train-Test split- </a:t>
            </a:r>
            <a:r>
              <a:rPr lang="en-US" b="0" i="0" dirty="0">
                <a:solidFill>
                  <a:srgbClr val="222222"/>
                </a:solidFill>
                <a:effectLst/>
                <a:latin typeface="Lato" panose="020F0502020204030203" pitchFamily="34" charset="0"/>
              </a:rPr>
              <a:t>In a random forest we don’t have to segregate the data for train and test as there will always be 30% of the data which is not seen by the decision tree.</a:t>
            </a:r>
          </a:p>
          <a:p>
            <a:pPr algn="l"/>
            <a:r>
              <a:rPr lang="en-US" b="1" dirty="0">
                <a:solidFill>
                  <a:srgbClr val="222222"/>
                </a:solidFill>
                <a:latin typeface="Lato" panose="020F0502020204030203" pitchFamily="34" charset="0"/>
              </a:rPr>
              <a:t>4</a:t>
            </a:r>
            <a:r>
              <a:rPr lang="en-US" b="1" i="0" dirty="0">
                <a:solidFill>
                  <a:srgbClr val="222222"/>
                </a:solidFill>
                <a:effectLst/>
                <a:latin typeface="Lato" panose="020F0502020204030203" pitchFamily="34" charset="0"/>
              </a:rPr>
              <a:t>.  Stability- </a:t>
            </a:r>
            <a:r>
              <a:rPr lang="en-US" b="0" i="0" dirty="0">
                <a:solidFill>
                  <a:srgbClr val="222222"/>
                </a:solidFill>
                <a:effectLst/>
                <a:latin typeface="Lato" panose="020F0502020204030203" pitchFamily="34" charset="0"/>
              </a:rPr>
              <a:t>Stability arises because the result is based on majority voting/ averaging.</a:t>
            </a:r>
          </a:p>
        </p:txBody>
      </p:sp>
    </p:spTree>
    <p:extLst>
      <p:ext uri="{BB962C8B-B14F-4D97-AF65-F5344CB8AC3E}">
        <p14:creationId xmlns:p14="http://schemas.microsoft.com/office/powerpoint/2010/main" val="1671959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BD9BD8-BFF0-AACF-5236-D41814C95042}"/>
              </a:ext>
            </a:extLst>
          </p:cNvPr>
          <p:cNvSpPr txBox="1"/>
          <p:nvPr/>
        </p:nvSpPr>
        <p:spPr>
          <a:xfrm>
            <a:off x="123091" y="248754"/>
            <a:ext cx="10624625" cy="646331"/>
          </a:xfrm>
          <a:prstGeom prst="rect">
            <a:avLst/>
          </a:prstGeom>
          <a:noFill/>
        </p:spPr>
        <p:txBody>
          <a:bodyPr wrap="square">
            <a:spAutoFit/>
          </a:bodyPr>
          <a:lstStyle/>
          <a:p>
            <a:pPr algn="l"/>
            <a:r>
              <a:rPr lang="en-US" b="1" i="0" dirty="0">
                <a:solidFill>
                  <a:srgbClr val="222222"/>
                </a:solidFill>
                <a:effectLst/>
                <a:latin typeface="Lato" panose="020F0502020204030203" pitchFamily="34" charset="0"/>
              </a:rPr>
              <a:t>Difference Between Decision Tree &amp; Random Forest</a:t>
            </a:r>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Random forest is a collection of decision trees; still, there are a lot of differences in their behavior.</a:t>
            </a:r>
          </a:p>
        </p:txBody>
      </p:sp>
      <p:graphicFrame>
        <p:nvGraphicFramePr>
          <p:cNvPr id="6" name="Table 5">
            <a:extLst>
              <a:ext uri="{FF2B5EF4-FFF2-40B4-BE49-F238E27FC236}">
                <a16:creationId xmlns:a16="http://schemas.microsoft.com/office/drawing/2014/main" id="{E6FE31E5-7670-F874-657A-C3E6311D6F5E}"/>
              </a:ext>
            </a:extLst>
          </p:cNvPr>
          <p:cNvGraphicFramePr>
            <a:graphicFrameLocks noGrp="1"/>
          </p:cNvGraphicFramePr>
          <p:nvPr>
            <p:extLst>
              <p:ext uri="{D42A27DB-BD31-4B8C-83A1-F6EECF244321}">
                <p14:modId xmlns:p14="http://schemas.microsoft.com/office/powerpoint/2010/main" val="3932488420"/>
              </p:ext>
            </p:extLst>
          </p:nvPr>
        </p:nvGraphicFramePr>
        <p:xfrm>
          <a:off x="243986" y="1331949"/>
          <a:ext cx="7605786" cy="3291840"/>
        </p:xfrm>
        <a:graphic>
          <a:graphicData uri="http://schemas.openxmlformats.org/drawingml/2006/table">
            <a:tbl>
              <a:tblPr/>
              <a:tblGrid>
                <a:gridCol w="3802893">
                  <a:extLst>
                    <a:ext uri="{9D8B030D-6E8A-4147-A177-3AD203B41FA5}">
                      <a16:colId xmlns:a16="http://schemas.microsoft.com/office/drawing/2014/main" val="2926700346"/>
                    </a:ext>
                  </a:extLst>
                </a:gridCol>
                <a:gridCol w="3802893">
                  <a:extLst>
                    <a:ext uri="{9D8B030D-6E8A-4147-A177-3AD203B41FA5}">
                      <a16:colId xmlns:a16="http://schemas.microsoft.com/office/drawing/2014/main" val="207680865"/>
                    </a:ext>
                  </a:extLst>
                </a:gridCol>
              </a:tblGrid>
              <a:tr h="0">
                <a:tc>
                  <a:txBody>
                    <a:bodyPr/>
                    <a:lstStyle/>
                    <a:p>
                      <a:pPr algn="ctr"/>
                      <a:r>
                        <a:rPr lang="en-IN" b="1">
                          <a:solidFill>
                            <a:srgbClr val="222222"/>
                          </a:solidFill>
                          <a:effectLst/>
                        </a:rPr>
                        <a:t>Decision trees</a:t>
                      </a:r>
                      <a:endParaRPr lang="en-IN">
                        <a:solidFill>
                          <a:srgbClr val="222222"/>
                        </a:solidFill>
                        <a:effectLst/>
                      </a:endParaRPr>
                    </a:p>
                  </a:txBody>
                  <a:tcPr marL="0" marR="0" marT="0" marB="0">
                    <a:lnL>
                      <a:noFill/>
                    </a:lnL>
                    <a:lnR>
                      <a:noFill/>
                    </a:lnR>
                    <a:lnT>
                      <a:noFill/>
                    </a:lnT>
                    <a:lnB>
                      <a:noFill/>
                    </a:lnB>
                    <a:solidFill>
                      <a:srgbClr val="FFFFFF"/>
                    </a:solidFill>
                  </a:tcPr>
                </a:tc>
                <a:tc>
                  <a:txBody>
                    <a:bodyPr/>
                    <a:lstStyle/>
                    <a:p>
                      <a:pPr algn="ctr"/>
                      <a:r>
                        <a:rPr lang="en-IN" b="1">
                          <a:solidFill>
                            <a:srgbClr val="222222"/>
                          </a:solidFill>
                          <a:effectLst/>
                        </a:rPr>
                        <a:t>Random Forest</a:t>
                      </a:r>
                      <a:endParaRPr lang="en-IN">
                        <a:solidFill>
                          <a:srgbClr val="222222"/>
                        </a:solidFill>
                        <a:effectLst/>
                      </a:endParaRP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99939263"/>
                  </a:ext>
                </a:extLst>
              </a:tr>
              <a:tr h="0">
                <a:tc>
                  <a:txBody>
                    <a:bodyPr/>
                    <a:lstStyle/>
                    <a:p>
                      <a:r>
                        <a:rPr lang="en-US">
                          <a:effectLst/>
                        </a:rPr>
                        <a:t>1. Decision trees normally suffer from the problem of overfitting if it’s allowed to grow without any control.</a:t>
                      </a:r>
                    </a:p>
                  </a:txBody>
                  <a:tcPr marL="0" marR="0" marT="0" marB="0">
                    <a:lnL>
                      <a:noFill/>
                    </a:lnL>
                    <a:lnR>
                      <a:noFill/>
                    </a:lnR>
                    <a:lnT>
                      <a:noFill/>
                    </a:lnT>
                    <a:lnB>
                      <a:noFill/>
                    </a:lnB>
                    <a:solidFill>
                      <a:srgbClr val="FFFFFF"/>
                    </a:solidFill>
                  </a:tcPr>
                </a:tc>
                <a:tc>
                  <a:txBody>
                    <a:bodyPr/>
                    <a:lstStyle/>
                    <a:p>
                      <a:r>
                        <a:rPr lang="en-US" dirty="0">
                          <a:effectLst/>
                        </a:rPr>
                        <a:t>1. Random forests are created from subsets of data and the final output is based on average or majority ranking and hence the problem of overfitting is taken care of.</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526009314"/>
                  </a:ext>
                </a:extLst>
              </a:tr>
              <a:tr h="0">
                <a:tc>
                  <a:txBody>
                    <a:bodyPr/>
                    <a:lstStyle/>
                    <a:p>
                      <a:r>
                        <a:rPr lang="en-IN">
                          <a:effectLst/>
                        </a:rPr>
                        <a:t>2. A single decision tree is faster in computation.</a:t>
                      </a:r>
                    </a:p>
                  </a:txBody>
                  <a:tcPr marL="0" marR="0" marT="0" marB="0">
                    <a:lnL>
                      <a:noFill/>
                    </a:lnL>
                    <a:lnR>
                      <a:noFill/>
                    </a:lnR>
                    <a:lnT>
                      <a:noFill/>
                    </a:lnT>
                    <a:lnB>
                      <a:noFill/>
                    </a:lnB>
                    <a:solidFill>
                      <a:srgbClr val="FFFFFF"/>
                    </a:solidFill>
                  </a:tcPr>
                </a:tc>
                <a:tc>
                  <a:txBody>
                    <a:bodyPr/>
                    <a:lstStyle/>
                    <a:p>
                      <a:r>
                        <a:rPr lang="en-US">
                          <a:effectLst/>
                        </a:rPr>
                        <a:t>2. It is comparatively slower.</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997477010"/>
                  </a:ext>
                </a:extLst>
              </a:tr>
              <a:tr h="0">
                <a:tc>
                  <a:txBody>
                    <a:bodyPr/>
                    <a:lstStyle/>
                    <a:p>
                      <a:r>
                        <a:rPr lang="en-US">
                          <a:effectLst/>
                        </a:rPr>
                        <a:t>3. When a data set with features is taken as input by a decision tree it will formulate some set of rules to do prediction.</a:t>
                      </a:r>
                    </a:p>
                  </a:txBody>
                  <a:tcPr marL="0" marR="0" marT="0" marB="0">
                    <a:lnL>
                      <a:noFill/>
                    </a:lnL>
                    <a:lnR>
                      <a:noFill/>
                    </a:lnR>
                    <a:lnT>
                      <a:noFill/>
                    </a:lnT>
                    <a:lnB>
                      <a:noFill/>
                    </a:lnB>
                    <a:solidFill>
                      <a:srgbClr val="FFFFFF"/>
                    </a:solidFill>
                  </a:tcPr>
                </a:tc>
                <a:tc>
                  <a:txBody>
                    <a:bodyPr/>
                    <a:lstStyle/>
                    <a:p>
                      <a:r>
                        <a:rPr lang="en-US" dirty="0">
                          <a:effectLst/>
                        </a:rPr>
                        <a:t>3. Random forest randomly selects observations, builds a decision tree and the average result is taken. </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660769207"/>
                  </a:ext>
                </a:extLst>
              </a:tr>
            </a:tbl>
          </a:graphicData>
        </a:graphic>
      </p:graphicFrame>
    </p:spTree>
    <p:extLst>
      <p:ext uri="{BB962C8B-B14F-4D97-AF65-F5344CB8AC3E}">
        <p14:creationId xmlns:p14="http://schemas.microsoft.com/office/powerpoint/2010/main" val="222164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FA80EA-D333-07CD-7F5A-A2787614526A}"/>
              </a:ext>
            </a:extLst>
          </p:cNvPr>
          <p:cNvSpPr txBox="1"/>
          <p:nvPr/>
        </p:nvSpPr>
        <p:spPr>
          <a:xfrm>
            <a:off x="291904" y="103722"/>
            <a:ext cx="6098344" cy="369332"/>
          </a:xfrm>
          <a:prstGeom prst="rect">
            <a:avLst/>
          </a:prstGeom>
          <a:noFill/>
        </p:spPr>
        <p:txBody>
          <a:bodyPr wrap="square">
            <a:spAutoFit/>
          </a:bodyPr>
          <a:lstStyle/>
          <a:p>
            <a:pPr algn="l"/>
            <a:r>
              <a:rPr lang="en-IN" b="1" i="0" dirty="0">
                <a:solidFill>
                  <a:srgbClr val="222222"/>
                </a:solidFill>
                <a:effectLst/>
                <a:latin typeface="Lato" panose="020F0502020204030203" pitchFamily="34" charset="0"/>
              </a:rPr>
              <a:t>Important Hyperparameters</a:t>
            </a:r>
            <a:endParaRPr lang="en-IN" b="0" i="0" dirty="0">
              <a:solidFill>
                <a:srgbClr val="222222"/>
              </a:solidFill>
              <a:effectLst/>
              <a:latin typeface="Lato" panose="020F0502020204030203" pitchFamily="34" charset="0"/>
            </a:endParaRPr>
          </a:p>
        </p:txBody>
      </p:sp>
      <p:sp>
        <p:nvSpPr>
          <p:cNvPr id="9" name="TextBox 8">
            <a:extLst>
              <a:ext uri="{FF2B5EF4-FFF2-40B4-BE49-F238E27FC236}">
                <a16:creationId xmlns:a16="http://schemas.microsoft.com/office/drawing/2014/main" id="{042B4A6E-E54F-B410-32AF-2BA77CDC21B2}"/>
              </a:ext>
            </a:extLst>
          </p:cNvPr>
          <p:cNvSpPr txBox="1"/>
          <p:nvPr/>
        </p:nvSpPr>
        <p:spPr>
          <a:xfrm>
            <a:off x="715405" y="601392"/>
            <a:ext cx="9493120" cy="4616648"/>
          </a:xfrm>
          <a:prstGeom prst="rect">
            <a:avLst/>
          </a:prstGeom>
          <a:noFill/>
        </p:spPr>
        <p:txBody>
          <a:bodyPr wrap="square">
            <a:spAutoFit/>
          </a:bodyPr>
          <a:lstStyle/>
          <a:p>
            <a:r>
              <a:rPr lang="en-US" sz="1400" dirty="0"/>
              <a:t>Hyperparameters are used in random forests to either enhance the performance and predictive power of models or to make the model faster.</a:t>
            </a:r>
          </a:p>
          <a:p>
            <a:endParaRPr lang="en-US" sz="1400" dirty="0"/>
          </a:p>
          <a:p>
            <a:r>
              <a:rPr lang="en-US" sz="1400" b="1" dirty="0"/>
              <a:t>Following hyperparameters increases the predictive power:</a:t>
            </a:r>
          </a:p>
          <a:p>
            <a:endParaRPr lang="en-US" sz="1400" dirty="0"/>
          </a:p>
          <a:p>
            <a:r>
              <a:rPr lang="en-US" sz="1400" dirty="0"/>
              <a:t>1. </a:t>
            </a:r>
            <a:r>
              <a:rPr lang="en-US" sz="1400" dirty="0" err="1"/>
              <a:t>n_estimators</a:t>
            </a:r>
            <a:r>
              <a:rPr lang="en-US" sz="1400" dirty="0"/>
              <a:t>– number of trees the algorithm builds before averaging the predictions.</a:t>
            </a:r>
          </a:p>
          <a:p>
            <a:endParaRPr lang="en-US" sz="1400" dirty="0"/>
          </a:p>
          <a:p>
            <a:r>
              <a:rPr lang="en-US" sz="1400" dirty="0"/>
              <a:t>2. </a:t>
            </a:r>
            <a:r>
              <a:rPr lang="en-US" sz="1400" dirty="0" err="1"/>
              <a:t>max_features</a:t>
            </a:r>
            <a:r>
              <a:rPr lang="en-US" sz="1400" dirty="0"/>
              <a:t>– maximum number of features random forest considers splitting a node.</a:t>
            </a:r>
          </a:p>
          <a:p>
            <a:endParaRPr lang="en-US" sz="1400" dirty="0"/>
          </a:p>
          <a:p>
            <a:r>
              <a:rPr lang="en-US" sz="1400" dirty="0"/>
              <a:t>3. </a:t>
            </a:r>
            <a:r>
              <a:rPr lang="en-US" sz="1400" dirty="0" err="1"/>
              <a:t>mini_sample_leaf</a:t>
            </a:r>
            <a:r>
              <a:rPr lang="en-US" sz="1400" dirty="0"/>
              <a:t>– determines the minimum number of leaves required to split an internal node.</a:t>
            </a:r>
          </a:p>
          <a:p>
            <a:endParaRPr lang="en-US" sz="1400" dirty="0"/>
          </a:p>
          <a:p>
            <a:r>
              <a:rPr lang="en-US" sz="1400" b="1" dirty="0"/>
              <a:t>Following hyperparameters increases the speed:</a:t>
            </a:r>
          </a:p>
          <a:p>
            <a:endParaRPr lang="en-US" sz="1400" dirty="0"/>
          </a:p>
          <a:p>
            <a:r>
              <a:rPr lang="en-US" sz="1400" dirty="0"/>
              <a:t>1. </a:t>
            </a:r>
            <a:r>
              <a:rPr lang="en-US" sz="1400" dirty="0" err="1"/>
              <a:t>n_jobs</a:t>
            </a:r>
            <a:r>
              <a:rPr lang="en-US" sz="1400" dirty="0"/>
              <a:t>– it tells the engine how many processors it is allowed to use. If the value is 1, it can use only one processor but if the value is -1 there is no limit.</a:t>
            </a:r>
          </a:p>
          <a:p>
            <a:endParaRPr lang="en-US" sz="1400" dirty="0"/>
          </a:p>
          <a:p>
            <a:r>
              <a:rPr lang="en-US" sz="1400" dirty="0"/>
              <a:t>2. </a:t>
            </a:r>
            <a:r>
              <a:rPr lang="en-US" sz="1400" dirty="0" err="1"/>
              <a:t>random_state</a:t>
            </a:r>
            <a:r>
              <a:rPr lang="en-US" sz="1400" dirty="0"/>
              <a:t>– controls randomness of the sample. The model will always produce the same results if it has a definite value of random state and if it has been given the same hyperparameters and the same training data.</a:t>
            </a:r>
          </a:p>
          <a:p>
            <a:endParaRPr lang="en-US" sz="1400" dirty="0"/>
          </a:p>
          <a:p>
            <a:r>
              <a:rPr lang="en-US" sz="1400" dirty="0"/>
              <a:t>3. </a:t>
            </a:r>
            <a:r>
              <a:rPr lang="en-US" sz="1400" dirty="0" err="1"/>
              <a:t>oob_score</a:t>
            </a:r>
            <a:r>
              <a:rPr lang="en-US" sz="1400" dirty="0"/>
              <a:t> – OOB means out of the bag. It is a random forest cross-validation method. In this one-third of the sample is not used to train the data instead used to evaluate its performance. These samples are called out of bag samples.</a:t>
            </a:r>
            <a:endParaRPr lang="en-IN" sz="1400" dirty="0"/>
          </a:p>
        </p:txBody>
      </p:sp>
    </p:spTree>
    <p:extLst>
      <p:ext uri="{BB962C8B-B14F-4D97-AF65-F5344CB8AC3E}">
        <p14:creationId xmlns:p14="http://schemas.microsoft.com/office/powerpoint/2010/main" val="199684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CB79BC5-0123-F707-0A04-A8347D784020}"/>
              </a:ext>
            </a:extLst>
          </p:cNvPr>
          <p:cNvSpPr txBox="1"/>
          <p:nvPr/>
        </p:nvSpPr>
        <p:spPr>
          <a:xfrm>
            <a:off x="255896" y="457537"/>
            <a:ext cx="6189258" cy="369332"/>
          </a:xfrm>
          <a:prstGeom prst="rect">
            <a:avLst/>
          </a:prstGeom>
          <a:noFill/>
        </p:spPr>
        <p:txBody>
          <a:bodyPr wrap="square">
            <a:spAutoFit/>
          </a:bodyPr>
          <a:lstStyle/>
          <a:p>
            <a:r>
              <a:rPr lang="en-US" dirty="0"/>
              <a:t>from </a:t>
            </a:r>
            <a:r>
              <a:rPr lang="en-US" dirty="0" err="1"/>
              <a:t>sklearn.ensemble</a:t>
            </a:r>
            <a:r>
              <a:rPr lang="en-US" dirty="0"/>
              <a:t> import </a:t>
            </a:r>
            <a:r>
              <a:rPr lang="en-US" dirty="0" err="1"/>
              <a:t>RandomForestClassifier</a:t>
            </a:r>
            <a:endParaRPr lang="en-IN" dirty="0"/>
          </a:p>
        </p:txBody>
      </p:sp>
      <p:sp>
        <p:nvSpPr>
          <p:cNvPr id="10" name="TextBox 9">
            <a:extLst>
              <a:ext uri="{FF2B5EF4-FFF2-40B4-BE49-F238E27FC236}">
                <a16:creationId xmlns:a16="http://schemas.microsoft.com/office/drawing/2014/main" id="{2A9A38FB-4505-44A1-CEE0-E121C6DAA16C}"/>
              </a:ext>
            </a:extLst>
          </p:cNvPr>
          <p:cNvSpPr txBox="1"/>
          <p:nvPr/>
        </p:nvSpPr>
        <p:spPr>
          <a:xfrm>
            <a:off x="255896" y="1333015"/>
            <a:ext cx="6189258" cy="923330"/>
          </a:xfrm>
          <a:prstGeom prst="rect">
            <a:avLst/>
          </a:prstGeom>
          <a:noFill/>
        </p:spPr>
        <p:txBody>
          <a:bodyPr wrap="square">
            <a:spAutoFit/>
          </a:bodyPr>
          <a:lstStyle/>
          <a:p>
            <a:r>
              <a:rPr lang="en-IN" dirty="0" err="1"/>
              <a:t>classifier_rf</a:t>
            </a:r>
            <a:r>
              <a:rPr lang="en-IN" dirty="0"/>
              <a:t> = </a:t>
            </a:r>
            <a:r>
              <a:rPr lang="en-IN" dirty="0" err="1"/>
              <a:t>RandomForestClassifier</a:t>
            </a:r>
            <a:r>
              <a:rPr lang="en-IN" dirty="0"/>
              <a:t>(</a:t>
            </a:r>
            <a:r>
              <a:rPr lang="en-IN" dirty="0" err="1"/>
              <a:t>random_state</a:t>
            </a:r>
            <a:r>
              <a:rPr lang="en-IN" dirty="0"/>
              <a:t>=42, </a:t>
            </a:r>
            <a:r>
              <a:rPr lang="en-IN" dirty="0" err="1"/>
              <a:t>n_jobs</a:t>
            </a:r>
            <a:r>
              <a:rPr lang="en-IN" dirty="0"/>
              <a:t>=-1, </a:t>
            </a:r>
            <a:r>
              <a:rPr lang="en-IN" dirty="0" err="1"/>
              <a:t>max_depth</a:t>
            </a:r>
            <a:r>
              <a:rPr lang="en-IN" dirty="0"/>
              <a:t>=5,</a:t>
            </a:r>
          </a:p>
          <a:p>
            <a:r>
              <a:rPr lang="en-IN" dirty="0"/>
              <a:t>                                       </a:t>
            </a:r>
            <a:r>
              <a:rPr lang="en-IN" dirty="0" err="1"/>
              <a:t>n_estimators</a:t>
            </a:r>
            <a:r>
              <a:rPr lang="en-IN" dirty="0"/>
              <a:t>=100, </a:t>
            </a:r>
            <a:r>
              <a:rPr lang="en-IN" dirty="0" err="1"/>
              <a:t>oob_score</a:t>
            </a:r>
            <a:r>
              <a:rPr lang="en-IN" dirty="0"/>
              <a:t>=True)</a:t>
            </a:r>
          </a:p>
        </p:txBody>
      </p:sp>
      <p:sp>
        <p:nvSpPr>
          <p:cNvPr id="13" name="TextBox 12">
            <a:extLst>
              <a:ext uri="{FF2B5EF4-FFF2-40B4-BE49-F238E27FC236}">
                <a16:creationId xmlns:a16="http://schemas.microsoft.com/office/drawing/2014/main" id="{8EE4465B-0EE4-63EF-DB8B-0929C8021A18}"/>
              </a:ext>
            </a:extLst>
          </p:cNvPr>
          <p:cNvSpPr txBox="1"/>
          <p:nvPr/>
        </p:nvSpPr>
        <p:spPr>
          <a:xfrm>
            <a:off x="313898" y="2828835"/>
            <a:ext cx="6189258" cy="1200329"/>
          </a:xfrm>
          <a:prstGeom prst="rect">
            <a:avLst/>
          </a:prstGeom>
          <a:noFill/>
        </p:spPr>
        <p:txBody>
          <a:bodyPr wrap="square">
            <a:spAutoFit/>
          </a:bodyPr>
          <a:lstStyle/>
          <a:p>
            <a:r>
              <a:rPr lang="en-IN" dirty="0" err="1"/>
              <a:t>feature_imp</a:t>
            </a:r>
            <a:r>
              <a:rPr lang="en-IN" dirty="0"/>
              <a:t> = </a:t>
            </a:r>
            <a:r>
              <a:rPr lang="en-IN" dirty="0" err="1"/>
              <a:t>pd.Series</a:t>
            </a:r>
            <a:r>
              <a:rPr lang="en-IN" dirty="0"/>
              <a:t>(classifer.feature_</a:t>
            </a:r>
            <a:r>
              <a:rPr lang="en-IN" dirty="0" err="1"/>
              <a:t>importances</a:t>
            </a:r>
            <a:r>
              <a:rPr lang="en-IN" dirty="0"/>
              <a:t>_,index=</a:t>
            </a:r>
            <a:r>
              <a:rPr lang="en-IN" dirty="0" err="1"/>
              <a:t>X.columns</a:t>
            </a:r>
            <a:r>
              <a:rPr lang="en-IN" dirty="0"/>
              <a:t>).</a:t>
            </a:r>
            <a:r>
              <a:rPr lang="en-IN" dirty="0" err="1"/>
              <a:t>sort_values</a:t>
            </a:r>
            <a:r>
              <a:rPr lang="en-IN" dirty="0"/>
              <a:t>(ascending=False)</a:t>
            </a:r>
          </a:p>
          <a:p>
            <a:r>
              <a:rPr lang="en-IN" dirty="0" err="1"/>
              <a:t>feature_imp</a:t>
            </a:r>
            <a:endParaRPr lang="en-IN" dirty="0"/>
          </a:p>
        </p:txBody>
      </p:sp>
      <p:pic>
        <p:nvPicPr>
          <p:cNvPr id="4102" name="Picture 6" descr="random forest 1">
            <a:extLst>
              <a:ext uri="{FF2B5EF4-FFF2-40B4-BE49-F238E27FC236}">
                <a16:creationId xmlns:a16="http://schemas.microsoft.com/office/drawing/2014/main" id="{0F2016D6-EA68-5BB5-7EFA-1A21ABBA9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33640713"/>
            <a:ext cx="4867275" cy="1647825"/>
          </a:xfrm>
          <a:prstGeom prst="rect">
            <a:avLst/>
          </a:prstGeom>
          <a:noFill/>
          <a:extLst>
            <a:ext uri="{909E8E84-426E-40DD-AFC4-6F175D3DCCD1}">
              <a14:hiddenFill xmlns:a14="http://schemas.microsoft.com/office/drawing/2010/main">
                <a:solidFill>
                  <a:srgbClr val="FFFFFF"/>
                </a:solidFill>
              </a14:hiddenFill>
            </a:ext>
          </a:extLst>
        </p:spPr>
      </p:pic>
      <p:sp>
        <p:nvSpPr>
          <p:cNvPr id="16" name="AutoShape 7">
            <a:extLst>
              <a:ext uri="{FF2B5EF4-FFF2-40B4-BE49-F238E27FC236}">
                <a16:creationId xmlns:a16="http://schemas.microsoft.com/office/drawing/2014/main" id="{DD36E50F-E862-D1D3-66D2-19AD3ABCB1CA}"/>
              </a:ext>
            </a:extLst>
          </p:cNvPr>
          <p:cNvSpPr>
            <a:spLocks noChangeAspect="1" noChangeArrowheads="1"/>
          </p:cNvSpPr>
          <p:nvPr/>
        </p:nvSpPr>
        <p:spPr bwMode="auto">
          <a:xfrm>
            <a:off x="8253413" y="-33640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4" name="Picture 8" descr="Loading Image">
            <a:extLst>
              <a:ext uri="{FF2B5EF4-FFF2-40B4-BE49-F238E27FC236}">
                <a16:creationId xmlns:a16="http://schemas.microsoft.com/office/drawing/2014/main" id="{C90D1554-4B43-A1F4-FB63-3ED26717C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31186438"/>
            <a:ext cx="24765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working">
            <a:extLst>
              <a:ext uri="{FF2B5EF4-FFF2-40B4-BE49-F238E27FC236}">
                <a16:creationId xmlns:a16="http://schemas.microsoft.com/office/drawing/2014/main" id="{3E7C420B-B332-9C9A-7BA7-C2B0CA7AA9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28976638"/>
            <a:ext cx="9525000" cy="535305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bagging random forest">
            <a:extLst>
              <a:ext uri="{FF2B5EF4-FFF2-40B4-BE49-F238E27FC236}">
                <a16:creationId xmlns:a16="http://schemas.microsoft.com/office/drawing/2014/main" id="{26A18619-940B-1684-BB82-77009DA5DC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0" y="-22972713"/>
            <a:ext cx="41910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4107" name="Picture 11" descr="ensemble model random forest">
            <a:extLst>
              <a:ext uri="{FF2B5EF4-FFF2-40B4-BE49-F238E27FC236}">
                <a16:creationId xmlns:a16="http://schemas.microsoft.com/office/drawing/2014/main" id="{6EBB152B-D9C8-0AC7-757B-2C8DA3C10C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0" y="-20320000"/>
            <a:ext cx="14344650" cy="151828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random forest voting">
            <a:extLst>
              <a:ext uri="{FF2B5EF4-FFF2-40B4-BE49-F238E27FC236}">
                <a16:creationId xmlns:a16="http://schemas.microsoft.com/office/drawing/2014/main" id="{7B9D7C97-E70F-CAF4-E211-10B1DC6ECF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3250" y="-4562475"/>
            <a:ext cx="8058150" cy="409575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random forest import data">
            <a:extLst>
              <a:ext uri="{FF2B5EF4-FFF2-40B4-BE49-F238E27FC236}">
                <a16:creationId xmlns:a16="http://schemas.microsoft.com/office/drawing/2014/main" id="{326CC88A-DECA-3CB1-19A8-3421339D2B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3250" y="9596438"/>
            <a:ext cx="287655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4111" name="Picture 15" descr="train test split random forest">
            <a:extLst>
              <a:ext uri="{FF2B5EF4-FFF2-40B4-BE49-F238E27FC236}">
                <a16:creationId xmlns:a16="http://schemas.microsoft.com/office/drawing/2014/main" id="{240ADC67-7CF5-3C2C-CA9C-6C941A28B4A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3250" y="12384088"/>
            <a:ext cx="1600200" cy="257175"/>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wall time random forest">
            <a:extLst>
              <a:ext uri="{FF2B5EF4-FFF2-40B4-BE49-F238E27FC236}">
                <a16:creationId xmlns:a16="http://schemas.microsoft.com/office/drawing/2014/main" id="{968C09B0-BAE2-A96D-181A-90F0AEF75BD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3250" y="13085763"/>
            <a:ext cx="6029325" cy="542925"/>
          </a:xfrm>
          <a:prstGeom prst="rect">
            <a:avLst/>
          </a:prstGeom>
          <a:noFill/>
          <a:extLst>
            <a:ext uri="{909E8E84-426E-40DD-AFC4-6F175D3DCCD1}">
              <a14:hiddenFill xmlns:a14="http://schemas.microsoft.com/office/drawing/2010/main">
                <a:solidFill>
                  <a:srgbClr val="FFFFFF"/>
                </a:solidFill>
              </a14:hiddenFill>
            </a:ext>
          </a:extLst>
        </p:spPr>
      </p:pic>
      <p:pic>
        <p:nvPicPr>
          <p:cNvPr id="4113" name="Picture 17" descr="oob score">
            <a:extLst>
              <a:ext uri="{FF2B5EF4-FFF2-40B4-BE49-F238E27FC236}">
                <a16:creationId xmlns:a16="http://schemas.microsoft.com/office/drawing/2014/main" id="{B13CE3BC-941E-2EA5-1F31-D530D74D32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43250" y="13984288"/>
            <a:ext cx="1457325" cy="200025"/>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grid_search">
            <a:extLst>
              <a:ext uri="{FF2B5EF4-FFF2-40B4-BE49-F238E27FC236}">
                <a16:creationId xmlns:a16="http://schemas.microsoft.com/office/drawing/2014/main" id="{5A9AFC7C-6A47-4781-8A27-C619AB2E396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43250" y="14563725"/>
            <a:ext cx="6486525" cy="2667000"/>
          </a:xfrm>
          <a:prstGeom prst="rect">
            <a:avLst/>
          </a:prstGeom>
          <a:noFill/>
          <a:extLst>
            <a:ext uri="{909E8E84-426E-40DD-AFC4-6F175D3DCCD1}">
              <a14:hiddenFill xmlns:a14="http://schemas.microsoft.com/office/drawing/2010/main">
                <a:solidFill>
                  <a:srgbClr val="FFFFFF"/>
                </a:solidFill>
              </a14:hiddenFill>
            </a:ext>
          </a:extLst>
        </p:spPr>
      </p:pic>
      <p:pic>
        <p:nvPicPr>
          <p:cNvPr id="4115" name="Picture 19" descr="best_score_">
            <a:extLst>
              <a:ext uri="{FF2B5EF4-FFF2-40B4-BE49-F238E27FC236}">
                <a16:creationId xmlns:a16="http://schemas.microsoft.com/office/drawing/2014/main" id="{8519C0AE-9BE4-869F-C478-4A5CE0CB171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43250" y="17306925"/>
            <a:ext cx="1619250" cy="238125"/>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descr="rf_best">
            <a:extLst>
              <a:ext uri="{FF2B5EF4-FFF2-40B4-BE49-F238E27FC236}">
                <a16:creationId xmlns:a16="http://schemas.microsoft.com/office/drawing/2014/main" id="{6722A424-4C1F-4897-1004-91DE2874101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43250" y="17718088"/>
            <a:ext cx="5505450" cy="371475"/>
          </a:xfrm>
          <a:prstGeom prst="rect">
            <a:avLst/>
          </a:prstGeom>
          <a:noFill/>
          <a:extLst>
            <a:ext uri="{909E8E84-426E-40DD-AFC4-6F175D3DCCD1}">
              <a14:hiddenFill xmlns:a14="http://schemas.microsoft.com/office/drawing/2010/main">
                <a:solidFill>
                  <a:srgbClr val="FFFFFF"/>
                </a:solidFill>
              </a14:hiddenFill>
            </a:ext>
          </a:extLst>
        </p:spPr>
      </p:pic>
      <p:sp>
        <p:nvSpPr>
          <p:cNvPr id="17" name="AutoShape 21" descr=" 5. Now let's visualize">
            <a:extLst>
              <a:ext uri="{FF2B5EF4-FFF2-40B4-BE49-F238E27FC236}">
                <a16:creationId xmlns:a16="http://schemas.microsoft.com/office/drawing/2014/main" id="{680F8508-D103-681D-99BF-1A3BD3FE9F08}"/>
              </a:ext>
            </a:extLst>
          </p:cNvPr>
          <p:cNvSpPr>
            <a:spLocks noChangeAspect="1" noChangeArrowheads="1"/>
          </p:cNvSpPr>
          <p:nvPr/>
        </p:nvSpPr>
        <p:spPr bwMode="auto">
          <a:xfrm>
            <a:off x="3143250" y="18999200"/>
            <a:ext cx="42652950" cy="20840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26620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D8AA7A-9787-90AB-7546-6849087AC81C}"/>
              </a:ext>
            </a:extLst>
          </p:cNvPr>
          <p:cNvSpPr txBox="1"/>
          <p:nvPr/>
        </p:nvSpPr>
        <p:spPr>
          <a:xfrm>
            <a:off x="464159" y="1087614"/>
            <a:ext cx="9242548" cy="1754326"/>
          </a:xfrm>
          <a:prstGeom prst="rect">
            <a:avLst/>
          </a:prstGeom>
          <a:noFill/>
        </p:spPr>
        <p:txBody>
          <a:bodyPr wrap="square">
            <a:spAutoFit/>
          </a:bodyPr>
          <a:lstStyle/>
          <a:p>
            <a:r>
              <a:rPr lang="en-US" b="1" dirty="0"/>
              <a:t>Advantages of random forest</a:t>
            </a:r>
          </a:p>
          <a:p>
            <a:pPr marL="285750" indent="-285750">
              <a:buFont typeface="Arial" panose="020B0604020202020204" pitchFamily="34" charset="0"/>
              <a:buChar char="•"/>
            </a:pPr>
            <a:r>
              <a:rPr lang="en-US" dirty="0"/>
              <a:t>It can perform both regression and classification tasks.</a:t>
            </a:r>
          </a:p>
          <a:p>
            <a:pPr marL="285750" indent="-285750">
              <a:buFont typeface="Arial" panose="020B0604020202020204" pitchFamily="34" charset="0"/>
              <a:buChar char="•"/>
            </a:pPr>
            <a:r>
              <a:rPr lang="en-US" dirty="0"/>
              <a:t>A random forest produces good predictions that can be understood easily.</a:t>
            </a:r>
          </a:p>
          <a:p>
            <a:pPr marL="285750" indent="-285750">
              <a:buFont typeface="Arial" panose="020B0604020202020204" pitchFamily="34" charset="0"/>
              <a:buChar char="•"/>
            </a:pPr>
            <a:r>
              <a:rPr lang="en-US" dirty="0"/>
              <a:t>It can handle large datasets efficiently.</a:t>
            </a:r>
          </a:p>
          <a:p>
            <a:pPr marL="285750" indent="-285750">
              <a:buFont typeface="Arial" panose="020B0604020202020204" pitchFamily="34" charset="0"/>
              <a:buChar char="•"/>
            </a:pPr>
            <a:r>
              <a:rPr lang="en-US" dirty="0"/>
              <a:t>The random forest algorithm provides a higher level of accuracy in predicting outcomes over the decision tree algorithm.</a:t>
            </a:r>
            <a:endParaRPr lang="en-IN" dirty="0"/>
          </a:p>
        </p:txBody>
      </p:sp>
      <p:sp>
        <p:nvSpPr>
          <p:cNvPr id="6" name="TextBox 5">
            <a:extLst>
              <a:ext uri="{FF2B5EF4-FFF2-40B4-BE49-F238E27FC236}">
                <a16:creationId xmlns:a16="http://schemas.microsoft.com/office/drawing/2014/main" id="{2366F823-98AF-A491-57A7-43C146EEA886}"/>
              </a:ext>
            </a:extLst>
          </p:cNvPr>
          <p:cNvSpPr txBox="1"/>
          <p:nvPr/>
        </p:nvSpPr>
        <p:spPr>
          <a:xfrm>
            <a:off x="464159" y="3467686"/>
            <a:ext cx="6098344" cy="1200329"/>
          </a:xfrm>
          <a:prstGeom prst="rect">
            <a:avLst/>
          </a:prstGeom>
          <a:noFill/>
        </p:spPr>
        <p:txBody>
          <a:bodyPr wrap="square">
            <a:spAutoFit/>
          </a:bodyPr>
          <a:lstStyle/>
          <a:p>
            <a:pPr algn="l"/>
            <a:r>
              <a:rPr lang="en-US" b="1" i="0" dirty="0">
                <a:solidFill>
                  <a:srgbClr val="0A0B09"/>
                </a:solidFill>
                <a:effectLst/>
                <a:latin typeface="gt-medium"/>
              </a:rPr>
              <a:t>Disadvantages of random forest</a:t>
            </a:r>
          </a:p>
          <a:p>
            <a:pPr algn="l">
              <a:buFont typeface="Arial" panose="020B0604020202020204" pitchFamily="34" charset="0"/>
              <a:buChar char="•"/>
            </a:pPr>
            <a:r>
              <a:rPr lang="en-US" b="0" i="0" dirty="0">
                <a:solidFill>
                  <a:srgbClr val="404040"/>
                </a:solidFill>
                <a:effectLst/>
                <a:latin typeface="gt-regular"/>
              </a:rPr>
              <a:t>When using a random forest, more resources are required for computation.</a:t>
            </a:r>
          </a:p>
          <a:p>
            <a:pPr algn="l">
              <a:buFont typeface="Arial" panose="020B0604020202020204" pitchFamily="34" charset="0"/>
              <a:buChar char="•"/>
            </a:pPr>
            <a:r>
              <a:rPr lang="en-US" b="0" i="0" dirty="0">
                <a:solidFill>
                  <a:srgbClr val="404040"/>
                </a:solidFill>
                <a:effectLst/>
                <a:latin typeface="gt-regular"/>
              </a:rPr>
              <a:t>It consumes more time compared to a decision tree algorithm.</a:t>
            </a:r>
          </a:p>
        </p:txBody>
      </p:sp>
    </p:spTree>
    <p:extLst>
      <p:ext uri="{BB962C8B-B14F-4D97-AF65-F5344CB8AC3E}">
        <p14:creationId xmlns:p14="http://schemas.microsoft.com/office/powerpoint/2010/main" val="2253478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15304</TotalTime>
  <Words>3512</Words>
  <Application>Microsoft Office PowerPoint</Application>
  <PresentationFormat>Widescreen</PresentationFormat>
  <Paragraphs>245</Paragraphs>
  <Slides>37</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Arial</vt:lpstr>
      <vt:lpstr>Calibri</vt:lpstr>
      <vt:lpstr>Calibri Light</vt:lpstr>
      <vt:lpstr>Consolas</vt:lpstr>
      <vt:lpstr>Google Sans</vt:lpstr>
      <vt:lpstr>gt-medium</vt:lpstr>
      <vt:lpstr>gt-regular</vt:lpstr>
      <vt:lpstr>Lato</vt:lpstr>
      <vt:lpstr>open sans</vt:lpstr>
      <vt:lpstr>Segoe UI</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SANDEEPA M S</dc:creator>
  <cp:lastModifiedBy>SANDEEPA M S</cp:lastModifiedBy>
  <cp:revision>39</cp:revision>
  <dcterms:created xsi:type="dcterms:W3CDTF">2022-12-19T16:55:32Z</dcterms:created>
  <dcterms:modified xsi:type="dcterms:W3CDTF">2023-03-10T13:43:27Z</dcterms:modified>
</cp:coreProperties>
</file>