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10B4-63D5-EA87-5E67-0A5A2BC62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927A95-DD62-BDD0-3661-7740FEC0D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4C6529-596F-EC78-2171-1DCEEE4192EB}"/>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5" name="Footer Placeholder 4">
            <a:extLst>
              <a:ext uri="{FF2B5EF4-FFF2-40B4-BE49-F238E27FC236}">
                <a16:creationId xmlns:a16="http://schemas.microsoft.com/office/drawing/2014/main" id="{C914546F-408E-EF72-3497-28CCFD14E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C66EA-4239-A8AF-C19E-04925891A33D}"/>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172124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E285-C70C-92BE-9B53-103E4C789E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BF70D-57CB-DA0E-7BD8-B8697AD8E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00995-CAEF-8B13-5BC8-FC540E27E36E}"/>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5" name="Footer Placeholder 4">
            <a:extLst>
              <a:ext uri="{FF2B5EF4-FFF2-40B4-BE49-F238E27FC236}">
                <a16:creationId xmlns:a16="http://schemas.microsoft.com/office/drawing/2014/main" id="{3A21337F-869D-192E-BE09-C0A2EC1E1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9EFCE-0880-4190-E8A2-D09A598C767D}"/>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274400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01D9F-EBF4-8DDD-0775-80A16A109B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5FCF5B-8B5E-3005-26D1-4979CE86EC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AF968-B9E2-A99D-0D17-28AFCE522DA0}"/>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5" name="Footer Placeholder 4">
            <a:extLst>
              <a:ext uri="{FF2B5EF4-FFF2-40B4-BE49-F238E27FC236}">
                <a16:creationId xmlns:a16="http://schemas.microsoft.com/office/drawing/2014/main" id="{CFC994D9-B838-DCC9-2677-FBE10BCFF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E71AC-498E-CF21-E8B4-B750F4AB3DCE}"/>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334625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D0C4-66B1-D2D4-38A8-F53CA528E3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93DF04-80E2-F8AC-1D50-253A6D33B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D9725-B1DE-4DC8-D2EE-950515B96CA2}"/>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5" name="Footer Placeholder 4">
            <a:extLst>
              <a:ext uri="{FF2B5EF4-FFF2-40B4-BE49-F238E27FC236}">
                <a16:creationId xmlns:a16="http://schemas.microsoft.com/office/drawing/2014/main" id="{0193603C-DD1F-0ABB-B2F6-20CEDC975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C9747-D5BB-CFA1-B2D1-E4D02F52C321}"/>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144808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B38A-56DB-97AB-4BEB-709B3DCE1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DF80DB-5637-B50D-4647-5926C2CB7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A5EAC-098D-DE98-A162-E3F75AF239E7}"/>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5" name="Footer Placeholder 4">
            <a:extLst>
              <a:ext uri="{FF2B5EF4-FFF2-40B4-BE49-F238E27FC236}">
                <a16:creationId xmlns:a16="http://schemas.microsoft.com/office/drawing/2014/main" id="{D93EDA13-3825-F5A7-EB75-B852598BF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20B4D-D758-DF36-E2DF-573D6398FFD2}"/>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29325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CAE3-BC5E-F0C8-067B-5B5EDB517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E70794-2881-7F27-ACB4-F795B32C1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2005F0-9693-24A1-F7A7-0222FF53F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EA9EC8-2AFB-F458-128A-7474F6ED506D}"/>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6" name="Footer Placeholder 5">
            <a:extLst>
              <a:ext uri="{FF2B5EF4-FFF2-40B4-BE49-F238E27FC236}">
                <a16:creationId xmlns:a16="http://schemas.microsoft.com/office/drawing/2014/main" id="{AF6B8A39-EEE7-6D15-C305-0298BFA75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5A0B8-4B81-2CFB-4FA0-A1E8028F0B50}"/>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365318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354-8E68-FFEF-416E-EBC1A36CAC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A0E3B-42D1-7A0E-FC25-399744F41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B7B94-D2EF-FCB7-2286-4ABAD1D136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2D94CB-7CAE-61C8-155A-DE15B0BDB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38E9B-89BB-E964-C4D6-D6ADB12EA5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15BD1B-CE83-47A4-D285-6BD6F4BF0BDC}"/>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8" name="Footer Placeholder 7">
            <a:extLst>
              <a:ext uri="{FF2B5EF4-FFF2-40B4-BE49-F238E27FC236}">
                <a16:creationId xmlns:a16="http://schemas.microsoft.com/office/drawing/2014/main" id="{4A437A21-0E35-674B-C3AA-77E5F5F0F6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AF622F-4297-538F-F097-A20ACB48C88D}"/>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353332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F52E-F7B5-CA81-3404-7B5E52F4C0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EDAE5D-79C4-551D-63D1-5F406B35CA3F}"/>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4" name="Footer Placeholder 3">
            <a:extLst>
              <a:ext uri="{FF2B5EF4-FFF2-40B4-BE49-F238E27FC236}">
                <a16:creationId xmlns:a16="http://schemas.microsoft.com/office/drawing/2014/main" id="{CD0AF60B-3FF7-BD9F-87C9-18B4EBC02F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CA93C7-E705-1CC4-48FA-A980ED3B94DA}"/>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37934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0282B-E95D-6A73-A559-01BF7BF2587E}"/>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3" name="Footer Placeholder 2">
            <a:extLst>
              <a:ext uri="{FF2B5EF4-FFF2-40B4-BE49-F238E27FC236}">
                <a16:creationId xmlns:a16="http://schemas.microsoft.com/office/drawing/2014/main" id="{30454E4E-E94E-B49C-522E-FB5FB5AE7F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9A2EC8-910A-1416-D6CE-1509E42F8FBA}"/>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278183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99C9-7DF6-C80A-FE70-738A12798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C7FE39-E5FF-3ECD-4C55-064376F77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73DBFB-149F-FA8A-E7A2-6DF6D17D0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EB8F7-52C6-DC8C-3E4E-5D30065EE60C}"/>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6" name="Footer Placeholder 5">
            <a:extLst>
              <a:ext uri="{FF2B5EF4-FFF2-40B4-BE49-F238E27FC236}">
                <a16:creationId xmlns:a16="http://schemas.microsoft.com/office/drawing/2014/main" id="{54FB0425-C9FE-92A2-5B32-6A788921B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E4002-2565-E1E1-C6E0-33787CDB39CB}"/>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374718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D9F0-58C9-072C-2436-5E512DFF9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34912A-F483-5700-4AE5-0A60328DE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EEE876-3962-3DC4-19E0-4BB0A64EA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37151-E2F4-DA22-E76C-7F758ECF3809}"/>
              </a:ext>
            </a:extLst>
          </p:cNvPr>
          <p:cNvSpPr>
            <a:spLocks noGrp="1"/>
          </p:cNvSpPr>
          <p:nvPr>
            <p:ph type="dt" sz="half" idx="10"/>
          </p:nvPr>
        </p:nvSpPr>
        <p:spPr/>
        <p:txBody>
          <a:bodyPr/>
          <a:lstStyle/>
          <a:p>
            <a:fld id="{3B545390-C811-4F09-A34B-49FFE8E61851}" type="datetimeFigureOut">
              <a:rPr lang="en-IN" smtClean="0"/>
              <a:t>18-01-2023</a:t>
            </a:fld>
            <a:endParaRPr lang="en-IN"/>
          </a:p>
        </p:txBody>
      </p:sp>
      <p:sp>
        <p:nvSpPr>
          <p:cNvPr id="6" name="Footer Placeholder 5">
            <a:extLst>
              <a:ext uri="{FF2B5EF4-FFF2-40B4-BE49-F238E27FC236}">
                <a16:creationId xmlns:a16="http://schemas.microsoft.com/office/drawing/2014/main" id="{C97439FB-9934-DEEF-2F87-FC5538A059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E0405-C128-4BA8-AD75-8FA659ED5AD3}"/>
              </a:ext>
            </a:extLst>
          </p:cNvPr>
          <p:cNvSpPr>
            <a:spLocks noGrp="1"/>
          </p:cNvSpPr>
          <p:nvPr>
            <p:ph type="sldNum" sz="quarter" idx="12"/>
          </p:nvPr>
        </p:nvSpPr>
        <p:spPr/>
        <p:txBody>
          <a:bodyPr/>
          <a:lstStyle/>
          <a:p>
            <a:fld id="{F9E45980-BE42-41AD-8BDF-AEA2036AB9BD}" type="slidenum">
              <a:rPr lang="en-IN" smtClean="0"/>
              <a:t>‹#›</a:t>
            </a:fld>
            <a:endParaRPr lang="en-IN"/>
          </a:p>
        </p:txBody>
      </p:sp>
    </p:spTree>
    <p:extLst>
      <p:ext uri="{BB962C8B-B14F-4D97-AF65-F5344CB8AC3E}">
        <p14:creationId xmlns:p14="http://schemas.microsoft.com/office/powerpoint/2010/main" val="364697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DEA14-FB3B-F3AC-F8EA-90623F5B7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BB258-F5A5-DA50-1E1C-8410FB912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B5CC2-DFD1-4311-32B8-8F67585AD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45390-C811-4F09-A34B-49FFE8E61851}" type="datetimeFigureOut">
              <a:rPr lang="en-IN" smtClean="0"/>
              <a:t>18-01-2023</a:t>
            </a:fld>
            <a:endParaRPr lang="en-IN"/>
          </a:p>
        </p:txBody>
      </p:sp>
      <p:sp>
        <p:nvSpPr>
          <p:cNvPr id="5" name="Footer Placeholder 4">
            <a:extLst>
              <a:ext uri="{FF2B5EF4-FFF2-40B4-BE49-F238E27FC236}">
                <a16:creationId xmlns:a16="http://schemas.microsoft.com/office/drawing/2014/main" id="{DFAA5D65-1ACD-A8FB-A795-59144E0B0D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50F68B-B598-9347-AD5B-B4F548E7B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5980-BE42-41AD-8BDF-AEA2036AB9BD}" type="slidenum">
              <a:rPr lang="en-IN" smtClean="0"/>
              <a:t>‹#›</a:t>
            </a:fld>
            <a:endParaRPr lang="en-IN"/>
          </a:p>
        </p:txBody>
      </p:sp>
    </p:spTree>
    <p:extLst>
      <p:ext uri="{BB962C8B-B14F-4D97-AF65-F5344CB8AC3E}">
        <p14:creationId xmlns:p14="http://schemas.microsoft.com/office/powerpoint/2010/main" val="2772390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572CB-6251-9763-9322-DBC67E031121}"/>
              </a:ext>
            </a:extLst>
          </p:cNvPr>
          <p:cNvSpPr txBox="1"/>
          <p:nvPr/>
        </p:nvSpPr>
        <p:spPr>
          <a:xfrm>
            <a:off x="3570849" y="3182778"/>
            <a:ext cx="5050301" cy="492443"/>
          </a:xfrm>
          <a:prstGeom prst="rect">
            <a:avLst/>
          </a:prstGeom>
          <a:noFill/>
        </p:spPr>
        <p:txBody>
          <a:bodyPr wrap="square" rtlCol="0">
            <a:spAutoFit/>
          </a:bodyPr>
          <a:lstStyle/>
          <a:p>
            <a:pPr algn="ctr"/>
            <a:r>
              <a:rPr lang="en-IN" sz="2600" b="1" dirty="0"/>
              <a:t>KNN Algorithm</a:t>
            </a:r>
          </a:p>
        </p:txBody>
      </p:sp>
    </p:spTree>
    <p:extLst>
      <p:ext uri="{BB962C8B-B14F-4D97-AF65-F5344CB8AC3E}">
        <p14:creationId xmlns:p14="http://schemas.microsoft.com/office/powerpoint/2010/main" val="94230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1FC218-EF0E-ACC3-DB91-8847FF1A1B09}"/>
              </a:ext>
            </a:extLst>
          </p:cNvPr>
          <p:cNvSpPr txBox="1"/>
          <p:nvPr/>
        </p:nvSpPr>
        <p:spPr>
          <a:xfrm>
            <a:off x="251792" y="239404"/>
            <a:ext cx="6096000" cy="369332"/>
          </a:xfrm>
          <a:prstGeom prst="rect">
            <a:avLst/>
          </a:prstGeom>
          <a:noFill/>
        </p:spPr>
        <p:txBody>
          <a:bodyPr wrap="square">
            <a:spAutoFit/>
          </a:bodyPr>
          <a:lstStyle/>
          <a:p>
            <a:pPr algn="l" fontAlgn="base"/>
            <a:r>
              <a:rPr lang="en-IN" b="1" cap="all" dirty="0">
                <a:solidFill>
                  <a:srgbClr val="424242"/>
                </a:solidFill>
                <a:effectLst/>
                <a:latin typeface="Oswald" panose="020B0604020202020204" pitchFamily="2" charset="0"/>
              </a:rPr>
              <a:t>K NEAREST NEIGHBOR</a:t>
            </a:r>
          </a:p>
        </p:txBody>
      </p:sp>
      <p:sp>
        <p:nvSpPr>
          <p:cNvPr id="9" name="TextBox 8">
            <a:extLst>
              <a:ext uri="{FF2B5EF4-FFF2-40B4-BE49-F238E27FC236}">
                <a16:creationId xmlns:a16="http://schemas.microsoft.com/office/drawing/2014/main" id="{F8E788CF-77DC-518C-DBB8-E5E49F29B141}"/>
              </a:ext>
            </a:extLst>
          </p:cNvPr>
          <p:cNvSpPr txBox="1"/>
          <p:nvPr/>
        </p:nvSpPr>
        <p:spPr>
          <a:xfrm>
            <a:off x="92765" y="964890"/>
            <a:ext cx="11648661" cy="1477328"/>
          </a:xfrm>
          <a:prstGeom prst="rect">
            <a:avLst/>
          </a:prstGeom>
          <a:noFill/>
        </p:spPr>
        <p:txBody>
          <a:bodyPr wrap="square">
            <a:spAutoFit/>
          </a:bodyPr>
          <a:lstStyle/>
          <a:p>
            <a:pPr algn="just"/>
            <a:r>
              <a:rPr lang="en-US" dirty="0"/>
              <a:t>Introduction to K-Nearest Neighbor (KNN)</a:t>
            </a:r>
          </a:p>
          <a:p>
            <a:pPr algn="just"/>
            <a:endParaRPr lang="en-US" dirty="0"/>
          </a:p>
          <a:p>
            <a:pPr algn="just"/>
            <a:r>
              <a:rPr lang="en-US" dirty="0"/>
              <a:t>KNN is a non-parametric supervised learning technique in which we try to classify the data point to a given category with the help of training set. In simple words, it captures information of all training cases and classifies new cases based on a similarity.</a:t>
            </a:r>
            <a:endParaRPr lang="en-IN" dirty="0"/>
          </a:p>
        </p:txBody>
      </p:sp>
      <p:sp>
        <p:nvSpPr>
          <p:cNvPr id="11" name="TextBox 10">
            <a:extLst>
              <a:ext uri="{FF2B5EF4-FFF2-40B4-BE49-F238E27FC236}">
                <a16:creationId xmlns:a16="http://schemas.microsoft.com/office/drawing/2014/main" id="{43810B4E-1C29-15E1-A673-DE9CC9087FD4}"/>
              </a:ext>
            </a:extLst>
          </p:cNvPr>
          <p:cNvSpPr txBox="1"/>
          <p:nvPr/>
        </p:nvSpPr>
        <p:spPr>
          <a:xfrm>
            <a:off x="1325217" y="2693649"/>
            <a:ext cx="7818783" cy="1200329"/>
          </a:xfrm>
          <a:prstGeom prst="rect">
            <a:avLst/>
          </a:prstGeom>
          <a:noFill/>
        </p:spPr>
        <p:txBody>
          <a:bodyPr wrap="square">
            <a:spAutoFit/>
          </a:bodyPr>
          <a:lstStyle/>
          <a:p>
            <a:pPr algn="just"/>
            <a:r>
              <a:rPr lang="en-US" b="0" i="1" dirty="0">
                <a:solidFill>
                  <a:srgbClr val="333333"/>
                </a:solidFill>
                <a:effectLst/>
                <a:latin typeface="Roboto" panose="02000000000000000000" pitchFamily="2" charset="0"/>
              </a:rPr>
              <a:t>Predictions are made for a new instance (x) by searching through the entire training set for the K most similar cases (neighbors) and summarizing the output variable for those K cases. In classification this is the mode (or most common) class value.</a:t>
            </a:r>
            <a:endParaRPr lang="en-IN" dirty="0"/>
          </a:p>
        </p:txBody>
      </p:sp>
    </p:spTree>
    <p:extLst>
      <p:ext uri="{BB962C8B-B14F-4D97-AF65-F5344CB8AC3E}">
        <p14:creationId xmlns:p14="http://schemas.microsoft.com/office/powerpoint/2010/main" val="225576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D8A1A8-9D00-CBEF-F37C-D2124DAA2883}"/>
              </a:ext>
            </a:extLst>
          </p:cNvPr>
          <p:cNvSpPr txBox="1"/>
          <p:nvPr/>
        </p:nvSpPr>
        <p:spPr>
          <a:xfrm>
            <a:off x="198781" y="177033"/>
            <a:ext cx="11595653" cy="1477328"/>
          </a:xfrm>
          <a:prstGeom prst="rect">
            <a:avLst/>
          </a:prstGeom>
          <a:noFill/>
        </p:spPr>
        <p:txBody>
          <a:bodyPr wrap="square">
            <a:spAutoFit/>
          </a:bodyPr>
          <a:lstStyle/>
          <a:p>
            <a:pPr algn="just"/>
            <a:r>
              <a:rPr lang="en-US" dirty="0"/>
              <a:t>How KNN algorithm works</a:t>
            </a:r>
          </a:p>
          <a:p>
            <a:pPr algn="just"/>
            <a:endParaRPr lang="en-US" dirty="0"/>
          </a:p>
          <a:p>
            <a:pPr algn="just"/>
            <a:r>
              <a:rPr lang="en-US" dirty="0"/>
              <a:t>Suppose we have height, weight and T-shirt size of some customers and we need to predict the T-shirt size of a new customer given only height and weight information we have. Data including height, weight and T-shirt size information is shown below -</a:t>
            </a:r>
            <a:endParaRPr lang="en-IN" dirty="0"/>
          </a:p>
        </p:txBody>
      </p:sp>
      <p:graphicFrame>
        <p:nvGraphicFramePr>
          <p:cNvPr id="8" name="Table 7">
            <a:extLst>
              <a:ext uri="{FF2B5EF4-FFF2-40B4-BE49-F238E27FC236}">
                <a16:creationId xmlns:a16="http://schemas.microsoft.com/office/drawing/2014/main" id="{3E85924E-86C8-DB6C-0729-0ABDDCF7278E}"/>
              </a:ext>
            </a:extLst>
          </p:cNvPr>
          <p:cNvGraphicFramePr>
            <a:graphicFrameLocks noGrp="1"/>
          </p:cNvGraphicFramePr>
          <p:nvPr>
            <p:extLst>
              <p:ext uri="{D42A27DB-BD31-4B8C-83A1-F6EECF244321}">
                <p14:modId xmlns:p14="http://schemas.microsoft.com/office/powerpoint/2010/main" val="42153939"/>
              </p:ext>
            </p:extLst>
          </p:nvPr>
        </p:nvGraphicFramePr>
        <p:xfrm>
          <a:off x="2802063" y="1825628"/>
          <a:ext cx="6587874" cy="4347114"/>
        </p:xfrm>
        <a:graphic>
          <a:graphicData uri="http://schemas.openxmlformats.org/drawingml/2006/table">
            <a:tbl>
              <a:tblPr/>
              <a:tblGrid>
                <a:gridCol w="2195958">
                  <a:extLst>
                    <a:ext uri="{9D8B030D-6E8A-4147-A177-3AD203B41FA5}">
                      <a16:colId xmlns:a16="http://schemas.microsoft.com/office/drawing/2014/main" val="154904543"/>
                    </a:ext>
                  </a:extLst>
                </a:gridCol>
                <a:gridCol w="2195958">
                  <a:extLst>
                    <a:ext uri="{9D8B030D-6E8A-4147-A177-3AD203B41FA5}">
                      <a16:colId xmlns:a16="http://schemas.microsoft.com/office/drawing/2014/main" val="502955190"/>
                    </a:ext>
                  </a:extLst>
                </a:gridCol>
                <a:gridCol w="2195958">
                  <a:extLst>
                    <a:ext uri="{9D8B030D-6E8A-4147-A177-3AD203B41FA5}">
                      <a16:colId xmlns:a16="http://schemas.microsoft.com/office/drawing/2014/main" val="3626285579"/>
                    </a:ext>
                  </a:extLst>
                </a:gridCol>
              </a:tblGrid>
              <a:tr h="183792">
                <a:tc>
                  <a:txBody>
                    <a:bodyPr/>
                    <a:lstStyle/>
                    <a:p>
                      <a:pPr algn="ctr" fontAlgn="ctr"/>
                      <a:r>
                        <a:rPr lang="en-IN" sz="1100" b="1" dirty="0">
                          <a:solidFill>
                            <a:srgbClr val="323232"/>
                          </a:solidFill>
                          <a:effectLst/>
                          <a:latin typeface="-apple-system"/>
                        </a:rPr>
                        <a:t>Height (in </a:t>
                      </a:r>
                      <a:r>
                        <a:rPr lang="en-IN" sz="1100" b="1" dirty="0" err="1">
                          <a:solidFill>
                            <a:srgbClr val="323232"/>
                          </a:solidFill>
                          <a:effectLst/>
                          <a:latin typeface="-apple-system"/>
                        </a:rPr>
                        <a:t>cms</a:t>
                      </a:r>
                      <a:r>
                        <a:rPr lang="en-IN" sz="1100" b="1" dirty="0">
                          <a:solidFill>
                            <a:srgbClr val="323232"/>
                          </a:solidFill>
                          <a:effectLst/>
                          <a:latin typeface="-apple-system"/>
                        </a:rPr>
                        <a:t>)</a:t>
                      </a:r>
                    </a:p>
                  </a:txBody>
                  <a:tcPr marL="5967" marR="5967" marT="5967" marB="5967"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tc>
                  <a:txBody>
                    <a:bodyPr/>
                    <a:lstStyle/>
                    <a:p>
                      <a:pPr algn="ctr" fontAlgn="ctr"/>
                      <a:r>
                        <a:rPr lang="en-IN" sz="1100" b="1" dirty="0">
                          <a:solidFill>
                            <a:srgbClr val="323232"/>
                          </a:solidFill>
                          <a:effectLst/>
                          <a:latin typeface="-apple-system"/>
                        </a:rPr>
                        <a:t>Weight (in kgs)</a:t>
                      </a:r>
                    </a:p>
                  </a:txBody>
                  <a:tcPr marL="5967" marR="5967" marT="5967" marB="5967"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tc>
                  <a:txBody>
                    <a:bodyPr/>
                    <a:lstStyle/>
                    <a:p>
                      <a:pPr algn="ctr" fontAlgn="ctr"/>
                      <a:r>
                        <a:rPr lang="en-IN" sz="1100" b="1" dirty="0">
                          <a:solidFill>
                            <a:srgbClr val="323232"/>
                          </a:solidFill>
                          <a:effectLst/>
                          <a:latin typeface="-apple-system"/>
                        </a:rPr>
                        <a:t>T Shirt Size</a:t>
                      </a:r>
                    </a:p>
                  </a:txBody>
                  <a:tcPr marL="5967" marR="5967" marT="5967" marB="5967"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extLst>
                  <a:ext uri="{0D108BD9-81ED-4DB2-BD59-A6C34878D82A}">
                    <a16:rowId xmlns:a16="http://schemas.microsoft.com/office/drawing/2014/main" val="1510553518"/>
                  </a:ext>
                </a:extLst>
              </a:tr>
              <a:tr h="231530">
                <a:tc>
                  <a:txBody>
                    <a:bodyPr/>
                    <a:lstStyle/>
                    <a:p>
                      <a:pPr algn="l" fontAlgn="ctr"/>
                      <a:r>
                        <a:rPr lang="en-IN" sz="1100" dirty="0">
                          <a:effectLst/>
                          <a:latin typeface="-apple-system"/>
                        </a:rPr>
                        <a:t>158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58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59877099"/>
                  </a:ext>
                </a:extLst>
              </a:tr>
              <a:tr h="231530">
                <a:tc>
                  <a:txBody>
                    <a:bodyPr/>
                    <a:lstStyle/>
                    <a:p>
                      <a:pPr algn="l" fontAlgn="ctr"/>
                      <a:r>
                        <a:rPr lang="en-IN" sz="1100" dirty="0">
                          <a:effectLst/>
                          <a:latin typeface="-apple-system"/>
                        </a:rPr>
                        <a:t>158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59</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530534270"/>
                  </a:ext>
                </a:extLst>
              </a:tr>
              <a:tr h="231530">
                <a:tc>
                  <a:txBody>
                    <a:bodyPr/>
                    <a:lstStyle/>
                    <a:p>
                      <a:pPr algn="l" fontAlgn="ctr"/>
                      <a:r>
                        <a:rPr lang="en-IN" sz="1100" dirty="0">
                          <a:effectLst/>
                          <a:latin typeface="-apple-system"/>
                        </a:rPr>
                        <a:t>158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63</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408127331"/>
                  </a:ext>
                </a:extLst>
              </a:tr>
              <a:tr h="231530">
                <a:tc>
                  <a:txBody>
                    <a:bodyPr/>
                    <a:lstStyle/>
                    <a:p>
                      <a:pPr algn="l" fontAlgn="ctr"/>
                      <a:r>
                        <a:rPr lang="en-IN" sz="1100" dirty="0">
                          <a:effectLst/>
                          <a:latin typeface="-apple-system"/>
                        </a:rPr>
                        <a:t>160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59</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77201848"/>
                  </a:ext>
                </a:extLst>
              </a:tr>
              <a:tr h="0">
                <a:tc>
                  <a:txBody>
                    <a:bodyPr/>
                    <a:lstStyle/>
                    <a:p>
                      <a:pPr algn="l" fontAlgn="ctr"/>
                      <a:r>
                        <a:rPr lang="en-IN" sz="1100" dirty="0">
                          <a:effectLst/>
                          <a:latin typeface="-apple-system"/>
                        </a:rPr>
                        <a:t>160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60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80156952"/>
                  </a:ext>
                </a:extLst>
              </a:tr>
              <a:tr h="231530">
                <a:tc>
                  <a:txBody>
                    <a:bodyPr/>
                    <a:lstStyle/>
                    <a:p>
                      <a:pPr algn="l" fontAlgn="ctr"/>
                      <a:r>
                        <a:rPr lang="en-IN" sz="1100">
                          <a:effectLst/>
                          <a:latin typeface="-apple-system"/>
                        </a:rPr>
                        <a:t>163</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43738444"/>
                  </a:ext>
                </a:extLst>
              </a:tr>
              <a:tr h="231530">
                <a:tc>
                  <a:txBody>
                    <a:bodyPr/>
                    <a:lstStyle/>
                    <a:p>
                      <a:pPr algn="l" fontAlgn="ctr"/>
                      <a:r>
                        <a:rPr lang="en-IN" sz="1100">
                          <a:effectLst/>
                          <a:latin typeface="-apple-system"/>
                        </a:rPr>
                        <a:t>163</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61</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M</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930927251"/>
                  </a:ext>
                </a:extLst>
              </a:tr>
              <a:tr h="231530">
                <a:tc>
                  <a:txBody>
                    <a:bodyPr/>
                    <a:lstStyle/>
                    <a:p>
                      <a:pPr algn="l" fontAlgn="ctr"/>
                      <a:r>
                        <a:rPr lang="en-IN" sz="1100">
                          <a:effectLst/>
                          <a:latin typeface="-apple-system"/>
                        </a:rPr>
                        <a:t>160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64</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476919477"/>
                  </a:ext>
                </a:extLst>
              </a:tr>
              <a:tr h="231530">
                <a:tc>
                  <a:txBody>
                    <a:bodyPr/>
                    <a:lstStyle/>
                    <a:p>
                      <a:pPr algn="l" fontAlgn="ctr"/>
                      <a:r>
                        <a:rPr lang="en-IN" sz="1100">
                          <a:effectLst/>
                          <a:latin typeface="-apple-system"/>
                        </a:rPr>
                        <a:t>163</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64</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34453409"/>
                  </a:ext>
                </a:extLst>
              </a:tr>
              <a:tr h="231530">
                <a:tc>
                  <a:txBody>
                    <a:bodyPr/>
                    <a:lstStyle/>
                    <a:p>
                      <a:pPr algn="l" fontAlgn="ctr"/>
                      <a:r>
                        <a:rPr lang="en-IN" sz="1100">
                          <a:effectLst/>
                          <a:latin typeface="-apple-system"/>
                        </a:rPr>
                        <a:t>165</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61</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622669820"/>
                  </a:ext>
                </a:extLst>
              </a:tr>
              <a:tr h="231530">
                <a:tc>
                  <a:txBody>
                    <a:bodyPr/>
                    <a:lstStyle/>
                    <a:p>
                      <a:pPr algn="l" fontAlgn="ctr"/>
                      <a:r>
                        <a:rPr lang="en-IN" sz="1100">
                          <a:effectLst/>
                          <a:latin typeface="-apple-system"/>
                        </a:rPr>
                        <a:t>165</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62</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62896222"/>
                  </a:ext>
                </a:extLst>
              </a:tr>
              <a:tr h="231530">
                <a:tc>
                  <a:txBody>
                    <a:bodyPr/>
                    <a:lstStyle/>
                    <a:p>
                      <a:pPr algn="l" fontAlgn="ctr"/>
                      <a:r>
                        <a:rPr lang="en-IN" sz="1100">
                          <a:effectLst/>
                          <a:latin typeface="-apple-system"/>
                        </a:rPr>
                        <a:t>165</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65</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187448791"/>
                  </a:ext>
                </a:extLst>
              </a:tr>
              <a:tr h="231530">
                <a:tc>
                  <a:txBody>
                    <a:bodyPr/>
                    <a:lstStyle/>
                    <a:p>
                      <a:pPr algn="l" fontAlgn="ctr"/>
                      <a:r>
                        <a:rPr lang="en-IN" sz="1100">
                          <a:effectLst/>
                          <a:latin typeface="-apple-system"/>
                        </a:rPr>
                        <a:t>168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62</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579864374"/>
                  </a:ext>
                </a:extLst>
              </a:tr>
              <a:tr h="231530">
                <a:tc>
                  <a:txBody>
                    <a:bodyPr/>
                    <a:lstStyle/>
                    <a:p>
                      <a:pPr algn="l" fontAlgn="ctr"/>
                      <a:r>
                        <a:rPr lang="en-IN" sz="1100">
                          <a:effectLst/>
                          <a:latin typeface="-apple-system"/>
                        </a:rPr>
                        <a:t>168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63</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391027788"/>
                  </a:ext>
                </a:extLst>
              </a:tr>
              <a:tr h="231530">
                <a:tc>
                  <a:txBody>
                    <a:bodyPr/>
                    <a:lstStyle/>
                    <a:p>
                      <a:pPr algn="l" fontAlgn="ctr"/>
                      <a:r>
                        <a:rPr lang="en-IN" sz="1100">
                          <a:effectLst/>
                          <a:latin typeface="-apple-system"/>
                        </a:rPr>
                        <a:t>168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66</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171774546"/>
                  </a:ext>
                </a:extLst>
              </a:tr>
              <a:tr h="231530">
                <a:tc>
                  <a:txBody>
                    <a:bodyPr/>
                    <a:lstStyle/>
                    <a:p>
                      <a:pPr algn="l" fontAlgn="ctr"/>
                      <a:r>
                        <a:rPr lang="en-IN" sz="1100">
                          <a:effectLst/>
                          <a:latin typeface="-apple-system"/>
                        </a:rPr>
                        <a:t>170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63</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235705589"/>
                  </a:ext>
                </a:extLst>
              </a:tr>
              <a:tr h="231530">
                <a:tc>
                  <a:txBody>
                    <a:bodyPr/>
                    <a:lstStyle/>
                    <a:p>
                      <a:pPr algn="l" fontAlgn="ctr"/>
                      <a:r>
                        <a:rPr lang="en-IN" sz="1100">
                          <a:effectLst/>
                          <a:latin typeface="-apple-system"/>
                        </a:rPr>
                        <a:t>170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64</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372832320"/>
                  </a:ext>
                </a:extLst>
              </a:tr>
              <a:tr h="231530">
                <a:tc>
                  <a:txBody>
                    <a:bodyPr/>
                    <a:lstStyle/>
                    <a:p>
                      <a:pPr algn="l" fontAlgn="ctr"/>
                      <a:r>
                        <a:rPr lang="en-IN" sz="1100">
                          <a:effectLst/>
                          <a:latin typeface="-apple-system"/>
                        </a:rPr>
                        <a:t>170</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a:effectLst/>
                          <a:latin typeface="-apple-system"/>
                        </a:rPr>
                        <a:t>68</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100" dirty="0">
                          <a:effectLst/>
                          <a:latin typeface="-apple-system"/>
                        </a:rPr>
                        <a:t>L</a:t>
                      </a:r>
                    </a:p>
                  </a:txBody>
                  <a:tcPr marL="41771" marR="41771" marT="29836" marB="2983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915322798"/>
                  </a:ext>
                </a:extLst>
              </a:tr>
            </a:tbl>
          </a:graphicData>
        </a:graphic>
      </p:graphicFrame>
      <p:sp>
        <p:nvSpPr>
          <p:cNvPr id="9" name="Rectangle 1">
            <a:extLst>
              <a:ext uri="{FF2B5EF4-FFF2-40B4-BE49-F238E27FC236}">
                <a16:creationId xmlns:a16="http://schemas.microsoft.com/office/drawing/2014/main" id="{0C733DCE-A290-7AEF-3193-D860EAB94BFB}"/>
              </a:ext>
            </a:extLst>
          </p:cNvPr>
          <p:cNvSpPr>
            <a:spLocks noChangeArrowheads="1"/>
          </p:cNvSpPr>
          <p:nvPr/>
        </p:nvSpPr>
        <p:spPr bwMode="auto">
          <a:xfrm>
            <a:off x="280193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8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3CB109-112F-97BC-B624-04CF898FB1D0}"/>
              </a:ext>
            </a:extLst>
          </p:cNvPr>
          <p:cNvSpPr txBox="1"/>
          <p:nvPr/>
        </p:nvSpPr>
        <p:spPr>
          <a:xfrm>
            <a:off x="0" y="412550"/>
            <a:ext cx="11300346" cy="1200329"/>
          </a:xfrm>
          <a:prstGeom prst="rect">
            <a:avLst/>
          </a:prstGeom>
          <a:noFill/>
        </p:spPr>
        <p:txBody>
          <a:bodyPr wrap="square">
            <a:spAutoFit/>
          </a:bodyPr>
          <a:lstStyle/>
          <a:p>
            <a:r>
              <a:rPr lang="en-US"/>
              <a:t>Step 1 : Calculate Similarity based on distance function</a:t>
            </a:r>
          </a:p>
          <a:p>
            <a:endParaRPr lang="en-US"/>
          </a:p>
          <a:p>
            <a:r>
              <a:rPr lang="en-US"/>
              <a:t>There are many distance functions but Euclidean is the most commonly used measure. It is mainly used when data is continuous. Manhattan distance is also very common for continuous variables.</a:t>
            </a:r>
            <a:endParaRPr lang="en-IN" dirty="0"/>
          </a:p>
        </p:txBody>
      </p:sp>
      <p:pic>
        <p:nvPicPr>
          <p:cNvPr id="2050" name="Picture 2">
            <a:extLst>
              <a:ext uri="{FF2B5EF4-FFF2-40B4-BE49-F238E27FC236}">
                <a16:creationId xmlns:a16="http://schemas.microsoft.com/office/drawing/2014/main" id="{3460475F-7595-876D-A7DE-F9B49601B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023" y="1733550"/>
            <a:ext cx="1962150" cy="16954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65D4E74-92AE-7C05-53BF-533B09F98D36}"/>
              </a:ext>
            </a:extLst>
          </p:cNvPr>
          <p:cNvSpPr txBox="1"/>
          <p:nvPr/>
        </p:nvSpPr>
        <p:spPr>
          <a:xfrm>
            <a:off x="397565" y="3856456"/>
            <a:ext cx="8786190" cy="2031325"/>
          </a:xfrm>
          <a:prstGeom prst="rect">
            <a:avLst/>
          </a:prstGeom>
          <a:noFill/>
        </p:spPr>
        <p:txBody>
          <a:bodyPr wrap="square">
            <a:spAutoFit/>
          </a:bodyPr>
          <a:lstStyle/>
          <a:p>
            <a:r>
              <a:rPr lang="en-US" dirty="0"/>
              <a:t>The idea to use distance measure is to find the distance (similarity) between new sample and training cases and then finds the k-closest customers to new customer in terms of height and weight.</a:t>
            </a:r>
          </a:p>
          <a:p>
            <a:endParaRPr lang="en-US" dirty="0"/>
          </a:p>
          <a:p>
            <a:r>
              <a:rPr lang="en-US" b="1" dirty="0"/>
              <a:t>New customer has height 161cm and weight 61kg.</a:t>
            </a:r>
          </a:p>
          <a:p>
            <a:endParaRPr lang="en-US" dirty="0"/>
          </a:p>
          <a:p>
            <a:r>
              <a:rPr lang="en-US" dirty="0"/>
              <a:t>Euclidean distance between first observation and new observation is as follows -</a:t>
            </a:r>
            <a:endParaRPr lang="en-IN" dirty="0"/>
          </a:p>
        </p:txBody>
      </p:sp>
      <p:sp>
        <p:nvSpPr>
          <p:cNvPr id="13" name="TextBox 12">
            <a:extLst>
              <a:ext uri="{FF2B5EF4-FFF2-40B4-BE49-F238E27FC236}">
                <a16:creationId xmlns:a16="http://schemas.microsoft.com/office/drawing/2014/main" id="{282DE046-D39E-425A-3CE3-CDF6D923AA42}"/>
              </a:ext>
            </a:extLst>
          </p:cNvPr>
          <p:cNvSpPr txBox="1"/>
          <p:nvPr/>
        </p:nvSpPr>
        <p:spPr>
          <a:xfrm>
            <a:off x="626771" y="5887781"/>
            <a:ext cx="6122504" cy="369332"/>
          </a:xfrm>
          <a:prstGeom prst="rect">
            <a:avLst/>
          </a:prstGeom>
          <a:noFill/>
        </p:spPr>
        <p:txBody>
          <a:bodyPr wrap="square">
            <a:spAutoFit/>
          </a:bodyPr>
          <a:lstStyle/>
          <a:p>
            <a:r>
              <a:rPr lang="en-US" b="0" i="1" dirty="0">
                <a:solidFill>
                  <a:srgbClr val="333333"/>
                </a:solidFill>
                <a:effectLst/>
                <a:latin typeface="Roboto" panose="02000000000000000000" pitchFamily="2" charset="0"/>
              </a:rPr>
              <a:t>=SQRT((161-158)^2+(61-58)^2)</a:t>
            </a:r>
            <a:endParaRPr lang="en-IN" dirty="0"/>
          </a:p>
        </p:txBody>
      </p:sp>
    </p:spTree>
    <p:extLst>
      <p:ext uri="{BB962C8B-B14F-4D97-AF65-F5344CB8AC3E}">
        <p14:creationId xmlns:p14="http://schemas.microsoft.com/office/powerpoint/2010/main" val="369291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B07E4A-8EF9-57A5-447C-9521A900ECFE}"/>
              </a:ext>
            </a:extLst>
          </p:cNvPr>
          <p:cNvSpPr txBox="1"/>
          <p:nvPr/>
        </p:nvSpPr>
        <p:spPr>
          <a:xfrm>
            <a:off x="0" y="208219"/>
            <a:ext cx="11661913" cy="646331"/>
          </a:xfrm>
          <a:prstGeom prst="rect">
            <a:avLst/>
          </a:prstGeom>
          <a:noFill/>
        </p:spPr>
        <p:txBody>
          <a:bodyPr wrap="square">
            <a:spAutoFit/>
          </a:bodyPr>
          <a:lstStyle/>
          <a:p>
            <a:r>
              <a:rPr lang="en-US" dirty="0"/>
              <a:t>Similarly, we will calculate distance of all the training cases with new case and calculates the rank in terms of distance. The smallest distance value will be ranked 1 and considered as nearest neighbor.</a:t>
            </a:r>
            <a:endParaRPr lang="en-IN" dirty="0"/>
          </a:p>
        </p:txBody>
      </p:sp>
      <p:sp>
        <p:nvSpPr>
          <p:cNvPr id="11" name="TextBox 10">
            <a:extLst>
              <a:ext uri="{FF2B5EF4-FFF2-40B4-BE49-F238E27FC236}">
                <a16:creationId xmlns:a16="http://schemas.microsoft.com/office/drawing/2014/main" id="{696C9802-CA42-94F2-AECC-08A3F365C1E5}"/>
              </a:ext>
            </a:extLst>
          </p:cNvPr>
          <p:cNvSpPr txBox="1"/>
          <p:nvPr/>
        </p:nvSpPr>
        <p:spPr>
          <a:xfrm>
            <a:off x="159025" y="1091578"/>
            <a:ext cx="8878957" cy="1754326"/>
          </a:xfrm>
          <a:prstGeom prst="rect">
            <a:avLst/>
          </a:prstGeom>
          <a:noFill/>
        </p:spPr>
        <p:txBody>
          <a:bodyPr wrap="square">
            <a:spAutoFit/>
          </a:bodyPr>
          <a:lstStyle/>
          <a:p>
            <a:r>
              <a:rPr lang="en-US" dirty="0"/>
              <a:t>Step 2 : Find K-Nearest Neighbors</a:t>
            </a:r>
          </a:p>
          <a:p>
            <a:endParaRPr lang="en-US" dirty="0"/>
          </a:p>
          <a:p>
            <a:r>
              <a:rPr lang="en-US" dirty="0"/>
              <a:t>Let k be 5. Then the algorithm searches for the 5 customers closest to new data, i.e. most similar to new data in terms of attributes, and see what categories those 5 customers were in. If 4 of them had ‘Medium T shirt sizes’ and 1 had ‘Large T shirt size’ then your best guess for Monica is ‘Medium T shirt. See the calculation shown in the snapshot below -</a:t>
            </a:r>
            <a:endParaRPr lang="en-IN" dirty="0"/>
          </a:p>
        </p:txBody>
      </p:sp>
      <p:sp>
        <p:nvSpPr>
          <p:cNvPr id="15" name="TextBox 14">
            <a:extLst>
              <a:ext uri="{FF2B5EF4-FFF2-40B4-BE49-F238E27FC236}">
                <a16:creationId xmlns:a16="http://schemas.microsoft.com/office/drawing/2014/main" id="{2CFE071B-E50A-5C28-A55A-A14D77F30A52}"/>
              </a:ext>
            </a:extLst>
          </p:cNvPr>
          <p:cNvSpPr txBox="1"/>
          <p:nvPr/>
        </p:nvSpPr>
        <p:spPr>
          <a:xfrm>
            <a:off x="159025" y="3429000"/>
            <a:ext cx="6506818" cy="2031325"/>
          </a:xfrm>
          <a:prstGeom prst="rect">
            <a:avLst/>
          </a:prstGeom>
          <a:noFill/>
        </p:spPr>
        <p:txBody>
          <a:bodyPr wrap="square">
            <a:spAutoFit/>
          </a:bodyPr>
          <a:lstStyle/>
          <a:p>
            <a:r>
              <a:rPr lang="en-US" dirty="0"/>
              <a:t>In the graph below, binary dependent variable (T-shirt size) is displayed in blue and orange color. 'Medium T-shirt size' is in blue color and 'Large T-shirt size' in orange color. New customer information is exhibited in yellow circle. Four blue highlighted data points and one orange highlighted data point are close to yellow circle. so the prediction for the new case is blue highlighted data point which is Medium T-shirt size.</a:t>
            </a:r>
            <a:endParaRPr lang="en-IN" dirty="0"/>
          </a:p>
        </p:txBody>
      </p:sp>
      <p:pic>
        <p:nvPicPr>
          <p:cNvPr id="17" name="Picture 16">
            <a:extLst>
              <a:ext uri="{FF2B5EF4-FFF2-40B4-BE49-F238E27FC236}">
                <a16:creationId xmlns:a16="http://schemas.microsoft.com/office/drawing/2014/main" id="{15328145-39AC-DE2E-D6E0-98DFCE1A06BC}"/>
              </a:ext>
            </a:extLst>
          </p:cNvPr>
          <p:cNvPicPr>
            <a:picLocks noChangeAspect="1"/>
          </p:cNvPicPr>
          <p:nvPr/>
        </p:nvPicPr>
        <p:blipFill>
          <a:blip r:embed="rId2"/>
          <a:stretch>
            <a:fillRect/>
          </a:stretch>
        </p:blipFill>
        <p:spPr>
          <a:xfrm>
            <a:off x="6409082" y="2645670"/>
            <a:ext cx="5257800" cy="3819525"/>
          </a:xfrm>
          <a:prstGeom prst="rect">
            <a:avLst/>
          </a:prstGeom>
        </p:spPr>
      </p:pic>
    </p:spTree>
    <p:extLst>
      <p:ext uri="{BB962C8B-B14F-4D97-AF65-F5344CB8AC3E}">
        <p14:creationId xmlns:p14="http://schemas.microsoft.com/office/powerpoint/2010/main" val="106528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9D9D3F-B61D-5359-D3FB-5C80456ADF27}"/>
              </a:ext>
            </a:extLst>
          </p:cNvPr>
          <p:cNvSpPr txBox="1"/>
          <p:nvPr/>
        </p:nvSpPr>
        <p:spPr>
          <a:xfrm>
            <a:off x="0" y="237316"/>
            <a:ext cx="8786191" cy="1754326"/>
          </a:xfrm>
          <a:prstGeom prst="rect">
            <a:avLst/>
          </a:prstGeom>
          <a:noFill/>
        </p:spPr>
        <p:txBody>
          <a:bodyPr wrap="square">
            <a:spAutoFit/>
          </a:bodyPr>
          <a:lstStyle/>
          <a:p>
            <a:r>
              <a:rPr lang="en-US" dirty="0"/>
              <a:t>Why KNN is non-parametric?</a:t>
            </a:r>
          </a:p>
          <a:p>
            <a:endParaRPr lang="en-US" dirty="0"/>
          </a:p>
          <a:p>
            <a:r>
              <a:rPr lang="en-US" dirty="0"/>
              <a:t>Non-parametric means not making any assumptions on the underlying data distribution. Non-parametric methods do not have fixed numbers of parameters in the model. Similarly in KNN, model parameters actually grows with the training data set - you can imagine each training case as a "parameter" in the model.</a:t>
            </a:r>
            <a:endParaRPr lang="en-IN" dirty="0"/>
          </a:p>
        </p:txBody>
      </p:sp>
      <p:sp>
        <p:nvSpPr>
          <p:cNvPr id="11" name="TextBox 10">
            <a:extLst>
              <a:ext uri="{FF2B5EF4-FFF2-40B4-BE49-F238E27FC236}">
                <a16:creationId xmlns:a16="http://schemas.microsoft.com/office/drawing/2014/main" id="{CE3E6024-4199-CDE3-9B6D-00802C84EACF}"/>
              </a:ext>
            </a:extLst>
          </p:cNvPr>
          <p:cNvSpPr txBox="1"/>
          <p:nvPr/>
        </p:nvSpPr>
        <p:spPr>
          <a:xfrm>
            <a:off x="251791" y="2818106"/>
            <a:ext cx="11158331" cy="2585323"/>
          </a:xfrm>
          <a:prstGeom prst="rect">
            <a:avLst/>
          </a:prstGeom>
          <a:noFill/>
        </p:spPr>
        <p:txBody>
          <a:bodyPr wrap="square">
            <a:spAutoFit/>
          </a:bodyPr>
          <a:lstStyle/>
          <a:p>
            <a:pPr algn="just"/>
            <a:r>
              <a:rPr lang="en-US" dirty="0"/>
              <a:t>KNN vs. K-mean</a:t>
            </a:r>
          </a:p>
          <a:p>
            <a:pPr algn="just"/>
            <a:endParaRPr lang="en-US" dirty="0"/>
          </a:p>
          <a:p>
            <a:pPr algn="just"/>
            <a:r>
              <a:rPr lang="en-US" dirty="0"/>
              <a:t>Many people get confused between these two statistical techniques- K-mean and K-nearest neighbor. See some of the difference below -</a:t>
            </a:r>
          </a:p>
          <a:p>
            <a:pPr algn="just"/>
            <a:r>
              <a:rPr lang="en-US" dirty="0"/>
              <a:t>K-mean is an unsupervised learning technique (no dependent variable) whereas KNN is a supervised learning algorithm (dependent variable exists)</a:t>
            </a:r>
          </a:p>
          <a:p>
            <a:pPr algn="just"/>
            <a:r>
              <a:rPr lang="en-US" dirty="0"/>
              <a:t>K-mean is a clustering technique which tries to split data points into K-clusters such that the points in each cluster tend to be near each other whereas K-nearest neighbor tries to determine the classification of a point, combines the classification of the K nearest points</a:t>
            </a:r>
            <a:endParaRPr lang="en-IN" dirty="0"/>
          </a:p>
        </p:txBody>
      </p:sp>
    </p:spTree>
    <p:extLst>
      <p:ext uri="{BB962C8B-B14F-4D97-AF65-F5344CB8AC3E}">
        <p14:creationId xmlns:p14="http://schemas.microsoft.com/office/powerpoint/2010/main" val="419268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2FAB22-786B-F062-987A-AABE355483E0}"/>
              </a:ext>
            </a:extLst>
          </p:cNvPr>
          <p:cNvSpPr txBox="1"/>
          <p:nvPr/>
        </p:nvSpPr>
        <p:spPr>
          <a:xfrm>
            <a:off x="26504" y="367586"/>
            <a:ext cx="9594574" cy="1477328"/>
          </a:xfrm>
          <a:prstGeom prst="rect">
            <a:avLst/>
          </a:prstGeom>
          <a:noFill/>
        </p:spPr>
        <p:txBody>
          <a:bodyPr wrap="square">
            <a:spAutoFit/>
          </a:bodyPr>
          <a:lstStyle/>
          <a:p>
            <a:r>
              <a:rPr lang="en-US" dirty="0"/>
              <a:t>Can KNN be used for regression?</a:t>
            </a:r>
          </a:p>
          <a:p>
            <a:endParaRPr lang="en-US" dirty="0"/>
          </a:p>
          <a:p>
            <a:r>
              <a:rPr lang="en-US" dirty="0"/>
              <a:t>Yes, K-nearest neighbor can be used for regression. In other words, K-nearest neighbor algorithm can be applied  when dependent variable is continuous. In this case, the predicted value is the average of the values of its k nearest neighbors.</a:t>
            </a:r>
            <a:endParaRPr lang="en-IN" dirty="0"/>
          </a:p>
        </p:txBody>
      </p:sp>
      <p:sp>
        <p:nvSpPr>
          <p:cNvPr id="8" name="TextBox 7">
            <a:extLst>
              <a:ext uri="{FF2B5EF4-FFF2-40B4-BE49-F238E27FC236}">
                <a16:creationId xmlns:a16="http://schemas.microsoft.com/office/drawing/2014/main" id="{A021A72B-497E-23EA-7EC1-DBE1AC6892F2}"/>
              </a:ext>
            </a:extLst>
          </p:cNvPr>
          <p:cNvSpPr txBox="1"/>
          <p:nvPr/>
        </p:nvSpPr>
        <p:spPr>
          <a:xfrm>
            <a:off x="231913" y="2013107"/>
            <a:ext cx="6109252" cy="2308324"/>
          </a:xfrm>
          <a:prstGeom prst="rect">
            <a:avLst/>
          </a:prstGeom>
          <a:noFill/>
        </p:spPr>
        <p:txBody>
          <a:bodyPr wrap="square">
            <a:spAutoFit/>
          </a:bodyPr>
          <a:lstStyle/>
          <a:p>
            <a:pPr algn="l" fontAlgn="base">
              <a:buFont typeface="+mj-lt"/>
              <a:buAutoNum type="arabicPeriod"/>
            </a:pPr>
            <a:r>
              <a:rPr lang="en-US" b="1" i="0" dirty="0">
                <a:solidFill>
                  <a:srgbClr val="990000"/>
                </a:solidFill>
                <a:effectLst/>
                <a:latin typeface="inherit"/>
              </a:rPr>
              <a:t>Pros and Cons of KNN</a:t>
            </a:r>
            <a:br>
              <a:rPr lang="en-US" dirty="0"/>
            </a:br>
            <a:br>
              <a:rPr lang="en-US" b="1" i="0" dirty="0">
                <a:solidFill>
                  <a:srgbClr val="333333"/>
                </a:solidFill>
                <a:effectLst/>
                <a:latin typeface="inherit"/>
              </a:rPr>
            </a:br>
            <a:r>
              <a:rPr lang="en-US" b="1" i="0" dirty="0">
                <a:solidFill>
                  <a:srgbClr val="333333"/>
                </a:solidFill>
                <a:effectLst/>
                <a:latin typeface="inherit"/>
              </a:rPr>
              <a:t>Pros</a:t>
            </a:r>
            <a:br>
              <a:rPr lang="en-US" dirty="0"/>
            </a:br>
            <a:br>
              <a:rPr lang="en-US" dirty="0"/>
            </a:br>
            <a:r>
              <a:rPr lang="en-US" b="0" i="0" dirty="0">
                <a:solidFill>
                  <a:srgbClr val="333333"/>
                </a:solidFill>
                <a:effectLst/>
                <a:latin typeface="Roboto" panose="02000000000000000000" pitchFamily="2" charset="0"/>
              </a:rPr>
              <a:t>Easy to understand</a:t>
            </a:r>
          </a:p>
          <a:p>
            <a:pPr algn="l" fontAlgn="base">
              <a:buFont typeface="+mj-lt"/>
              <a:buAutoNum type="arabicPeriod"/>
            </a:pPr>
            <a:r>
              <a:rPr lang="en-US" b="0" i="0" dirty="0">
                <a:solidFill>
                  <a:srgbClr val="333333"/>
                </a:solidFill>
                <a:effectLst/>
                <a:latin typeface="Roboto" panose="02000000000000000000" pitchFamily="2" charset="0"/>
              </a:rPr>
              <a:t>No assumptions about data</a:t>
            </a:r>
          </a:p>
          <a:p>
            <a:pPr algn="l" fontAlgn="base">
              <a:buFont typeface="+mj-lt"/>
              <a:buAutoNum type="arabicPeriod"/>
            </a:pPr>
            <a:r>
              <a:rPr lang="en-US" b="0" i="0" dirty="0">
                <a:solidFill>
                  <a:srgbClr val="333333"/>
                </a:solidFill>
                <a:effectLst/>
                <a:latin typeface="Roboto" panose="02000000000000000000" pitchFamily="2" charset="0"/>
              </a:rPr>
              <a:t>Can be applied to both classification and regression</a:t>
            </a:r>
          </a:p>
          <a:p>
            <a:pPr algn="l" fontAlgn="base">
              <a:buFont typeface="+mj-lt"/>
              <a:buAutoNum type="arabicPeriod"/>
            </a:pPr>
            <a:r>
              <a:rPr lang="en-US" b="0" i="0" dirty="0">
                <a:solidFill>
                  <a:srgbClr val="333333"/>
                </a:solidFill>
                <a:effectLst/>
                <a:latin typeface="Roboto" panose="02000000000000000000" pitchFamily="2" charset="0"/>
              </a:rPr>
              <a:t>Works easily on multi-class problems</a:t>
            </a:r>
          </a:p>
        </p:txBody>
      </p:sp>
      <p:sp>
        <p:nvSpPr>
          <p:cNvPr id="10" name="TextBox 9">
            <a:extLst>
              <a:ext uri="{FF2B5EF4-FFF2-40B4-BE49-F238E27FC236}">
                <a16:creationId xmlns:a16="http://schemas.microsoft.com/office/drawing/2014/main" id="{E36BABEA-6B3D-7CF4-3017-ED9D027DF9DD}"/>
              </a:ext>
            </a:extLst>
          </p:cNvPr>
          <p:cNvSpPr txBox="1"/>
          <p:nvPr/>
        </p:nvSpPr>
        <p:spPr>
          <a:xfrm>
            <a:off x="139148" y="4736088"/>
            <a:ext cx="6109252" cy="1200329"/>
          </a:xfrm>
          <a:prstGeom prst="rect">
            <a:avLst/>
          </a:prstGeom>
          <a:noFill/>
        </p:spPr>
        <p:txBody>
          <a:bodyPr wrap="square">
            <a:spAutoFit/>
          </a:bodyPr>
          <a:lstStyle/>
          <a:p>
            <a:pPr algn="l" fontAlgn="base"/>
            <a:r>
              <a:rPr lang="en-US" b="0" i="0" dirty="0">
                <a:solidFill>
                  <a:srgbClr val="333333"/>
                </a:solidFill>
                <a:effectLst/>
                <a:latin typeface="Roboto" panose="02000000000000000000" pitchFamily="2" charset="0"/>
              </a:rPr>
              <a:t>Memory Intensive / Computationally expensive</a:t>
            </a:r>
          </a:p>
          <a:p>
            <a:pPr algn="l" fontAlgn="base">
              <a:buFont typeface="+mj-lt"/>
              <a:buAutoNum type="arabicPeriod"/>
            </a:pPr>
            <a:r>
              <a:rPr lang="en-US" b="0" i="0" dirty="0">
                <a:solidFill>
                  <a:srgbClr val="333333"/>
                </a:solidFill>
                <a:effectLst/>
                <a:latin typeface="Roboto" panose="02000000000000000000" pitchFamily="2" charset="0"/>
              </a:rPr>
              <a:t>Sensitive to scale of data</a:t>
            </a:r>
          </a:p>
          <a:p>
            <a:pPr algn="l" fontAlgn="base">
              <a:buFont typeface="+mj-lt"/>
              <a:buAutoNum type="arabicPeriod"/>
            </a:pPr>
            <a:r>
              <a:rPr lang="en-US" b="0" i="0" dirty="0">
                <a:solidFill>
                  <a:srgbClr val="333333"/>
                </a:solidFill>
                <a:effectLst/>
                <a:latin typeface="Roboto" panose="02000000000000000000" pitchFamily="2" charset="0"/>
              </a:rPr>
              <a:t>Not work well on rare event (skewed) target variable</a:t>
            </a:r>
          </a:p>
          <a:p>
            <a:pPr algn="l" fontAlgn="base">
              <a:buFont typeface="+mj-lt"/>
              <a:buAutoNum type="arabicPeriod"/>
            </a:pPr>
            <a:r>
              <a:rPr lang="en-US" b="0" i="0" dirty="0">
                <a:solidFill>
                  <a:srgbClr val="333333"/>
                </a:solidFill>
                <a:effectLst/>
                <a:latin typeface="Roboto" panose="02000000000000000000" pitchFamily="2" charset="0"/>
              </a:rPr>
              <a:t>Struggle when high number of independent variables</a:t>
            </a:r>
          </a:p>
        </p:txBody>
      </p:sp>
    </p:spTree>
    <p:extLst>
      <p:ext uri="{BB962C8B-B14F-4D97-AF65-F5344CB8AC3E}">
        <p14:creationId xmlns:p14="http://schemas.microsoft.com/office/powerpoint/2010/main" val="23669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6FB853-0B04-40FA-8B24-60A2C5D7D000}"/>
              </a:ext>
            </a:extLst>
          </p:cNvPr>
          <p:cNvSpPr txBox="1"/>
          <p:nvPr/>
        </p:nvSpPr>
        <p:spPr>
          <a:xfrm>
            <a:off x="172278" y="289679"/>
            <a:ext cx="10641496" cy="3139321"/>
          </a:xfrm>
          <a:prstGeom prst="rect">
            <a:avLst/>
          </a:prstGeom>
          <a:noFill/>
        </p:spPr>
        <p:txBody>
          <a:bodyPr wrap="square">
            <a:spAutoFit/>
          </a:bodyPr>
          <a:lstStyle/>
          <a:p>
            <a:r>
              <a:rPr lang="en-US" dirty="0"/>
              <a:t>How to handle categorical variables in KNN?</a:t>
            </a:r>
          </a:p>
          <a:p>
            <a:endParaRPr lang="en-US" dirty="0"/>
          </a:p>
          <a:p>
            <a:r>
              <a:rPr lang="en-US" dirty="0"/>
              <a:t>Create dummy variables out of a categorical variable and include them instead of original categorical variable. Unlike regression, create k dummies instead of (k-1). For example, a categorical variable named "Department" has 5 unique levels / categories. So we will create 5 dummy variables. Each dummy variable has 1 against its department and else 0.</a:t>
            </a:r>
          </a:p>
          <a:p>
            <a:endParaRPr lang="en-US" dirty="0"/>
          </a:p>
          <a:p>
            <a:r>
              <a:rPr lang="en-US" dirty="0"/>
              <a:t>How to find best K value?</a:t>
            </a:r>
          </a:p>
          <a:p>
            <a:endParaRPr lang="en-US" dirty="0"/>
          </a:p>
          <a:p>
            <a:r>
              <a:rPr lang="en-US" dirty="0"/>
              <a:t>Cross-validation is a smart way to find out the optimal K value. It estimates the validation error rate by holding out a subset of the training set from the model building process. </a:t>
            </a:r>
            <a:endParaRPr lang="en-IN" dirty="0"/>
          </a:p>
        </p:txBody>
      </p:sp>
    </p:spTree>
    <p:extLst>
      <p:ext uri="{BB962C8B-B14F-4D97-AF65-F5344CB8AC3E}">
        <p14:creationId xmlns:p14="http://schemas.microsoft.com/office/powerpoint/2010/main" val="1648129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TotalTime>
  <Words>921</Words>
  <Application>Microsoft Office PowerPoint</Application>
  <PresentationFormat>Widescreen</PresentationFormat>
  <Paragraphs>107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Calibri Light</vt:lpstr>
      <vt:lpstr>inherit</vt:lpstr>
      <vt:lpstr>Oswald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SANDEEPA M S</dc:creator>
  <cp:lastModifiedBy>SANDEEPA M S</cp:lastModifiedBy>
  <cp:revision>12</cp:revision>
  <dcterms:created xsi:type="dcterms:W3CDTF">2023-01-13T02:03:42Z</dcterms:created>
  <dcterms:modified xsi:type="dcterms:W3CDTF">2023-01-18T02:44:21Z</dcterms:modified>
</cp:coreProperties>
</file>