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81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82011" autoAdjust="0"/>
  </p:normalViewPr>
  <p:slideViewPr>
    <p:cSldViewPr snapToGrid="0" snapToObjects="1" showGuides="1">
      <p:cViewPr varScale="1">
        <p:scale>
          <a:sx n="59" d="100"/>
          <a:sy n="59" d="100"/>
        </p:scale>
        <p:origin x="832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41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9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customXml" Target="../ink/ink17.xml"/><Relationship Id="rId3" Type="http://schemas.openxmlformats.org/officeDocument/2006/relationships/image" Target="../media/image6.png"/><Relationship Id="rId7" Type="http://schemas.openxmlformats.org/officeDocument/2006/relationships/customXml" Target="../ink/ink11.xml"/><Relationship Id="rId12" Type="http://schemas.openxmlformats.org/officeDocument/2006/relationships/customXml" Target="../ink/ink1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11" Type="http://schemas.openxmlformats.org/officeDocument/2006/relationships/customXml" Target="../ink/ink15.xml"/><Relationship Id="rId5" Type="http://schemas.openxmlformats.org/officeDocument/2006/relationships/image" Target="../media/image50.png"/><Relationship Id="rId10" Type="http://schemas.openxmlformats.org/officeDocument/2006/relationships/customXml" Target="../ink/ink14.xml"/><Relationship Id="rId4" Type="http://schemas.openxmlformats.org/officeDocument/2006/relationships/customXml" Target="../ink/ink9.xml"/><Relationship Id="rId9" Type="http://schemas.openxmlformats.org/officeDocument/2006/relationships/customXml" Target="../ink/ink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u-de.dataplatform.cloud.ibm.com/dashboards/d3d109a0-4436-4076-bf66-21bd39efb72b/view/032ae22107e2188968cddce407982c057530265ab3bb855583d77b495a312097f06d1193c879495bdf165035a5bf105ecd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18.png"/><Relationship Id="rId18" Type="http://schemas.openxmlformats.org/officeDocument/2006/relationships/customXml" Target="../ink/ink27.xml"/><Relationship Id="rId3" Type="http://schemas.openxmlformats.org/officeDocument/2006/relationships/customXml" Target="../ink/ink18.xml"/><Relationship Id="rId7" Type="http://schemas.openxmlformats.org/officeDocument/2006/relationships/image" Target="../media/image5.png"/><Relationship Id="rId12" Type="http://schemas.openxmlformats.org/officeDocument/2006/relationships/customXml" Target="../ink/ink22.xml"/><Relationship Id="rId17" Type="http://schemas.openxmlformats.org/officeDocument/2006/relationships/customXml" Target="../ink/ink26.xml"/><Relationship Id="rId2" Type="http://schemas.openxmlformats.org/officeDocument/2006/relationships/image" Target="../media/image7.png"/><Relationship Id="rId16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24.xml"/><Relationship Id="rId10" Type="http://schemas.openxmlformats.org/officeDocument/2006/relationships/customXml" Target="../ink/ink21.xml"/><Relationship Id="rId9" Type="http://schemas.openxmlformats.org/officeDocument/2006/relationships/customXml" Target="../ink/ink20.xml"/><Relationship Id="rId14" Type="http://schemas.openxmlformats.org/officeDocument/2006/relationships/customXml" Target="../ink/ink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491584"/>
            <a:ext cx="5770710" cy="1325563"/>
          </a:xfrm>
        </p:spPr>
        <p:txBody>
          <a:bodyPr anchor="ctr">
            <a:noAutofit/>
          </a:bodyPr>
          <a:lstStyle/>
          <a:p>
            <a:r>
              <a:rPr lang="en-US" sz="2800" b="1" dirty="0">
                <a:solidFill>
                  <a:srgbClr val="0E659B"/>
                </a:solidFill>
              </a:rPr>
              <a:t>Technology Trends</a:t>
            </a:r>
            <a:br>
              <a:rPr lang="en-US" sz="2800" b="1" dirty="0">
                <a:solidFill>
                  <a:srgbClr val="0E659B"/>
                </a:solidFill>
              </a:rPr>
            </a:br>
            <a:r>
              <a:rPr lang="en-US" sz="2800" b="1" dirty="0">
                <a:solidFill>
                  <a:srgbClr val="0E659B"/>
                </a:solidFill>
              </a:rPr>
              <a:t>&amp;</a:t>
            </a:r>
            <a:br>
              <a:rPr lang="en-US" sz="2800" b="1" dirty="0">
                <a:solidFill>
                  <a:srgbClr val="0E659B"/>
                </a:solidFill>
              </a:rPr>
            </a:br>
            <a:r>
              <a:rPr lang="en-US" sz="2800" b="1" dirty="0">
                <a:solidFill>
                  <a:srgbClr val="0E659B"/>
                </a:solidFill>
              </a:rPr>
              <a:t>Analysis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81" y="1682819"/>
            <a:ext cx="4952620" cy="4494504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844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844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376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996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0520" y="867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440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7200" y="831456"/>
                <a:ext cx="180000" cy="36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837ADE0A-9728-174C-9921-BE29D90F8A0C}"/>
              </a:ext>
            </a:extLst>
          </p:cNvPr>
          <p:cNvGrpSpPr/>
          <p:nvPr/>
        </p:nvGrpSpPr>
        <p:grpSpPr>
          <a:xfrm>
            <a:off x="6035040" y="4783756"/>
            <a:ext cx="5613315" cy="1450028"/>
            <a:chOff x="6096000" y="4885570"/>
            <a:chExt cx="5552355" cy="13487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08DD3D-29E4-DC48-AFE7-C909438583D8}"/>
                </a:ext>
              </a:extLst>
            </p:cNvPr>
            <p:cNvSpPr/>
            <p:nvPr/>
          </p:nvSpPr>
          <p:spPr>
            <a:xfrm>
              <a:off x="6096000" y="4885570"/>
              <a:ext cx="1353600" cy="13487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F75BB340-03A2-1F40-B61F-E28225951762}"/>
                </a:ext>
              </a:extLst>
            </p:cNvPr>
            <p:cNvSpPr txBox="1">
              <a:spLocks/>
            </p:cNvSpPr>
            <p:nvPr/>
          </p:nvSpPr>
          <p:spPr>
            <a:xfrm>
              <a:off x="7404900" y="5071418"/>
              <a:ext cx="4243455" cy="97704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rgbClr val="0070C0"/>
                  </a:solidFill>
                  <a:latin typeface="IBM Plex Mono Text" panose="020B0509050203000203" pitchFamily="49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rgbClr val="0070C0"/>
                  </a:solidFill>
                  <a:latin typeface="IBM Plex Mono Text" panose="020B0509050203000203" pitchFamily="49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rgbClr val="0070C0"/>
                  </a:solidFill>
                  <a:latin typeface="IBM Plex Mono Text" panose="020B0509050203000203" pitchFamily="49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rgbClr val="0070C0"/>
                  </a:solidFill>
                  <a:latin typeface="IBM Plex Mono Text" panose="020B0509050203000203" pitchFamily="49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rgbClr val="0070C0"/>
                  </a:solidFill>
                  <a:latin typeface="IBM Plex Mono Text" panose="020B0509050203000203" pitchFamily="49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dirty="0">
                  <a:solidFill>
                    <a:srgbClr val="22679A"/>
                  </a:solidFill>
                </a:rPr>
                <a:t>Sandeepan Mukherjee</a:t>
              </a:r>
            </a:p>
            <a:p>
              <a:pPr marL="0" indent="0">
                <a:buFont typeface="Arial"/>
                <a:buNone/>
              </a:pPr>
              <a:r>
                <a:rPr lang="en-US" sz="1400" dirty="0">
                  <a:solidFill>
                    <a:srgbClr val="22679A"/>
                  </a:solidFill>
                </a:rPr>
                <a:t>Academics in Web and Data Science| Budding Data Scientist</a:t>
              </a:r>
            </a:p>
          </p:txBody>
        </p:sp>
      </p:grpSp>
      <p:sp>
        <p:nvSpPr>
          <p:cNvPr id="19" name="Subtitle 2">
            <a:extLst>
              <a:ext uri="{FF2B5EF4-FFF2-40B4-BE49-F238E27FC236}">
                <a16:creationId xmlns:a16="http://schemas.microsoft.com/office/drawing/2014/main" id="{97A7D3DE-FC21-8149-B45F-DDA5AEF4B680}"/>
              </a:ext>
            </a:extLst>
          </p:cNvPr>
          <p:cNvSpPr txBox="1">
            <a:spLocks/>
          </p:cNvSpPr>
          <p:nvPr/>
        </p:nvSpPr>
        <p:spPr>
          <a:xfrm>
            <a:off x="7404900" y="5957662"/>
            <a:ext cx="2461649" cy="2761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>
                <a:solidFill>
                  <a:srgbClr val="22679A"/>
                </a:solidFill>
              </a:rPr>
              <a:t>Report built in March 2021</a:t>
            </a:r>
          </a:p>
        </p:txBody>
      </p:sp>
    </p:spTree>
    <p:extLst>
      <p:ext uri="{BB962C8B-B14F-4D97-AF65-F5344CB8AC3E}">
        <p14:creationId xmlns:p14="http://schemas.microsoft.com/office/powerpoint/2010/main" val="162685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and Microsoft SQL are most popular databases</a:t>
            </a:r>
          </a:p>
          <a:p>
            <a:r>
              <a:rPr lang="en-US" dirty="0"/>
              <a:t>MongoDB and </a:t>
            </a:r>
            <a:r>
              <a:rPr lang="en-US" dirty="0" err="1"/>
              <a:t>PostgredSql</a:t>
            </a:r>
            <a:r>
              <a:rPr lang="en-US" dirty="0"/>
              <a:t> are upcoming favorites and are popular with growing desire among developers</a:t>
            </a:r>
          </a:p>
          <a:p>
            <a:r>
              <a:rPr lang="en-US" dirty="0"/>
              <a:t>New hot desire in the market is Elasticsearch.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Open-source databases are preferred by the organizations.</a:t>
            </a:r>
          </a:p>
          <a:p>
            <a:r>
              <a:rPr lang="en-US" dirty="0"/>
              <a:t>NoSQL databases will make an impact in the job market</a:t>
            </a:r>
          </a:p>
          <a:p>
            <a:r>
              <a:rPr lang="en-US" dirty="0"/>
              <a:t>Redis supports abstract data types</a:t>
            </a:r>
          </a:p>
          <a:p>
            <a:r>
              <a:rPr lang="en-US" dirty="0"/>
              <a:t>Pre-tuned search to website, app, or ecommerce store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0805" y="1690688"/>
            <a:ext cx="7068725" cy="40207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IBM COGNOS LINK DASHBOARD</a:t>
            </a:r>
          </a:p>
          <a:p>
            <a:pPr marL="0" indent="0" algn="ctr">
              <a:buNone/>
            </a:pPr>
            <a:r>
              <a:rPr lang="en-US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https://eu-de.dataplatform.cloud.ibm.com/dashboards/d3d109a0-4436-4076-bf66-21bd39efb72b/view/032ae22107e2188968cddce407982c057530265ab3bb855583d77b495a312097f06d1193c879495bdf165035a5bf105ecd</a:t>
            </a:r>
            <a:endParaRPr lang="en-US" sz="2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CB0B8-7E62-4588-9B75-81A753E6E9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32" b="38049"/>
          <a:stretch/>
        </p:blipFill>
        <p:spPr>
          <a:xfrm>
            <a:off x="255655" y="1690689"/>
            <a:ext cx="11809777" cy="45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1E291-8761-4160-8770-DFE7E0EFFD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591"/>
          <a:stretch/>
        </p:blipFill>
        <p:spPr>
          <a:xfrm>
            <a:off x="1121229" y="1595664"/>
            <a:ext cx="10417627" cy="44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6EB15-B980-4775-9550-F494DAD17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729343" y="1480457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36511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are technology Trends now and for the future?</a:t>
            </a:r>
          </a:p>
          <a:p>
            <a:r>
              <a:rPr lang="en-US" dirty="0"/>
              <a:t>What are new training and reskilling of employees required?</a:t>
            </a:r>
          </a:p>
          <a:p>
            <a:r>
              <a:rPr lang="en-US" dirty="0"/>
              <a:t>What can be done to increase women on the developer’s job market?</a:t>
            </a:r>
          </a:p>
          <a:p>
            <a:r>
              <a:rPr lang="en-US" dirty="0"/>
              <a:t>What can be done to bridge divide of technological gaps in countries which are lagging behind?</a:t>
            </a:r>
          </a:p>
          <a:p>
            <a:r>
              <a:rPr lang="en-US" dirty="0"/>
              <a:t>How to eliminate age and education discrimination in employment?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 changing technology every year</a:t>
            </a:r>
          </a:p>
          <a:p>
            <a:r>
              <a:rPr lang="en-US" dirty="0"/>
              <a:t>Concentration on several countries like USA and India</a:t>
            </a:r>
          </a:p>
          <a:p>
            <a:r>
              <a:rPr lang="en-US" dirty="0"/>
              <a:t>Gap in gender, age and educational levels.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need to adapt to fast changes to keep motivation and performance</a:t>
            </a:r>
          </a:p>
          <a:p>
            <a:r>
              <a:rPr lang="en-US" dirty="0"/>
              <a:t>Need to spread technology out to lagging countries</a:t>
            </a:r>
          </a:p>
          <a:p>
            <a:r>
              <a:rPr lang="en-US" dirty="0"/>
              <a:t>Chose wisely the changes to be made</a:t>
            </a:r>
          </a:p>
          <a:p>
            <a:r>
              <a:rPr lang="en-US" dirty="0"/>
              <a:t>Faster app deployments and cloud services are the future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Comparing actual languages and desire languages can help companies chose better products</a:t>
            </a:r>
          </a:p>
          <a:p>
            <a:r>
              <a:rPr lang="en-US" dirty="0"/>
              <a:t>Understanding overall feelings can help professionals learn better tools</a:t>
            </a:r>
          </a:p>
          <a:p>
            <a:r>
              <a:rPr lang="en-US" dirty="0"/>
              <a:t>High demand for women as companies search to reduce gap</a:t>
            </a:r>
          </a:p>
          <a:p>
            <a:r>
              <a:rPr lang="en-US" dirty="0"/>
              <a:t>Future analysis to compare salaries of different current knowledge</a:t>
            </a:r>
          </a:p>
          <a:p>
            <a:r>
              <a:rPr lang="en-US" dirty="0"/>
              <a:t>In future, incorporate Machine Learning to predict trends and salaries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7A733-11FF-4A33-8180-CD6496583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69130" y="1825625"/>
            <a:ext cx="7326630" cy="435133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458AF-9177-46B5-80C2-1FE0128AF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497013"/>
            <a:ext cx="10903182" cy="4675187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Executive Summary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Results</a:t>
            </a:r>
          </a:p>
          <a:p>
            <a:pPr lvl="1"/>
            <a:r>
              <a:rPr lang="en-US" dirty="0"/>
              <a:t>Visualization – 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sz="2400" dirty="0"/>
              <a:t>Discussion</a:t>
            </a:r>
          </a:p>
          <a:p>
            <a:pPr lvl="1"/>
            <a:r>
              <a:rPr lang="en-US" dirty="0"/>
              <a:t>Findings &amp; Implications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8397934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 BY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D151B-31EE-4E0D-9365-1BB5C2595E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660" y="1417320"/>
            <a:ext cx="10721340" cy="4796937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1700" y="1630529"/>
            <a:ext cx="6642100" cy="4149124"/>
          </a:xfrm>
        </p:spPr>
        <p:txBody>
          <a:bodyPr>
            <a:normAutofit lnSpcReduction="10000"/>
          </a:bodyPr>
          <a:lstStyle/>
          <a:p>
            <a:r>
              <a:rPr lang="en-US" sz="2900" dirty="0"/>
              <a:t>This report was based on a survey conducted by Stack Overflow, a popular website for developers across the world, and this report shows trends in programming languages and databases </a:t>
            </a:r>
          </a:p>
          <a:p>
            <a:r>
              <a:rPr lang="en-US" sz="2900" dirty="0"/>
              <a:t>It also reflects the findings which are:</a:t>
            </a:r>
          </a:p>
          <a:p>
            <a:pPr marL="0" indent="0">
              <a:buNone/>
            </a:pPr>
            <a:r>
              <a:rPr lang="en-US" sz="2900" dirty="0"/>
              <a:t>1. Demographics survey</a:t>
            </a:r>
          </a:p>
          <a:p>
            <a:pPr marL="0" indent="0">
              <a:buNone/>
            </a:pPr>
            <a:r>
              <a:rPr lang="en-US" sz="2900" dirty="0"/>
              <a:t>2. Technological gap in countries</a:t>
            </a:r>
          </a:p>
          <a:p>
            <a:pPr marL="0" indent="0">
              <a:buNone/>
            </a:pPr>
            <a:r>
              <a:rPr lang="en-US" sz="2900" dirty="0"/>
              <a:t>3. Gender gap in the developer job market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428750"/>
            <a:ext cx="7068725" cy="474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About: What are the trends in programming development?</a:t>
            </a:r>
          </a:p>
          <a:p>
            <a:r>
              <a:rPr lang="en-US" sz="2400" dirty="0"/>
              <a:t>Purpose:</a:t>
            </a:r>
          </a:p>
          <a:p>
            <a:pPr lvl="1"/>
            <a:r>
              <a:rPr lang="en-US" dirty="0"/>
              <a:t>What are skill requirements for future?</a:t>
            </a:r>
          </a:p>
          <a:p>
            <a:pPr lvl="1"/>
            <a:r>
              <a:rPr lang="en-US" dirty="0"/>
              <a:t>What are the top programming languages in demand?</a:t>
            </a:r>
          </a:p>
          <a:p>
            <a:pPr lvl="1"/>
            <a:r>
              <a:rPr lang="en-US" dirty="0"/>
              <a:t>What are the top database skills in demand?</a:t>
            </a:r>
          </a:p>
          <a:p>
            <a:pPr lvl="1"/>
            <a:r>
              <a:rPr lang="en-US" dirty="0"/>
              <a:t>What are the popular IDEs?</a:t>
            </a:r>
          </a:p>
          <a:p>
            <a:r>
              <a:rPr lang="en-US" sz="2400" dirty="0"/>
              <a:t>Audience: IT professionals and Human Resources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Data Collection Sources</a:t>
            </a:r>
          </a:p>
          <a:p>
            <a:pPr lvl="1"/>
            <a:r>
              <a:rPr lang="en-US" dirty="0"/>
              <a:t>Stack Overflow Developer 2019 Survey</a:t>
            </a:r>
          </a:p>
          <a:p>
            <a:pPr lvl="1"/>
            <a:r>
              <a:rPr lang="en-US" dirty="0"/>
              <a:t>GitHub Job Postings</a:t>
            </a:r>
          </a:p>
          <a:p>
            <a:r>
              <a:rPr lang="en-US" sz="2400" dirty="0"/>
              <a:t>Data Exploration, Cleaning and Normalizing:</a:t>
            </a:r>
          </a:p>
          <a:p>
            <a:pPr lvl="1"/>
            <a:r>
              <a:rPr lang="en-US" sz="2400" dirty="0"/>
              <a:t>Removing duplicates and outliers that could misinterpret the salaries</a:t>
            </a:r>
          </a:p>
          <a:p>
            <a:pPr lvl="1"/>
            <a:r>
              <a:rPr lang="en-US" sz="2400" dirty="0"/>
              <a:t>Normalizing the salaries to year, considering amounts in US Dollars</a:t>
            </a:r>
          </a:p>
          <a:p>
            <a:r>
              <a:rPr lang="en-US" sz="2400" dirty="0"/>
              <a:t>Data Visualization: Using Python libraries and Cognos BI</a:t>
            </a:r>
          </a:p>
          <a:p>
            <a:r>
              <a:rPr lang="en-US" sz="24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8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08836-603B-4650-B626-2DBCDDA7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8200"/>
            <a:ext cx="10515599" cy="347822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BE49F-836F-4539-885E-05DFBA9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82744"/>
            <a:ext cx="10515598" cy="4365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dirty="0"/>
              <a:t>Results are based on this </a:t>
            </a:r>
            <a:r>
              <a:rPr lang="en-MY" dirty="0" err="1"/>
              <a:t>dataframe</a:t>
            </a:r>
            <a:r>
              <a:rPr lang="en-MY" dirty="0"/>
              <a:t> below: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8A2C2-A029-4AA6-9529-0B331431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2462502"/>
            <a:ext cx="5072148" cy="3714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23EABA-4EE1-45CB-9231-B8F45A02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46" y="2462502"/>
            <a:ext cx="5887156" cy="32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HTML/CSS, SQL are top programming skills this year</a:t>
            </a:r>
          </a:p>
          <a:p>
            <a:r>
              <a:rPr lang="en-US" dirty="0"/>
              <a:t>Python and Typescript are becoming popular among techies next year</a:t>
            </a:r>
          </a:p>
          <a:p>
            <a:r>
              <a:rPr lang="en-US" dirty="0"/>
              <a:t>PowerShell/Bash edged are no more in priority.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with </a:t>
            </a:r>
            <a:r>
              <a:rPr lang="en-US" dirty="0" err="1"/>
              <a:t>Javascript</a:t>
            </a:r>
            <a:r>
              <a:rPr lang="en-US" dirty="0"/>
              <a:t> and HTML/CSS are still highly in demand and popular.</a:t>
            </a:r>
          </a:p>
          <a:p>
            <a:r>
              <a:rPr lang="en-US" dirty="0"/>
              <a:t>With rising of Big Data technology the organization still requires SQL.</a:t>
            </a:r>
          </a:p>
          <a:p>
            <a:r>
              <a:rPr lang="en-US" dirty="0"/>
              <a:t>Typescript might replace </a:t>
            </a:r>
            <a:r>
              <a:rPr lang="en-US" dirty="0" err="1"/>
              <a:t>Javascript</a:t>
            </a:r>
            <a:r>
              <a:rPr lang="en-US" dirty="0"/>
              <a:t> and with AI and ML in rising demand, Python is best choice.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D3F7C-0F7C-478D-BED4-54A5600B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7" y="2327564"/>
            <a:ext cx="5309616" cy="3962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887C06-9211-4502-A49F-EE5C9E31C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114" y="2327564"/>
            <a:ext cx="5919768" cy="39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610</Words>
  <Application>Microsoft Office PowerPoint</Application>
  <PresentationFormat>Widescreen</PresentationFormat>
  <Paragraphs>111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Technology Trends &amp; Analysis Presentation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 DASHBOARD</vt:lpstr>
      <vt:lpstr>FUTURE TECHNOLOGY TREND DASHBOARD</vt:lpstr>
      <vt:lpstr>DEMOGRAPHICS DASHBOARD</vt:lpstr>
      <vt:lpstr>DISCUSSION</vt:lpstr>
      <vt:lpstr>OVERALL FINDINGS &amp; IMPLICATIONS</vt:lpstr>
      <vt:lpstr>CONCLUSION</vt:lpstr>
      <vt:lpstr>APPENDIX</vt:lpstr>
      <vt:lpstr>GITHUB JOB POSTINGS</vt:lpstr>
      <vt:lpstr>POPULAR LANGUAGES BY SALARY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Sandeepan Mukherjee</cp:lastModifiedBy>
  <cp:revision>68</cp:revision>
  <dcterms:created xsi:type="dcterms:W3CDTF">2020-10-28T18:29:43Z</dcterms:created>
  <dcterms:modified xsi:type="dcterms:W3CDTF">2021-03-24T13:20:11Z</dcterms:modified>
</cp:coreProperties>
</file>