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655670" y="318430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b="1" dirty="0"/>
              <a:t>Your Team Name </a:t>
            </a:r>
            <a:r>
              <a:rPr lang="en-US" dirty="0"/>
              <a:t>:Trinetra8589</a:t>
            </a:r>
          </a:p>
          <a:p>
            <a:endParaRPr lang="en-US" dirty="0"/>
          </a:p>
          <a:p>
            <a:r>
              <a:rPr lang="en-US" b="1" dirty="0"/>
              <a:t>Your team bio </a:t>
            </a:r>
            <a:r>
              <a:rPr lang="en-US" dirty="0"/>
              <a:t>: Our passion for sustainability and technology drives us to create a solution that will have a positive impact on the environment. We are eager to learn and committed to delivering results.</a:t>
            </a:r>
          </a:p>
          <a:p>
            <a:endParaRPr lang="en-US" dirty="0"/>
          </a:p>
          <a:p>
            <a:r>
              <a:rPr lang="en-US" b="1" dirty="0"/>
              <a:t>Date</a:t>
            </a:r>
            <a:r>
              <a:rPr lang="en-US" dirty="0"/>
              <a:t> :08-04-2023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200" b="0" i="0" u="none" strike="noStrike" cap="none" dirty="0">
              <a:solidFill>
                <a:srgbClr val="222222"/>
              </a:solidFill>
              <a:highlight>
                <a:srgbClr val="FFFFFF"/>
              </a:highlight>
              <a:latin typeface="Lato"/>
              <a:ea typeface="Lato"/>
              <a:cs typeface="Lato"/>
              <a:sym typeface="Lato"/>
            </a:endParaRPr>
          </a:p>
          <a:p>
            <a:pPr marL="171450" indent="-171450">
              <a:lnSpc>
                <a:spcPct val="107000"/>
              </a:lnSpc>
              <a:spcAft>
                <a:spcPts val="800"/>
              </a:spcAft>
              <a:buFont typeface="Arial" panose="020B0604020202020204" pitchFamily="34" charset="0"/>
              <a:buChar char="•"/>
            </a:pPr>
            <a:r>
              <a:rPr lang="en-IN" sz="1200" dirty="0">
                <a:effectLst/>
                <a:latin typeface="Lato" panose="020F0502020204030203" pitchFamily="34" charset="0"/>
                <a:ea typeface="Lato" panose="020F0502020204030203" pitchFamily="34" charset="0"/>
                <a:cs typeface="Lato" panose="020F0502020204030203" pitchFamily="34" charset="0"/>
              </a:rPr>
              <a:t>Firstly, the technology industry has a significant impact on the environment, and software development is one of the biggest contributors. With the increasing demand for technology and software, the energy consumption and carbon emissions produced by the industry have adverse effects on the environment and contribute to climate change.</a:t>
            </a:r>
          </a:p>
          <a:p>
            <a:pPr marL="171450" indent="-171450">
              <a:lnSpc>
                <a:spcPct val="107000"/>
              </a:lnSpc>
              <a:spcAft>
                <a:spcPts val="800"/>
              </a:spcAft>
              <a:buFont typeface="Arial" panose="020B0604020202020204" pitchFamily="34" charset="0"/>
              <a:buChar char="•"/>
            </a:pPr>
            <a:r>
              <a:rPr lang="en-IN" sz="1200" dirty="0">
                <a:effectLst/>
                <a:latin typeface="Lato" panose="020F0502020204030203" pitchFamily="34" charset="0"/>
                <a:ea typeface="Lato" panose="020F0502020204030203" pitchFamily="34" charset="0"/>
                <a:cs typeface="Lato" panose="020F0502020204030203" pitchFamily="34" charset="0"/>
              </a:rPr>
              <a:t>Secondly, reducing the carbon footprint of software development can help organizations reduce their operating costs and improve their brand image. Consumers are increasingly conscious of the impact that companies have on the environment and are more likely to choose products and services from environmentally responsible companies. </a:t>
            </a:r>
          </a:p>
          <a:p>
            <a:pPr marL="171450" indent="-171450">
              <a:lnSpc>
                <a:spcPct val="107000"/>
              </a:lnSpc>
              <a:spcAft>
                <a:spcPts val="800"/>
              </a:spcAft>
              <a:buFont typeface="Arial" panose="020B0604020202020204" pitchFamily="34" charset="0"/>
              <a:buChar char="•"/>
            </a:pPr>
            <a:r>
              <a:rPr lang="en-IN" sz="1200" dirty="0">
                <a:effectLst/>
                <a:latin typeface="Lato" panose="020F0502020204030203" pitchFamily="34" charset="0"/>
                <a:ea typeface="Lato" panose="020F0502020204030203" pitchFamily="34" charset="0"/>
                <a:cs typeface="Lato" panose="020F0502020204030203" pitchFamily="34" charset="0"/>
              </a:rPr>
              <a:t>Finally, building green software and reducing carbon footprint in software development is not only important for the environment and business but also a moral responsibility. It is essential to ensure that future generations have access to a sustainable and healthy environment, and reducing carbon emissions is a crucial step towards achieving that goal.</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4629" y="1046480"/>
            <a:ext cx="8063306" cy="322226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200" b="0" i="0" u="none" strike="noStrike" cap="none" dirty="0">
                <a:solidFill>
                  <a:srgbClr val="222222"/>
                </a:solidFill>
                <a:highlight>
                  <a:srgbClr val="FFFFFF"/>
                </a:highlight>
                <a:latin typeface="Lato"/>
                <a:ea typeface="Lato"/>
                <a:cs typeface="Lato"/>
                <a:sym typeface="Lato"/>
              </a:rPr>
              <a:t>The early adopters of our product could be organizations that prioritize sustainability and environmental impact reduction in their business practices, such as companies in the renewable energy sector, eco-conscious consumer goods companies, and government agencies focused on environmental sustainability. These organizations are likely to be interested in using our product to reduce their carbon footprint and demonstrate their commitment to sustainability to their customers and stakeholders.</a:t>
            </a:r>
          </a:p>
          <a:p>
            <a:pPr marL="0" marR="0" lvl="0" indent="0" algn="l" rtl="0">
              <a:lnSpc>
                <a:spcPct val="115000"/>
              </a:lnSpc>
              <a:spcBef>
                <a:spcPts val="1000"/>
              </a:spcBef>
              <a:spcAft>
                <a:spcPts val="0"/>
              </a:spcAft>
              <a:buClr>
                <a:srgbClr val="000000"/>
              </a:buClr>
              <a:buSzPts val="1400"/>
              <a:buFont typeface="Arial"/>
              <a:buNone/>
            </a:pPr>
            <a:r>
              <a:rPr lang="en-US" sz="1200" b="0" i="0" u="none" strike="noStrike" cap="none" dirty="0">
                <a:solidFill>
                  <a:srgbClr val="222222"/>
                </a:solidFill>
                <a:highlight>
                  <a:srgbClr val="FFFFFF"/>
                </a:highlight>
                <a:latin typeface="Lato"/>
                <a:ea typeface="Lato"/>
                <a:cs typeface="Lato"/>
                <a:sym typeface="Lato"/>
              </a:rPr>
              <a:t>Additionally, software development companies that want to differentiate themselves by offering sustainable software development services could also be early adopters of our product. These companies could use our tool to help their clients reduce the environmental impact of their software development projects, thereby strengthening their own sustainability credentials and potentially attracting new business from environmentally conscious clients.</a:t>
            </a:r>
          </a:p>
          <a:p>
            <a:pPr marL="0" marR="0" lvl="0" indent="0" algn="l" rtl="0">
              <a:lnSpc>
                <a:spcPct val="115000"/>
              </a:lnSpc>
              <a:spcBef>
                <a:spcPts val="1000"/>
              </a:spcBef>
              <a:spcAft>
                <a:spcPts val="0"/>
              </a:spcAft>
              <a:buClr>
                <a:srgbClr val="000000"/>
              </a:buClr>
              <a:buSzPts val="1400"/>
              <a:buFont typeface="Arial"/>
              <a:buNone/>
            </a:pPr>
            <a:r>
              <a:rPr lang="en-US" sz="1200" b="0" i="0" u="none" strike="noStrike" cap="none" dirty="0">
                <a:solidFill>
                  <a:srgbClr val="222222"/>
                </a:solidFill>
                <a:highlight>
                  <a:srgbClr val="FFFFFF"/>
                </a:highlight>
                <a:latin typeface="Lato"/>
                <a:ea typeface="Lato"/>
                <a:cs typeface="Lato"/>
                <a:sym typeface="Lato"/>
              </a:rPr>
              <a:t>Overall, early adopters of our product would be organizations that prioritize sustainability and view reducing their carbon footprint as a key business goal.</a:t>
            </a:r>
            <a:endParaRPr sz="12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517549"/>
            <a:ext cx="8238600" cy="422670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Lato"/>
              </a:rPr>
              <a:t>What are the alternatives/competitive products for the problem you are solving?</a:t>
            </a:r>
          </a:p>
          <a:p>
            <a:pPr marL="171450" marR="0" lvl="0" indent="-171450" algn="l" rtl="0">
              <a:lnSpc>
                <a:spcPct val="115000"/>
              </a:lnSpc>
              <a:spcBef>
                <a:spcPts val="1000"/>
              </a:spcBef>
              <a:spcAft>
                <a:spcPts val="1000"/>
              </a:spcAft>
              <a:buClr>
                <a:srgbClr val="000000"/>
              </a:buClr>
              <a:buSzPts val="1400"/>
              <a:buFont typeface="Arial" panose="020B0604020202020204" pitchFamily="34" charset="0"/>
              <a:buChar char="•"/>
            </a:pPr>
            <a:r>
              <a:rPr lang="en-US" sz="12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rPr>
              <a:t>Sustainable Software Development Framework (SSDF): It is an open-source framework that guides developers to design, develop and deploy sustainable software applications. It provides a set of best practices for sustainable software development, including carbon footprint measurement, sustainable design patterns, and energy-efficient coding practices</a:t>
            </a:r>
          </a:p>
          <a:p>
            <a:pPr marL="171450" marR="0" lvl="0" indent="-171450" algn="l" rtl="0">
              <a:lnSpc>
                <a:spcPct val="115000"/>
              </a:lnSpc>
              <a:spcBef>
                <a:spcPts val="1000"/>
              </a:spcBef>
              <a:spcAft>
                <a:spcPts val="1000"/>
              </a:spcAft>
              <a:buClr>
                <a:srgbClr val="000000"/>
              </a:buClr>
              <a:buSzPts val="1400"/>
              <a:buFont typeface="Arial" panose="020B0604020202020204" pitchFamily="34" charset="0"/>
              <a:buChar char="•"/>
            </a:pPr>
            <a:r>
              <a:rPr lang="en-US" sz="12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rPr>
              <a:t>.</a:t>
            </a:r>
            <a:r>
              <a:rPr lang="en-US" sz="1200" b="0" i="0" u="none" strike="noStrike" cap="none" dirty="0" err="1">
                <a:solidFill>
                  <a:srgbClr val="000000"/>
                </a:solidFill>
                <a:latin typeface="Lato" panose="020F0502020204030203" pitchFamily="34" charset="0"/>
                <a:ea typeface="Lato" panose="020F0502020204030203" pitchFamily="34" charset="0"/>
                <a:cs typeface="Lato" panose="020F0502020204030203" pitchFamily="34" charset="0"/>
                <a:sym typeface="Lato"/>
              </a:rPr>
              <a:t>CodeCarbon</a:t>
            </a:r>
            <a:r>
              <a:rPr lang="en-US" sz="12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rPr>
              <a:t>: It is a tool that analyzes the carbon footprint of software and provides recommendations to reduce emissions. It integrates with popular development environments and tools, providing developers with real-time feedback on the environmental impact of their code.</a:t>
            </a:r>
          </a:p>
          <a:p>
            <a:pPr marL="171450" marR="0" lvl="0" indent="-171450" algn="l" rtl="0">
              <a:lnSpc>
                <a:spcPct val="115000"/>
              </a:lnSpc>
              <a:spcBef>
                <a:spcPts val="1000"/>
              </a:spcBef>
              <a:spcAft>
                <a:spcPts val="1000"/>
              </a:spcAft>
              <a:buClr>
                <a:srgbClr val="000000"/>
              </a:buClr>
              <a:buSzPts val="1400"/>
              <a:buFont typeface="Arial" panose="020B0604020202020204" pitchFamily="34" charset="0"/>
              <a:buChar char="•"/>
            </a:pPr>
            <a:r>
              <a:rPr lang="en-US" sz="1200" b="0" i="0" u="none" strike="noStrike" cap="none" dirty="0" err="1">
                <a:solidFill>
                  <a:srgbClr val="000000"/>
                </a:solidFill>
                <a:latin typeface="Lato" panose="020F0502020204030203" pitchFamily="34" charset="0"/>
                <a:ea typeface="Lato" panose="020F0502020204030203" pitchFamily="34" charset="0"/>
                <a:cs typeface="Lato" panose="020F0502020204030203" pitchFamily="34" charset="0"/>
                <a:sym typeface="Lato"/>
              </a:rPr>
              <a:t>GreenIT</a:t>
            </a:r>
            <a:r>
              <a:rPr lang="en-US" sz="12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rPr>
              <a:t>-Analysis: It is a tool that provides an analysis of the environmental impact of IT systems. It evaluates energy consumption, carbon emissions, and resource usage of IT systems, providing recommendations to improve sustainability.</a:t>
            </a:r>
          </a:p>
          <a:p>
            <a:pPr marL="171450" marR="0" lvl="0" indent="-171450" algn="l" rtl="0">
              <a:lnSpc>
                <a:spcPct val="115000"/>
              </a:lnSpc>
              <a:spcBef>
                <a:spcPts val="1000"/>
              </a:spcBef>
              <a:spcAft>
                <a:spcPts val="1000"/>
              </a:spcAft>
              <a:buClr>
                <a:srgbClr val="000000"/>
              </a:buClr>
              <a:buSzPts val="1400"/>
              <a:buFont typeface="Arial" panose="020B0604020202020204" pitchFamily="34" charset="0"/>
              <a:buChar char="•"/>
            </a:pPr>
            <a:r>
              <a:rPr lang="en-US" sz="1200" b="0" i="0" u="none" strike="noStrike" cap="none" dirty="0" err="1">
                <a:solidFill>
                  <a:srgbClr val="000000"/>
                </a:solidFill>
                <a:latin typeface="Lato" panose="020F0502020204030203" pitchFamily="34" charset="0"/>
                <a:ea typeface="Lato" panose="020F0502020204030203" pitchFamily="34" charset="0"/>
                <a:cs typeface="Lato" panose="020F0502020204030203" pitchFamily="34" charset="0"/>
                <a:sym typeface="Lato"/>
              </a:rPr>
              <a:t>Carbonalyze</a:t>
            </a:r>
            <a:r>
              <a:rPr lang="en-US" sz="12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rPr>
              <a:t>: It is a carbon footprint calculator for software and websites. It measures the environmental impact of software and provides actionable insights to reduce carbon emissions.</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538480" y="457200"/>
            <a:ext cx="7741524" cy="6197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538480" y="1290320"/>
            <a:ext cx="7741524" cy="3251200"/>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US" sz="1200" dirty="0"/>
              <a:t>Azure App Service</a:t>
            </a:r>
            <a:r>
              <a:rPr lang="en-US" sz="1200" b="0" dirty="0"/>
              <a:t>: A platform as a service (PaaS) that allows you to build, deploy, and scale web apps and APIs using a variety of programming languages and frameworks.</a:t>
            </a:r>
            <a:br>
              <a:rPr lang="en-US" sz="1200" b="0" dirty="0"/>
            </a:br>
            <a:br>
              <a:rPr lang="en-US" sz="1200" b="0" dirty="0"/>
            </a:br>
            <a:r>
              <a:rPr lang="en-US" sz="1200" dirty="0"/>
              <a:t>Azure Functions</a:t>
            </a:r>
            <a:r>
              <a:rPr lang="en-US" sz="1200" b="0" dirty="0"/>
              <a:t>: A serverless compute service that allows you to run code on-demand without having to manage infrastructure.</a:t>
            </a:r>
            <a:br>
              <a:rPr lang="en-US" sz="1200" b="0" dirty="0"/>
            </a:br>
            <a:br>
              <a:rPr lang="en-US" sz="1200" dirty="0"/>
            </a:br>
            <a:r>
              <a:rPr lang="en-US" sz="1200" dirty="0"/>
              <a:t>Azure DevOps</a:t>
            </a:r>
            <a:r>
              <a:rPr lang="en-US" sz="1200" b="0" dirty="0"/>
              <a:t>: A comprehensive set of development tools that includes version control, continuous integration and delivery (CI/CD), and agile planning.</a:t>
            </a:r>
            <a:br>
              <a:rPr lang="en-US" sz="1200" b="0" dirty="0"/>
            </a:br>
            <a:br>
              <a:rPr lang="en-US" sz="1200" b="0" dirty="0"/>
            </a:br>
            <a:r>
              <a:rPr lang="en-US" sz="1200" dirty="0"/>
              <a:t>Azure Cosmos DB</a:t>
            </a:r>
            <a:r>
              <a:rPr lang="en-US" sz="1200" b="0" dirty="0"/>
              <a:t>: This is a globally distributed, multi-model database service that can be used to store and manage the data generated by the carbon footprint calculator.</a:t>
            </a:r>
            <a:br>
              <a:rPr lang="en-US" sz="1200" b="0" dirty="0"/>
            </a:br>
            <a:br>
              <a:rPr lang="en-US" sz="1200" b="0" dirty="0"/>
            </a:br>
            <a:r>
              <a:rPr lang="en-US" sz="1200" dirty="0"/>
              <a:t>Azure Kubernetes Service</a:t>
            </a:r>
            <a:r>
              <a:rPr lang="en-US" sz="1200" b="0" dirty="0"/>
              <a:t>: A fully managed container orchestration service that allows you to deploy, scale, and manage containerized applications.</a:t>
            </a:r>
            <a:endParaRPr sz="1200" b="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335280" y="805550"/>
            <a:ext cx="8984651" cy="4337950"/>
          </a:xfrm>
          <a:prstGeom prst="rect">
            <a:avLst/>
          </a:prstGeom>
          <a:noFill/>
          <a:ln>
            <a:noFill/>
          </a:ln>
        </p:spPr>
        <p:txBody>
          <a:bodyPr spcFirstLastPara="1" wrap="square" lIns="91425" tIns="91425" rIns="91425" bIns="91425" anchor="t" anchorCtr="0">
            <a:noAutofit/>
          </a:bodyPr>
          <a:lstStyle/>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Methodology: Our methodology is based on the principles of sustainable software development, which include reducing energy consumption, minimizing carbon emissions, and promoting a circular economy. We follow a data-driven approach that utilizes machine learning algorithms to analyze the environmental impact of software and provide actionable insights to reduce carbon emissions. Our platform leverages the power of Azure tools and resources to collect, store, and analyze data related to software development activities.</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Architecture: Our architecture is built on a microservices-based approach that allows for modularity, scalability, and flexibility. We have designed our platform to be highly scalable and fault-tolerant, enabling us to handle large amounts of data and traffic. Our platform is comprised of several microservices, including a data collection service, a data analysis service, a recommendation engine, and a reporting service. We use Azure Kubernetes Service (AKS) to manage and orchestrate our microservices, and Azure Cosmos DB to store and manage our data.</a:t>
            </a: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Lato"/>
                <a:ea typeface="Lato"/>
                <a:cs typeface="Lato"/>
                <a:sym typeface="Lato"/>
              </a:rPr>
              <a:t>Scalability: Our platform is highly scalable, allowing us to handle large amounts of data and traffic. We utilize Azure Kubernetes Service (AKS) to manage and orchestrate our microservices, which allows us to scale up or down depending on demand. We have designed our microservices to be modular and loosely coupled, which enables us to add or remove services as needed without affecting the overall system. Additionally, we use Azure Cosmos DB to store and manage our data, which allows us to scale horizontally and handle large amounts of data.</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805550"/>
            <a:ext cx="8238600" cy="410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Our solution of building sustainable tools and frameworks for reducing carbon footprint in software development is better than alternatives because it provides actionable insights and guidance to developers for reducing the environmental impact of their software. Our intelligent carbon calculators will help measure the carbon footprint of software and provide recommendations for reducing emissions, which can result in significant energy savings and reduced carbon emissions over time.</a:t>
            </a:r>
          </a:p>
          <a:p>
            <a:pPr marL="0" marR="0" lvl="0" indent="0" algn="l" rtl="0">
              <a:lnSpc>
                <a:spcPct val="100000"/>
              </a:lnSpc>
              <a:spcBef>
                <a:spcPts val="0"/>
              </a:spcBef>
              <a:spcAft>
                <a:spcPts val="0"/>
              </a:spcAft>
              <a:buClr>
                <a:srgbClr val="000000"/>
              </a:buClr>
              <a:buSzPts val="1400"/>
              <a:buFont typeface="Arial"/>
              <a:buNone/>
            </a:pPr>
            <a:endParaRPr lang="en-US" sz="1200"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In addition, our focus on creating a sustainable software development ecosystem is unique, as many existing tools and frameworks do not address the environmental impact of technology. By promoting green software development practices, we aim to create a positive impact on the environment and encourage others in the industry to follow suit.</a:t>
            </a:r>
          </a:p>
          <a:p>
            <a:pPr marL="0" marR="0" lvl="0" indent="0" algn="l" rtl="0">
              <a:lnSpc>
                <a:spcPct val="100000"/>
              </a:lnSpc>
              <a:spcBef>
                <a:spcPts val="0"/>
              </a:spcBef>
              <a:spcAft>
                <a:spcPts val="0"/>
              </a:spcAft>
              <a:buClr>
                <a:srgbClr val="000000"/>
              </a:buClr>
              <a:buSzPts val="1400"/>
              <a:buFont typeface="Arial"/>
              <a:buNone/>
            </a:pPr>
            <a:endParaRPr lang="en-US" sz="1200"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To build adoption, we plan to showcase the benefits of our solution through case studies and success stories, demonstrating how our tools and frameworks have helped other organizations reduce their carbon footprint. We will also provide training and support to help developers and organizations implement our solution effectively. Furthermore, we plan to collaborate with industry associations and thought leaders to promote green software development practices and raise awareness about the importance of reducing the environmental impact of technology.</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467360" y="190134"/>
            <a:ext cx="80264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574920" y="1079049"/>
            <a:ext cx="7918840" cy="276995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The solution can go as far as the market demand for sustainable software development practices and the adoption rate of the proposed tools and frameworks. As more and more companies and developers become aware of the importance of sustainable software development, the demand for such tools and frameworks is likely to increase.</a:t>
            </a:r>
          </a:p>
          <a:p>
            <a:pPr marL="0" marR="0" lvl="0" indent="0" algn="l" rtl="0">
              <a:lnSpc>
                <a:spcPct val="100000"/>
              </a:lnSpc>
              <a:spcBef>
                <a:spcPts val="0"/>
              </a:spcBef>
              <a:spcAft>
                <a:spcPts val="0"/>
              </a:spcAft>
              <a:buClr>
                <a:srgbClr val="000000"/>
              </a:buClr>
              <a:buSzPts val="1400"/>
              <a:buFont typeface="Arial"/>
              <a:buNone/>
            </a:pPr>
            <a:endParaRPr lang="en-US" sz="1200"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Moreover, the scalability of the solution is crucial in determining its potential impact. The proposed architecture and methodology for building intelligent carbon calculators and sustainable software development tools and frameworks should be designed for scalability to cater to a larger user base and changing requirements.</a:t>
            </a:r>
          </a:p>
          <a:p>
            <a:pPr marL="0" marR="0" lvl="0" indent="0" algn="l" rtl="0">
              <a:lnSpc>
                <a:spcPct val="100000"/>
              </a:lnSpc>
              <a:spcBef>
                <a:spcPts val="0"/>
              </a:spcBef>
              <a:spcAft>
                <a:spcPts val="0"/>
              </a:spcAft>
              <a:buClr>
                <a:srgbClr val="000000"/>
              </a:buClr>
              <a:buSzPts val="1400"/>
              <a:buFont typeface="Arial"/>
              <a:buNone/>
            </a:pPr>
            <a:endParaRPr lang="en-US" sz="1200"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Overall, the potential impact of the solution is significant, provided it is implemented effectively, and there is a willingness among the tech community to adopt sustainable software development practices.</a:t>
            </a:r>
          </a:p>
          <a:p>
            <a:pPr marL="0" marR="0" lvl="0" indent="0" algn="l" rtl="0">
              <a:lnSpc>
                <a:spcPct val="100000"/>
              </a:lnSpc>
              <a:spcBef>
                <a:spcPts val="0"/>
              </a:spcBef>
              <a:spcAft>
                <a:spcPts val="0"/>
              </a:spcAft>
              <a:buClr>
                <a:srgbClr val="000000"/>
              </a:buClr>
              <a:buSzPts val="1400"/>
              <a:buFont typeface="Arial"/>
              <a:buNone/>
            </a:pPr>
            <a:endParaRPr lang="en-US" sz="1200"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dirty="0">
                <a:latin typeface="Lato"/>
                <a:ea typeface="Lato"/>
                <a:cs typeface="Lato"/>
                <a:sym typeface="Lato"/>
              </a:rPr>
              <a:t>GitHub </a:t>
            </a:r>
            <a:r>
              <a:rPr lang="en-US" sz="1200" b="0" i="0" u="none" strike="noStrike" cap="none" dirty="0">
                <a:solidFill>
                  <a:srgbClr val="000000"/>
                </a:solidFill>
                <a:latin typeface="Lato"/>
                <a:ea typeface="Lato"/>
                <a:cs typeface="Lato"/>
                <a:sym typeface="Lato"/>
              </a:rPr>
              <a:t>Repository link:</a:t>
            </a:r>
          </a:p>
          <a:p>
            <a:pPr marL="0" marR="0" lvl="0" indent="0" algn="l" rtl="0">
              <a:lnSpc>
                <a:spcPct val="100000"/>
              </a:lnSpc>
              <a:spcBef>
                <a:spcPts val="0"/>
              </a:spcBef>
              <a:spcAft>
                <a:spcPts val="0"/>
              </a:spcAft>
              <a:buClr>
                <a:srgbClr val="000000"/>
              </a:buClr>
              <a:buSzPts val="1400"/>
              <a:buFont typeface="Arial"/>
              <a:buNone/>
            </a:pPr>
            <a:endParaRPr lang="en-US" sz="1200"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200" b="0" i="0" u="sng" strike="noStrike" cap="none" dirty="0">
                <a:solidFill>
                  <a:srgbClr val="000000"/>
                </a:solidFill>
                <a:latin typeface="Lato"/>
                <a:ea typeface="Lato"/>
                <a:cs typeface="Lato"/>
                <a:sym typeface="Lato"/>
              </a:rPr>
              <a:t>https://github.com/sandeepanumula8690/GreenSoftware</a:t>
            </a:r>
            <a:endParaRPr sz="1200" b="0" i="0" u="sng"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ANUMULA SANDEEP KUMAR</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1373</Words>
  <Application>Microsoft Office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Lato</vt:lpstr>
      <vt:lpstr>Lato Black</vt:lpstr>
      <vt:lpstr>Calibri</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Sandeep Anumula</dc:creator>
  <cp:lastModifiedBy>Sandeep Anumula</cp:lastModifiedBy>
  <cp:revision>63</cp:revision>
  <dcterms:modified xsi:type="dcterms:W3CDTF">2023-04-08T16:18:24Z</dcterms:modified>
</cp:coreProperties>
</file>