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6" r:id="rId15"/>
    <p:sldId id="307" r:id="rId16"/>
    <p:sldId id="269" r:id="rId17"/>
    <p:sldId id="270" r:id="rId18"/>
    <p:sldId id="30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309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285E98-D671-4F76-B5D0-27CE4B9B3CF1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F66A85-E84D-40A8-B644-CDC611A3E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85E98-D671-4F76-B5D0-27CE4B9B3CF1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66A85-E84D-40A8-B644-CDC611A3E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85E98-D671-4F76-B5D0-27CE4B9B3CF1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66A85-E84D-40A8-B644-CDC611A3E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85E98-D671-4F76-B5D0-27CE4B9B3CF1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66A85-E84D-40A8-B644-CDC611A3E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85E98-D671-4F76-B5D0-27CE4B9B3CF1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66A85-E84D-40A8-B644-CDC611A3E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85E98-D671-4F76-B5D0-27CE4B9B3CF1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66A85-E84D-40A8-B644-CDC611A3E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85E98-D671-4F76-B5D0-27CE4B9B3CF1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66A85-E84D-40A8-B644-CDC611A3E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85E98-D671-4F76-B5D0-27CE4B9B3CF1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66A85-E84D-40A8-B644-CDC611A3E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285E98-D671-4F76-B5D0-27CE4B9B3CF1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66A85-E84D-40A8-B644-CDC611A3E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285E98-D671-4F76-B5D0-27CE4B9B3CF1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66A85-E84D-40A8-B644-CDC611A3E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285E98-D671-4F76-B5D0-27CE4B9B3CF1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F66A85-E84D-40A8-B644-CDC611A3E9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285E98-D671-4F76-B5D0-27CE4B9B3CF1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9F66A85-E84D-40A8-B644-CDC611A3E9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 smtClean="0">
                <a:solidFill>
                  <a:schemeClr val="bg2">
                    <a:lumMod val="50000"/>
                  </a:schemeClr>
                </a:solidFill>
              </a:rPr>
              <a:t>Collections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Collection (I) and Collections (C):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Collection is an Interface which can be used to Represent a Group of Individual Objects as a Single Entity.  </a:t>
            </a:r>
          </a:p>
          <a:p>
            <a:endParaRPr lang="en-US" b="1" dirty="0" smtClean="0">
              <a:latin typeface="Arial Black" pitchFamily="34" charset="0"/>
            </a:endParaRPr>
          </a:p>
          <a:p>
            <a:endParaRPr lang="en-US" b="1" dirty="0" smtClean="0">
              <a:latin typeface="Arial Black" pitchFamily="34" charset="0"/>
            </a:endParaRPr>
          </a:p>
          <a:p>
            <a:r>
              <a:rPr lang="en-US" b="1" dirty="0" smtClean="0">
                <a:latin typeface="Arial Black" pitchFamily="34" charset="0"/>
              </a:rPr>
              <a:t>Whereas Collections is an Utility Class Present in </a:t>
            </a:r>
            <a:r>
              <a:rPr lang="en-US" b="1" dirty="0" err="1" smtClean="0">
                <a:latin typeface="Arial Black" pitchFamily="34" charset="0"/>
              </a:rPr>
              <a:t>java.util</a:t>
            </a:r>
            <a:r>
              <a:rPr lang="en-US" b="1" dirty="0" smtClean="0">
                <a:latin typeface="Arial Black" pitchFamily="34" charset="0"/>
              </a:rPr>
              <a:t> Package to Define Several Utility Methods for Collection Objects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List(I)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 List (I):  It is the Child Interface of Collection.  If we want to Represent a Group of Individual Objects as a Single Entity where Duplicates are allowed and Insertion Order Preserved. Then we should go for List.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class present in list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6325" y="1534319"/>
            <a:ext cx="69913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Set(I)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It is the Child Interface of the Collection.  If we want to Represent a Group of Individual Objects as a Single Entity where Duplicates are Not allowed and Insertion Order won't be Preserved. Then we should go for Set Interface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class present in set interface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67012" y="1515269"/>
            <a:ext cx="36099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difference between Array and Collections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It is the Child Interface of Set.  If we want to Represent a Group of Individual Objects Without Duplicates According to Some Sorting Order then we should go for </a:t>
            </a:r>
            <a:r>
              <a:rPr lang="en-US" b="1" dirty="0" err="1" smtClean="0">
                <a:latin typeface="Arial Black" pitchFamily="34" charset="0"/>
              </a:rPr>
              <a:t>SortedSet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SortedSet</a:t>
            </a:r>
            <a:r>
              <a:rPr lang="en-US" dirty="0" smtClean="0"/>
              <a:t> (I):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NavigableSet</a:t>
            </a:r>
            <a:r>
              <a:rPr lang="en-US" dirty="0" smtClean="0"/>
              <a:t> (I):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Child Interface of </a:t>
            </a:r>
            <a:r>
              <a:rPr lang="en-US" dirty="0" err="1" smtClean="0"/>
              <a:t>SortedSet</a:t>
            </a:r>
            <a:r>
              <a:rPr lang="en-US" dirty="0" smtClean="0"/>
              <a:t>.  It defines Several Methods for Navigation Purposes.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332038"/>
            <a:ext cx="33178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(I):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It is the Child Interface of Collection.  If we want to Represent a Group of Individual Objects Prior to Processing then we should go for Queue.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43869"/>
            <a:ext cx="73152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(I):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Map is Not Child Interface of Collection. </a:t>
            </a:r>
          </a:p>
          <a:p>
            <a:r>
              <a:rPr lang="en-US" b="1" dirty="0" smtClean="0">
                <a:latin typeface="Arial Black" pitchFamily="34" charset="0"/>
              </a:rPr>
              <a:t> If we want to Represent a Group of Objects as Key- Value Pairs then we should go for Map Interface.</a:t>
            </a:r>
          </a:p>
          <a:p>
            <a:r>
              <a:rPr lang="en-US" b="1" dirty="0" smtClean="0">
                <a:latin typeface="Arial Black" pitchFamily="34" charset="0"/>
              </a:rPr>
              <a:t>  Duplicate Keys are Not allowed but Values can be Duplicated. 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8175" y="2410619"/>
            <a:ext cx="78676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SortedMap</a:t>
            </a:r>
            <a:r>
              <a:rPr lang="en-US" dirty="0" smtClean="0"/>
              <a:t> (I):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676400"/>
            <a:ext cx="9784080" cy="431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It is the Child Interface of Map.  If we want to Represent a Group of Objects as Key- Value Pairs according to Some Sorting Order of Keys then we should go for </a:t>
            </a:r>
            <a:r>
              <a:rPr lang="en-US" b="1" dirty="0" err="1" smtClean="0">
                <a:latin typeface="Arial Black" pitchFamily="34" charset="0"/>
              </a:rPr>
              <a:t>SortedMap</a:t>
            </a:r>
            <a:r>
              <a:rPr lang="en-US" b="1" dirty="0" smtClean="0">
                <a:latin typeface="Arial Black" pitchFamily="34" charset="0"/>
              </a:rPr>
              <a:t>.  Sorting should be Based on Key but Not Based on Value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NavigableMap</a:t>
            </a:r>
            <a:r>
              <a:rPr lang="en-US" dirty="0" smtClean="0"/>
              <a:t> (I):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NavigableMap</a:t>
            </a:r>
            <a:r>
              <a:rPr lang="en-US" dirty="0" smtClean="0"/>
              <a:t> (I):  It is the Child Interface of </a:t>
            </a:r>
            <a:r>
              <a:rPr lang="en-US" dirty="0" err="1" smtClean="0"/>
              <a:t>SortedMap</a:t>
            </a:r>
            <a:r>
              <a:rPr lang="en-US" dirty="0" smtClean="0"/>
              <a:t>.  It Defines Several Methods for Navigation Purposes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819400"/>
            <a:ext cx="33813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:In Collection Framework the following are Legacy Classes. </a:t>
            </a:r>
          </a:p>
          <a:p>
            <a:r>
              <a:rPr lang="en-US" dirty="0" smtClean="0"/>
              <a:t>1) Enumeration</a:t>
            </a:r>
          </a:p>
          <a:p>
            <a:r>
              <a:rPr lang="en-US" dirty="0" smtClean="0"/>
              <a:t> (I) 2) Dictionary (Abstract Class)</a:t>
            </a:r>
          </a:p>
          <a:p>
            <a:r>
              <a:rPr lang="en-US" dirty="0" smtClean="0"/>
              <a:t> 3) Vector (Concrete Class) 4) </a:t>
            </a:r>
          </a:p>
          <a:p>
            <a:r>
              <a:rPr lang="en-US" dirty="0" smtClean="0"/>
              <a:t>4)Stack (Concrete Class)</a:t>
            </a:r>
          </a:p>
          <a:p>
            <a:r>
              <a:rPr lang="en-US" dirty="0" smtClean="0"/>
              <a:t> 5) Hash table (Concrete Class) </a:t>
            </a:r>
          </a:p>
          <a:p>
            <a:r>
              <a:rPr lang="en-US" dirty="0" smtClean="0"/>
              <a:t>6) Properties (Concrete Class)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99896"/>
            <a:ext cx="8229600" cy="388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6638"/>
            <a:ext cx="8229600" cy="377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00225" y="2053431"/>
            <a:ext cx="55435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71587" y="1772444"/>
            <a:ext cx="66008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029202"/>
            <a:ext cx="2743200" cy="182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List:  It is the Child Interface of Collection.  If we want to Represent a Group of Individual Objects where Duplicates are allowed and Insertion Order Preserved.</a:t>
            </a:r>
          </a:p>
          <a:p>
            <a:r>
              <a:rPr lang="en-US" dirty="0" smtClean="0">
                <a:latin typeface="Arial Black" pitchFamily="34" charset="0"/>
              </a:rPr>
              <a:t> Then we should go for List.  We can Preserve Insertion Order and we can Differentiate Duplicate Object by using Index. Hence Index will Play Very Important Role in List.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collection?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2681" y="1481138"/>
            <a:ext cx="809863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Underlying Data Structure for </a:t>
            </a:r>
            <a:r>
              <a:rPr lang="en-US" dirty="0" err="1" smtClean="0"/>
              <a:t>ArrayList</a:t>
            </a:r>
            <a:r>
              <a:rPr lang="en-US" dirty="0" smtClean="0"/>
              <a:t> is Resizable Array </a:t>
            </a:r>
            <a:r>
              <a:rPr lang="en-US" dirty="0" err="1" smtClean="0"/>
              <a:t>ORGrowable</a:t>
            </a:r>
            <a:r>
              <a:rPr lang="en-US" dirty="0" smtClean="0"/>
              <a:t> Array.  Duplicate Objects are allowed.  Insertion Order is Preserved. </a:t>
            </a:r>
          </a:p>
          <a:p>
            <a:endParaRPr lang="en-US" dirty="0" smtClean="0"/>
          </a:p>
          <a:p>
            <a:r>
              <a:rPr lang="en-US" dirty="0" smtClean="0"/>
              <a:t>Heterogeneous Objects are allowed (Except </a:t>
            </a:r>
            <a:r>
              <a:rPr lang="en-US" dirty="0" err="1" smtClean="0"/>
              <a:t>TreeSet</a:t>
            </a:r>
            <a:r>
              <a:rPr lang="en-US" dirty="0" smtClean="0"/>
              <a:t> and </a:t>
            </a:r>
            <a:r>
              <a:rPr lang="en-US" dirty="0" err="1" smtClean="0"/>
              <a:t>TreeMap</a:t>
            </a:r>
            <a:r>
              <a:rPr lang="en-US" dirty="0" smtClean="0"/>
              <a:t> Everywhere Heterogeneous Objects are allowed).  null Insertion is Possible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initial capacity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79462"/>
            <a:ext cx="8229600" cy="192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</a:t>
            </a:r>
            <a:r>
              <a:rPr lang="en-US" dirty="0" err="1" smtClean="0"/>
              <a:t>arraylist</a:t>
            </a:r>
            <a:r>
              <a:rPr lang="en-US" dirty="0" smtClean="0"/>
              <a:t> and vector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24671"/>
            <a:ext cx="8229600" cy="323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>
                <a:latin typeface="Arial Black" pitchFamily="34" charset="0"/>
              </a:rPr>
              <a:t>LinkedList</a:t>
            </a:r>
            <a:r>
              <a:rPr lang="en-US" sz="2400" dirty="0" smtClean="0">
                <a:latin typeface="Arial Black" pitchFamily="34" charset="0"/>
              </a:rPr>
              <a:t>: </a:t>
            </a:r>
          </a:p>
          <a:p>
            <a:r>
              <a:rPr lang="en-US" sz="2400" dirty="0" smtClean="0">
                <a:latin typeface="Arial Black" pitchFamily="34" charset="0"/>
              </a:rPr>
              <a:t> The Underlying Data Structure is Double </a:t>
            </a:r>
            <a:r>
              <a:rPr lang="en-US" sz="2400" dirty="0" err="1" smtClean="0">
                <a:latin typeface="Arial Black" pitchFamily="34" charset="0"/>
              </a:rPr>
              <a:t>LinkedList</a:t>
            </a:r>
            <a:r>
              <a:rPr lang="en-US" sz="2400" dirty="0" smtClean="0">
                <a:latin typeface="Arial Black" pitchFamily="34" charset="0"/>
              </a:rPr>
              <a:t>.</a:t>
            </a:r>
          </a:p>
          <a:p>
            <a:r>
              <a:rPr lang="en-US" sz="2400" dirty="0" smtClean="0">
                <a:latin typeface="Arial Black" pitchFamily="34" charset="0"/>
              </a:rPr>
              <a:t>  Insertion Order is Preserved. </a:t>
            </a:r>
          </a:p>
          <a:p>
            <a:r>
              <a:rPr lang="en-US" sz="2400" dirty="0" smtClean="0">
                <a:latin typeface="Arial Black" pitchFamily="34" charset="0"/>
              </a:rPr>
              <a:t> Duplicate Objects are allowed.  Heterogeneous Objects are allowed. </a:t>
            </a:r>
          </a:p>
          <a:p>
            <a:r>
              <a:rPr lang="en-US" sz="2400" dirty="0" smtClean="0">
                <a:latin typeface="Arial Black" pitchFamily="34" charset="0"/>
              </a:rPr>
              <a:t> null Insertion is Possible. </a:t>
            </a:r>
          </a:p>
          <a:p>
            <a:r>
              <a:rPr lang="en-US" sz="2400" dirty="0" smtClean="0">
                <a:latin typeface="Arial Black" pitchFamily="34" charset="0"/>
              </a:rPr>
              <a:t> Implements </a:t>
            </a:r>
            <a:r>
              <a:rPr lang="en-US" sz="2400" dirty="0" err="1" smtClean="0">
                <a:latin typeface="Arial Black" pitchFamily="34" charset="0"/>
              </a:rPr>
              <a:t>Serializable</a:t>
            </a:r>
            <a:r>
              <a:rPr lang="en-US" sz="2400" dirty="0" smtClean="0">
                <a:latin typeface="Arial Black" pitchFamily="34" charset="0"/>
              </a:rPr>
              <a:t> and </a:t>
            </a:r>
            <a:r>
              <a:rPr lang="en-US" sz="2400" dirty="0" err="1" smtClean="0">
                <a:latin typeface="Arial Black" pitchFamily="34" charset="0"/>
              </a:rPr>
              <a:t>Cloneable</a:t>
            </a:r>
            <a:r>
              <a:rPr lang="en-US" sz="2400" dirty="0" smtClean="0">
                <a:latin typeface="Arial Black" pitchFamily="34" charset="0"/>
              </a:rPr>
              <a:t> Interfaces but Not </a:t>
            </a:r>
            <a:r>
              <a:rPr lang="en-US" sz="2400" dirty="0" err="1" smtClean="0">
                <a:latin typeface="Arial Black" pitchFamily="34" charset="0"/>
              </a:rPr>
              <a:t>RandomAccessInterface</a:t>
            </a:r>
            <a:r>
              <a:rPr lang="en-US" sz="2400" dirty="0" smtClean="0">
                <a:latin typeface="Arial Black" pitchFamily="34" charset="0"/>
              </a:rPr>
              <a:t>.  Best Choice if Our Frequent Operation is </a:t>
            </a:r>
            <a:r>
              <a:rPr lang="en-US" sz="2400" dirty="0" err="1" smtClean="0">
                <a:latin typeface="Arial Black" pitchFamily="34" charset="0"/>
              </a:rPr>
              <a:t>InsertionOR</a:t>
            </a:r>
            <a:r>
              <a:rPr lang="en-US" sz="2400" dirty="0" smtClean="0">
                <a:latin typeface="Arial Black" pitchFamily="34" charset="0"/>
              </a:rPr>
              <a:t> Deletion in the Middle.  Worst Choice if Our Frequent Operation is Retrieval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Collection: If we want to Represent a Group of Individual Objects as a Single Entity then we should go for Collection.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Arial Nova" pitchFamily="34" charset="0"/>
              </a:rPr>
              <a:t>The Underlying Data Structure is </a:t>
            </a:r>
            <a:r>
              <a:rPr lang="en-US" b="1" dirty="0" err="1" smtClean="0">
                <a:latin typeface="Arial Nova" pitchFamily="34" charset="0"/>
              </a:rPr>
              <a:t>Hashtable</a:t>
            </a:r>
            <a:r>
              <a:rPr lang="en-US" b="1" dirty="0" smtClean="0">
                <a:latin typeface="Arial Nova" pitchFamily="34" charset="0"/>
              </a:rPr>
              <a:t>.  Insertion Order is Not Preserved and it </a:t>
            </a:r>
            <a:r>
              <a:rPr lang="en-US" b="1" dirty="0" err="1" smtClean="0">
                <a:latin typeface="Arial Nova" pitchFamily="34" charset="0"/>
              </a:rPr>
              <a:t>isBased</a:t>
            </a:r>
            <a:r>
              <a:rPr lang="en-US" b="1" dirty="0" smtClean="0">
                <a:latin typeface="Arial Nova" pitchFamily="34" charset="0"/>
              </a:rPr>
              <a:t> on </a:t>
            </a:r>
            <a:r>
              <a:rPr lang="en-US" b="1" dirty="0" err="1" smtClean="0">
                <a:latin typeface="Arial Nova" pitchFamily="34" charset="0"/>
              </a:rPr>
              <a:t>hashCode</a:t>
            </a:r>
            <a:r>
              <a:rPr lang="en-US" b="1" dirty="0" smtClean="0">
                <a:latin typeface="Arial Nova" pitchFamily="34" charset="0"/>
              </a:rPr>
              <a:t> of the Objects.  Duplicate Objects are Not Allowed. If we are trying to Insert Duplicate Objects then we won't get any Compile Time </a:t>
            </a:r>
            <a:r>
              <a:rPr lang="en-US" b="1" dirty="0" err="1" smtClean="0">
                <a:latin typeface="Arial Nova" pitchFamily="34" charset="0"/>
              </a:rPr>
              <a:t>ORRuntime</a:t>
            </a:r>
            <a:r>
              <a:rPr lang="en-US" b="1" dirty="0" smtClean="0">
                <a:latin typeface="Arial Nova" pitchFamily="34" charset="0"/>
              </a:rPr>
              <a:t> </a:t>
            </a:r>
            <a:r>
              <a:rPr lang="en-US" b="1" dirty="0" err="1" smtClean="0">
                <a:latin typeface="Arial Nova" pitchFamily="34" charset="0"/>
              </a:rPr>
              <a:t>Error.add</a:t>
            </a:r>
            <a:r>
              <a:rPr lang="en-US" b="1" dirty="0" smtClean="0">
                <a:latin typeface="Arial Nova" pitchFamily="34" charset="0"/>
              </a:rPr>
              <a:t>() Simply Returns false.  null Insertion is Possible.  Heterogeneous objects are allowed.  </a:t>
            </a:r>
            <a:r>
              <a:rPr lang="en-US" b="1" dirty="0" err="1" smtClean="0">
                <a:latin typeface="Arial Nova" pitchFamily="34" charset="0"/>
              </a:rPr>
              <a:t>HashSet</a:t>
            </a:r>
            <a:r>
              <a:rPr lang="en-US" b="1" dirty="0" smtClean="0">
                <a:latin typeface="Arial Nova" pitchFamily="34" charset="0"/>
              </a:rPr>
              <a:t> implements </a:t>
            </a:r>
            <a:r>
              <a:rPr lang="en-US" b="1" dirty="0" err="1" smtClean="0">
                <a:latin typeface="Arial Nova" pitchFamily="34" charset="0"/>
              </a:rPr>
              <a:t>Serializable</a:t>
            </a:r>
            <a:r>
              <a:rPr lang="en-US" b="1" dirty="0" smtClean="0">
                <a:latin typeface="Arial Nova" pitchFamily="34" charset="0"/>
              </a:rPr>
              <a:t> and </a:t>
            </a:r>
            <a:r>
              <a:rPr lang="en-US" b="1" dirty="0" err="1" smtClean="0">
                <a:latin typeface="Arial Nova" pitchFamily="34" charset="0"/>
              </a:rPr>
              <a:t>Cloneable</a:t>
            </a:r>
            <a:r>
              <a:rPr lang="en-US" b="1" dirty="0" smtClean="0">
                <a:latin typeface="Arial Nova" pitchFamily="34" charset="0"/>
              </a:rPr>
              <a:t> Interfaces but Not </a:t>
            </a:r>
            <a:r>
              <a:rPr lang="en-US" b="1" dirty="0" err="1" smtClean="0">
                <a:latin typeface="Arial Nova" pitchFamily="34" charset="0"/>
              </a:rPr>
              <a:t>RandomAccess</a:t>
            </a:r>
            <a:r>
              <a:rPr lang="en-US" b="1" dirty="0" smtClean="0">
                <a:latin typeface="Arial Nova" pitchFamily="34" charset="0"/>
              </a:rPr>
              <a:t>.  If Our Frequent Operation is Search Operation, then </a:t>
            </a:r>
            <a:r>
              <a:rPr lang="en-US" b="1" dirty="0" err="1" smtClean="0">
                <a:latin typeface="Arial Nova" pitchFamily="34" charset="0"/>
              </a:rPr>
              <a:t>HashSet</a:t>
            </a:r>
            <a:r>
              <a:rPr lang="en-US" b="1" dirty="0" smtClean="0">
                <a:latin typeface="Arial Nova" pitchFamily="34" charset="0"/>
              </a:rPr>
              <a:t> is the Best Choice.</a:t>
            </a:r>
            <a:endParaRPr lang="en-US" b="1" dirty="0">
              <a:latin typeface="Arial Nov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0160" y="0"/>
            <a:ext cx="7863840" cy="657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Frame Work: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It defines Several Classes and Interfaces which can be used to Represent a Group of Objects as a Single Entity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 Key Interfaces Of Collection Framework: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958181"/>
            <a:ext cx="42672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234</TotalTime>
  <Words>774</Words>
  <Application>Microsoft Office PowerPoint</Application>
  <PresentationFormat>On-screen Show (4:3)</PresentationFormat>
  <Paragraphs>57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Concourse</vt:lpstr>
      <vt:lpstr>Collections </vt:lpstr>
      <vt:lpstr>What is difference between Array and Collections </vt:lpstr>
      <vt:lpstr>Slide 3</vt:lpstr>
      <vt:lpstr>What is collection?</vt:lpstr>
      <vt:lpstr>Slide 5</vt:lpstr>
      <vt:lpstr>Collection Frame Work: </vt:lpstr>
      <vt:lpstr>Slide 7</vt:lpstr>
      <vt:lpstr>9 Key Interfaces Of Collection Framework:</vt:lpstr>
      <vt:lpstr>Slide 9</vt:lpstr>
      <vt:lpstr>Difference Between Collection (I) and Collections (C):</vt:lpstr>
      <vt:lpstr>Slide 11</vt:lpstr>
      <vt:lpstr>List(I)</vt:lpstr>
      <vt:lpstr>Slide 13</vt:lpstr>
      <vt:lpstr>How many class present in list interface</vt:lpstr>
      <vt:lpstr>Slide 15</vt:lpstr>
      <vt:lpstr>Set(I)</vt:lpstr>
      <vt:lpstr>Slide 17</vt:lpstr>
      <vt:lpstr>How many class present in set interface</vt:lpstr>
      <vt:lpstr>Slide 19</vt:lpstr>
      <vt:lpstr>SortedSet (I): </vt:lpstr>
      <vt:lpstr>NavigableSet (I):</vt:lpstr>
      <vt:lpstr>Slide 22</vt:lpstr>
      <vt:lpstr>Queue (I): </vt:lpstr>
      <vt:lpstr>Slide 24</vt:lpstr>
      <vt:lpstr>Slide 25</vt:lpstr>
      <vt:lpstr>Map (I): </vt:lpstr>
      <vt:lpstr>Slide 27</vt:lpstr>
      <vt:lpstr>Slide 28</vt:lpstr>
      <vt:lpstr>SortedMap (I):</vt:lpstr>
      <vt:lpstr>Slide 30</vt:lpstr>
      <vt:lpstr>NavigableMap (I):</vt:lpstr>
      <vt:lpstr>Slide 32</vt:lpstr>
      <vt:lpstr>Slide 33</vt:lpstr>
      <vt:lpstr>Slide 34</vt:lpstr>
      <vt:lpstr>Slide 35</vt:lpstr>
      <vt:lpstr>Slide 36</vt:lpstr>
      <vt:lpstr>Slide 37</vt:lpstr>
      <vt:lpstr>List </vt:lpstr>
      <vt:lpstr>Slide 39</vt:lpstr>
      <vt:lpstr>List Methods</vt:lpstr>
      <vt:lpstr>Slide 41</vt:lpstr>
      <vt:lpstr>ArrayList</vt:lpstr>
      <vt:lpstr>Slide 43</vt:lpstr>
      <vt:lpstr>ArrayList initial capacity</vt:lpstr>
      <vt:lpstr>Slide 45</vt:lpstr>
      <vt:lpstr>Difference between arraylist and vector</vt:lpstr>
      <vt:lpstr>Slide 47</vt:lpstr>
      <vt:lpstr>Linked List </vt:lpstr>
      <vt:lpstr>Slide 49</vt:lpstr>
      <vt:lpstr>Slide 50</vt:lpstr>
      <vt:lpstr>Slide 51</vt:lpstr>
      <vt:lpstr>Slide 52</vt:lpstr>
      <vt:lpstr>Slide 53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</dc:title>
  <dc:creator>hp</dc:creator>
  <cp:lastModifiedBy>hp</cp:lastModifiedBy>
  <cp:revision>35</cp:revision>
  <dcterms:created xsi:type="dcterms:W3CDTF">2022-04-24T10:22:42Z</dcterms:created>
  <dcterms:modified xsi:type="dcterms:W3CDTF">2022-04-25T13:22:20Z</dcterms:modified>
</cp:coreProperties>
</file>