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8" r:id="rId5"/>
    <p:sldId id="259"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Mysql</a:t>
            </a:r>
            <a:r>
              <a:rPr lang="en-US" dirty="0" smtClean="0"/>
              <a:t> Database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SELECT * FROM Customers</a:t>
            </a:r>
          </a:p>
          <a:p>
            <a:r>
              <a:rPr lang="en-US" dirty="0" smtClean="0"/>
              <a:t>WHERE Country='Germany' AND (City='Berlin' OR City='</a:t>
            </a:r>
            <a:r>
              <a:rPr lang="en-US" dirty="0" err="1" smtClean="0"/>
              <a:t>München</a:t>
            </a:r>
            <a:r>
              <a:rPr lang="en-US" dirty="0" smtClean="0"/>
              <a:t>');</a:t>
            </a:r>
          </a:p>
          <a:p>
            <a:endParaRPr lang="en-US" dirty="0" smtClean="0"/>
          </a:p>
          <a:p>
            <a:r>
              <a:rPr lang="en-US" dirty="0" smtClean="0"/>
              <a:t>SELECT * FROM Customers</a:t>
            </a:r>
            <a:br>
              <a:rPr lang="en-US" dirty="0" smtClean="0"/>
            </a:br>
            <a:r>
              <a:rPr lang="en-US" dirty="0" smtClean="0"/>
              <a:t>WHERE NOT Country='Germany' AND NOT Country='USA';</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SQL ORDER BY Keyword</a:t>
            </a:r>
          </a:p>
          <a:p>
            <a:r>
              <a:rPr lang="en-US" dirty="0" smtClean="0"/>
              <a:t>The ORDER BY keyword is used to sort the result-set in ascending or descending order.</a:t>
            </a:r>
          </a:p>
          <a:p>
            <a:r>
              <a:rPr lang="en-US" dirty="0" smtClean="0"/>
              <a:t>The ORDER BY keyword sorts the records in ascending order by default. To sort the records in descending order, use the DESC keyword.</a:t>
            </a:r>
            <a:endParaRPr lang="en-US" dirty="0"/>
          </a:p>
        </p:txBody>
      </p:sp>
      <p:sp>
        <p:nvSpPr>
          <p:cNvPr id="3" name="Title 2"/>
          <p:cNvSpPr>
            <a:spLocks noGrp="1"/>
          </p:cNvSpPr>
          <p:nvPr>
            <p:ph type="title"/>
          </p:nvPr>
        </p:nvSpPr>
        <p:spPr/>
        <p:txBody>
          <a:bodyPr/>
          <a:lstStyle/>
          <a:p>
            <a:r>
              <a:rPr lang="en-US" dirty="0" smtClean="0"/>
              <a:t>The SQL ORDER BY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Ascending Order   </a:t>
            </a:r>
          </a:p>
          <a:p>
            <a:r>
              <a:rPr lang="en-US" dirty="0" smtClean="0"/>
              <a:t>SELECT </a:t>
            </a:r>
            <a:r>
              <a:rPr lang="en-US" dirty="0" smtClean="0"/>
              <a:t>* FROM Customers</a:t>
            </a:r>
          </a:p>
          <a:p>
            <a:r>
              <a:rPr lang="en-US" dirty="0" smtClean="0"/>
              <a:t>ORDER BY  Country  DESC</a:t>
            </a:r>
            <a:r>
              <a:rPr lang="en-US" dirty="0" smtClean="0"/>
              <a:t>;</a:t>
            </a:r>
          </a:p>
          <a:p>
            <a:endParaRPr lang="en-US" dirty="0" smtClean="0"/>
          </a:p>
          <a:p>
            <a:r>
              <a:rPr lang="en-US" dirty="0" smtClean="0"/>
              <a:t>Descending </a:t>
            </a:r>
            <a:r>
              <a:rPr lang="en-US" dirty="0" smtClean="0"/>
              <a:t>Order</a:t>
            </a:r>
            <a:endParaRPr lang="en-US" dirty="0" smtClean="0"/>
          </a:p>
          <a:p>
            <a:r>
              <a:rPr lang="en-US" dirty="0" smtClean="0"/>
              <a:t>SELECT * FROM Customers</a:t>
            </a:r>
          </a:p>
          <a:p>
            <a:r>
              <a:rPr lang="en-US" dirty="0" smtClean="0"/>
              <a:t>ORDER BY  Country  DESC</a:t>
            </a:r>
            <a:r>
              <a:rPr lang="en-US" dirty="0" smtClean="0"/>
              <a:t>;</a:t>
            </a:r>
          </a:p>
          <a:p>
            <a:endParaRPr lang="en-US" dirty="0" smtClean="0"/>
          </a:p>
          <a:p>
            <a:r>
              <a:rPr lang="en-US" dirty="0" smtClean="0"/>
              <a:t>Multiple columns then separate with [,]</a:t>
            </a:r>
            <a:endParaRPr lang="en-US" dirty="0" smtClean="0"/>
          </a:p>
          <a:p>
            <a:r>
              <a:rPr lang="en-US" dirty="0" smtClean="0"/>
              <a:t>SELECT * FROM Customers</a:t>
            </a:r>
            <a:br>
              <a:rPr lang="en-US" dirty="0" smtClean="0"/>
            </a:br>
            <a:r>
              <a:rPr lang="en-US" dirty="0" smtClean="0"/>
              <a:t>ORDER BY Country, </a:t>
            </a:r>
            <a:r>
              <a:rPr lang="en-US" dirty="0" err="1" smtClean="0"/>
              <a:t>CustomerName</a:t>
            </a:r>
            <a:r>
              <a:rPr lang="en-US" dirty="0" smtClean="0"/>
              <a:t>;</a:t>
            </a:r>
          </a:p>
          <a:p>
            <a:endParaRPr lang="en-US" dirty="0" smtClean="0"/>
          </a:p>
          <a:p>
            <a:r>
              <a:rPr lang="en-US" dirty="0" smtClean="0"/>
              <a:t>SELECT * FROM Customers</a:t>
            </a:r>
            <a:br>
              <a:rPr lang="en-US" dirty="0" smtClean="0"/>
            </a:br>
            <a:r>
              <a:rPr lang="en-US" dirty="0" smtClean="0"/>
              <a:t>ORDER BY Country ASC, </a:t>
            </a:r>
            <a:r>
              <a:rPr lang="en-US" dirty="0" err="1" smtClean="0"/>
              <a:t>CustomerName</a:t>
            </a:r>
            <a:r>
              <a:rPr lang="en-US" dirty="0" smtClean="0"/>
              <a:t> DESC;</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SQL INSERT INTO Statement</a:t>
            </a:r>
          </a:p>
          <a:p>
            <a:r>
              <a:rPr lang="en-US" dirty="0" smtClean="0"/>
              <a:t>The INSERT INTO statement is used to insert new records in a table.</a:t>
            </a:r>
          </a:p>
          <a:p>
            <a:r>
              <a:rPr lang="en-US" dirty="0" smtClean="0"/>
              <a:t>INSERT INTO Syntax</a:t>
            </a:r>
          </a:p>
          <a:p>
            <a:r>
              <a:rPr lang="en-US" dirty="0" smtClean="0"/>
              <a:t>It is possible to write the INSERT INTO statement in two ways:</a:t>
            </a:r>
          </a:p>
          <a:p>
            <a:r>
              <a:rPr lang="en-US" dirty="0" smtClean="0"/>
              <a:t>1. Specify both the column names and the values to be inserted</a:t>
            </a:r>
            <a:r>
              <a:rPr lang="en-US" dirty="0" smtClean="0"/>
              <a:t>:</a:t>
            </a:r>
          </a:p>
          <a:p>
            <a:endParaRPr lang="en-US" dirty="0" smtClean="0"/>
          </a:p>
          <a:p>
            <a:r>
              <a:rPr lang="en-US" dirty="0" smtClean="0"/>
              <a:t>2. If you are adding values for all the columns of the table, you do not need to specify the column names in the SQL query. However, make sure the order of the values is in the same order as the columns in the table.</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accent2">
                    <a:lumMod val="50000"/>
                  </a:schemeClr>
                </a:solidFill>
              </a:rPr>
              <a:t>For whole table </a:t>
            </a:r>
          </a:p>
          <a:p>
            <a:r>
              <a:rPr lang="en-US" dirty="0" smtClean="0">
                <a:solidFill>
                  <a:schemeClr val="accent2">
                    <a:lumMod val="50000"/>
                  </a:schemeClr>
                </a:solidFill>
              </a:rPr>
              <a:t>INSERT</a:t>
            </a:r>
            <a:r>
              <a:rPr lang="en-US" dirty="0" smtClean="0">
                <a:solidFill>
                  <a:schemeClr val="accent2">
                    <a:lumMod val="50000"/>
                  </a:schemeClr>
                </a:solidFill>
              </a:rPr>
              <a:t> INTO Customers (</a:t>
            </a:r>
            <a:r>
              <a:rPr lang="en-US" dirty="0" err="1" smtClean="0">
                <a:solidFill>
                  <a:schemeClr val="accent2">
                    <a:lumMod val="50000"/>
                  </a:schemeClr>
                </a:solidFill>
              </a:rPr>
              <a:t>CustomerName</a:t>
            </a:r>
            <a:r>
              <a:rPr lang="en-US" dirty="0" smtClean="0">
                <a:solidFill>
                  <a:schemeClr val="accent2">
                    <a:lumMod val="50000"/>
                  </a:schemeClr>
                </a:solidFill>
              </a:rPr>
              <a:t>, </a:t>
            </a:r>
            <a:r>
              <a:rPr lang="en-US" dirty="0" err="1" smtClean="0">
                <a:solidFill>
                  <a:schemeClr val="accent2">
                    <a:lumMod val="50000"/>
                  </a:schemeClr>
                </a:solidFill>
              </a:rPr>
              <a:t>ContactName</a:t>
            </a:r>
            <a:r>
              <a:rPr lang="en-US" dirty="0" smtClean="0">
                <a:solidFill>
                  <a:schemeClr val="accent2">
                    <a:lumMod val="50000"/>
                  </a:schemeClr>
                </a:solidFill>
              </a:rPr>
              <a:t>, Address, City, </a:t>
            </a:r>
            <a:r>
              <a:rPr lang="en-US" dirty="0" err="1" smtClean="0">
                <a:solidFill>
                  <a:schemeClr val="accent2">
                    <a:lumMod val="50000"/>
                  </a:schemeClr>
                </a:solidFill>
              </a:rPr>
              <a:t>PostalCode</a:t>
            </a:r>
            <a:r>
              <a:rPr lang="en-US" dirty="0" smtClean="0">
                <a:solidFill>
                  <a:schemeClr val="accent2">
                    <a:lumMod val="50000"/>
                  </a:schemeClr>
                </a:solidFill>
              </a:rPr>
              <a:t>, Country)</a:t>
            </a:r>
            <a:br>
              <a:rPr lang="en-US" dirty="0" smtClean="0">
                <a:solidFill>
                  <a:schemeClr val="accent2">
                    <a:lumMod val="50000"/>
                  </a:schemeClr>
                </a:solidFill>
              </a:rPr>
            </a:br>
            <a:r>
              <a:rPr lang="en-US" dirty="0" smtClean="0">
                <a:solidFill>
                  <a:schemeClr val="accent2">
                    <a:lumMod val="50000"/>
                  </a:schemeClr>
                </a:solidFill>
              </a:rPr>
              <a:t>VALUES ('Cardinal', 'Tom B. </a:t>
            </a:r>
            <a:r>
              <a:rPr lang="en-US" dirty="0" err="1" smtClean="0">
                <a:solidFill>
                  <a:schemeClr val="accent2">
                    <a:lumMod val="50000"/>
                  </a:schemeClr>
                </a:solidFill>
              </a:rPr>
              <a:t>Erichsen</a:t>
            </a:r>
            <a:r>
              <a:rPr lang="en-US" dirty="0" smtClean="0">
                <a:solidFill>
                  <a:schemeClr val="accent2">
                    <a:lumMod val="50000"/>
                  </a:schemeClr>
                </a:solidFill>
              </a:rPr>
              <a:t>', '</a:t>
            </a:r>
            <a:r>
              <a:rPr lang="en-US" dirty="0" err="1" smtClean="0">
                <a:solidFill>
                  <a:schemeClr val="accent2">
                    <a:lumMod val="50000"/>
                  </a:schemeClr>
                </a:solidFill>
              </a:rPr>
              <a:t>Skagen</a:t>
            </a:r>
            <a:r>
              <a:rPr lang="en-US" dirty="0" smtClean="0">
                <a:solidFill>
                  <a:schemeClr val="accent2">
                    <a:lumMod val="50000"/>
                  </a:schemeClr>
                </a:solidFill>
              </a:rPr>
              <a:t> 21', 'Stavanger', '4006', 'Norway</a:t>
            </a:r>
            <a:r>
              <a:rPr lang="en-US" dirty="0" smtClean="0">
                <a:solidFill>
                  <a:schemeClr val="accent2">
                    <a:lumMod val="50000"/>
                  </a:schemeClr>
                </a:solidFill>
              </a:rPr>
              <a:t>');</a:t>
            </a:r>
          </a:p>
          <a:p>
            <a:endParaRPr lang="en-US" dirty="0" smtClean="0">
              <a:solidFill>
                <a:schemeClr val="accent2">
                  <a:lumMod val="50000"/>
                </a:schemeClr>
              </a:solidFill>
            </a:endParaRPr>
          </a:p>
          <a:p>
            <a:r>
              <a:rPr lang="en-US" dirty="0" smtClean="0">
                <a:solidFill>
                  <a:schemeClr val="accent2">
                    <a:lumMod val="50000"/>
                  </a:schemeClr>
                </a:solidFill>
              </a:rPr>
              <a:t>For only specified columns</a:t>
            </a:r>
            <a:endParaRPr lang="en-US" dirty="0" smtClean="0">
              <a:solidFill>
                <a:schemeClr val="accent2">
                  <a:lumMod val="50000"/>
                </a:schemeClr>
              </a:solidFill>
            </a:endParaRPr>
          </a:p>
          <a:p>
            <a:r>
              <a:rPr lang="en-US" dirty="0" smtClean="0">
                <a:solidFill>
                  <a:schemeClr val="accent2">
                    <a:lumMod val="50000"/>
                  </a:schemeClr>
                </a:solidFill>
              </a:rPr>
              <a:t>INSERT INTO Customers (</a:t>
            </a:r>
            <a:r>
              <a:rPr lang="en-US" dirty="0" err="1" smtClean="0">
                <a:solidFill>
                  <a:schemeClr val="accent2">
                    <a:lumMod val="50000"/>
                  </a:schemeClr>
                </a:solidFill>
              </a:rPr>
              <a:t>CustomerName</a:t>
            </a:r>
            <a:r>
              <a:rPr lang="en-US" dirty="0" smtClean="0">
                <a:solidFill>
                  <a:schemeClr val="accent2">
                    <a:lumMod val="50000"/>
                  </a:schemeClr>
                </a:solidFill>
              </a:rPr>
              <a:t>, City, Country)</a:t>
            </a:r>
            <a:br>
              <a:rPr lang="en-US" dirty="0" smtClean="0">
                <a:solidFill>
                  <a:schemeClr val="accent2">
                    <a:lumMod val="50000"/>
                  </a:schemeClr>
                </a:solidFill>
              </a:rPr>
            </a:br>
            <a:r>
              <a:rPr lang="en-US" dirty="0" smtClean="0">
                <a:solidFill>
                  <a:schemeClr val="accent2">
                    <a:lumMod val="50000"/>
                  </a:schemeClr>
                </a:solidFill>
              </a:rPr>
              <a:t>VALUES ('Cardinal', 'Stavanger', 'Norway');</a:t>
            </a:r>
            <a:endParaRPr lang="en-US" dirty="0">
              <a:solidFill>
                <a:schemeClr val="accent2">
                  <a:lumMod val="50000"/>
                </a:schemeClr>
              </a:solidFill>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What is a NULL Value?</a:t>
            </a:r>
          </a:p>
          <a:p>
            <a:r>
              <a:rPr lang="en-US" dirty="0" smtClean="0"/>
              <a:t>A field with a NULL value is a field with no value.</a:t>
            </a:r>
          </a:p>
          <a:p>
            <a:r>
              <a:rPr lang="en-US" dirty="0" smtClean="0"/>
              <a:t>If a field in a table is optional, it is possible to insert a new record or update a record without adding a value to this field. Then, the field will be saved with a NULL value</a:t>
            </a:r>
            <a:r>
              <a:rPr lang="en-US" dirty="0" smtClean="0"/>
              <a:t>.</a:t>
            </a:r>
          </a:p>
          <a:p>
            <a:endParaRPr lang="en-US" dirty="0" smtClean="0"/>
          </a:p>
          <a:p>
            <a:r>
              <a:rPr lang="en-US" dirty="0" smtClean="0"/>
              <a:t>SELECT </a:t>
            </a:r>
            <a:r>
              <a:rPr lang="en-US" dirty="0" err="1" smtClean="0"/>
              <a:t>CustomerName</a:t>
            </a:r>
            <a:r>
              <a:rPr lang="en-US" dirty="0" smtClean="0"/>
              <a:t>, </a:t>
            </a:r>
            <a:r>
              <a:rPr lang="en-US" dirty="0" err="1" smtClean="0"/>
              <a:t>ContactName</a:t>
            </a:r>
            <a:r>
              <a:rPr lang="en-US" dirty="0" smtClean="0"/>
              <a:t>, Address</a:t>
            </a:r>
            <a:br>
              <a:rPr lang="en-US" dirty="0" smtClean="0"/>
            </a:br>
            <a:r>
              <a:rPr lang="en-US" dirty="0" smtClean="0"/>
              <a:t>FROM Customers</a:t>
            </a:r>
            <a:br>
              <a:rPr lang="en-US" dirty="0" smtClean="0"/>
            </a:br>
            <a:r>
              <a:rPr lang="en-US" dirty="0" smtClean="0"/>
              <a:t>WHERE Address IS </a:t>
            </a:r>
            <a:r>
              <a:rPr lang="en-US" dirty="0" smtClean="0"/>
              <a:t>NULL</a:t>
            </a:r>
          </a:p>
          <a:p>
            <a:endParaRPr lang="en-US" dirty="0" smtClean="0"/>
          </a:p>
          <a:p>
            <a:endParaRPr lang="en-US" dirty="0" smtClean="0"/>
          </a:p>
          <a:p>
            <a:r>
              <a:rPr lang="en-US" dirty="0" smtClean="0"/>
              <a:t>SELECT </a:t>
            </a:r>
            <a:r>
              <a:rPr lang="en-US" dirty="0" err="1" smtClean="0"/>
              <a:t>CustomerName</a:t>
            </a:r>
            <a:r>
              <a:rPr lang="en-US" dirty="0" smtClean="0"/>
              <a:t>, </a:t>
            </a:r>
            <a:r>
              <a:rPr lang="en-US" dirty="0" err="1" smtClean="0"/>
              <a:t>ContactName</a:t>
            </a:r>
            <a:r>
              <a:rPr lang="en-US" dirty="0" smtClean="0"/>
              <a:t>, Address</a:t>
            </a:r>
            <a:br>
              <a:rPr lang="en-US" dirty="0" smtClean="0"/>
            </a:br>
            <a:r>
              <a:rPr lang="en-US" dirty="0" smtClean="0"/>
              <a:t>FROM Customers</a:t>
            </a:r>
            <a:br>
              <a:rPr lang="en-US" dirty="0" smtClean="0"/>
            </a:br>
            <a:r>
              <a:rPr lang="en-US" dirty="0" smtClean="0"/>
              <a:t>WHERE Address IS NOT NULL;</a:t>
            </a:r>
          </a:p>
          <a:p>
            <a:endParaRPr lang="en-US" dirty="0"/>
          </a:p>
        </p:txBody>
      </p:sp>
      <p:sp>
        <p:nvSpPr>
          <p:cNvPr id="3" name="Title 2"/>
          <p:cNvSpPr>
            <a:spLocks noGrp="1"/>
          </p:cNvSpPr>
          <p:nvPr>
            <p:ph type="title"/>
          </p:nvPr>
        </p:nvSpPr>
        <p:spPr/>
        <p:txBody>
          <a:bodyPr>
            <a:normAutofit/>
          </a:bodyPr>
          <a:lstStyle/>
          <a:p>
            <a:r>
              <a:rPr lang="en-US" dirty="0" smtClean="0"/>
              <a:t>NULL </a:t>
            </a:r>
            <a:r>
              <a:rPr lang="en-US" dirty="0" smtClean="0"/>
              <a:t>Value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SQL UPDATE Statement</a:t>
            </a:r>
          </a:p>
          <a:p>
            <a:r>
              <a:rPr lang="en-US" dirty="0" smtClean="0"/>
              <a:t>The UPDATE statement is used to modify the existing records in a table</a:t>
            </a:r>
            <a:r>
              <a:rPr lang="en-US" dirty="0" smtClean="0"/>
              <a:t>.</a:t>
            </a:r>
          </a:p>
          <a:p>
            <a:endParaRPr lang="en-US" dirty="0" smtClean="0"/>
          </a:p>
          <a:p>
            <a:r>
              <a:rPr lang="en-US" dirty="0" smtClean="0"/>
              <a:t>UPDATE Syntax</a:t>
            </a:r>
          </a:p>
          <a:p>
            <a:r>
              <a:rPr lang="en-US" dirty="0" smtClean="0"/>
              <a:t>UPDATE Customers</a:t>
            </a:r>
            <a:br>
              <a:rPr lang="en-US" dirty="0" smtClean="0"/>
            </a:br>
            <a:r>
              <a:rPr lang="en-US" dirty="0" smtClean="0"/>
              <a:t>SET </a:t>
            </a:r>
            <a:r>
              <a:rPr lang="en-US" dirty="0" err="1" smtClean="0"/>
              <a:t>ContactName</a:t>
            </a:r>
            <a:r>
              <a:rPr lang="en-US" dirty="0" smtClean="0"/>
              <a:t> = 'Alfred Schmidt', City= 'Frankfurt'</a:t>
            </a:r>
            <a:br>
              <a:rPr lang="en-US" dirty="0" smtClean="0"/>
            </a:br>
            <a:r>
              <a:rPr lang="en-US" dirty="0" smtClean="0"/>
              <a:t>WHERE </a:t>
            </a:r>
            <a:r>
              <a:rPr lang="en-US" dirty="0" err="1" smtClean="0"/>
              <a:t>CustomerID</a:t>
            </a:r>
            <a:r>
              <a:rPr lang="en-US" dirty="0" smtClean="0"/>
              <a:t> = 1</a:t>
            </a:r>
            <a:r>
              <a:rPr lang="en-US" dirty="0" smtClean="0"/>
              <a:t>;</a:t>
            </a:r>
          </a:p>
          <a:p>
            <a:endParaRPr lang="en-US" dirty="0" smtClean="0"/>
          </a:p>
          <a:p>
            <a:endParaRPr lang="en-US" dirty="0" smtClean="0"/>
          </a:p>
          <a:p>
            <a:r>
              <a:rPr lang="en-US" dirty="0" smtClean="0"/>
              <a:t>Without Where clause  it will update all records in customer </a:t>
            </a:r>
          </a:p>
          <a:p>
            <a:r>
              <a:rPr lang="en-US" dirty="0" smtClean="0"/>
              <a:t>UPDATE Customers</a:t>
            </a:r>
          </a:p>
          <a:p>
            <a:r>
              <a:rPr lang="en-US" dirty="0" smtClean="0"/>
              <a:t>SET </a:t>
            </a:r>
            <a:r>
              <a:rPr lang="en-US" dirty="0" err="1" smtClean="0"/>
              <a:t>ContactName</a:t>
            </a:r>
            <a:r>
              <a:rPr lang="en-US" dirty="0" smtClean="0"/>
              <a:t>='Juan';</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SQL DELETE Statement</a:t>
            </a:r>
            <a:br>
              <a:rPr lang="en-US" dirty="0" smtClean="0"/>
            </a:br>
            <a:r>
              <a:rPr lang="en-US" dirty="0" smtClean="0"/>
              <a:t>The DELETE statement is used to delete existing records in a table.</a:t>
            </a:r>
            <a:br>
              <a:rPr lang="en-US" dirty="0" smtClean="0"/>
            </a:br>
            <a:r>
              <a:rPr lang="en-US" dirty="0" smtClean="0"/>
              <a:t>DELETE </a:t>
            </a:r>
            <a:r>
              <a:rPr lang="en-US" dirty="0" smtClean="0"/>
              <a:t>Syntax</a:t>
            </a:r>
          </a:p>
          <a:p>
            <a:endParaRPr lang="en-US" dirty="0" smtClean="0"/>
          </a:p>
          <a:p>
            <a:r>
              <a:rPr lang="en-US" dirty="0" smtClean="0"/>
              <a:t>DELETE FROM Customers WHERE </a:t>
            </a:r>
            <a:r>
              <a:rPr lang="en-US" dirty="0" err="1" smtClean="0"/>
              <a:t>CustomerName</a:t>
            </a:r>
            <a:r>
              <a:rPr lang="en-US" dirty="0" smtClean="0"/>
              <a:t>='</a:t>
            </a:r>
            <a:r>
              <a:rPr lang="en-US" dirty="0" err="1" smtClean="0"/>
              <a:t>Alfreds</a:t>
            </a:r>
            <a:r>
              <a:rPr lang="en-US" dirty="0" smtClean="0"/>
              <a:t> </a:t>
            </a:r>
            <a:r>
              <a:rPr lang="en-US" dirty="0" err="1" smtClean="0"/>
              <a:t>Futterkiste</a:t>
            </a:r>
            <a:r>
              <a:rPr lang="en-US" dirty="0" smtClean="0"/>
              <a:t>' ; </a:t>
            </a:r>
            <a:br>
              <a:rPr lang="en-US" dirty="0" smtClean="0"/>
            </a:br>
            <a:endParaRPr lang="en-US" dirty="0"/>
          </a:p>
        </p:txBody>
      </p:sp>
      <p:sp>
        <p:nvSpPr>
          <p:cNvPr id="3" name="Title 2"/>
          <p:cNvSpPr>
            <a:spLocks noGrp="1"/>
          </p:cNvSpPr>
          <p:nvPr>
            <p:ph type="title"/>
          </p:nvPr>
        </p:nvSpPr>
        <p:spPr/>
        <p:txBody>
          <a:bodyPr>
            <a:normAutofit/>
          </a:bodyPr>
          <a:lstStyle/>
          <a:p>
            <a:pPr algn="ctr"/>
            <a:r>
              <a:rPr lang="en-US" dirty="0" smtClean="0"/>
              <a:t>The SQL DELETE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SELECT TOP clause is used to specify the number of records to return</a:t>
            </a:r>
            <a:r>
              <a:rPr lang="en-US" dirty="0" smtClean="0"/>
              <a:t>.</a:t>
            </a:r>
          </a:p>
          <a:p>
            <a:endParaRPr lang="en-US" dirty="0" smtClean="0"/>
          </a:p>
          <a:p>
            <a:r>
              <a:rPr lang="en-US" dirty="0" smtClean="0"/>
              <a:t>The SELECT TOP clause is useful on large tables with thousands of records. Returning a large number of records can impact performance.</a:t>
            </a:r>
            <a:endParaRPr lang="en-US" dirty="0"/>
          </a:p>
        </p:txBody>
      </p:sp>
      <p:sp>
        <p:nvSpPr>
          <p:cNvPr id="3" name="Title 2"/>
          <p:cNvSpPr>
            <a:spLocks noGrp="1"/>
          </p:cNvSpPr>
          <p:nvPr>
            <p:ph type="title"/>
          </p:nvPr>
        </p:nvSpPr>
        <p:spPr/>
        <p:txBody>
          <a:bodyPr/>
          <a:lstStyle/>
          <a:p>
            <a:r>
              <a:rPr lang="en-US" dirty="0" smtClean="0"/>
              <a:t>The SQL SELECT TOP</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SELECT TOP 3 * FROM Customers</a:t>
            </a:r>
            <a:r>
              <a:rPr lang="en-US" dirty="0" smtClean="0"/>
              <a:t>;</a:t>
            </a:r>
          </a:p>
          <a:p>
            <a:endParaRPr lang="en-US" dirty="0" smtClean="0"/>
          </a:p>
          <a:p>
            <a:r>
              <a:rPr lang="en-US" dirty="0" smtClean="0"/>
              <a:t>SELECT * </a:t>
            </a:r>
            <a:r>
              <a:rPr lang="en-US" dirty="0" smtClean="0"/>
              <a:t>FROM </a:t>
            </a:r>
            <a:r>
              <a:rPr lang="en-US" dirty="0" smtClean="0"/>
              <a:t>Customers LIMIT 3</a:t>
            </a:r>
            <a:r>
              <a:rPr lang="en-US" dirty="0" smtClean="0"/>
              <a:t>;</a:t>
            </a:r>
          </a:p>
          <a:p>
            <a:endParaRPr lang="en-US" dirty="0" smtClean="0"/>
          </a:p>
          <a:p>
            <a:r>
              <a:rPr lang="en-US" dirty="0" smtClean="0"/>
              <a:t>SELECT * FROM Customers</a:t>
            </a:r>
            <a:br>
              <a:rPr lang="en-US" dirty="0" smtClean="0"/>
            </a:br>
            <a:r>
              <a:rPr lang="en-US" dirty="0" smtClean="0"/>
              <a:t>FETCH FIRST 3 ROWS </a:t>
            </a:r>
            <a:r>
              <a:rPr lang="en-US" dirty="0" smtClean="0"/>
              <a:t>ONLY;</a:t>
            </a:r>
          </a:p>
          <a:p>
            <a:endParaRPr lang="en-US" dirty="0" smtClean="0"/>
          </a:p>
          <a:p>
            <a:r>
              <a:rPr lang="en-US" dirty="0" smtClean="0"/>
              <a:t>SELECT TOP 50 PERCENT * FROM Customers</a:t>
            </a:r>
            <a:r>
              <a:rPr lang="en-US" dirty="0" smtClean="0"/>
              <a:t>;</a:t>
            </a:r>
          </a:p>
          <a:p>
            <a:endParaRPr lang="en-US" dirty="0" smtClean="0"/>
          </a:p>
          <a:p>
            <a:r>
              <a:rPr lang="en-US" dirty="0" smtClean="0"/>
              <a:t>SELECT * FROM Customers</a:t>
            </a:r>
            <a:br>
              <a:rPr lang="en-US" dirty="0" smtClean="0"/>
            </a:br>
            <a:r>
              <a:rPr lang="en-US" dirty="0" smtClean="0"/>
              <a:t>FETCH FIRST 50 PERCENT ROWS ONLY</a:t>
            </a:r>
            <a:r>
              <a:rPr lang="en-US" dirty="0" smtClean="0"/>
              <a:t>;</a:t>
            </a:r>
          </a:p>
          <a:p>
            <a:endParaRPr lang="en-US" dirty="0" smtClean="0"/>
          </a:p>
          <a:p>
            <a:r>
              <a:rPr lang="en-US" dirty="0" smtClean="0"/>
              <a:t>SELECT TOP 3 * FROM Customers</a:t>
            </a:r>
            <a:br>
              <a:rPr lang="en-US" dirty="0" smtClean="0"/>
            </a:br>
            <a:r>
              <a:rPr lang="en-US" dirty="0" smtClean="0"/>
              <a:t>WHERE Country='Germany</a:t>
            </a:r>
            <a:r>
              <a:rPr lang="en-US" dirty="0" smtClean="0"/>
              <a:t>';</a:t>
            </a:r>
          </a:p>
          <a:p>
            <a:endParaRPr lang="en-US" dirty="0" smtClean="0"/>
          </a:p>
          <a:p>
            <a:r>
              <a:rPr lang="en-US" dirty="0" smtClean="0"/>
              <a:t>SELECT * FROM Customers</a:t>
            </a:r>
            <a:br>
              <a:rPr lang="en-US" dirty="0" smtClean="0"/>
            </a:br>
            <a:r>
              <a:rPr lang="en-US" dirty="0" smtClean="0"/>
              <a:t>WHERE Country='Germany'</a:t>
            </a:r>
            <a:br>
              <a:rPr lang="en-US" dirty="0" smtClean="0"/>
            </a:br>
            <a:r>
              <a:rPr lang="en-US" dirty="0" smtClean="0"/>
              <a:t>LIMIT 3</a:t>
            </a:r>
            <a:r>
              <a:rPr lang="en-US" dirty="0" smtClean="0"/>
              <a:t>;</a:t>
            </a:r>
          </a:p>
          <a:p>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6000" b="1" dirty="0" smtClean="0">
                <a:solidFill>
                  <a:srgbClr val="00B0F0"/>
                </a:solidFill>
              </a:rPr>
              <a:t>SELECT  Statements</a:t>
            </a:r>
          </a:p>
          <a:p>
            <a:r>
              <a:rPr lang="en-US" sz="6000" dirty="0" smtClean="0">
                <a:solidFill>
                  <a:schemeClr val="bg2">
                    <a:lumMod val="10000"/>
                  </a:schemeClr>
                </a:solidFill>
              </a:rPr>
              <a:t> The SQL SELECT Statement</a:t>
            </a:r>
          </a:p>
          <a:p>
            <a:r>
              <a:rPr lang="en-US" sz="6000" dirty="0" smtClean="0">
                <a:solidFill>
                  <a:schemeClr val="bg2">
                    <a:lumMod val="10000"/>
                  </a:schemeClr>
                </a:solidFill>
              </a:rPr>
              <a:t>The SELECT statement is used to select data from a database.</a:t>
            </a:r>
          </a:p>
          <a:p>
            <a:r>
              <a:rPr lang="en-US" sz="6000" dirty="0" smtClean="0">
                <a:solidFill>
                  <a:schemeClr val="bg2">
                    <a:lumMod val="10000"/>
                  </a:schemeClr>
                </a:solidFill>
              </a:rPr>
              <a:t>The data returned is stored in a result table, called the result-set.</a:t>
            </a:r>
          </a:p>
          <a:p>
            <a:r>
              <a:rPr lang="en-US" sz="6000" b="1" dirty="0" smtClean="0">
                <a:solidFill>
                  <a:srgbClr val="00B0F0"/>
                </a:solidFill>
              </a:rPr>
              <a:t> </a:t>
            </a:r>
            <a:r>
              <a:rPr lang="en-US" dirty="0" smtClean="0">
                <a:solidFill>
                  <a:srgbClr val="00B0F0"/>
                </a:solidFill>
              </a:rPr>
              <a:t> </a:t>
            </a:r>
            <a:endParaRPr lang="en-US" dirty="0">
              <a:solidFill>
                <a:srgbClr val="00B0F0"/>
              </a:solidFill>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SQL MIN() and MAX() Functions</a:t>
            </a:r>
          </a:p>
          <a:p>
            <a:r>
              <a:rPr lang="en-US" dirty="0" smtClean="0"/>
              <a:t>The MIN() function returns the smallest value of the selected column</a:t>
            </a:r>
            <a:r>
              <a:rPr lang="en-US" dirty="0" smtClean="0"/>
              <a:t>.</a:t>
            </a:r>
          </a:p>
          <a:p>
            <a:endParaRPr lang="en-US" dirty="0" smtClean="0"/>
          </a:p>
          <a:p>
            <a:r>
              <a:rPr lang="en-US" dirty="0" smtClean="0"/>
              <a:t>The MAX() function returns the largest value of the selected column.</a:t>
            </a:r>
          </a:p>
          <a:p>
            <a:endParaRPr lang="en-US" dirty="0"/>
          </a:p>
        </p:txBody>
      </p:sp>
      <p:sp>
        <p:nvSpPr>
          <p:cNvPr id="3" name="Title 2"/>
          <p:cNvSpPr>
            <a:spLocks noGrp="1"/>
          </p:cNvSpPr>
          <p:nvPr>
            <p:ph type="title"/>
          </p:nvPr>
        </p:nvSpPr>
        <p:spPr/>
        <p:txBody>
          <a:bodyPr/>
          <a:lstStyle/>
          <a:p>
            <a:r>
              <a:rPr lang="en-US" dirty="0" err="1" smtClean="0"/>
              <a:t>Sql</a:t>
            </a:r>
            <a:r>
              <a:rPr lang="en-US" dirty="0" smtClean="0"/>
              <a:t>  Min and Max</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SELECT MIN(Price) AS </a:t>
            </a:r>
            <a:r>
              <a:rPr lang="en-US" dirty="0" err="1" smtClean="0"/>
              <a:t>SmallestPrice</a:t>
            </a:r>
            <a:r>
              <a:rPr lang="en-US" dirty="0" smtClean="0"/>
              <a:t/>
            </a:r>
            <a:br>
              <a:rPr lang="en-US" dirty="0" smtClean="0"/>
            </a:br>
            <a:r>
              <a:rPr lang="en-US" dirty="0" smtClean="0"/>
              <a:t>FROM Products</a:t>
            </a:r>
            <a:r>
              <a:rPr lang="en-US" dirty="0" smtClean="0"/>
              <a:t>;</a:t>
            </a:r>
          </a:p>
          <a:p>
            <a:endParaRPr lang="en-US" dirty="0" smtClean="0"/>
          </a:p>
          <a:p>
            <a:endParaRPr lang="en-US" dirty="0" smtClean="0"/>
          </a:p>
          <a:p>
            <a:r>
              <a:rPr lang="en-US" dirty="0" smtClean="0"/>
              <a:t>SELECT MAX(Price) AS </a:t>
            </a:r>
            <a:r>
              <a:rPr lang="en-US" dirty="0" err="1" smtClean="0"/>
              <a:t>LargestPrice</a:t>
            </a:r>
            <a:r>
              <a:rPr lang="en-US" dirty="0" smtClean="0"/>
              <a:t/>
            </a:r>
            <a:br>
              <a:rPr lang="en-US" dirty="0" smtClean="0"/>
            </a:br>
            <a:r>
              <a:rPr lang="en-US" dirty="0" smtClean="0"/>
              <a:t>FROM Products;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For All records present in tabl</a:t>
            </a:r>
            <a:r>
              <a:rPr lang="en-US" dirty="0" smtClean="0"/>
              <a:t>e</a:t>
            </a:r>
            <a:endParaRPr lang="en-US" dirty="0" smtClean="0"/>
          </a:p>
          <a:p>
            <a:r>
              <a:rPr lang="en-US" dirty="0" smtClean="0"/>
              <a:t>SELECT</a:t>
            </a:r>
            <a:r>
              <a:rPr lang="en-US" dirty="0" smtClean="0"/>
              <a:t> </a:t>
            </a:r>
            <a:r>
              <a:rPr lang="en-US" dirty="0" smtClean="0"/>
              <a:t>*</a:t>
            </a:r>
            <a:r>
              <a:rPr lang="en-US" dirty="0" smtClean="0"/>
              <a:t> FROM Customers;</a:t>
            </a:r>
          </a:p>
          <a:p>
            <a:endParaRPr lang="en-US" dirty="0" smtClean="0"/>
          </a:p>
          <a:p>
            <a:r>
              <a:rPr lang="en-US" dirty="0" smtClean="0"/>
              <a:t>For </a:t>
            </a:r>
            <a:r>
              <a:rPr lang="en-US" dirty="0" smtClean="0"/>
              <a:t>one column from the table </a:t>
            </a:r>
            <a:endParaRPr lang="en-US" dirty="0" smtClean="0"/>
          </a:p>
          <a:p>
            <a:endParaRPr lang="en-US" dirty="0" smtClean="0"/>
          </a:p>
          <a:p>
            <a:r>
              <a:rPr lang="en-US" dirty="0" smtClean="0"/>
              <a:t>SELECT</a:t>
            </a:r>
            <a:r>
              <a:rPr lang="en-US" dirty="0" smtClean="0"/>
              <a:t> </a:t>
            </a:r>
            <a:r>
              <a:rPr lang="en-US" dirty="0" err="1" smtClean="0"/>
              <a:t>CustomerName</a:t>
            </a:r>
            <a:r>
              <a:rPr lang="en-US" dirty="0" smtClean="0"/>
              <a:t> FROM Customers</a:t>
            </a:r>
            <a:r>
              <a:rPr lang="en-US" dirty="0" smtClean="0"/>
              <a:t>;</a:t>
            </a:r>
          </a:p>
          <a:p>
            <a:endParaRPr lang="en-US" dirty="0" smtClean="0"/>
          </a:p>
          <a:p>
            <a:r>
              <a:rPr lang="en-US" dirty="0" smtClean="0"/>
              <a:t>For </a:t>
            </a:r>
            <a:r>
              <a:rPr lang="en-US" dirty="0" smtClean="0"/>
              <a:t>multiple </a:t>
            </a:r>
            <a:r>
              <a:rPr lang="en-US" dirty="0" smtClean="0"/>
              <a:t>column from the table </a:t>
            </a:r>
          </a:p>
          <a:p>
            <a:endParaRPr lang="en-US" dirty="0" smtClean="0"/>
          </a:p>
          <a:p>
            <a:r>
              <a:rPr lang="en-US" dirty="0" smtClean="0"/>
              <a:t>SELECT</a:t>
            </a:r>
            <a:r>
              <a:rPr lang="en-US" dirty="0" smtClean="0"/>
              <a:t> </a:t>
            </a:r>
            <a:r>
              <a:rPr lang="en-US" dirty="0" err="1" smtClean="0"/>
              <a:t>CustomerName</a:t>
            </a:r>
            <a:r>
              <a:rPr lang="en-US" dirty="0" smtClean="0"/>
              <a:t> ,City</a:t>
            </a:r>
            <a:r>
              <a:rPr lang="en-US" dirty="0" smtClean="0"/>
              <a:t> FROM Customers;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No Duplications</a:t>
            </a:r>
            <a:endParaRPr lang="en-US" dirty="0" smtClean="0"/>
          </a:p>
          <a:p>
            <a:r>
              <a:rPr lang="en-US" dirty="0" smtClean="0"/>
              <a:t>SELECT</a:t>
            </a:r>
            <a:r>
              <a:rPr lang="en-US" dirty="0" smtClean="0"/>
              <a:t> DISTINCT Country FROM Customers</a:t>
            </a:r>
            <a:r>
              <a:rPr lang="en-US" dirty="0" smtClean="0"/>
              <a:t>;</a:t>
            </a:r>
          </a:p>
          <a:p>
            <a:endParaRPr lang="en-US" dirty="0" smtClean="0"/>
          </a:p>
          <a:p>
            <a:endParaRPr lang="en-US" dirty="0" smtClean="0"/>
          </a:p>
          <a:p>
            <a:r>
              <a:rPr lang="en-US" dirty="0" smtClean="0"/>
              <a:t>Count the duplications</a:t>
            </a:r>
          </a:p>
          <a:p>
            <a:r>
              <a:rPr lang="en-US" dirty="0" smtClean="0"/>
              <a:t>SELECT</a:t>
            </a:r>
            <a:r>
              <a:rPr lang="en-US" dirty="0" smtClean="0"/>
              <a:t> COUNT(DISTINCT Country) FROM Customers;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SQL WHERE Clause</a:t>
            </a:r>
          </a:p>
          <a:p>
            <a:r>
              <a:rPr lang="en-US" dirty="0" smtClean="0"/>
              <a:t>The WHERE clause is used to filter records.</a:t>
            </a:r>
          </a:p>
          <a:p>
            <a:r>
              <a:rPr lang="en-US" dirty="0" smtClean="0"/>
              <a:t>It is used to extract only those records that fulfill a specified condition.</a:t>
            </a:r>
          </a:p>
          <a:p>
            <a:endParaRPr lang="en-US" dirty="0"/>
          </a:p>
        </p:txBody>
      </p:sp>
      <p:sp>
        <p:nvSpPr>
          <p:cNvPr id="3" name="Title 2"/>
          <p:cNvSpPr>
            <a:spLocks noGrp="1"/>
          </p:cNvSpPr>
          <p:nvPr>
            <p:ph type="title"/>
          </p:nvPr>
        </p:nvSpPr>
        <p:spPr/>
        <p:txBody>
          <a:bodyPr/>
          <a:lstStyle/>
          <a:p>
            <a:pPr algn="ctr"/>
            <a:r>
              <a:rPr lang="en-US" dirty="0" smtClean="0">
                <a:solidFill>
                  <a:schemeClr val="bg2">
                    <a:lumMod val="10000"/>
                  </a:schemeClr>
                </a:solidFill>
              </a:rPr>
              <a:t>SQL WHERE</a:t>
            </a:r>
            <a:endParaRPr lang="en-US" dirty="0">
              <a:solidFill>
                <a:schemeClr val="bg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693391"/>
            <a:ext cx="8229600" cy="410145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smtClean="0"/>
              <a:t>SELECT * FROM Customers</a:t>
            </a:r>
            <a:br>
              <a:rPr lang="en-US" dirty="0" smtClean="0"/>
            </a:br>
            <a:r>
              <a:rPr lang="en-US" dirty="0" smtClean="0"/>
              <a:t>WHERE Country='Mexico</a:t>
            </a:r>
            <a:r>
              <a:rPr lang="en-US" dirty="0" smtClean="0"/>
              <a:t>';</a:t>
            </a:r>
          </a:p>
          <a:p>
            <a:endParaRPr lang="en-US" dirty="0" smtClean="0"/>
          </a:p>
          <a:p>
            <a:r>
              <a:rPr lang="en-US" dirty="0" smtClean="0"/>
              <a:t>SELECT </a:t>
            </a:r>
            <a:r>
              <a:rPr lang="en-US" dirty="0" smtClean="0"/>
              <a:t>* FROM Products</a:t>
            </a:r>
          </a:p>
          <a:p>
            <a:r>
              <a:rPr lang="en-US" dirty="0" smtClean="0"/>
              <a:t>WHERE Price &gt; 30;</a:t>
            </a:r>
          </a:p>
          <a:p>
            <a:endParaRPr lang="en-US" dirty="0" smtClean="0"/>
          </a:p>
          <a:p>
            <a:r>
              <a:rPr lang="en-US" dirty="0" smtClean="0"/>
              <a:t>SELECT * FROM Products</a:t>
            </a:r>
          </a:p>
          <a:p>
            <a:r>
              <a:rPr lang="en-US" dirty="0" smtClean="0"/>
              <a:t>WHERE Price &lt; 30;</a:t>
            </a:r>
          </a:p>
          <a:p>
            <a:endParaRPr lang="en-US" dirty="0" smtClean="0"/>
          </a:p>
          <a:p>
            <a:r>
              <a:rPr lang="en-US" dirty="0" smtClean="0"/>
              <a:t>SELECT * FROM Products</a:t>
            </a:r>
          </a:p>
          <a:p>
            <a:r>
              <a:rPr lang="en-US" dirty="0" smtClean="0"/>
              <a:t>WHERE Price &gt;= 30</a:t>
            </a:r>
            <a:r>
              <a:rPr lang="en-US" dirty="0" smtClean="0"/>
              <a:t>;</a:t>
            </a:r>
          </a:p>
          <a:p>
            <a:endParaRPr lang="en-US" dirty="0" smtClean="0"/>
          </a:p>
          <a:p>
            <a:r>
              <a:rPr lang="en-US" dirty="0" smtClean="0"/>
              <a:t>SELECT * FROM Products</a:t>
            </a:r>
          </a:p>
          <a:p>
            <a:r>
              <a:rPr lang="en-US" dirty="0" smtClean="0"/>
              <a:t>WHERE Price &lt;</a:t>
            </a:r>
            <a:r>
              <a:rPr lang="en-US" dirty="0" smtClean="0"/>
              <a:t>= </a:t>
            </a:r>
            <a:r>
              <a:rPr lang="en-US" dirty="0" smtClean="0"/>
              <a:t>30</a:t>
            </a:r>
            <a:r>
              <a:rPr lang="en-US" dirty="0" smtClean="0"/>
              <a:t>;</a:t>
            </a:r>
          </a:p>
          <a:p>
            <a:endParaRPr lang="en-US" dirty="0" smtClean="0"/>
          </a:p>
          <a:p>
            <a:r>
              <a:rPr lang="en-US" dirty="0" smtClean="0"/>
              <a:t>SELECT * FROM Products</a:t>
            </a:r>
          </a:p>
          <a:p>
            <a:r>
              <a:rPr lang="en-US" dirty="0" smtClean="0"/>
              <a:t>WHERE Price &lt;&gt; 18</a:t>
            </a:r>
            <a:r>
              <a:rPr lang="en-US" dirty="0" smtClean="0"/>
              <a:t>;</a:t>
            </a:r>
          </a:p>
          <a:p>
            <a:endParaRPr lang="en-US" dirty="0" smtClean="0"/>
          </a:p>
          <a:p>
            <a:r>
              <a:rPr lang="en-US" dirty="0" smtClean="0"/>
              <a:t>SELECT * FROM Products</a:t>
            </a:r>
          </a:p>
          <a:p>
            <a:r>
              <a:rPr lang="en-US" dirty="0" smtClean="0"/>
              <a:t>WHERE Price BETWEEN 50 AND 60;</a:t>
            </a:r>
          </a:p>
          <a:p>
            <a:endParaRPr lang="en-US" dirty="0"/>
          </a:p>
        </p:txBody>
      </p:sp>
      <p:sp>
        <p:nvSpPr>
          <p:cNvPr id="3" name="Title 2"/>
          <p:cNvSpPr>
            <a:spLocks noGrp="1"/>
          </p:cNvSpPr>
          <p:nvPr>
            <p:ph type="title"/>
          </p:nvPr>
        </p:nvSpPr>
        <p:spPr/>
        <p:txBody>
          <a:bodyPr/>
          <a:lstStyle/>
          <a:p>
            <a:endParaRPr lang="en-US" dirty="0"/>
          </a:p>
        </p:txBody>
      </p:sp>
      <p:sp>
        <p:nvSpPr>
          <p:cNvPr id="4" name="TextBox 3"/>
          <p:cNvSpPr txBox="1"/>
          <p:nvPr/>
        </p:nvSpPr>
        <p:spPr>
          <a:xfrm>
            <a:off x="4876800" y="1524000"/>
            <a:ext cx="4451931" cy="2862322"/>
          </a:xfrm>
          <a:prstGeom prst="rect">
            <a:avLst/>
          </a:prstGeom>
          <a:noFill/>
        </p:spPr>
        <p:txBody>
          <a:bodyPr wrap="square" rtlCol="0">
            <a:spAutoFit/>
          </a:bodyPr>
          <a:lstStyle/>
          <a:p>
            <a:r>
              <a:rPr lang="en-US" dirty="0" smtClean="0"/>
              <a:t>SELECT * FROM Customers</a:t>
            </a:r>
          </a:p>
          <a:p>
            <a:r>
              <a:rPr lang="en-US" dirty="0" smtClean="0"/>
              <a:t>WHERE City LIKE 's</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SELECT * FROM Customers</a:t>
            </a:r>
          </a:p>
          <a:p>
            <a:r>
              <a:rPr lang="en-US" dirty="0" smtClean="0"/>
              <a:t>WHERE City IN ('</a:t>
            </a:r>
            <a:r>
              <a:rPr lang="en-US" dirty="0" err="1" smtClean="0"/>
              <a:t>Paris','London</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SQL AND, OR and NOT Operators</a:t>
            </a:r>
          </a:p>
          <a:p>
            <a:r>
              <a:rPr lang="en-US" dirty="0" smtClean="0"/>
              <a:t>The WHERE clause can be combined with AND, OR, and NOT operators</a:t>
            </a:r>
            <a:r>
              <a:rPr lang="en-US" dirty="0" smtClean="0"/>
              <a:t>.</a:t>
            </a:r>
          </a:p>
          <a:p>
            <a:endParaRPr lang="en-US" dirty="0" smtClean="0"/>
          </a:p>
          <a:p>
            <a:r>
              <a:rPr lang="en-US" dirty="0" smtClean="0"/>
              <a:t>The AND </a:t>
            </a:r>
            <a:r>
              <a:rPr lang="en-US" dirty="0" err="1" smtClean="0"/>
              <a:t>and</a:t>
            </a:r>
            <a:r>
              <a:rPr lang="en-US" dirty="0" smtClean="0"/>
              <a:t> OR operators are used to filter records based on more than one condition</a:t>
            </a:r>
            <a:r>
              <a:rPr lang="en-US" dirty="0" smtClean="0"/>
              <a:t>:</a:t>
            </a:r>
          </a:p>
          <a:p>
            <a:endParaRPr lang="en-US" dirty="0" smtClean="0"/>
          </a:p>
          <a:p>
            <a:r>
              <a:rPr lang="en-US" dirty="0" smtClean="0"/>
              <a:t>The AND operator displays a record if all the conditions separated by AND are TRUE</a:t>
            </a:r>
            <a:r>
              <a:rPr lang="en-US" dirty="0" smtClean="0"/>
              <a:t>.</a:t>
            </a:r>
          </a:p>
          <a:p>
            <a:endParaRPr lang="en-US" dirty="0" smtClean="0"/>
          </a:p>
          <a:p>
            <a:r>
              <a:rPr lang="en-US" dirty="0" smtClean="0"/>
              <a:t>The OR operator displays a record if any of the conditions separated by OR is TRUE.</a:t>
            </a:r>
          </a:p>
          <a:p>
            <a:r>
              <a:rPr lang="en-US" dirty="0" smtClean="0"/>
              <a:t>The NOT operator displays a record if the condition(s) is NOT TRUE.</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bg2">
                    <a:lumMod val="10000"/>
                  </a:schemeClr>
                </a:solidFill>
              </a:rPr>
              <a:t/>
            </a:r>
            <a:br>
              <a:rPr lang="en-US" dirty="0" smtClean="0">
                <a:solidFill>
                  <a:schemeClr val="bg2">
                    <a:lumMod val="10000"/>
                  </a:schemeClr>
                </a:solidFill>
              </a:rPr>
            </a:br>
            <a:r>
              <a:rPr lang="en-US" dirty="0" smtClean="0">
                <a:solidFill>
                  <a:schemeClr val="bg2">
                    <a:lumMod val="10000"/>
                  </a:schemeClr>
                </a:solidFill>
              </a:rPr>
              <a:t>The </a:t>
            </a:r>
            <a:r>
              <a:rPr lang="en-US" dirty="0" smtClean="0">
                <a:solidFill>
                  <a:schemeClr val="bg2">
                    <a:lumMod val="10000"/>
                  </a:schemeClr>
                </a:solidFill>
              </a:rPr>
              <a:t>SQL AND, OR and NOT Operators</a:t>
            </a:r>
            <a:br>
              <a:rPr lang="en-US" dirty="0" smtClean="0">
                <a:solidFill>
                  <a:schemeClr val="bg2">
                    <a:lumMod val="10000"/>
                  </a:schemeClr>
                </a:solidFill>
              </a:rPr>
            </a:br>
            <a:endParaRPr lang="en-US" dirty="0">
              <a:solidFill>
                <a:schemeClr val="bg2">
                  <a:lumMod val="1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SELECT * FROM Customers</a:t>
            </a:r>
          </a:p>
          <a:p>
            <a:r>
              <a:rPr lang="en-US" dirty="0" smtClean="0"/>
              <a:t>WHERE Country='Germany' AND City='Berlin</a:t>
            </a:r>
            <a:r>
              <a:rPr lang="en-US" dirty="0" smtClean="0"/>
              <a:t>';</a:t>
            </a:r>
          </a:p>
          <a:p>
            <a:endParaRPr lang="en-US" dirty="0" smtClean="0"/>
          </a:p>
          <a:p>
            <a:endParaRPr lang="en-US" dirty="0" smtClean="0"/>
          </a:p>
          <a:p>
            <a:r>
              <a:rPr lang="en-US" dirty="0" smtClean="0"/>
              <a:t>SELECT * FROM Customers</a:t>
            </a:r>
          </a:p>
          <a:p>
            <a:r>
              <a:rPr lang="en-US" dirty="0" smtClean="0"/>
              <a:t>WHERE City='Berlin' OR City='</a:t>
            </a:r>
            <a:r>
              <a:rPr lang="en-US" dirty="0" err="1" smtClean="0"/>
              <a:t>München</a:t>
            </a:r>
            <a:r>
              <a:rPr lang="en-US" dirty="0" smtClean="0"/>
              <a:t>';</a:t>
            </a:r>
          </a:p>
          <a:p>
            <a:endParaRPr lang="en-US" dirty="0" smtClean="0"/>
          </a:p>
          <a:p>
            <a:endParaRPr lang="en-US" dirty="0" smtClean="0"/>
          </a:p>
          <a:p>
            <a:r>
              <a:rPr lang="en-US" dirty="0" smtClean="0"/>
              <a:t>SELECT * FROM Customers</a:t>
            </a:r>
          </a:p>
          <a:p>
            <a:r>
              <a:rPr lang="en-US" dirty="0" smtClean="0"/>
              <a:t>WHERE NOT Country='Germany';</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446</TotalTime>
  <Words>261</Words>
  <Application>Microsoft Office PowerPoint</Application>
  <PresentationFormat>On-screen Show (4:3)</PresentationFormat>
  <Paragraphs>156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Mysql Database </vt:lpstr>
      <vt:lpstr>Slide 2</vt:lpstr>
      <vt:lpstr>Slide 3</vt:lpstr>
      <vt:lpstr>Slide 4</vt:lpstr>
      <vt:lpstr>SQL WHERE</vt:lpstr>
      <vt:lpstr>Slide 6</vt:lpstr>
      <vt:lpstr>Slide 7</vt:lpstr>
      <vt:lpstr> The SQL AND, OR and NOT Operators </vt:lpstr>
      <vt:lpstr>Slide 9</vt:lpstr>
      <vt:lpstr>Slide 10</vt:lpstr>
      <vt:lpstr>The SQL ORDER BY</vt:lpstr>
      <vt:lpstr>Slide 12</vt:lpstr>
      <vt:lpstr>Slide 13</vt:lpstr>
      <vt:lpstr>Slide 14</vt:lpstr>
      <vt:lpstr>NULL Value</vt:lpstr>
      <vt:lpstr>Slide 16</vt:lpstr>
      <vt:lpstr>The SQL DELETE</vt:lpstr>
      <vt:lpstr>The SQL SELECT TOP</vt:lpstr>
      <vt:lpstr>Slide 19</vt:lpstr>
      <vt:lpstr>Sql  Min and Max</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Database </dc:title>
  <dc:creator>hp</dc:creator>
  <cp:lastModifiedBy>hp</cp:lastModifiedBy>
  <cp:revision>50</cp:revision>
  <dcterms:created xsi:type="dcterms:W3CDTF">2006-08-16T00:00:00Z</dcterms:created>
  <dcterms:modified xsi:type="dcterms:W3CDTF">2022-05-18T20:49:56Z</dcterms:modified>
</cp:coreProperties>
</file>