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58" r:id="rId4"/>
    <p:sldId id="259" r:id="rId5"/>
    <p:sldId id="260" r:id="rId6"/>
    <p:sldId id="261" r:id="rId7"/>
    <p:sldId id="262" r:id="rId8"/>
    <p:sldId id="263" r:id="rId9"/>
    <p:sldId id="264" r:id="rId10"/>
    <p:sldId id="265" r:id="rId11"/>
    <p:sldId id="306" r:id="rId12"/>
    <p:sldId id="307" r:id="rId13"/>
    <p:sldId id="308"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309" r:id="rId38"/>
    <p:sldId id="290" r:id="rId39"/>
    <p:sldId id="291" r:id="rId40"/>
    <p:sldId id="292" r:id="rId41"/>
    <p:sldId id="293" r:id="rId42"/>
    <p:sldId id="294" r:id="rId43"/>
    <p:sldId id="310" r:id="rId44"/>
    <p:sldId id="295" r:id="rId45"/>
    <p:sldId id="296" r:id="rId46"/>
    <p:sldId id="357" r:id="rId47"/>
    <p:sldId id="297" r:id="rId48"/>
    <p:sldId id="298" r:id="rId49"/>
    <p:sldId id="299" r:id="rId50"/>
    <p:sldId id="300" r:id="rId51"/>
    <p:sldId id="301" r:id="rId52"/>
    <p:sldId id="302" r:id="rId53"/>
    <p:sldId id="303" r:id="rId54"/>
    <p:sldId id="304" r:id="rId55"/>
    <p:sldId id="305" r:id="rId56"/>
    <p:sldId id="311" r:id="rId57"/>
    <p:sldId id="416" r:id="rId58"/>
    <p:sldId id="312" r:id="rId59"/>
    <p:sldId id="313" r:id="rId60"/>
    <p:sldId id="314" r:id="rId61"/>
    <p:sldId id="315" r:id="rId62"/>
    <p:sldId id="316" r:id="rId63"/>
    <p:sldId id="317" r:id="rId64"/>
    <p:sldId id="318" r:id="rId65"/>
    <p:sldId id="320" r:id="rId66"/>
    <p:sldId id="358" r:id="rId67"/>
    <p:sldId id="359" r:id="rId68"/>
    <p:sldId id="361" r:id="rId69"/>
    <p:sldId id="362" r:id="rId70"/>
    <p:sldId id="363" r:id="rId71"/>
    <p:sldId id="364" r:id="rId72"/>
    <p:sldId id="365" r:id="rId73"/>
    <p:sldId id="418" r:id="rId74"/>
    <p:sldId id="419" r:id="rId75"/>
    <p:sldId id="420" r:id="rId76"/>
    <p:sldId id="366" r:id="rId77"/>
    <p:sldId id="367" r:id="rId78"/>
    <p:sldId id="368" r:id="rId79"/>
    <p:sldId id="369" r:id="rId80"/>
    <p:sldId id="413" r:id="rId81"/>
    <p:sldId id="414" r:id="rId82"/>
    <p:sldId id="415" r:id="rId83"/>
    <p:sldId id="370" r:id="rId84"/>
    <p:sldId id="371" r:id="rId85"/>
    <p:sldId id="417" r:id="rId86"/>
    <p:sldId id="372" r:id="rId87"/>
    <p:sldId id="373" r:id="rId88"/>
    <p:sldId id="374" r:id="rId89"/>
    <p:sldId id="375" r:id="rId90"/>
    <p:sldId id="376" r:id="rId91"/>
    <p:sldId id="377" r:id="rId92"/>
    <p:sldId id="378" r:id="rId93"/>
    <p:sldId id="379" r:id="rId94"/>
    <p:sldId id="380" r:id="rId95"/>
    <p:sldId id="381" r:id="rId96"/>
    <p:sldId id="382" r:id="rId97"/>
    <p:sldId id="383" r:id="rId98"/>
    <p:sldId id="384" r:id="rId99"/>
    <p:sldId id="385" r:id="rId100"/>
    <p:sldId id="386" r:id="rId101"/>
    <p:sldId id="387" r:id="rId102"/>
    <p:sldId id="388" r:id="rId103"/>
    <p:sldId id="389" r:id="rId104"/>
    <p:sldId id="390" r:id="rId105"/>
    <p:sldId id="391" r:id="rId106"/>
    <p:sldId id="392" r:id="rId107"/>
    <p:sldId id="393" r:id="rId108"/>
    <p:sldId id="394" r:id="rId109"/>
    <p:sldId id="395" r:id="rId110"/>
    <p:sldId id="396" r:id="rId111"/>
    <p:sldId id="397" r:id="rId112"/>
    <p:sldId id="398" r:id="rId113"/>
    <p:sldId id="399" r:id="rId114"/>
    <p:sldId id="400" r:id="rId115"/>
    <p:sldId id="427" r:id="rId116"/>
    <p:sldId id="401" r:id="rId117"/>
    <p:sldId id="426" r:id="rId118"/>
    <p:sldId id="424" r:id="rId119"/>
    <p:sldId id="425" r:id="rId120"/>
    <p:sldId id="421" r:id="rId121"/>
    <p:sldId id="403" r:id="rId122"/>
    <p:sldId id="404" r:id="rId123"/>
    <p:sldId id="405" r:id="rId124"/>
    <p:sldId id="406" r:id="rId125"/>
    <p:sldId id="407" r:id="rId126"/>
    <p:sldId id="408" r:id="rId127"/>
    <p:sldId id="428" r:id="rId128"/>
    <p:sldId id="409" r:id="rId129"/>
    <p:sldId id="410" r:id="rId130"/>
    <p:sldId id="411" r:id="rId131"/>
    <p:sldId id="412" r:id="rId132"/>
    <p:sldId id="429" r:id="rId133"/>
    <p:sldId id="430" r:id="rId134"/>
    <p:sldId id="431" r:id="rId135"/>
    <p:sldId id="432" r:id="rId136"/>
    <p:sldId id="433" r:id="rId137"/>
    <p:sldId id="434" r:id="rId138"/>
    <p:sldId id="435" r:id="rId139"/>
    <p:sldId id="436" r:id="rId140"/>
    <p:sldId id="437" r:id="rId141"/>
    <p:sldId id="438" r:id="rId142"/>
    <p:sldId id="439" r:id="rId143"/>
    <p:sldId id="440" r:id="rId144"/>
    <p:sldId id="449" r:id="rId145"/>
    <p:sldId id="441" r:id="rId146"/>
    <p:sldId id="442" r:id="rId147"/>
    <p:sldId id="443" r:id="rId148"/>
    <p:sldId id="444" r:id="rId149"/>
    <p:sldId id="446" r:id="rId150"/>
    <p:sldId id="447" r:id="rId1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5142744-C020-4050-86D0-58EAF83AE1AC}" type="datetimeFigureOut">
              <a:rPr lang="en-US" smtClean="0"/>
              <a:pPr/>
              <a:t>5/4/2022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FE47E5BA-8B91-4471-8D22-2E6F7CCA2421}"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142744-C020-4050-86D0-58EAF83AE1AC}" type="datetimeFigureOut">
              <a:rPr lang="en-US" smtClean="0"/>
              <a:pPr/>
              <a:t>5/4/2022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E47E5BA-8B91-4471-8D22-2E6F7CCA24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142744-C020-4050-86D0-58EAF83AE1AC}" type="datetimeFigureOut">
              <a:rPr lang="en-US" smtClean="0"/>
              <a:pPr/>
              <a:t>5/4/2022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E47E5BA-8B91-4471-8D22-2E6F7CCA24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142744-C020-4050-86D0-58EAF83AE1AC}" type="datetimeFigureOut">
              <a:rPr lang="en-US" smtClean="0"/>
              <a:pPr/>
              <a:t>5/4/2022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E47E5BA-8B91-4471-8D22-2E6F7CCA24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5142744-C020-4050-86D0-58EAF83AE1AC}" type="datetimeFigureOut">
              <a:rPr lang="en-US" smtClean="0"/>
              <a:pPr/>
              <a:t>5/4/2022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E47E5BA-8B91-4471-8D22-2E6F7CCA2421}"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142744-C020-4050-86D0-58EAF83AE1AC}" type="datetimeFigureOut">
              <a:rPr lang="en-US" smtClean="0"/>
              <a:pPr/>
              <a:t>5/4/2022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E47E5BA-8B91-4471-8D22-2E6F7CCA24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5142744-C020-4050-86D0-58EAF83AE1AC}" type="datetimeFigureOut">
              <a:rPr lang="en-US" smtClean="0"/>
              <a:pPr/>
              <a:t>5/4/2022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E47E5BA-8B91-4471-8D22-2E6F7CCA24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5142744-C020-4050-86D0-58EAF83AE1AC}" type="datetimeFigureOut">
              <a:rPr lang="en-US" smtClean="0"/>
              <a:pPr/>
              <a:t>5/4/2022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E47E5BA-8B91-4471-8D22-2E6F7CCA24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5142744-C020-4050-86D0-58EAF83AE1AC}" type="datetimeFigureOut">
              <a:rPr lang="en-US" smtClean="0"/>
              <a:pPr/>
              <a:t>5/4/2022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E47E5BA-8B91-4471-8D22-2E6F7CCA2421}"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142744-C020-4050-86D0-58EAF83AE1AC}" type="datetimeFigureOut">
              <a:rPr lang="en-US" smtClean="0"/>
              <a:pPr/>
              <a:t>5/4/2022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E47E5BA-8B91-4471-8D22-2E6F7CCA24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5142744-C020-4050-86D0-58EAF83AE1AC}" type="datetimeFigureOut">
              <a:rPr lang="en-US" smtClean="0"/>
              <a:pPr/>
              <a:t>5/4/2022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E47E5BA-8B91-4471-8D22-2E6F7CCA2421}"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5142744-C020-4050-86D0-58EAF83AE1AC}" type="datetimeFigureOut">
              <a:rPr lang="en-US" smtClean="0"/>
              <a:pPr/>
              <a:t>5/4/2022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E47E5BA-8B91-4471-8D22-2E6F7CCA2421}"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Hiding?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Encapsulations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Constructors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Object creation is not enough compulsory we should perform initialization then only the object is in a position to provide the response properly. </a:t>
            </a:r>
          </a:p>
          <a:p>
            <a:r>
              <a:rPr lang="en-US" dirty="0" smtClean="0"/>
              <a:t>2. Whenever we are creating an object some piece of the code will be executed automatically to perform initialization of an object this piece of the code is nothing but constructor. </a:t>
            </a:r>
          </a:p>
          <a:p>
            <a:r>
              <a:rPr lang="en-US" dirty="0" smtClean="0"/>
              <a:t>3. Hence the main objective of constructor is to perform initialization of an object. </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sz="2800" dirty="0" smtClean="0"/>
              <a:t>class Student {</a:t>
            </a:r>
          </a:p>
          <a:p>
            <a:r>
              <a:rPr lang="en-US" sz="2800" dirty="0" smtClean="0"/>
              <a:t> String name; </a:t>
            </a:r>
            <a:r>
              <a:rPr lang="en-US" sz="2800" dirty="0" err="1" smtClean="0"/>
              <a:t>int</a:t>
            </a:r>
            <a:r>
              <a:rPr lang="en-US" sz="2800" dirty="0" smtClean="0"/>
              <a:t> </a:t>
            </a:r>
            <a:r>
              <a:rPr lang="en-US" sz="2800" dirty="0" err="1" smtClean="0"/>
              <a:t>rollno</a:t>
            </a:r>
            <a:r>
              <a:rPr lang="en-US" sz="2800" dirty="0" smtClean="0"/>
              <a:t>;</a:t>
            </a:r>
          </a:p>
          <a:p>
            <a:r>
              <a:rPr lang="en-US" sz="2800" dirty="0" smtClean="0"/>
              <a:t> Student(String </a:t>
            </a:r>
            <a:r>
              <a:rPr lang="en-US" sz="2800" dirty="0" err="1" smtClean="0"/>
              <a:t>name,int</a:t>
            </a:r>
            <a:r>
              <a:rPr lang="en-US" sz="2800" dirty="0" smtClean="0"/>
              <a:t> </a:t>
            </a:r>
            <a:r>
              <a:rPr lang="en-US" sz="2800" dirty="0" err="1" smtClean="0"/>
              <a:t>rollno</a:t>
            </a:r>
            <a:r>
              <a:rPr lang="en-US" sz="2800" dirty="0" smtClean="0"/>
              <a:t>) //Constructor</a:t>
            </a:r>
          </a:p>
          <a:p>
            <a:r>
              <a:rPr lang="en-US" sz="2800" dirty="0" smtClean="0"/>
              <a:t> {</a:t>
            </a:r>
          </a:p>
          <a:p>
            <a:r>
              <a:rPr lang="en-US" sz="2800" dirty="0" smtClean="0"/>
              <a:t> this.name=name; </a:t>
            </a:r>
          </a:p>
          <a:p>
            <a:r>
              <a:rPr lang="en-US" sz="2800" dirty="0" err="1" smtClean="0"/>
              <a:t>this.rollno</a:t>
            </a:r>
            <a:r>
              <a:rPr lang="en-US" sz="2800" dirty="0" smtClean="0"/>
              <a:t>=</a:t>
            </a:r>
            <a:r>
              <a:rPr lang="en-US" sz="2800" dirty="0" err="1" smtClean="0"/>
              <a:t>rollno</a:t>
            </a:r>
            <a:r>
              <a:rPr lang="en-US" sz="2800" dirty="0" smtClean="0"/>
              <a:t>; </a:t>
            </a:r>
          </a:p>
          <a:p>
            <a:r>
              <a:rPr lang="en-US" sz="2800" dirty="0" smtClean="0"/>
              <a:t>} </a:t>
            </a:r>
          </a:p>
          <a:p>
            <a:r>
              <a:rPr lang="en-US" sz="2800" dirty="0" smtClean="0"/>
              <a:t>public static void main(String[] </a:t>
            </a:r>
            <a:r>
              <a:rPr lang="en-US" sz="2800" dirty="0" err="1" smtClean="0"/>
              <a:t>args</a:t>
            </a:r>
            <a:r>
              <a:rPr lang="en-US" sz="2800" dirty="0" smtClean="0"/>
              <a:t>) </a:t>
            </a:r>
          </a:p>
          <a:p>
            <a:r>
              <a:rPr lang="en-US" sz="2800" dirty="0" smtClean="0"/>
              <a:t>{</a:t>
            </a:r>
          </a:p>
          <a:p>
            <a:r>
              <a:rPr lang="en-US" sz="2800" dirty="0" smtClean="0"/>
              <a:t> Student s1=new Student("vijayabhaskar",101); </a:t>
            </a:r>
          </a:p>
          <a:p>
            <a:r>
              <a:rPr lang="en-US" sz="2800" dirty="0" smtClean="0"/>
              <a:t>Student s2=new Student("bhaskar",102); </a:t>
            </a:r>
          </a:p>
          <a:p>
            <a:r>
              <a:rPr lang="en-US" sz="2800" dirty="0" smtClean="0"/>
              <a:t>}</a:t>
            </a:r>
          </a:p>
          <a:p>
            <a:r>
              <a:rPr lang="en-US" sz="2800" dirty="0" smtClean="0"/>
              <a:t> } </a:t>
            </a:r>
            <a:endParaRPr lang="en-US" sz="28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constructor:</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class Test { Test()</a:t>
            </a:r>
          </a:p>
          <a:p>
            <a:r>
              <a:rPr lang="en-US" dirty="0" smtClean="0"/>
              <a:t> { </a:t>
            </a:r>
          </a:p>
          <a:p>
            <a:r>
              <a:rPr lang="en-US" dirty="0" err="1" smtClean="0"/>
              <a:t>System.out.println</a:t>
            </a:r>
            <a:r>
              <a:rPr lang="en-US" dirty="0" smtClean="0"/>
              <a:t>("constructor"); </a:t>
            </a:r>
          </a:p>
          <a:p>
            <a:r>
              <a:rPr lang="en-US" dirty="0" smtClean="0"/>
              <a:t>super();</a:t>
            </a:r>
          </a:p>
          <a:p>
            <a:r>
              <a:rPr lang="en-US" dirty="0" smtClean="0"/>
              <a:t> } </a:t>
            </a:r>
          </a:p>
          <a:p>
            <a:r>
              <a:rPr lang="en-US" dirty="0" smtClean="0"/>
              <a:t>}</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class Test</a:t>
            </a:r>
          </a:p>
          <a:p>
            <a:r>
              <a:rPr lang="en-US" dirty="0" smtClean="0"/>
              <a:t> {</a:t>
            </a:r>
          </a:p>
          <a:p>
            <a:r>
              <a:rPr lang="en-US" dirty="0" smtClean="0"/>
              <a:t> Test()</a:t>
            </a:r>
          </a:p>
          <a:p>
            <a:r>
              <a:rPr lang="en-US" dirty="0" smtClean="0"/>
              <a:t> { </a:t>
            </a:r>
          </a:p>
          <a:p>
            <a:r>
              <a:rPr lang="en-US" dirty="0" smtClean="0"/>
              <a:t>super();</a:t>
            </a:r>
          </a:p>
          <a:p>
            <a:r>
              <a:rPr lang="en-US" dirty="0" smtClean="0"/>
              <a:t> this();</a:t>
            </a:r>
          </a:p>
          <a:p>
            <a:r>
              <a:rPr lang="en-US" dirty="0" smtClean="0"/>
              <a:t> }</a:t>
            </a:r>
          </a:p>
          <a:p>
            <a:r>
              <a:rPr lang="en-US" dirty="0" smtClean="0"/>
              <a:t> } </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between super() and this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1435100" y="2833608"/>
            <a:ext cx="7499350" cy="20289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Overloaded constructors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class can contain more than one constructor and all these constructors having the same name but different arguments and hence these constructors are considered as overloaded constructors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Encapsulations ?</a:t>
            </a:r>
            <a:endParaRPr lang="en-US" dirty="0"/>
          </a:p>
        </p:txBody>
      </p:sp>
      <p:sp>
        <p:nvSpPr>
          <p:cNvPr id="3" name="Content Placeholder 2"/>
          <p:cNvSpPr>
            <a:spLocks noGrp="1"/>
          </p:cNvSpPr>
          <p:nvPr>
            <p:ph idx="1"/>
          </p:nvPr>
        </p:nvSpPr>
        <p:spPr/>
        <p:txBody>
          <a:bodyPr/>
          <a:lstStyle/>
          <a:p>
            <a:r>
              <a:rPr lang="en-US" dirty="0" smtClean="0"/>
              <a:t>1. We can achieve security. </a:t>
            </a:r>
          </a:p>
          <a:p>
            <a:r>
              <a:rPr lang="en-US" dirty="0" smtClean="0"/>
              <a:t>2. Enhancement will become very easy.</a:t>
            </a:r>
          </a:p>
          <a:p>
            <a:r>
              <a:rPr lang="en-US" dirty="0" smtClean="0"/>
              <a:t> 3. It improves maintainability and modularity of the application. </a:t>
            </a:r>
          </a:p>
          <a:p>
            <a:r>
              <a:rPr lang="en-US" dirty="0" smtClean="0"/>
              <a:t>4. It provides flexibility to the user to use system very easily. </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class Test { </a:t>
            </a:r>
          </a:p>
          <a:p>
            <a:r>
              <a:rPr lang="en-US" dirty="0" smtClean="0"/>
              <a:t>Test(double d)</a:t>
            </a:r>
          </a:p>
          <a:p>
            <a:r>
              <a:rPr lang="en-US" dirty="0" smtClean="0"/>
              <a:t>{ </a:t>
            </a:r>
          </a:p>
          <a:p>
            <a:r>
              <a:rPr lang="en-US" dirty="0" err="1" smtClean="0"/>
              <a:t>System.out.println</a:t>
            </a:r>
            <a:r>
              <a:rPr lang="en-US" dirty="0" smtClean="0"/>
              <a:t>("double-argument constructor"); </a:t>
            </a:r>
          </a:p>
          <a:p>
            <a:r>
              <a:rPr lang="en-US" dirty="0" smtClean="0"/>
              <a:t>} </a:t>
            </a:r>
          </a:p>
          <a:p>
            <a:r>
              <a:rPr lang="en-US" dirty="0" smtClean="0"/>
              <a:t>Test(</a:t>
            </a:r>
            <a:r>
              <a:rPr lang="en-US" dirty="0" err="1" smtClean="0"/>
              <a:t>int</a:t>
            </a:r>
            <a:r>
              <a:rPr lang="en-US" dirty="0" smtClean="0"/>
              <a:t> </a:t>
            </a:r>
            <a:r>
              <a:rPr lang="en-US" dirty="0" err="1" smtClean="0"/>
              <a:t>i</a:t>
            </a:r>
            <a:r>
              <a:rPr lang="en-US" dirty="0" smtClean="0"/>
              <a:t>) { this(10.5); </a:t>
            </a:r>
          </a:p>
          <a:p>
            <a:r>
              <a:rPr lang="en-US" dirty="0" err="1" smtClean="0"/>
              <a:t>System.out.println</a:t>
            </a:r>
            <a:r>
              <a:rPr lang="en-US" dirty="0" smtClean="0"/>
              <a:t>("</a:t>
            </a:r>
            <a:r>
              <a:rPr lang="en-US" dirty="0" err="1" smtClean="0"/>
              <a:t>int</a:t>
            </a:r>
            <a:r>
              <a:rPr lang="en-US" dirty="0" smtClean="0"/>
              <a:t>-argument constructor"); </a:t>
            </a:r>
          </a:p>
          <a:p>
            <a:r>
              <a:rPr lang="en-US" dirty="0" smtClean="0"/>
              <a:t>} </a:t>
            </a:r>
          </a:p>
          <a:p>
            <a:r>
              <a:rPr lang="en-US" dirty="0" smtClean="0"/>
              <a:t>Test() </a:t>
            </a:r>
          </a:p>
          <a:p>
            <a:r>
              <a:rPr lang="en-US" dirty="0" smtClean="0"/>
              <a:t>{ </a:t>
            </a:r>
          </a:p>
          <a:p>
            <a:r>
              <a:rPr lang="en-US" dirty="0" smtClean="0"/>
              <a:t>this(10); </a:t>
            </a:r>
          </a:p>
          <a:p>
            <a:r>
              <a:rPr lang="en-US" dirty="0" err="1" smtClean="0"/>
              <a:t>System.out.println</a:t>
            </a:r>
            <a:r>
              <a:rPr lang="en-US" dirty="0" smtClean="0"/>
              <a:t>("no-argument constructor"); </a:t>
            </a:r>
          </a:p>
          <a:p>
            <a:r>
              <a:rPr lang="en-US" dirty="0" smtClean="0"/>
              <a:t>}</a:t>
            </a:r>
          </a:p>
          <a:p>
            <a:r>
              <a:rPr lang="en-US" dirty="0" smtClean="0"/>
              <a:t> public static void main(String[] </a:t>
            </a:r>
            <a:r>
              <a:rPr lang="en-US" dirty="0" err="1" smtClean="0"/>
              <a:t>args</a:t>
            </a:r>
            <a:r>
              <a:rPr lang="en-US" dirty="0" smtClean="0"/>
              <a:t>) { </a:t>
            </a:r>
          </a:p>
          <a:p>
            <a:r>
              <a:rPr lang="en-US" dirty="0" smtClean="0"/>
              <a:t>Test t1=new Test();</a:t>
            </a:r>
          </a:p>
          <a:p>
            <a:r>
              <a:rPr lang="en-US" dirty="0" smtClean="0"/>
              <a:t>Test t2=new Test(10); </a:t>
            </a:r>
          </a:p>
          <a:p>
            <a:r>
              <a:rPr lang="en-US" smtClean="0"/>
              <a:t>Test t3=new </a:t>
            </a:r>
            <a:r>
              <a:rPr lang="en-US" dirty="0" smtClean="0"/>
              <a:t>Test(10.5);</a:t>
            </a:r>
          </a:p>
          <a:p>
            <a:r>
              <a:rPr lang="en-US" dirty="0" smtClean="0"/>
              <a:t> } } </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class Test { </a:t>
            </a:r>
          </a:p>
          <a:p>
            <a:r>
              <a:rPr lang="en-US" dirty="0" smtClean="0"/>
              <a:t>Test(double d)</a:t>
            </a:r>
          </a:p>
          <a:p>
            <a:r>
              <a:rPr lang="en-US" dirty="0" smtClean="0"/>
              <a:t>{ </a:t>
            </a:r>
          </a:p>
          <a:p>
            <a:r>
              <a:rPr lang="en-US" dirty="0" err="1" smtClean="0"/>
              <a:t>System.out.println</a:t>
            </a:r>
            <a:r>
              <a:rPr lang="en-US" dirty="0" smtClean="0"/>
              <a:t>("double-argument constructor"); </a:t>
            </a:r>
          </a:p>
          <a:p>
            <a:r>
              <a:rPr lang="en-US" dirty="0" smtClean="0"/>
              <a:t>} </a:t>
            </a:r>
          </a:p>
          <a:p>
            <a:r>
              <a:rPr lang="en-US" dirty="0" smtClean="0"/>
              <a:t>Test(</a:t>
            </a:r>
            <a:r>
              <a:rPr lang="en-US" dirty="0" err="1" smtClean="0"/>
              <a:t>int</a:t>
            </a:r>
            <a:r>
              <a:rPr lang="en-US" dirty="0" smtClean="0"/>
              <a:t> </a:t>
            </a:r>
            <a:r>
              <a:rPr lang="en-US" dirty="0" err="1" smtClean="0"/>
              <a:t>i</a:t>
            </a:r>
            <a:r>
              <a:rPr lang="en-US" dirty="0" smtClean="0"/>
              <a:t>) { this(10.5); </a:t>
            </a:r>
          </a:p>
          <a:p>
            <a:r>
              <a:rPr lang="en-US" dirty="0" err="1" smtClean="0"/>
              <a:t>System.out.println</a:t>
            </a:r>
            <a:r>
              <a:rPr lang="en-US" dirty="0" smtClean="0"/>
              <a:t>("</a:t>
            </a:r>
            <a:r>
              <a:rPr lang="en-US" dirty="0" err="1" smtClean="0"/>
              <a:t>int</a:t>
            </a:r>
            <a:r>
              <a:rPr lang="en-US" dirty="0" smtClean="0"/>
              <a:t>-argument constructor"); </a:t>
            </a:r>
          </a:p>
          <a:p>
            <a:r>
              <a:rPr lang="en-US" dirty="0" smtClean="0"/>
              <a:t>} </a:t>
            </a:r>
          </a:p>
          <a:p>
            <a:r>
              <a:rPr lang="en-US" dirty="0" smtClean="0"/>
              <a:t>Test() </a:t>
            </a:r>
          </a:p>
          <a:p>
            <a:r>
              <a:rPr lang="en-US" dirty="0" smtClean="0"/>
              <a:t>{ </a:t>
            </a:r>
          </a:p>
          <a:p>
            <a:r>
              <a:rPr lang="en-US" dirty="0" smtClean="0"/>
              <a:t>this(10); </a:t>
            </a:r>
          </a:p>
          <a:p>
            <a:r>
              <a:rPr lang="en-US" dirty="0" err="1" smtClean="0"/>
              <a:t>System.out.println</a:t>
            </a:r>
            <a:r>
              <a:rPr lang="en-US" dirty="0" smtClean="0"/>
              <a:t>("no-argument constructor"); </a:t>
            </a:r>
          </a:p>
          <a:p>
            <a:r>
              <a:rPr lang="en-US" dirty="0" smtClean="0"/>
              <a:t>}</a:t>
            </a:r>
          </a:p>
          <a:p>
            <a:r>
              <a:rPr lang="en-US" dirty="0" smtClean="0"/>
              <a:t> public static void main(String[] </a:t>
            </a:r>
            <a:r>
              <a:rPr lang="en-US" dirty="0" err="1" smtClean="0"/>
              <a:t>args</a:t>
            </a:r>
            <a:r>
              <a:rPr lang="en-US" dirty="0" smtClean="0"/>
              <a:t>) { </a:t>
            </a:r>
          </a:p>
          <a:p>
            <a:r>
              <a:rPr lang="en-US" dirty="0" smtClean="0"/>
              <a:t>Test t1=new Test(); //no-argument constructor/</a:t>
            </a:r>
            <a:r>
              <a:rPr lang="en-US" dirty="0" err="1" smtClean="0"/>
              <a:t>int</a:t>
            </a:r>
            <a:r>
              <a:rPr lang="en-US" dirty="0" smtClean="0"/>
              <a:t>-argument //constructor/double-argument constructor </a:t>
            </a:r>
          </a:p>
          <a:p>
            <a:r>
              <a:rPr lang="en-US" dirty="0" smtClean="0"/>
              <a:t>Test t2=new Test(10); //</a:t>
            </a:r>
            <a:r>
              <a:rPr lang="en-US" dirty="0" err="1" smtClean="0"/>
              <a:t>int</a:t>
            </a:r>
            <a:r>
              <a:rPr lang="en-US" dirty="0" smtClean="0"/>
              <a:t>-argument constructor/double-argument constructor Test t3=new Test(10.5);//double-argument constructor } } </a:t>
            </a:r>
          </a:p>
          <a:p>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Whenever we are creating child class object then parent class constructor will be executed.</a:t>
            </a:r>
            <a:endParaRPr lang="en-US" sz="3600"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555750" y="1609725"/>
            <a:ext cx="7258050" cy="4476750"/>
          </a:xfrm>
          <a:prstGeom prst="rect">
            <a:avLst/>
          </a:prstGeom>
          <a:noFill/>
          <a:ln w="9525">
            <a:noFill/>
            <a:miter lim="800000"/>
            <a:headEnd/>
            <a:tailEnd/>
          </a:ln>
          <a:effec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functions?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functions?</a:t>
            </a:r>
            <a:endParaRPr lang="en-US" dirty="0"/>
          </a:p>
        </p:txBody>
      </p:sp>
      <p:sp>
        <p:nvSpPr>
          <p:cNvPr id="3" name="Content Placeholder 2"/>
          <p:cNvSpPr>
            <a:spLocks noGrp="1"/>
          </p:cNvSpPr>
          <p:nvPr>
            <p:ph idx="1"/>
          </p:nvPr>
        </p:nvSpPr>
        <p:spPr/>
        <p:txBody>
          <a:bodyPr/>
          <a:lstStyle/>
          <a:p>
            <a:r>
              <a:rPr lang="en-US" dirty="0" smtClean="0"/>
              <a:t>1. Nested call </a:t>
            </a:r>
          </a:p>
          <a:p>
            <a:r>
              <a:rPr lang="en-US" dirty="0" smtClean="0"/>
              <a:t>2. Recursive call</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Nested call?	</a:t>
            </a:r>
            <a:endParaRPr lang="en-US" dirty="0"/>
          </a:p>
        </p:txBody>
      </p:sp>
      <p:sp>
        <p:nvSpPr>
          <p:cNvPr id="3" name="Content Placeholder 2"/>
          <p:cNvSpPr>
            <a:spLocks noGrp="1"/>
          </p:cNvSpPr>
          <p:nvPr>
            <p:ph idx="1"/>
          </p:nvPr>
        </p:nvSpPr>
        <p:spPr/>
        <p:txBody>
          <a:bodyPr>
            <a:normAutofit/>
          </a:bodyPr>
          <a:lstStyle/>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dirty="0" smtClean="0"/>
              <a:t>Calling a function inside another function is called nested call. </a:t>
            </a:r>
          </a:p>
          <a:p>
            <a:r>
              <a:rPr lang="en-US" dirty="0" smtClean="0"/>
              <a:t>In nested call there is a calling function which calls another function(called function). </a:t>
            </a:r>
          </a:p>
          <a:p>
            <a:r>
              <a:rPr lang="en-US" dirty="0" smtClean="0"/>
              <a:t>public static void </a:t>
            </a:r>
            <a:r>
              <a:rPr lang="en-US" dirty="0" err="1" smtClean="0"/>
              <a:t>methodOne</a:t>
            </a:r>
            <a:r>
              <a:rPr lang="en-US" dirty="0" smtClean="0"/>
              <a:t>() </a:t>
            </a:r>
          </a:p>
          <a:p>
            <a:r>
              <a:rPr lang="en-US" dirty="0" smtClean="0"/>
              <a:t>{</a:t>
            </a:r>
          </a:p>
          <a:p>
            <a:r>
              <a:rPr lang="en-US" dirty="0" smtClean="0"/>
              <a:t> </a:t>
            </a:r>
            <a:r>
              <a:rPr lang="en-US" dirty="0" err="1" smtClean="0"/>
              <a:t>methodTwo</a:t>
            </a:r>
            <a:r>
              <a:rPr lang="en-US" dirty="0" smtClean="0"/>
              <a:t>(); </a:t>
            </a:r>
          </a:p>
          <a:p>
            <a:r>
              <a:rPr lang="en-US" dirty="0" smtClean="0"/>
              <a:t>}</a:t>
            </a:r>
          </a:p>
          <a:p>
            <a:r>
              <a:rPr lang="en-US" dirty="0" smtClean="0"/>
              <a:t> public static void </a:t>
            </a:r>
            <a:r>
              <a:rPr lang="en-US" dirty="0" err="1" smtClean="0"/>
              <a:t>methodTwo</a:t>
            </a:r>
            <a:r>
              <a:rPr lang="en-US" dirty="0" smtClean="0"/>
              <a:t>() { </a:t>
            </a:r>
          </a:p>
          <a:p>
            <a:r>
              <a:rPr lang="en-US" dirty="0" err="1" smtClean="0"/>
              <a:t>methodOne</a:t>
            </a:r>
            <a:r>
              <a:rPr lang="en-US" dirty="0" smtClean="0"/>
              <a:t>(); </a:t>
            </a:r>
          </a:p>
          <a:p>
            <a:r>
              <a:rPr lang="en-US" dirty="0" smtClean="0"/>
              <a:t>}</a:t>
            </a:r>
          </a:p>
          <a:p>
            <a:endParaRPr lang="en-US" dirty="0" smtClean="0"/>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call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call ?</a:t>
            </a:r>
            <a:endParaRPr lang="en-US" dirty="0"/>
          </a:p>
        </p:txBody>
      </p:sp>
      <p:sp>
        <p:nvSpPr>
          <p:cNvPr id="3" name="Content Placeholder 2"/>
          <p:cNvSpPr>
            <a:spLocks noGrp="1"/>
          </p:cNvSpPr>
          <p:nvPr>
            <p:ph idx="1"/>
          </p:nvPr>
        </p:nvSpPr>
        <p:spPr/>
        <p:txBody>
          <a:bodyPr/>
          <a:lstStyle/>
          <a:p>
            <a:r>
              <a:rPr lang="en-US" dirty="0" smtClean="0"/>
              <a:t>Recursive call: </a:t>
            </a:r>
          </a:p>
          <a:p>
            <a:r>
              <a:rPr lang="en-US" dirty="0" smtClean="0"/>
              <a:t> Calling a function within same function is   called recursive call. </a:t>
            </a:r>
          </a:p>
          <a:p>
            <a:r>
              <a:rPr lang="en-US" dirty="0" smtClean="0"/>
              <a:t> In recursive call called and calling function is same. </a:t>
            </a:r>
          </a:p>
          <a:p>
            <a:r>
              <a:rPr lang="en-US" dirty="0" smtClean="0"/>
              <a:t>public void </a:t>
            </a:r>
            <a:r>
              <a:rPr lang="en-US" dirty="0" err="1" smtClean="0"/>
              <a:t>methodOne</a:t>
            </a:r>
            <a:r>
              <a:rPr lang="en-US" dirty="0" smtClean="0"/>
              <a:t>()</a:t>
            </a:r>
          </a:p>
          <a:p>
            <a:r>
              <a:rPr lang="en-US" dirty="0" smtClean="0"/>
              <a:t> {</a:t>
            </a:r>
          </a:p>
          <a:p>
            <a:r>
              <a:rPr lang="en-US" dirty="0" smtClean="0"/>
              <a:t> </a:t>
            </a:r>
            <a:r>
              <a:rPr lang="en-US" dirty="0" err="1" smtClean="0"/>
              <a:t>methodOne</a:t>
            </a:r>
            <a:r>
              <a:rPr lang="en-US" dirty="0" smtClean="0"/>
              <a:t>(); }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Encapsulations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435100" y="1633832"/>
            <a:ext cx="7499350" cy="4428535"/>
          </a:xfrm>
          <a:prstGeom prst="rect">
            <a:avLst/>
          </a:prstGeom>
          <a:noFill/>
          <a:ln w="9525">
            <a:noFill/>
            <a:miter lim="800000"/>
            <a:headEnd/>
            <a:tailEnd/>
          </a:ln>
          <a:effec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classes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t>
            </a:r>
          </a:p>
          <a:p>
            <a:r>
              <a:rPr lang="en-US" dirty="0" smtClean="0"/>
              <a:t>Runtime class</a:t>
            </a:r>
          </a:p>
          <a:p>
            <a:r>
              <a:rPr lang="en-US" dirty="0" smtClean="0"/>
              <a:t> </a:t>
            </a:r>
            <a:r>
              <a:rPr lang="en-US" dirty="0" err="1" smtClean="0"/>
              <a:t>ActionServlet</a:t>
            </a:r>
            <a:r>
              <a:rPr lang="en-US" dirty="0" smtClean="0"/>
              <a:t> </a:t>
            </a:r>
          </a:p>
          <a:p>
            <a:r>
              <a:rPr lang="en-US" dirty="0" smtClean="0"/>
              <a:t> </a:t>
            </a:r>
            <a:r>
              <a:rPr lang="en-US" dirty="0" err="1" smtClean="0"/>
              <a:t>ServiceLocator</a:t>
            </a:r>
            <a:r>
              <a:rPr lang="en-US" dirty="0" smtClean="0"/>
              <a:t> </a:t>
            </a:r>
          </a:p>
          <a:p>
            <a:r>
              <a:rPr lang="en-US" dirty="0" smtClean="0"/>
              <a:t> </a:t>
            </a:r>
            <a:r>
              <a:rPr lang="en-US" dirty="0" err="1" smtClean="0"/>
              <a:t>BusinessDelegate</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2579687" y="2114550"/>
            <a:ext cx="5210175" cy="3467100"/>
          </a:xfrm>
          <a:prstGeom prst="rect">
            <a:avLst/>
          </a:prstGeom>
          <a:noFill/>
          <a:ln w="9525">
            <a:noFill/>
            <a:miter lim="800000"/>
            <a:headEnd/>
            <a:tailEnd/>
          </a:ln>
          <a:effec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Singleton class? </a:t>
            </a:r>
            <a:endParaRPr lang="en-US" dirty="0"/>
          </a:p>
        </p:txBody>
      </p:sp>
      <p:sp>
        <p:nvSpPr>
          <p:cNvPr id="3" name="Content Placeholder 2"/>
          <p:cNvSpPr>
            <a:spLocks noGrp="1"/>
          </p:cNvSpPr>
          <p:nvPr>
            <p:ph idx="1"/>
          </p:nvPr>
        </p:nvSpPr>
        <p:spPr/>
        <p:txBody>
          <a:bodyPr>
            <a:normAutofit/>
          </a:bodyPr>
          <a:lstStyle/>
          <a:p>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Advantage of Singleton class : </a:t>
            </a:r>
          </a:p>
          <a:p>
            <a:r>
              <a:rPr lang="en-US" dirty="0" smtClean="0"/>
              <a:t>If the requirement is same then instead of creating a separate object for every person we will create only one object and we can share that object for every required person we can achieve this by using singleton classes. That is the main advantages of singleton classes are Performance will be improved and memory utilization will be improved</a:t>
            </a:r>
          </a:p>
          <a:p>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1631950" y="1905000"/>
            <a:ext cx="7105650" cy="3886200"/>
          </a:xfrm>
          <a:prstGeom prst="rect">
            <a:avLst/>
          </a:prstGeom>
          <a:noFill/>
          <a:ln w="9525">
            <a:noFill/>
            <a:miter lim="800000"/>
            <a:headEnd/>
            <a:tailEnd/>
          </a:ln>
          <a:effec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Factory method: </a:t>
            </a:r>
            <a:br>
              <a:rPr lang="en-US" dirty="0" smtClean="0"/>
            </a:b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Factory method: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By using class name if we are calling a method and that method returns the same class object such type of method is called factory method. </a:t>
            </a:r>
          </a:p>
          <a:p>
            <a:r>
              <a:rPr lang="en-US" dirty="0" smtClean="0"/>
              <a:t>Example: Runtime r=</a:t>
            </a:r>
            <a:r>
              <a:rPr lang="en-US" dirty="0" err="1" smtClean="0"/>
              <a:t>Runtime.getRuntime</a:t>
            </a:r>
            <a:r>
              <a:rPr lang="en-US" dirty="0" smtClean="0"/>
              <a:t>();//</a:t>
            </a:r>
            <a:r>
              <a:rPr lang="en-US" dirty="0" err="1" smtClean="0"/>
              <a:t>getRuntime</a:t>
            </a:r>
            <a:r>
              <a:rPr lang="en-US" dirty="0" smtClean="0"/>
              <a:t> is a factory method. </a:t>
            </a:r>
          </a:p>
          <a:p>
            <a:r>
              <a:rPr lang="en-US" dirty="0" err="1" smtClean="0"/>
              <a:t>DateFormat</a:t>
            </a:r>
            <a:r>
              <a:rPr lang="en-US" dirty="0" smtClean="0"/>
              <a:t> </a:t>
            </a:r>
            <a:r>
              <a:rPr lang="en-US" dirty="0" err="1" smtClean="0"/>
              <a:t>df</a:t>
            </a:r>
            <a:r>
              <a:rPr lang="en-US" dirty="0" smtClean="0"/>
              <a:t>=</a:t>
            </a:r>
            <a:r>
              <a:rPr lang="en-US" dirty="0" err="1" smtClean="0"/>
              <a:t>DateFormat.getInstance</a:t>
            </a:r>
            <a:r>
              <a:rPr lang="en-US" dirty="0" smtClean="0"/>
              <a:t>();</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control flow ?</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228600" y="1447800"/>
            <a:ext cx="10149840" cy="32826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Encapsulations ?</a:t>
            </a:r>
            <a:endParaRPr lang="en-US" dirty="0"/>
          </a:p>
        </p:txBody>
      </p:sp>
      <p:sp>
        <p:nvSpPr>
          <p:cNvPr id="3" name="Content Placeholder 2"/>
          <p:cNvSpPr>
            <a:spLocks noGrp="1"/>
          </p:cNvSpPr>
          <p:nvPr>
            <p:ph idx="1"/>
          </p:nvPr>
        </p:nvSpPr>
        <p:spPr/>
        <p:txBody>
          <a:bodyPr/>
          <a:lstStyle/>
          <a:p>
            <a:r>
              <a:rPr lang="en-US" dirty="0" smtClean="0"/>
              <a:t>The main disadvantage of encapsulation is it increases length of the code and slows down execution.</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2620507" y="1447800"/>
            <a:ext cx="5128535"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3675062" y="3186112"/>
            <a:ext cx="3019425" cy="1323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 indirectly write only state (or) RIWO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1826252" y="1447800"/>
            <a:ext cx="6717045"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Static control flow with respect to inheritance ?</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1803400" y="2828925"/>
            <a:ext cx="6762750" cy="2038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0" y="381000"/>
            <a:ext cx="9509760" cy="61502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control flow:?</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a:srcRect/>
          <a:stretch>
            <a:fillRect/>
          </a:stretch>
        </p:blipFill>
        <p:spPr bwMode="auto">
          <a:xfrm>
            <a:off x="53004" y="990600"/>
            <a:ext cx="9090996"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Grp="1" noChangeAspect="1" noChangeArrowheads="1"/>
          </p:cNvPicPr>
          <p:nvPr>
            <p:ph idx="1"/>
          </p:nvPr>
        </p:nvPicPr>
        <p:blipFill>
          <a:blip r:embed="rId2"/>
          <a:srcRect/>
          <a:stretch>
            <a:fillRect/>
          </a:stretch>
        </p:blipFill>
        <p:spPr bwMode="auto">
          <a:xfrm>
            <a:off x="2672311" y="1447800"/>
            <a:ext cx="5024927" cy="480060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0" y="4883748"/>
            <a:ext cx="3505200" cy="19742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Tightly encapsulated class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Parent to child Instance control flow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a:srcRect/>
          <a:stretch>
            <a:fillRect/>
          </a:stretch>
        </p:blipFill>
        <p:spPr bwMode="auto">
          <a:xfrm>
            <a:off x="1066800" y="2133600"/>
            <a:ext cx="8146263" cy="3108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Type casting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7" name="Picture 3"/>
          <p:cNvPicPr>
            <a:picLocks noGrp="1" noChangeAspect="1" noChangeArrowheads="1"/>
          </p:cNvPicPr>
          <p:nvPr>
            <p:ph idx="1"/>
          </p:nvPr>
        </p:nvPicPr>
        <p:blipFill>
          <a:blip r:embed="rId2"/>
          <a:srcRect/>
          <a:stretch>
            <a:fillRect/>
          </a:stretch>
        </p:blipFill>
        <p:spPr bwMode="auto">
          <a:xfrm>
            <a:off x="1779587" y="1624012"/>
            <a:ext cx="6810375" cy="4448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a:srcRect/>
          <a:stretch>
            <a:fillRect/>
          </a:stretch>
        </p:blipFill>
        <p:spPr bwMode="auto">
          <a:xfrm>
            <a:off x="2232025" y="2609850"/>
            <a:ext cx="5905500" cy="2476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srcRect/>
          <a:stretch>
            <a:fillRect/>
          </a:stretch>
        </p:blipFill>
        <p:spPr bwMode="auto">
          <a:xfrm>
            <a:off x="1998662" y="2443162"/>
            <a:ext cx="6372225" cy="2809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9458" name="Picture 2"/>
          <p:cNvPicPr>
            <a:picLocks noGrp="1" noChangeAspect="1" noChangeArrowheads="1"/>
          </p:cNvPicPr>
          <p:nvPr>
            <p:ph idx="1"/>
          </p:nvPr>
        </p:nvPicPr>
        <p:blipFill>
          <a:blip r:embed="rId2"/>
          <a:srcRect/>
          <a:stretch>
            <a:fillRect/>
          </a:stretch>
        </p:blipFill>
        <p:spPr bwMode="auto">
          <a:xfrm>
            <a:off x="1931987" y="1533525"/>
            <a:ext cx="6505575" cy="4629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Coupling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0"/>
            <a:ext cx="7772400" cy="6553200"/>
          </a:xfrm>
        </p:spPr>
        <p:txBody>
          <a:bodyPr>
            <a:normAutofit fontScale="55000" lnSpcReduction="20000"/>
          </a:bodyPr>
          <a:lstStyle/>
          <a:p>
            <a:r>
              <a:rPr lang="en-US" dirty="0" smtClean="0"/>
              <a:t>The degree of dependency between the components is called coupling. </a:t>
            </a:r>
          </a:p>
          <a:p>
            <a:r>
              <a:rPr lang="en-US" dirty="0" smtClean="0"/>
              <a:t>Example: class A</a:t>
            </a:r>
          </a:p>
          <a:p>
            <a:r>
              <a:rPr lang="en-US" dirty="0" smtClean="0"/>
              <a:t> { static </a:t>
            </a:r>
            <a:r>
              <a:rPr lang="en-US" dirty="0" err="1" smtClean="0"/>
              <a:t>int</a:t>
            </a:r>
            <a:r>
              <a:rPr lang="en-US" dirty="0" smtClean="0"/>
              <a:t> </a:t>
            </a:r>
            <a:r>
              <a:rPr lang="en-US" dirty="0" err="1" smtClean="0"/>
              <a:t>i</a:t>
            </a:r>
            <a:r>
              <a:rPr lang="en-US" dirty="0" smtClean="0"/>
              <a:t>=</a:t>
            </a:r>
            <a:r>
              <a:rPr lang="en-US" dirty="0" err="1" smtClean="0"/>
              <a:t>B.j</a:t>
            </a:r>
            <a:r>
              <a:rPr lang="en-US" dirty="0" smtClean="0"/>
              <a:t>;</a:t>
            </a:r>
          </a:p>
          <a:p>
            <a:r>
              <a:rPr lang="en-US" dirty="0" smtClean="0"/>
              <a:t> }</a:t>
            </a:r>
          </a:p>
          <a:p>
            <a:r>
              <a:rPr lang="en-US" dirty="0" smtClean="0"/>
              <a:t> class B extends A</a:t>
            </a:r>
          </a:p>
          <a:p>
            <a:r>
              <a:rPr lang="en-US" dirty="0" smtClean="0"/>
              <a:t> {</a:t>
            </a:r>
          </a:p>
          <a:p>
            <a:r>
              <a:rPr lang="en-US" dirty="0" smtClean="0"/>
              <a:t> static </a:t>
            </a:r>
            <a:r>
              <a:rPr lang="en-US" dirty="0" err="1" smtClean="0"/>
              <a:t>int</a:t>
            </a:r>
            <a:r>
              <a:rPr lang="en-US" dirty="0" smtClean="0"/>
              <a:t> j=</a:t>
            </a:r>
            <a:r>
              <a:rPr lang="en-US" dirty="0" err="1" smtClean="0"/>
              <a:t>C.methodOne</a:t>
            </a:r>
            <a:r>
              <a:rPr lang="en-US" dirty="0" smtClean="0"/>
              <a:t>(); </a:t>
            </a:r>
          </a:p>
          <a:p>
            <a:r>
              <a:rPr lang="en-US" dirty="0" smtClean="0"/>
              <a:t>} class C extends B</a:t>
            </a:r>
          </a:p>
          <a:p>
            <a:r>
              <a:rPr lang="en-US" dirty="0" smtClean="0"/>
              <a:t> { public static </a:t>
            </a:r>
            <a:r>
              <a:rPr lang="en-US" dirty="0" err="1" smtClean="0"/>
              <a:t>int</a:t>
            </a:r>
            <a:r>
              <a:rPr lang="en-US" dirty="0" smtClean="0"/>
              <a:t> </a:t>
            </a:r>
            <a:r>
              <a:rPr lang="en-US" dirty="0" err="1" smtClean="0"/>
              <a:t>methodOne</a:t>
            </a:r>
            <a:r>
              <a:rPr lang="en-US" dirty="0" smtClean="0"/>
              <a:t>() </a:t>
            </a:r>
          </a:p>
          <a:p>
            <a:r>
              <a:rPr lang="en-US" dirty="0" smtClean="0"/>
              <a:t>{ </a:t>
            </a:r>
          </a:p>
          <a:p>
            <a:r>
              <a:rPr lang="en-US" dirty="0" smtClean="0"/>
              <a:t>return </a:t>
            </a:r>
            <a:r>
              <a:rPr lang="en-US" dirty="0" err="1" smtClean="0"/>
              <a:t>D.k</a:t>
            </a:r>
            <a:r>
              <a:rPr lang="en-US" dirty="0" smtClean="0"/>
              <a:t>; </a:t>
            </a:r>
          </a:p>
          <a:p>
            <a:r>
              <a:rPr lang="en-US" dirty="0" smtClean="0"/>
              <a:t>} }</a:t>
            </a:r>
          </a:p>
          <a:p>
            <a:r>
              <a:rPr lang="en-US" dirty="0" smtClean="0"/>
              <a:t> class D extends C </a:t>
            </a:r>
          </a:p>
          <a:p>
            <a:r>
              <a:rPr lang="en-US" dirty="0" smtClean="0"/>
              <a:t>{</a:t>
            </a:r>
          </a:p>
          <a:p>
            <a:r>
              <a:rPr lang="en-US" dirty="0" smtClean="0"/>
              <a:t> static </a:t>
            </a:r>
            <a:r>
              <a:rPr lang="en-US" dirty="0" err="1" smtClean="0"/>
              <a:t>int</a:t>
            </a:r>
            <a:r>
              <a:rPr lang="en-US" dirty="0" smtClean="0"/>
              <a:t> k=10; public static void main(String[] </a:t>
            </a:r>
            <a:r>
              <a:rPr lang="en-US" dirty="0" err="1" smtClean="0"/>
              <a:t>args</a:t>
            </a:r>
            <a:r>
              <a:rPr lang="en-US" dirty="0" smtClean="0"/>
              <a:t>)</a:t>
            </a:r>
          </a:p>
          <a:p>
            <a:r>
              <a:rPr lang="en-US" dirty="0" smtClean="0"/>
              <a:t> { </a:t>
            </a:r>
          </a:p>
          <a:p>
            <a:r>
              <a:rPr lang="en-US" dirty="0" smtClean="0"/>
              <a:t>D </a:t>
            </a:r>
            <a:r>
              <a:rPr lang="en-US" dirty="0" err="1" smtClean="0"/>
              <a:t>d</a:t>
            </a:r>
            <a:r>
              <a:rPr lang="en-US" dirty="0" smtClean="0"/>
              <a:t>=new D(); </a:t>
            </a:r>
          </a:p>
          <a:p>
            <a:r>
              <a:rPr lang="en-US" dirty="0" smtClean="0"/>
              <a:t>}</a:t>
            </a:r>
          </a:p>
          <a:p>
            <a:r>
              <a:rPr lang="en-US" dirty="0" smtClean="0"/>
              <a:t> } </a:t>
            </a:r>
          </a:p>
          <a:p>
            <a:r>
              <a:rPr lang="en-US" dirty="0" smtClean="0"/>
              <a:t>The above components are said to be tightly coupled to each other because the dependency between the components is more.</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every component we have to maintain a clear well defined functionality such type of component is said to be follow high cohesion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A class is said to be tightly encapsulated if and only if every variable of that class declared as private whether the variable has getter and setter methods are not , and whether these methods declared as public or not, these </a:t>
            </a:r>
            <a:r>
              <a:rPr lang="en-US" sz="2000" dirty="0" err="1" smtClean="0"/>
              <a:t>checkings</a:t>
            </a:r>
            <a:r>
              <a:rPr lang="en-US" sz="2000" dirty="0" smtClean="0"/>
              <a:t> are not required to perform. </a:t>
            </a:r>
          </a:p>
          <a:p>
            <a:r>
              <a:rPr lang="en-US" sz="2000" dirty="0" smtClean="0"/>
              <a:t>Example: </a:t>
            </a:r>
          </a:p>
          <a:p>
            <a:r>
              <a:rPr lang="en-US" sz="2000" dirty="0" smtClean="0"/>
              <a:t>class Account</a:t>
            </a:r>
          </a:p>
          <a:p>
            <a:r>
              <a:rPr lang="en-US" sz="2000" dirty="0" smtClean="0"/>
              <a:t> {</a:t>
            </a:r>
          </a:p>
          <a:p>
            <a:r>
              <a:rPr lang="en-US" sz="2000" dirty="0" smtClean="0"/>
              <a:t> private double balance;</a:t>
            </a:r>
          </a:p>
          <a:p>
            <a:r>
              <a:rPr lang="en-US" sz="2000" dirty="0" smtClean="0"/>
              <a:t> public double </a:t>
            </a:r>
            <a:r>
              <a:rPr lang="en-US" sz="2000" dirty="0" err="1" smtClean="0"/>
              <a:t>getBalance</a:t>
            </a:r>
            <a:r>
              <a:rPr lang="en-US" sz="2000" dirty="0" smtClean="0"/>
              <a:t>()</a:t>
            </a:r>
          </a:p>
          <a:p>
            <a:r>
              <a:rPr lang="en-US" sz="2000" dirty="0" smtClean="0"/>
              <a:t> { </a:t>
            </a:r>
          </a:p>
          <a:p>
            <a:r>
              <a:rPr lang="en-US" sz="2000" dirty="0" smtClean="0"/>
              <a:t>return balance; </a:t>
            </a:r>
          </a:p>
          <a:p>
            <a:r>
              <a:rPr lang="en-US" sz="2000" dirty="0" smtClean="0"/>
              <a:t>} }</a:t>
            </a:r>
            <a:endParaRPr lang="en-US" sz="2000"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2079625" y="1485900"/>
            <a:ext cx="6210300" cy="47244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one is tightly encapsulated class?</a:t>
            </a:r>
            <a:endParaRPr lang="en-US" dirty="0"/>
          </a:p>
        </p:txBody>
      </p:sp>
      <p:sp>
        <p:nvSpPr>
          <p:cNvPr id="3" name="Content Placeholder 2"/>
          <p:cNvSpPr>
            <a:spLocks noGrp="1"/>
          </p:cNvSpPr>
          <p:nvPr>
            <p:ph idx="1"/>
          </p:nvPr>
        </p:nvSpPr>
        <p:spPr/>
        <p:txBody>
          <a:bodyPr>
            <a:normAutofit lnSpcReduction="10000"/>
          </a:bodyPr>
          <a:lstStyle/>
          <a:p>
            <a:r>
              <a:rPr lang="en-US" dirty="0" smtClean="0"/>
              <a:t>class A { </a:t>
            </a:r>
            <a:r>
              <a:rPr lang="en-US" dirty="0" err="1" smtClean="0"/>
              <a:t>int</a:t>
            </a:r>
            <a:r>
              <a:rPr lang="en-US" dirty="0" smtClean="0"/>
              <a:t> x=10; </a:t>
            </a:r>
          </a:p>
          <a:p>
            <a:r>
              <a:rPr lang="en-US" dirty="0" smtClean="0"/>
              <a:t> } </a:t>
            </a:r>
          </a:p>
          <a:p>
            <a:r>
              <a:rPr lang="en-US" dirty="0" smtClean="0"/>
              <a:t>class B extends A </a:t>
            </a:r>
          </a:p>
          <a:p>
            <a:r>
              <a:rPr lang="en-US" dirty="0" smtClean="0"/>
              <a:t>{ private </a:t>
            </a:r>
            <a:r>
              <a:rPr lang="en-US" dirty="0" err="1" smtClean="0"/>
              <a:t>int</a:t>
            </a:r>
            <a:r>
              <a:rPr lang="en-US" dirty="0" smtClean="0"/>
              <a:t> y=20;  </a:t>
            </a:r>
          </a:p>
          <a:p>
            <a:r>
              <a:rPr lang="en-US" dirty="0" smtClean="0"/>
              <a:t>} </a:t>
            </a:r>
          </a:p>
          <a:p>
            <a:r>
              <a:rPr lang="en-US" dirty="0" smtClean="0"/>
              <a:t>class C extends B</a:t>
            </a:r>
          </a:p>
          <a:p>
            <a:r>
              <a:rPr lang="en-US" dirty="0" smtClean="0"/>
              <a:t> {</a:t>
            </a:r>
          </a:p>
          <a:p>
            <a:r>
              <a:rPr lang="en-US" dirty="0" smtClean="0"/>
              <a:t> private </a:t>
            </a:r>
            <a:r>
              <a:rPr lang="en-US" dirty="0" err="1" smtClean="0"/>
              <a:t>int</a:t>
            </a:r>
            <a:r>
              <a:rPr lang="en-US" dirty="0" smtClean="0"/>
              <a:t> z=30; </a:t>
            </a:r>
          </a:p>
          <a:p>
            <a:r>
              <a:rPr lang="en-US" dirty="0" smtClean="0"/>
              <a: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the parent class is not tightly encapsulated then no child class is tightly encapsulated.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IS-A Relationship?</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 Also known as inheritance. </a:t>
            </a:r>
          </a:p>
          <a:p>
            <a:endParaRPr lang="en-US" dirty="0" smtClean="0"/>
          </a:p>
          <a:p>
            <a:r>
              <a:rPr lang="en-US" dirty="0" smtClean="0"/>
              <a:t>2. By using "extends" keywords we can implement IS-A relationship. </a:t>
            </a:r>
          </a:p>
          <a:p>
            <a:endParaRPr lang="en-US" dirty="0" smtClean="0"/>
          </a:p>
          <a:p>
            <a:r>
              <a:rPr lang="en-US" dirty="0" smtClean="0"/>
              <a:t>3. The main advantage of IS-A relationship is reusability.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838201"/>
            <a:ext cx="8153400" cy="600164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dirty="0" smtClean="0"/>
              <a:t>Our internal data should not go out directly that is outside person can't access our internal data directly. </a:t>
            </a:r>
          </a:p>
          <a:p>
            <a:endParaRPr lang="en-US" sz="2400" dirty="0" smtClean="0"/>
          </a:p>
          <a:p>
            <a:r>
              <a:rPr lang="en-US" sz="2400" dirty="0" smtClean="0"/>
              <a:t> By using private modifier we can implement data hiding.</a:t>
            </a:r>
          </a:p>
          <a:p>
            <a:endParaRPr lang="en-US" sz="2400" dirty="0" smtClean="0"/>
          </a:p>
          <a:p>
            <a:r>
              <a:rPr lang="en-US" sz="2400" dirty="0" smtClean="0"/>
              <a:t> Example: class Account</a:t>
            </a:r>
          </a:p>
          <a:p>
            <a:r>
              <a:rPr lang="en-US" sz="2400" dirty="0" smtClean="0"/>
              <a:t> { </a:t>
            </a:r>
          </a:p>
          <a:p>
            <a:r>
              <a:rPr lang="en-US" sz="2400" dirty="0" smtClean="0"/>
              <a:t>private double balance; ......................; ......................;</a:t>
            </a:r>
          </a:p>
          <a:p>
            <a:r>
              <a:rPr lang="en-US" sz="2400" dirty="0" smtClean="0"/>
              <a:t>The main advantage of data hiding is security. Note: recommended modifier for data members is private.</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class Parent {</a:t>
            </a:r>
          </a:p>
          <a:p>
            <a:r>
              <a:rPr lang="en-US" dirty="0" smtClean="0"/>
              <a:t> public void </a:t>
            </a:r>
            <a:r>
              <a:rPr lang="en-US" dirty="0" err="1" smtClean="0"/>
              <a:t>methodOne</a:t>
            </a:r>
            <a:r>
              <a:rPr lang="en-US" dirty="0" smtClean="0"/>
              <a:t>()</a:t>
            </a:r>
          </a:p>
          <a:p>
            <a:r>
              <a:rPr lang="en-US" dirty="0" smtClean="0"/>
              <a:t>{</a:t>
            </a:r>
          </a:p>
          <a:p>
            <a:r>
              <a:rPr lang="en-US" dirty="0" smtClean="0"/>
              <a:t> } } </a:t>
            </a:r>
          </a:p>
          <a:p>
            <a:r>
              <a:rPr lang="en-US" dirty="0" smtClean="0"/>
              <a:t>class Child extends Parent { </a:t>
            </a:r>
          </a:p>
          <a:p>
            <a:r>
              <a:rPr lang="en-US" dirty="0" smtClean="0"/>
              <a:t>public void </a:t>
            </a:r>
            <a:r>
              <a:rPr lang="en-US" dirty="0" err="1" smtClean="0"/>
              <a:t>methodTwo</a:t>
            </a:r>
            <a:r>
              <a:rPr lang="en-US" dirty="0" smtClean="0"/>
              <a:t>() </a:t>
            </a:r>
          </a:p>
          <a:p>
            <a:r>
              <a:rPr lang="en-US" dirty="0" smtClean="0"/>
              <a:t>{ </a:t>
            </a:r>
          </a:p>
          <a:p>
            <a:r>
              <a:rPr lang="en-US" dirty="0" smtClean="0"/>
              <a: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514600" y="-228600"/>
            <a:ext cx="5029200" cy="72930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228600"/>
            <a:ext cx="7498080" cy="6019800"/>
          </a:xfrm>
        </p:spPr>
        <p:txBody>
          <a:bodyPr>
            <a:noAutofit/>
          </a:bodyPr>
          <a:lstStyle/>
          <a:p>
            <a:r>
              <a:rPr lang="en-US" sz="2800" dirty="0" smtClean="0"/>
              <a:t>Whatever the parent has by default available to the child but whatever the child has by default not available to the parent. Hence on the child reference we can call both parent and child class methods. But on the parent reference we can call only methods available in the parent class and we can't call child specific methods. </a:t>
            </a:r>
          </a:p>
          <a:p>
            <a:r>
              <a:rPr lang="en-US" sz="2800" dirty="0" smtClean="0"/>
              <a:t>2. Parent class reference can be used to hold child class object but by using that reference we can call only methods available in parent class and child specific methods we can't call. </a:t>
            </a:r>
          </a:p>
          <a:p>
            <a:r>
              <a:rPr lang="en-US" sz="2800" dirty="0" smtClean="0"/>
              <a:t>3. Child class reference cannot be used to hold parent class object.</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Having more than one Parent class at the same level is called multiple inheritance.</a:t>
            </a:r>
          </a:p>
          <a:p>
            <a:endParaRPr lang="en-US" dirty="0" smtClean="0"/>
          </a:p>
          <a:p>
            <a:r>
              <a:rPr lang="en-US" dirty="0" smtClean="0"/>
              <a:t>Any class can extends only one class at a time and can't extends more than one class simultaneously hence java won't provide support for multiple inheritance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If our class doesn't extends any other class then only our class is the direct child class of __________</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java won't provide support for multiple inheritance?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2209800" y="2209800"/>
            <a:ext cx="2057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ClassA</a:t>
            </a:r>
            <a:endParaRPr lang="en-US" dirty="0" smtClean="0"/>
          </a:p>
          <a:p>
            <a:pPr algn="ctr"/>
            <a:r>
              <a:rPr lang="en-US" dirty="0" smtClean="0"/>
              <a:t>M1()</a:t>
            </a:r>
            <a:endParaRPr lang="en-US" dirty="0"/>
          </a:p>
        </p:txBody>
      </p:sp>
      <p:sp>
        <p:nvSpPr>
          <p:cNvPr id="5" name="Rounded Rectangle 4"/>
          <p:cNvSpPr/>
          <p:nvPr/>
        </p:nvSpPr>
        <p:spPr>
          <a:xfrm>
            <a:off x="4724400" y="2209800"/>
            <a:ext cx="2057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ClassB</a:t>
            </a:r>
            <a:endParaRPr lang="en-US" dirty="0" smtClean="0"/>
          </a:p>
          <a:p>
            <a:pPr algn="ctr"/>
            <a:r>
              <a:rPr lang="en-US" dirty="0" smtClean="0"/>
              <a:t>M1()</a:t>
            </a:r>
            <a:endParaRPr lang="en-US" dirty="0"/>
          </a:p>
        </p:txBody>
      </p:sp>
      <p:sp>
        <p:nvSpPr>
          <p:cNvPr id="6" name="Rounded Rectangle 5"/>
          <p:cNvSpPr/>
          <p:nvPr/>
        </p:nvSpPr>
        <p:spPr>
          <a:xfrm>
            <a:off x="3733800" y="42672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C</a:t>
            </a:r>
          </a:p>
          <a:p>
            <a:pPr algn="ctr"/>
            <a:r>
              <a:rPr lang="en-US" dirty="0" smtClean="0"/>
              <a:t>M1()</a:t>
            </a:r>
            <a:endParaRPr lang="en-US" dirty="0"/>
          </a:p>
        </p:txBody>
      </p:sp>
      <p:cxnSp>
        <p:nvCxnSpPr>
          <p:cNvPr id="10" name="Straight Arrow Connector 9"/>
          <p:cNvCxnSpPr/>
          <p:nvPr/>
        </p:nvCxnSpPr>
        <p:spPr>
          <a:xfrm rot="16200000" flipV="1">
            <a:off x="3162300" y="3238500"/>
            <a:ext cx="1219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4686300" y="3314700"/>
            <a:ext cx="1143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ambiguity problem won't be there in interfaces?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Interfaces having dummy declarations and they won't have implementations hence no ambiguity problem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Abstractions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2174875" y="1852612"/>
            <a:ext cx="6019800" cy="3990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Cyclic inheritance?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2032000" y="2166937"/>
            <a:ext cx="6305550" cy="3362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HAS-A relationship?</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 HAS-A relationship is also known as composition (or) aggregation.</a:t>
            </a:r>
          </a:p>
          <a:p>
            <a:r>
              <a:rPr lang="en-US" dirty="0" smtClean="0"/>
              <a:t> 2. There is no specific keyword to implement HAS-A relationship but mostly we can use new operator.</a:t>
            </a:r>
          </a:p>
          <a:p>
            <a:r>
              <a:rPr lang="en-US" dirty="0" smtClean="0"/>
              <a:t> 3. The main advantage of HAS-A relationship is reusability.</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class Engine { </a:t>
            </a:r>
          </a:p>
          <a:p>
            <a:r>
              <a:rPr lang="en-US" dirty="0" smtClean="0"/>
              <a:t>//engine specific functionality</a:t>
            </a:r>
          </a:p>
          <a:p>
            <a:r>
              <a:rPr lang="en-US" dirty="0" smtClean="0"/>
              <a:t> }</a:t>
            </a:r>
          </a:p>
          <a:p>
            <a:r>
              <a:rPr lang="en-US" dirty="0" smtClean="0"/>
              <a:t> class Car </a:t>
            </a:r>
          </a:p>
          <a:p>
            <a:r>
              <a:rPr lang="en-US" dirty="0" smtClean="0"/>
              <a:t>{ </a:t>
            </a:r>
          </a:p>
          <a:p>
            <a:r>
              <a:rPr lang="en-US" dirty="0" smtClean="0"/>
              <a:t>Engine e=new Engine();</a:t>
            </a:r>
          </a:p>
          <a:p>
            <a:r>
              <a:rPr lang="en-US" dirty="0" smtClean="0"/>
              <a:t> //........................; </a:t>
            </a:r>
          </a:p>
          <a:p>
            <a:r>
              <a:rPr lang="en-US" dirty="0" smtClean="0"/>
              <a:t>//........................; </a:t>
            </a:r>
          </a:p>
          <a:p>
            <a:r>
              <a:rPr lang="en-US" dirty="0" smtClean="0"/>
              <a:t>//........................; </a:t>
            </a:r>
          </a:p>
          <a:p>
            <a:r>
              <a:rPr lang="en-US" dirty="0" smtClean="0"/>
              <a: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HAS A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HAS A ?</a:t>
            </a:r>
            <a:endParaRPr lang="en-US" dirty="0"/>
          </a:p>
        </p:txBody>
      </p:sp>
      <p:sp>
        <p:nvSpPr>
          <p:cNvPr id="3" name="Content Placeholder 2"/>
          <p:cNvSpPr>
            <a:spLocks noGrp="1"/>
          </p:cNvSpPr>
          <p:nvPr>
            <p:ph idx="1"/>
          </p:nvPr>
        </p:nvSpPr>
        <p:spPr/>
        <p:txBody>
          <a:bodyPr/>
          <a:lstStyle/>
          <a:p>
            <a:r>
              <a:rPr lang="en-US" dirty="0" smtClean="0"/>
              <a:t>The main </a:t>
            </a:r>
            <a:r>
              <a:rPr lang="en-US" dirty="0" err="1" smtClean="0"/>
              <a:t>dis</a:t>
            </a:r>
            <a:r>
              <a:rPr lang="en-US" dirty="0" smtClean="0"/>
              <a:t>-advantage of HAS-A relationship increases dependency between the components and creates maintains problems.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Composition ?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Without existing container object if there is no chance of existing contained objects then the relationship between container object and contained object is called composition which is a strong association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Hide internal implementation and just highlight the set of services, is called abstraction.  By using abstract classes and interfaces we can implement abstraction.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1981200" y="1905000"/>
            <a:ext cx="22098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CAR</a:t>
            </a:r>
            <a:endParaRPr lang="en-US" dirty="0"/>
          </a:p>
        </p:txBody>
      </p:sp>
      <p:sp>
        <p:nvSpPr>
          <p:cNvPr id="5" name="Oval 4"/>
          <p:cNvSpPr/>
          <p:nvPr/>
        </p:nvSpPr>
        <p:spPr>
          <a:xfrm>
            <a:off x="2133600" y="4191000"/>
            <a:ext cx="1981200" cy="1752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a:t>
            </a:r>
            <a:endParaRPr lang="en-US" dirty="0"/>
          </a:p>
        </p:txBody>
      </p:sp>
      <p:cxnSp>
        <p:nvCxnSpPr>
          <p:cNvPr id="7" name="Straight Arrow Connector 6"/>
          <p:cNvCxnSpPr/>
          <p:nvPr/>
        </p:nvCxnSpPr>
        <p:spPr>
          <a:xfrm rot="5400000">
            <a:off x="2476500" y="39243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096000" y="1828800"/>
            <a:ext cx="22098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College</a:t>
            </a:r>
            <a:endParaRPr lang="en-US" dirty="0"/>
          </a:p>
        </p:txBody>
      </p:sp>
      <p:sp>
        <p:nvSpPr>
          <p:cNvPr id="9" name="Oval 8"/>
          <p:cNvSpPr/>
          <p:nvPr/>
        </p:nvSpPr>
        <p:spPr>
          <a:xfrm>
            <a:off x="6248400" y="4114800"/>
            <a:ext cx="1981200" cy="1752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Dept.</a:t>
            </a:r>
            <a:endParaRPr lang="en-US" dirty="0"/>
          </a:p>
        </p:txBody>
      </p:sp>
      <p:cxnSp>
        <p:nvCxnSpPr>
          <p:cNvPr id="10" name="Straight Arrow Connector 9"/>
          <p:cNvCxnSpPr/>
          <p:nvPr/>
        </p:nvCxnSpPr>
        <p:spPr>
          <a:xfrm rot="5400000">
            <a:off x="6591300" y="38481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Aggregation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Without existing container object if there is a chance of existing contained objects such type of relationship is called aggregation. In aggregation objects have weak association.</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1981200" y="1905000"/>
            <a:ext cx="22098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CAR</a:t>
            </a:r>
            <a:endParaRPr lang="en-US" dirty="0"/>
          </a:p>
        </p:txBody>
      </p:sp>
      <p:sp>
        <p:nvSpPr>
          <p:cNvPr id="5" name="Oval 4"/>
          <p:cNvSpPr/>
          <p:nvPr/>
        </p:nvSpPr>
        <p:spPr>
          <a:xfrm>
            <a:off x="2133600" y="4191000"/>
            <a:ext cx="1981200" cy="1752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Media Player</a:t>
            </a:r>
            <a:endParaRPr lang="en-US" dirty="0"/>
          </a:p>
        </p:txBody>
      </p:sp>
      <p:cxnSp>
        <p:nvCxnSpPr>
          <p:cNvPr id="7" name="Straight Arrow Connector 6"/>
          <p:cNvCxnSpPr/>
          <p:nvPr/>
        </p:nvCxnSpPr>
        <p:spPr>
          <a:xfrm rot="5400000">
            <a:off x="2476500" y="39243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096000" y="1828800"/>
            <a:ext cx="22098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College</a:t>
            </a:r>
            <a:endParaRPr lang="en-US" dirty="0"/>
          </a:p>
        </p:txBody>
      </p:sp>
      <p:sp>
        <p:nvSpPr>
          <p:cNvPr id="9" name="Oval 8"/>
          <p:cNvSpPr/>
          <p:nvPr/>
        </p:nvSpPr>
        <p:spPr>
          <a:xfrm>
            <a:off x="6248400" y="4114800"/>
            <a:ext cx="1981200" cy="1752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Professors</a:t>
            </a:r>
            <a:endParaRPr lang="en-US" dirty="0"/>
          </a:p>
        </p:txBody>
      </p:sp>
      <p:cxnSp>
        <p:nvCxnSpPr>
          <p:cNvPr id="10" name="Straight Arrow Connector 9"/>
          <p:cNvCxnSpPr/>
          <p:nvPr/>
        </p:nvCxnSpPr>
        <p:spPr>
          <a:xfrm rot="5400000">
            <a:off x="6591300" y="38481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Method signature?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In java, method signature consists of name of the method followed by argument types. </a:t>
            </a:r>
          </a:p>
          <a:p>
            <a:r>
              <a:rPr lang="en-US" dirty="0" smtClean="0"/>
              <a:t>class Test { </a:t>
            </a:r>
          </a:p>
          <a:p>
            <a:r>
              <a:rPr lang="en-US" dirty="0" smtClean="0"/>
              <a:t>public void m1(double d)</a:t>
            </a:r>
          </a:p>
          <a:p>
            <a:r>
              <a:rPr lang="en-US" dirty="0" smtClean="0"/>
              <a:t> { }</a:t>
            </a:r>
          </a:p>
          <a:p>
            <a:r>
              <a:rPr lang="en-US" dirty="0" smtClean="0"/>
              <a:t> public void m2(</a:t>
            </a:r>
            <a:r>
              <a:rPr lang="en-US" dirty="0" err="1" smtClean="0"/>
              <a:t>int</a:t>
            </a:r>
            <a:r>
              <a:rPr lang="en-US" dirty="0" smtClean="0"/>
              <a:t> </a:t>
            </a:r>
            <a:r>
              <a:rPr lang="en-US" dirty="0" err="1" smtClean="0"/>
              <a:t>i</a:t>
            </a:r>
            <a:r>
              <a:rPr lang="en-US" dirty="0" smtClean="0"/>
              <a:t>)</a:t>
            </a:r>
          </a:p>
          <a:p>
            <a:r>
              <a:rPr lang="en-US" dirty="0" smtClean="0"/>
              <a:t> { } </a:t>
            </a:r>
          </a:p>
          <a:p>
            <a:r>
              <a:rPr lang="en-US" dirty="0" smtClean="0"/>
              <a:t>public static void main(String </a:t>
            </a:r>
            <a:r>
              <a:rPr lang="en-US" dirty="0" err="1" smtClean="0"/>
              <a:t>ar</a:t>
            </a:r>
            <a:r>
              <a:rPr lang="en-US" dirty="0" smtClean="0"/>
              <a:t>[])</a:t>
            </a:r>
          </a:p>
          <a:p>
            <a:r>
              <a:rPr lang="en-US" dirty="0" smtClean="0"/>
              <a:t> {</a:t>
            </a:r>
          </a:p>
          <a:p>
            <a:r>
              <a:rPr lang="en-US" dirty="0" smtClean="0"/>
              <a:t> Test t=new Test(); </a:t>
            </a:r>
          </a:p>
          <a:p>
            <a:r>
              <a:rPr lang="en-US" dirty="0" smtClean="0"/>
              <a:t>t.m1(10.5); </a:t>
            </a:r>
          </a:p>
          <a:p>
            <a:r>
              <a:rPr lang="en-US" dirty="0" smtClean="0"/>
              <a:t>t.m2(10); </a:t>
            </a:r>
          </a:p>
          <a:p>
            <a:r>
              <a:rPr lang="en-US" dirty="0" smtClean="0"/>
              <a:t>t.m3(10.5); //CE }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784350" y="1609725"/>
            <a:ext cx="6800850" cy="4476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Polymorphism:?</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Same name with different forms is the concept of polymorphism.</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Overloading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Advantages of Abstraction?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Two methods are said to be overload if and only if both having the same name but different argument types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class Test {</a:t>
            </a:r>
          </a:p>
          <a:p>
            <a:r>
              <a:rPr lang="en-US" dirty="0" smtClean="0"/>
              <a:t>  public void </a:t>
            </a:r>
            <a:r>
              <a:rPr lang="en-US" dirty="0" err="1" smtClean="0"/>
              <a:t>methodOne</a:t>
            </a:r>
            <a:r>
              <a:rPr lang="en-US" dirty="0" smtClean="0"/>
              <a:t>()</a:t>
            </a:r>
          </a:p>
          <a:p>
            <a:r>
              <a:rPr lang="en-US" dirty="0" smtClean="0"/>
              <a:t> { </a:t>
            </a:r>
          </a:p>
          <a:p>
            <a:r>
              <a:rPr lang="en-US" dirty="0" smtClean="0"/>
              <a:t> </a:t>
            </a:r>
            <a:r>
              <a:rPr lang="en-US" dirty="0" err="1" smtClean="0"/>
              <a:t>System.out.println</a:t>
            </a:r>
            <a:r>
              <a:rPr lang="en-US" dirty="0" smtClean="0"/>
              <a:t>("no-</a:t>
            </a:r>
            <a:r>
              <a:rPr lang="en-US" dirty="0" err="1" smtClean="0"/>
              <a:t>arg</a:t>
            </a:r>
            <a:r>
              <a:rPr lang="en-US" dirty="0" smtClean="0"/>
              <a:t> method"); </a:t>
            </a:r>
          </a:p>
          <a:p>
            <a:r>
              <a:rPr lang="en-US" dirty="0" smtClean="0"/>
              <a:t> } </a:t>
            </a:r>
          </a:p>
          <a:p>
            <a:endParaRPr lang="en-US" dirty="0" smtClean="0"/>
          </a:p>
          <a:p>
            <a:r>
              <a:rPr lang="en-US" dirty="0" smtClean="0"/>
              <a:t>. public void </a:t>
            </a:r>
            <a:r>
              <a:rPr lang="en-US" dirty="0" err="1" smtClean="0"/>
              <a:t>methodOne</a:t>
            </a:r>
            <a:r>
              <a:rPr lang="en-US" dirty="0" smtClean="0"/>
              <a:t>(</a:t>
            </a:r>
            <a:r>
              <a:rPr lang="en-US" dirty="0" err="1" smtClean="0"/>
              <a:t>int</a:t>
            </a:r>
            <a:r>
              <a:rPr lang="en-US" dirty="0" smtClean="0"/>
              <a:t> </a:t>
            </a:r>
            <a:r>
              <a:rPr lang="en-US" dirty="0" err="1" smtClean="0"/>
              <a:t>i</a:t>
            </a:r>
            <a:r>
              <a:rPr lang="en-US" dirty="0" smtClean="0"/>
              <a:t>) {</a:t>
            </a:r>
          </a:p>
          <a:p>
            <a:r>
              <a:rPr lang="en-US" dirty="0" smtClean="0"/>
              <a:t> . </a:t>
            </a:r>
            <a:r>
              <a:rPr lang="en-US" dirty="0" err="1" smtClean="0"/>
              <a:t>System.out.println</a:t>
            </a:r>
            <a:r>
              <a:rPr lang="en-US" dirty="0" smtClean="0"/>
              <a:t>("</a:t>
            </a:r>
            <a:r>
              <a:rPr lang="en-US" dirty="0" err="1" smtClean="0"/>
              <a:t>int-arg</a:t>
            </a:r>
            <a:r>
              <a:rPr lang="en-US" dirty="0" smtClean="0"/>
              <a:t> method"); //overloaded methods } </a:t>
            </a:r>
          </a:p>
          <a:p>
            <a:r>
              <a:rPr lang="en-US" dirty="0" smtClean="0"/>
              <a:t> public void </a:t>
            </a:r>
            <a:r>
              <a:rPr lang="en-US" dirty="0" err="1" smtClean="0"/>
              <a:t>methodOne</a:t>
            </a:r>
            <a:r>
              <a:rPr lang="en-US" dirty="0" smtClean="0"/>
              <a:t>(double d) {</a:t>
            </a:r>
          </a:p>
          <a:p>
            <a:r>
              <a:rPr lang="en-US" dirty="0" smtClean="0"/>
              <a:t>  </a:t>
            </a:r>
            <a:r>
              <a:rPr lang="en-US" dirty="0" err="1" smtClean="0"/>
              <a:t>System.out.println</a:t>
            </a:r>
            <a:r>
              <a:rPr lang="en-US" dirty="0" smtClean="0"/>
              <a:t>("double-</a:t>
            </a:r>
            <a:r>
              <a:rPr lang="en-US" dirty="0" err="1" smtClean="0"/>
              <a:t>arg</a:t>
            </a:r>
            <a:r>
              <a:rPr lang="en-US" dirty="0" smtClean="0"/>
              <a:t> method"); </a:t>
            </a:r>
          </a:p>
          <a:p>
            <a:r>
              <a:rPr lang="en-US" dirty="0" smtClean="0"/>
              <a:t> }</a:t>
            </a:r>
          </a:p>
          <a:p>
            <a:r>
              <a:rPr lang="en-US" dirty="0" smtClean="0"/>
              <a:t>  public static void main(String[] </a:t>
            </a:r>
            <a:r>
              <a:rPr lang="en-US" dirty="0" err="1" smtClean="0"/>
              <a:t>args</a:t>
            </a:r>
            <a:r>
              <a:rPr lang="en-US" dirty="0" smtClean="0"/>
              <a:t>) { </a:t>
            </a:r>
          </a:p>
          <a:p>
            <a:r>
              <a:rPr lang="en-US" dirty="0" smtClean="0"/>
              <a:t> Test t=new Test(); </a:t>
            </a:r>
          </a:p>
          <a:p>
            <a:r>
              <a:rPr lang="en-US" dirty="0" smtClean="0"/>
              <a:t> </a:t>
            </a:r>
            <a:r>
              <a:rPr lang="en-US" dirty="0" err="1" smtClean="0"/>
              <a:t>t.methodOne</a:t>
            </a:r>
            <a:r>
              <a:rPr lang="en-US" dirty="0" smtClean="0"/>
              <a:t>();</a:t>
            </a:r>
          </a:p>
          <a:p>
            <a:r>
              <a:rPr lang="en-US" dirty="0" err="1" smtClean="0"/>
              <a:t>t.methodOne</a:t>
            </a:r>
            <a:r>
              <a:rPr lang="en-US" dirty="0" smtClean="0"/>
              <a:t>(10);</a:t>
            </a:r>
          </a:p>
          <a:p>
            <a:r>
              <a:rPr lang="en-US" dirty="0" smtClean="0"/>
              <a:t> </a:t>
            </a:r>
            <a:r>
              <a:rPr lang="en-US" dirty="0" err="1" smtClean="0"/>
              <a:t>t.methodOne</a:t>
            </a:r>
            <a:r>
              <a:rPr lang="en-US" dirty="0" smtClean="0"/>
              <a:t>(10.5);</a:t>
            </a:r>
          </a:p>
          <a:p>
            <a:r>
              <a:rPr lang="en-US" dirty="0" smtClean="0"/>
              <a:t> }  } </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Automatic promotion in overloading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In overloading if compiler is unable to find the method with exact match we won't get any compile time error immediately. </a:t>
            </a:r>
          </a:p>
          <a:p>
            <a:r>
              <a:rPr lang="en-US" dirty="0" smtClean="0"/>
              <a:t> 1st compiler promotes the argument to the next level and checks whether the matched method is available or not if it is available then that method will be considered if it is not available then compiler promotes the argument once again to the next level. </a:t>
            </a:r>
          </a:p>
          <a:p>
            <a:r>
              <a:rPr lang="en-US" dirty="0" smtClean="0"/>
              <a:t>This process will be continued until all possible promotions still if the matched method is not available then we will get compile time error. This process is called automatic promotion in overloading</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2003425" y="1514475"/>
            <a:ext cx="6362700" cy="466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class Test{ </a:t>
            </a:r>
          </a:p>
          <a:p>
            <a:r>
              <a:rPr lang="en-US" dirty="0" smtClean="0"/>
              <a:t>public void </a:t>
            </a:r>
            <a:r>
              <a:rPr lang="en-US" dirty="0" err="1" smtClean="0"/>
              <a:t>methodOne</a:t>
            </a:r>
            <a:r>
              <a:rPr lang="en-US" dirty="0" smtClean="0"/>
              <a:t>(String s)</a:t>
            </a:r>
          </a:p>
          <a:p>
            <a:r>
              <a:rPr lang="en-US" dirty="0" smtClean="0"/>
              <a:t> { </a:t>
            </a:r>
          </a:p>
          <a:p>
            <a:r>
              <a:rPr lang="en-US" dirty="0" err="1" smtClean="0"/>
              <a:t>System.out.println</a:t>
            </a:r>
            <a:r>
              <a:rPr lang="en-US" dirty="0" smtClean="0"/>
              <a:t>("String version"); </a:t>
            </a:r>
          </a:p>
          <a:p>
            <a:r>
              <a:rPr lang="en-US" dirty="0" smtClean="0"/>
              <a:t>}</a:t>
            </a:r>
          </a:p>
          <a:p>
            <a:r>
              <a:rPr lang="en-US" dirty="0" smtClean="0"/>
              <a:t> public void </a:t>
            </a:r>
            <a:r>
              <a:rPr lang="en-US" dirty="0" err="1" smtClean="0"/>
              <a:t>methodOne</a:t>
            </a:r>
            <a:r>
              <a:rPr lang="en-US" dirty="0" smtClean="0"/>
              <a:t>(</a:t>
            </a:r>
            <a:r>
              <a:rPr lang="en-US" dirty="0" err="1" smtClean="0"/>
              <a:t>StringBuffer</a:t>
            </a:r>
            <a:r>
              <a:rPr lang="en-US" dirty="0" smtClean="0"/>
              <a:t> s)</a:t>
            </a:r>
          </a:p>
          <a:p>
            <a:r>
              <a:rPr lang="en-US" dirty="0" smtClean="0"/>
              <a:t> { </a:t>
            </a:r>
          </a:p>
          <a:p>
            <a:r>
              <a:rPr lang="en-US" dirty="0" err="1" smtClean="0"/>
              <a:t>System.out.println</a:t>
            </a:r>
            <a:r>
              <a:rPr lang="en-US" dirty="0" smtClean="0"/>
              <a:t>("</a:t>
            </a:r>
            <a:r>
              <a:rPr lang="en-US" dirty="0" err="1" smtClean="0"/>
              <a:t>StringBuffer</a:t>
            </a:r>
            <a:r>
              <a:rPr lang="en-US" dirty="0" smtClean="0"/>
              <a:t> version"); </a:t>
            </a:r>
          </a:p>
          <a:p>
            <a:r>
              <a:rPr lang="en-US" dirty="0" smtClean="0"/>
              <a:t>} </a:t>
            </a:r>
          </a:p>
          <a:p>
            <a:r>
              <a:rPr lang="en-US" dirty="0" smtClean="0"/>
              <a:t>public static void main(String[] </a:t>
            </a:r>
            <a:r>
              <a:rPr lang="en-US" dirty="0" err="1" smtClean="0"/>
              <a:t>args</a:t>
            </a:r>
            <a:r>
              <a:rPr lang="en-US" dirty="0" smtClean="0"/>
              <a:t>){</a:t>
            </a:r>
          </a:p>
          <a:p>
            <a:r>
              <a:rPr lang="en-US" dirty="0" smtClean="0"/>
              <a:t> Test t=new Test(); </a:t>
            </a:r>
          </a:p>
          <a:p>
            <a:r>
              <a:rPr lang="en-US" dirty="0" err="1" smtClean="0"/>
              <a:t>t.methodOne</a:t>
            </a:r>
            <a:r>
              <a:rPr lang="en-US" dirty="0" smtClean="0"/>
              <a:t>("</a:t>
            </a:r>
            <a:r>
              <a:rPr lang="en-US" dirty="0" err="1" smtClean="0"/>
              <a:t>arun</a:t>
            </a:r>
            <a:r>
              <a:rPr lang="en-US" dirty="0" smtClean="0"/>
              <a:t>");</a:t>
            </a:r>
          </a:p>
          <a:p>
            <a:r>
              <a:rPr lang="en-US" dirty="0" err="1" smtClean="0"/>
              <a:t>t.methodOne</a:t>
            </a:r>
            <a:r>
              <a:rPr lang="en-US" dirty="0" smtClean="0"/>
              <a:t>(new </a:t>
            </a:r>
            <a:r>
              <a:rPr lang="en-US" dirty="0" err="1" smtClean="0"/>
              <a:t>StringBuffer</a:t>
            </a:r>
            <a:r>
              <a:rPr lang="en-US" dirty="0" smtClean="0"/>
              <a:t>("</a:t>
            </a:r>
            <a:r>
              <a:rPr lang="en-US" dirty="0" err="1" smtClean="0"/>
              <a:t>sai</a:t>
            </a:r>
            <a:r>
              <a:rPr lang="en-US" dirty="0" smtClean="0"/>
              <a:t>"));</a:t>
            </a:r>
          </a:p>
          <a:p>
            <a:r>
              <a:rPr lang="en-US" dirty="0" err="1" smtClean="0"/>
              <a:t>t.methodOne</a:t>
            </a:r>
            <a:r>
              <a:rPr lang="en-US" dirty="0" smtClean="0"/>
              <a:t>(null); </a:t>
            </a:r>
          </a:p>
          <a:p>
            <a:r>
              <a:rPr lang="en-US" dirty="0" smtClean="0"/>
              <a:t>} } </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 class Test </a:t>
            </a:r>
          </a:p>
          <a:p>
            <a:r>
              <a:rPr lang="en-US" dirty="0" smtClean="0"/>
              <a:t>{ </a:t>
            </a:r>
          </a:p>
          <a:p>
            <a:r>
              <a:rPr lang="en-US" dirty="0" smtClean="0"/>
              <a:t>public void </a:t>
            </a:r>
            <a:r>
              <a:rPr lang="en-US" dirty="0" err="1" smtClean="0"/>
              <a:t>methodOne</a:t>
            </a:r>
            <a:r>
              <a:rPr lang="en-US" dirty="0" smtClean="0"/>
              <a:t>(</a:t>
            </a:r>
            <a:r>
              <a:rPr lang="en-US" dirty="0" err="1" smtClean="0"/>
              <a:t>int</a:t>
            </a:r>
            <a:r>
              <a:rPr lang="en-US" dirty="0" smtClean="0"/>
              <a:t> </a:t>
            </a:r>
            <a:r>
              <a:rPr lang="en-US" dirty="0" err="1" smtClean="0"/>
              <a:t>i,float</a:t>
            </a:r>
            <a:r>
              <a:rPr lang="en-US" dirty="0" smtClean="0"/>
              <a:t> f)</a:t>
            </a:r>
          </a:p>
          <a:p>
            <a:r>
              <a:rPr lang="en-US" dirty="0" smtClean="0"/>
              <a:t> {</a:t>
            </a:r>
          </a:p>
          <a:p>
            <a:r>
              <a:rPr lang="en-US" dirty="0" smtClean="0"/>
              <a:t> </a:t>
            </a:r>
            <a:r>
              <a:rPr lang="en-US" dirty="0" err="1" smtClean="0"/>
              <a:t>System.out.println</a:t>
            </a:r>
            <a:r>
              <a:rPr lang="en-US" dirty="0" smtClean="0"/>
              <a:t>("</a:t>
            </a:r>
            <a:r>
              <a:rPr lang="en-US" dirty="0" err="1" smtClean="0"/>
              <a:t>int</a:t>
            </a:r>
            <a:r>
              <a:rPr lang="en-US" dirty="0" smtClean="0"/>
              <a:t>-float method"); </a:t>
            </a:r>
          </a:p>
          <a:p>
            <a:r>
              <a:rPr lang="en-US" dirty="0" smtClean="0"/>
              <a:t>}</a:t>
            </a:r>
          </a:p>
          <a:p>
            <a:r>
              <a:rPr lang="en-US" dirty="0" smtClean="0"/>
              <a:t> public void </a:t>
            </a:r>
            <a:r>
              <a:rPr lang="en-US" dirty="0" err="1" smtClean="0"/>
              <a:t>methodOne</a:t>
            </a:r>
            <a:r>
              <a:rPr lang="en-US" dirty="0" smtClean="0"/>
              <a:t>(float </a:t>
            </a:r>
            <a:r>
              <a:rPr lang="en-US" dirty="0" err="1" smtClean="0"/>
              <a:t>f,int</a:t>
            </a:r>
            <a:r>
              <a:rPr lang="en-US" dirty="0" smtClean="0"/>
              <a:t> </a:t>
            </a:r>
            <a:r>
              <a:rPr lang="en-US" dirty="0" err="1" smtClean="0"/>
              <a:t>i</a:t>
            </a:r>
            <a:r>
              <a:rPr lang="en-US" dirty="0" smtClean="0"/>
              <a:t>)</a:t>
            </a:r>
          </a:p>
          <a:p>
            <a:r>
              <a:rPr lang="en-US" dirty="0" smtClean="0"/>
              <a:t> { </a:t>
            </a:r>
          </a:p>
          <a:p>
            <a:r>
              <a:rPr lang="en-US" dirty="0" err="1" smtClean="0"/>
              <a:t>System.out.println</a:t>
            </a:r>
            <a:r>
              <a:rPr lang="en-US" dirty="0" smtClean="0"/>
              <a:t>("float-</a:t>
            </a:r>
            <a:r>
              <a:rPr lang="en-US" dirty="0" err="1" smtClean="0"/>
              <a:t>int</a:t>
            </a:r>
            <a:r>
              <a:rPr lang="en-US" dirty="0" smtClean="0"/>
              <a:t> method"); </a:t>
            </a:r>
          </a:p>
          <a:p>
            <a:r>
              <a:rPr lang="en-US" dirty="0" smtClean="0"/>
              <a:t>}</a:t>
            </a:r>
          </a:p>
          <a:p>
            <a:r>
              <a:rPr lang="en-US" dirty="0" smtClean="0"/>
              <a:t> public static void main(String[] </a:t>
            </a:r>
            <a:r>
              <a:rPr lang="en-US" dirty="0" err="1" smtClean="0"/>
              <a:t>args</a:t>
            </a:r>
            <a:r>
              <a:rPr lang="en-US" dirty="0" smtClean="0"/>
              <a:t>)</a:t>
            </a:r>
          </a:p>
          <a:p>
            <a:r>
              <a:rPr lang="en-US" dirty="0" smtClean="0"/>
              <a:t>{ </a:t>
            </a:r>
          </a:p>
          <a:p>
            <a:r>
              <a:rPr lang="en-US" dirty="0" smtClean="0"/>
              <a:t>Test t=new Test(); </a:t>
            </a:r>
          </a:p>
          <a:p>
            <a:r>
              <a:rPr lang="en-US" dirty="0" err="1" smtClean="0"/>
              <a:t>t.methodOne</a:t>
            </a:r>
            <a:r>
              <a:rPr lang="en-US" dirty="0" smtClean="0"/>
              <a:t>(10,10.5f);</a:t>
            </a:r>
          </a:p>
          <a:p>
            <a:r>
              <a:rPr lang="en-US" dirty="0" err="1" smtClean="0"/>
              <a:t>t.methodOne</a:t>
            </a:r>
            <a:r>
              <a:rPr lang="en-US" dirty="0" smtClean="0"/>
              <a:t>(10.5f,10); </a:t>
            </a:r>
          </a:p>
          <a:p>
            <a:r>
              <a:rPr lang="en-US" dirty="0" err="1" smtClean="0"/>
              <a:t>t.methodOne</a:t>
            </a:r>
            <a:r>
              <a:rPr lang="en-US" dirty="0" smtClean="0"/>
              <a:t>(10,10); </a:t>
            </a:r>
          </a:p>
          <a:p>
            <a:r>
              <a:rPr lang="en-US" dirty="0" err="1" smtClean="0"/>
              <a:t>t.methodOne</a:t>
            </a:r>
            <a:r>
              <a:rPr lang="en-US" dirty="0" smtClean="0"/>
              <a:t>(10.5f,10.5f);</a:t>
            </a:r>
          </a:p>
          <a:p>
            <a:r>
              <a:rPr lang="en-US" dirty="0" smtClean="0"/>
              <a:t>} }</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dirty="0" smtClean="0"/>
              <a:t> class Test </a:t>
            </a:r>
          </a:p>
          <a:p>
            <a:r>
              <a:rPr lang="en-US" dirty="0" smtClean="0"/>
              <a:t>{ </a:t>
            </a:r>
          </a:p>
          <a:p>
            <a:r>
              <a:rPr lang="en-US" dirty="0" smtClean="0"/>
              <a:t>public void </a:t>
            </a:r>
            <a:r>
              <a:rPr lang="en-US" dirty="0" err="1" smtClean="0"/>
              <a:t>methodOne</a:t>
            </a:r>
            <a:r>
              <a:rPr lang="en-US" dirty="0" smtClean="0"/>
              <a:t>(</a:t>
            </a:r>
            <a:r>
              <a:rPr lang="en-US" dirty="0" err="1" smtClean="0"/>
              <a:t>int</a:t>
            </a:r>
            <a:r>
              <a:rPr lang="en-US" dirty="0" smtClean="0"/>
              <a:t> </a:t>
            </a:r>
            <a:r>
              <a:rPr lang="en-US" dirty="0" err="1" smtClean="0"/>
              <a:t>i,float</a:t>
            </a:r>
            <a:r>
              <a:rPr lang="en-US" dirty="0" smtClean="0"/>
              <a:t> f)</a:t>
            </a:r>
          </a:p>
          <a:p>
            <a:r>
              <a:rPr lang="en-US" dirty="0" smtClean="0"/>
              <a:t> {</a:t>
            </a:r>
          </a:p>
          <a:p>
            <a:r>
              <a:rPr lang="en-US" dirty="0" smtClean="0"/>
              <a:t> </a:t>
            </a:r>
            <a:r>
              <a:rPr lang="en-US" dirty="0" err="1" smtClean="0"/>
              <a:t>System.out.println</a:t>
            </a:r>
            <a:r>
              <a:rPr lang="en-US" dirty="0" smtClean="0"/>
              <a:t>("</a:t>
            </a:r>
            <a:r>
              <a:rPr lang="en-US" dirty="0" err="1" smtClean="0"/>
              <a:t>int</a:t>
            </a:r>
            <a:r>
              <a:rPr lang="en-US" dirty="0" smtClean="0"/>
              <a:t>-float method"); </a:t>
            </a:r>
          </a:p>
          <a:p>
            <a:r>
              <a:rPr lang="en-US" dirty="0" smtClean="0"/>
              <a:t>}</a:t>
            </a:r>
          </a:p>
          <a:p>
            <a:r>
              <a:rPr lang="en-US" dirty="0" smtClean="0"/>
              <a:t> public void </a:t>
            </a:r>
            <a:r>
              <a:rPr lang="en-US" dirty="0" err="1" smtClean="0"/>
              <a:t>methodOne</a:t>
            </a:r>
            <a:r>
              <a:rPr lang="en-US" dirty="0" smtClean="0"/>
              <a:t>(float </a:t>
            </a:r>
            <a:r>
              <a:rPr lang="en-US" dirty="0" err="1" smtClean="0"/>
              <a:t>f,int</a:t>
            </a:r>
            <a:r>
              <a:rPr lang="en-US" dirty="0" smtClean="0"/>
              <a:t> </a:t>
            </a:r>
            <a:r>
              <a:rPr lang="en-US" dirty="0" err="1" smtClean="0"/>
              <a:t>i</a:t>
            </a:r>
            <a:r>
              <a:rPr lang="en-US" dirty="0" smtClean="0"/>
              <a:t>)</a:t>
            </a:r>
          </a:p>
          <a:p>
            <a:r>
              <a:rPr lang="en-US" dirty="0" smtClean="0"/>
              <a:t> { </a:t>
            </a:r>
          </a:p>
          <a:p>
            <a:r>
              <a:rPr lang="en-US" dirty="0" err="1" smtClean="0"/>
              <a:t>System.out.println</a:t>
            </a:r>
            <a:r>
              <a:rPr lang="en-US" dirty="0" smtClean="0"/>
              <a:t>("float-</a:t>
            </a:r>
            <a:r>
              <a:rPr lang="en-US" dirty="0" err="1" smtClean="0"/>
              <a:t>int</a:t>
            </a:r>
            <a:r>
              <a:rPr lang="en-US" dirty="0" smtClean="0"/>
              <a:t> method"); </a:t>
            </a:r>
          </a:p>
          <a:p>
            <a:r>
              <a:rPr lang="en-US" dirty="0" smtClean="0"/>
              <a:t>}</a:t>
            </a:r>
          </a:p>
          <a:p>
            <a:r>
              <a:rPr lang="en-US" dirty="0" smtClean="0"/>
              <a:t> public static void main(String[] </a:t>
            </a:r>
            <a:r>
              <a:rPr lang="en-US" dirty="0" err="1" smtClean="0"/>
              <a:t>args</a:t>
            </a:r>
            <a:r>
              <a:rPr lang="en-US" dirty="0" smtClean="0"/>
              <a:t>)</a:t>
            </a:r>
          </a:p>
          <a:p>
            <a:r>
              <a:rPr lang="en-US" dirty="0" smtClean="0"/>
              <a:t>{ </a:t>
            </a:r>
          </a:p>
          <a:p>
            <a:r>
              <a:rPr lang="en-US" dirty="0" smtClean="0"/>
              <a:t>Test t=new Test(); </a:t>
            </a:r>
          </a:p>
          <a:p>
            <a:r>
              <a:rPr lang="en-US" dirty="0" err="1" smtClean="0"/>
              <a:t>t.methodOne</a:t>
            </a:r>
            <a:r>
              <a:rPr lang="en-US" dirty="0" smtClean="0"/>
              <a:t>(10,10.5f);//</a:t>
            </a:r>
            <a:r>
              <a:rPr lang="en-US" dirty="0" err="1" smtClean="0"/>
              <a:t>int</a:t>
            </a:r>
            <a:r>
              <a:rPr lang="en-US" dirty="0" smtClean="0"/>
              <a:t>-float method </a:t>
            </a:r>
          </a:p>
          <a:p>
            <a:r>
              <a:rPr lang="en-US" dirty="0" err="1" smtClean="0"/>
              <a:t>t.methodOne</a:t>
            </a:r>
            <a:r>
              <a:rPr lang="en-US" dirty="0" smtClean="0"/>
              <a:t>(10.5f,10);//float-</a:t>
            </a:r>
            <a:r>
              <a:rPr lang="en-US" dirty="0" err="1" smtClean="0"/>
              <a:t>int</a:t>
            </a:r>
            <a:r>
              <a:rPr lang="en-US" dirty="0" smtClean="0"/>
              <a:t> method </a:t>
            </a:r>
          </a:p>
          <a:p>
            <a:r>
              <a:rPr lang="en-US" dirty="0" err="1" smtClean="0"/>
              <a:t>t.methodOne</a:t>
            </a:r>
            <a:r>
              <a:rPr lang="en-US" dirty="0" smtClean="0"/>
              <a:t>(10,10); //C.E: //</a:t>
            </a:r>
            <a:r>
              <a:rPr lang="en-US" dirty="0" err="1" smtClean="0"/>
              <a:t>CE:reference</a:t>
            </a:r>
            <a:r>
              <a:rPr lang="en-US" dirty="0" smtClean="0"/>
              <a:t> to </a:t>
            </a:r>
            <a:r>
              <a:rPr lang="en-US" dirty="0" err="1" smtClean="0"/>
              <a:t>methodOne</a:t>
            </a:r>
            <a:r>
              <a:rPr lang="en-US" dirty="0" smtClean="0"/>
              <a:t> is ambiguous, </a:t>
            </a:r>
          </a:p>
          <a:p>
            <a:r>
              <a:rPr lang="en-US" dirty="0" smtClean="0"/>
              <a:t>//both method </a:t>
            </a:r>
            <a:r>
              <a:rPr lang="en-US" dirty="0" err="1" smtClean="0"/>
              <a:t>methodOne</a:t>
            </a:r>
            <a:r>
              <a:rPr lang="en-US" dirty="0" smtClean="0"/>
              <a:t>(</a:t>
            </a:r>
            <a:r>
              <a:rPr lang="en-US" dirty="0" err="1" smtClean="0"/>
              <a:t>int,float</a:t>
            </a:r>
            <a:r>
              <a:rPr lang="en-US" dirty="0" smtClean="0"/>
              <a:t>) in Test </a:t>
            </a:r>
          </a:p>
          <a:p>
            <a:r>
              <a:rPr lang="en-US" dirty="0" smtClean="0"/>
              <a:t>//and method </a:t>
            </a:r>
            <a:r>
              <a:rPr lang="en-US" dirty="0" err="1" smtClean="0"/>
              <a:t>methodOne</a:t>
            </a:r>
            <a:r>
              <a:rPr lang="en-US" dirty="0" smtClean="0"/>
              <a:t>(</a:t>
            </a:r>
            <a:r>
              <a:rPr lang="en-US" dirty="0" err="1" smtClean="0"/>
              <a:t>float,int</a:t>
            </a:r>
            <a:r>
              <a:rPr lang="en-US" dirty="0" smtClean="0"/>
              <a:t>) in Test match </a:t>
            </a:r>
          </a:p>
          <a:p>
            <a:r>
              <a:rPr lang="en-US" dirty="0" err="1" smtClean="0"/>
              <a:t>t.methodOne</a:t>
            </a:r>
            <a:r>
              <a:rPr lang="en-US" dirty="0" smtClean="0"/>
              <a:t>(10.5f,10.5f);</a:t>
            </a:r>
          </a:p>
          <a:p>
            <a:r>
              <a:rPr lang="en-US" dirty="0" smtClean="0"/>
              <a:t>//C.E: cannot find symbol </a:t>
            </a:r>
            <a:r>
              <a:rPr lang="en-US" dirty="0" err="1" smtClean="0"/>
              <a:t>symbol</a:t>
            </a:r>
            <a:r>
              <a:rPr lang="en-US" dirty="0" smtClean="0"/>
              <a:t> : </a:t>
            </a:r>
            <a:r>
              <a:rPr lang="en-US" dirty="0" err="1" smtClean="0"/>
              <a:t>methodOne</a:t>
            </a:r>
            <a:r>
              <a:rPr lang="en-US" dirty="0" smtClean="0"/>
              <a:t>(float, float) location : class Test } }</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class Test{ </a:t>
            </a:r>
          </a:p>
          <a:p>
            <a:r>
              <a:rPr lang="en-US" dirty="0" smtClean="0"/>
              <a:t>public void </a:t>
            </a:r>
            <a:r>
              <a:rPr lang="en-US" dirty="0" err="1" smtClean="0"/>
              <a:t>methodOne</a:t>
            </a:r>
            <a:r>
              <a:rPr lang="en-US" dirty="0" smtClean="0"/>
              <a:t>(</a:t>
            </a:r>
            <a:r>
              <a:rPr lang="en-US" dirty="0" err="1" smtClean="0"/>
              <a:t>int</a:t>
            </a:r>
            <a:r>
              <a:rPr lang="en-US" dirty="0" smtClean="0"/>
              <a:t> </a:t>
            </a:r>
            <a:r>
              <a:rPr lang="en-US" dirty="0" err="1" smtClean="0"/>
              <a:t>i</a:t>
            </a:r>
            <a:r>
              <a:rPr lang="en-US" dirty="0" smtClean="0"/>
              <a:t>) </a:t>
            </a:r>
          </a:p>
          <a:p>
            <a:r>
              <a:rPr lang="en-US" dirty="0" smtClean="0"/>
              <a:t>{</a:t>
            </a:r>
          </a:p>
          <a:p>
            <a:r>
              <a:rPr lang="en-US" dirty="0" smtClean="0"/>
              <a:t> </a:t>
            </a:r>
            <a:r>
              <a:rPr lang="en-US" dirty="0" err="1" smtClean="0"/>
              <a:t>System.out.println</a:t>
            </a:r>
            <a:r>
              <a:rPr lang="en-US" dirty="0" smtClean="0"/>
              <a:t>("general method"); </a:t>
            </a:r>
          </a:p>
          <a:p>
            <a:r>
              <a:rPr lang="en-US" dirty="0" smtClean="0"/>
              <a:t>} </a:t>
            </a:r>
          </a:p>
          <a:p>
            <a:r>
              <a:rPr lang="en-US" dirty="0" smtClean="0"/>
              <a:t>public void </a:t>
            </a:r>
            <a:r>
              <a:rPr lang="en-US" dirty="0" err="1" smtClean="0"/>
              <a:t>methodOne</a:t>
            </a:r>
            <a:r>
              <a:rPr lang="en-US" dirty="0" smtClean="0"/>
              <a:t>(int...</a:t>
            </a:r>
            <a:r>
              <a:rPr lang="en-US" dirty="0" err="1" smtClean="0"/>
              <a:t>i</a:t>
            </a:r>
            <a:r>
              <a:rPr lang="en-US" dirty="0" smtClean="0"/>
              <a:t>)</a:t>
            </a:r>
          </a:p>
          <a:p>
            <a:r>
              <a:rPr lang="en-US" dirty="0" smtClean="0"/>
              <a:t> { </a:t>
            </a:r>
          </a:p>
          <a:p>
            <a:r>
              <a:rPr lang="en-US" dirty="0" err="1" smtClean="0"/>
              <a:t>System.out.println</a:t>
            </a:r>
            <a:r>
              <a:rPr lang="en-US" dirty="0" smtClean="0"/>
              <a:t>("</a:t>
            </a:r>
            <a:r>
              <a:rPr lang="en-US" dirty="0" err="1" smtClean="0"/>
              <a:t>var-arg</a:t>
            </a:r>
            <a:r>
              <a:rPr lang="en-US" dirty="0" smtClean="0"/>
              <a:t> method"); </a:t>
            </a:r>
          </a:p>
          <a:p>
            <a:r>
              <a:rPr lang="en-US" dirty="0" smtClean="0"/>
              <a:t>} </a:t>
            </a:r>
          </a:p>
          <a:p>
            <a:r>
              <a:rPr lang="en-US" dirty="0" smtClean="0"/>
              <a:t>public static void main(String[] </a:t>
            </a:r>
            <a:r>
              <a:rPr lang="en-US" dirty="0" err="1" smtClean="0"/>
              <a:t>args</a:t>
            </a:r>
            <a:r>
              <a:rPr lang="en-US" dirty="0" smtClean="0"/>
              <a:t>){</a:t>
            </a:r>
          </a:p>
          <a:p>
            <a:r>
              <a:rPr lang="en-US" dirty="0" smtClean="0"/>
              <a:t> Test t=new Test(); </a:t>
            </a:r>
          </a:p>
          <a:p>
            <a:r>
              <a:rPr lang="en-US" dirty="0" err="1" smtClean="0"/>
              <a:t>t.methodOne</a:t>
            </a:r>
            <a:r>
              <a:rPr lang="en-US" dirty="0" smtClean="0"/>
              <a:t>();</a:t>
            </a:r>
          </a:p>
          <a:p>
            <a:r>
              <a:rPr lang="en-US" dirty="0" smtClean="0"/>
              <a:t> </a:t>
            </a:r>
            <a:r>
              <a:rPr lang="en-US" dirty="0" err="1" smtClean="0"/>
              <a:t>t.methodOne</a:t>
            </a:r>
            <a:r>
              <a:rPr lang="en-US" dirty="0" smtClean="0"/>
              <a:t>(10,20); </a:t>
            </a:r>
          </a:p>
          <a:p>
            <a:r>
              <a:rPr lang="en-US" dirty="0" err="1" smtClean="0"/>
              <a:t>t.methodOne</a:t>
            </a:r>
            <a:r>
              <a:rPr lang="en-US" dirty="0" smtClean="0"/>
              <a:t>(10);</a:t>
            </a:r>
          </a:p>
          <a:p>
            <a:r>
              <a:rPr lang="en-US" dirty="0" smtClean="0"/>
              <a:t>} } </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Overriding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000" dirty="0" smtClean="0"/>
              <a:t>We can achieve security as we are not highlighting our internal implementation.(i.e., outside person doesn't aware our internal implementation.)</a:t>
            </a:r>
          </a:p>
          <a:p>
            <a:r>
              <a:rPr lang="en-US" sz="2000" dirty="0" smtClean="0"/>
              <a:t> 2. Enhancement will become very easy because without effecting end user we can able to perform any type of changes in our internal system. </a:t>
            </a:r>
          </a:p>
          <a:p>
            <a:r>
              <a:rPr lang="en-US" sz="2000" dirty="0" smtClean="0"/>
              <a:t>3. It provides more flexibility to the end user to use system very easily. </a:t>
            </a:r>
          </a:p>
          <a:p>
            <a:r>
              <a:rPr lang="en-US" sz="2000" dirty="0" smtClean="0"/>
              <a:t>4. It improves maintainability of the application. </a:t>
            </a:r>
          </a:p>
          <a:p>
            <a:r>
              <a:rPr lang="en-US" sz="2000" dirty="0" smtClean="0"/>
              <a:t>5. It improves modularity of the application. </a:t>
            </a:r>
          </a:p>
          <a:p>
            <a:r>
              <a:rPr lang="en-US" sz="2000" dirty="0" smtClean="0"/>
              <a:t>6. It improves </a:t>
            </a:r>
            <a:r>
              <a:rPr lang="en-US" sz="2000" dirty="0" err="1" smtClean="0"/>
              <a:t>easyness</a:t>
            </a:r>
            <a:r>
              <a:rPr lang="en-US" sz="2000" dirty="0" smtClean="0"/>
              <a:t> to use our system</a:t>
            </a:r>
            <a:endParaRPr lang="en-US" sz="20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Whatever the Parent has by default available to the Child through inheritance, if the Child is not satisfied with Parent class method implementation then Child is allow to redefine that Parent class method in Child class in its own way this process is called overriding. 	</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overridden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Overriding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2317750" y="1814512"/>
            <a:ext cx="5734050" cy="4067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In overriding method names and arguments must be same. That is method signature must be same. 2. Until 1.4 version the return types must be same but from 1.5 version onwards </a:t>
            </a:r>
            <a:r>
              <a:rPr lang="en-US" dirty="0" err="1" smtClean="0"/>
              <a:t>covariant</a:t>
            </a:r>
            <a:r>
              <a:rPr lang="en-US" dirty="0" smtClean="0"/>
              <a:t> return types are allowed.</a:t>
            </a:r>
          </a:p>
          <a:p>
            <a:r>
              <a:rPr lang="en-US" dirty="0" smtClean="0"/>
              <a:t> 3. According to this Child class method return type need not be same as Parent class method return type its Child types also allowed. </a:t>
            </a:r>
          </a:p>
          <a:p>
            <a:r>
              <a:rPr lang="en-US" dirty="0" smtClean="0"/>
              <a:t>4.</a:t>
            </a:r>
          </a:p>
          <a:p>
            <a:r>
              <a:rPr lang="en-US" dirty="0" smtClean="0"/>
              <a:t> class Parent {</a:t>
            </a:r>
          </a:p>
          <a:p>
            <a:r>
              <a:rPr lang="en-US" dirty="0" smtClean="0"/>
              <a:t>. public Object </a:t>
            </a:r>
            <a:r>
              <a:rPr lang="en-US" dirty="0" err="1" smtClean="0"/>
              <a:t>methodOne</a:t>
            </a:r>
            <a:r>
              <a:rPr lang="en-US" dirty="0" smtClean="0"/>
              <a:t>() {</a:t>
            </a:r>
          </a:p>
          <a:p>
            <a:r>
              <a:rPr lang="en-US" dirty="0" smtClean="0"/>
              <a:t> 7. return null; 8</a:t>
            </a:r>
          </a:p>
          <a:p>
            <a:r>
              <a:rPr lang="en-US" dirty="0" smtClean="0"/>
              <a:t>. } </a:t>
            </a:r>
          </a:p>
          <a:p>
            <a:r>
              <a:rPr lang="en-US" dirty="0" smtClean="0"/>
              <a:t> } </a:t>
            </a:r>
          </a:p>
          <a:p>
            <a:r>
              <a:rPr lang="en-US" dirty="0" smtClean="0"/>
              <a:t>. class Child extends Parent</a:t>
            </a:r>
          </a:p>
          <a:p>
            <a:r>
              <a:rPr lang="en-US" dirty="0" smtClean="0"/>
              <a:t>{ </a:t>
            </a:r>
          </a:p>
          <a:p>
            <a:r>
              <a:rPr lang="en-US" dirty="0" smtClean="0"/>
              <a:t>public String </a:t>
            </a:r>
            <a:r>
              <a:rPr lang="en-US" dirty="0" err="1" smtClean="0"/>
              <a:t>methodOne</a:t>
            </a:r>
            <a:r>
              <a:rPr lang="en-US" dirty="0" smtClean="0"/>
              <a:t>()</a:t>
            </a:r>
          </a:p>
          <a:p>
            <a:r>
              <a:rPr lang="en-US" dirty="0" smtClean="0"/>
              <a:t> { </a:t>
            </a:r>
          </a:p>
          <a:p>
            <a:r>
              <a:rPr lang="en-US" dirty="0" smtClean="0"/>
              <a:t>return null; 13. </a:t>
            </a:r>
          </a:p>
          <a:p>
            <a:r>
              <a:rPr lang="en-US" dirty="0" smtClean="0"/>
              <a:t>} 14. }</a:t>
            </a:r>
          </a:p>
          <a:p>
            <a:pPr>
              <a:buNone/>
            </a:pPr>
            <a:endParaRPr lang="en-US" dirty="0" smtClean="0"/>
          </a:p>
          <a:p>
            <a:pPr>
              <a:buNone/>
            </a:pPr>
            <a:r>
              <a:rPr lang="en-US" dirty="0" err="1" smtClean="0"/>
              <a:t>javac</a:t>
            </a:r>
            <a:r>
              <a:rPr lang="en-US" dirty="0" smtClean="0"/>
              <a:t> -source 1.4 Parent.java //error</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Pillars of OOPs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681285" y="1447800"/>
            <a:ext cx="700698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Parent class final methods we can override in the Child class.?</a:t>
            </a:r>
            <a:endParaRPr lang="en-US" dirty="0"/>
          </a:p>
        </p:txBody>
      </p:sp>
      <p:sp>
        <p:nvSpPr>
          <p:cNvPr id="3" name="Content Placeholder 2"/>
          <p:cNvSpPr>
            <a:spLocks noGrp="1"/>
          </p:cNvSpPr>
          <p:nvPr>
            <p:ph idx="1"/>
          </p:nvPr>
        </p:nvSpPr>
        <p:spPr/>
        <p:txBody>
          <a:bodyPr>
            <a:normAutofit lnSpcReduction="10000"/>
          </a:bodyPr>
          <a:lstStyle/>
          <a:p>
            <a:r>
              <a:rPr lang="en-US" dirty="0" smtClean="0"/>
              <a:t>Example: class Parent</a:t>
            </a:r>
          </a:p>
          <a:p>
            <a:r>
              <a:rPr lang="en-US" dirty="0" smtClean="0"/>
              <a:t> { </a:t>
            </a:r>
          </a:p>
          <a:p>
            <a:r>
              <a:rPr lang="en-US" dirty="0" smtClean="0"/>
              <a:t>public final void </a:t>
            </a:r>
            <a:r>
              <a:rPr lang="en-US" dirty="0" err="1" smtClean="0"/>
              <a:t>methodOne</a:t>
            </a:r>
            <a:r>
              <a:rPr lang="en-US" dirty="0" smtClean="0"/>
              <a:t>()</a:t>
            </a:r>
          </a:p>
          <a:p>
            <a:r>
              <a:rPr lang="en-US" dirty="0" smtClean="0"/>
              <a:t> {} </a:t>
            </a:r>
          </a:p>
          <a:p>
            <a:r>
              <a:rPr lang="en-US" dirty="0" smtClean="0"/>
              <a:t>} </a:t>
            </a:r>
          </a:p>
          <a:p>
            <a:r>
              <a:rPr lang="en-US" dirty="0" smtClean="0"/>
              <a:t>class Child extends Parent</a:t>
            </a:r>
          </a:p>
          <a:p>
            <a:r>
              <a:rPr lang="en-US" dirty="0" smtClean="0"/>
              <a:t>{.</a:t>
            </a:r>
          </a:p>
          <a:p>
            <a:r>
              <a:rPr lang="en-US" dirty="0" smtClean="0"/>
              <a:t>public void </a:t>
            </a:r>
            <a:r>
              <a:rPr lang="en-US" dirty="0" err="1" smtClean="0"/>
              <a:t>methodOne</a:t>
            </a:r>
            <a:r>
              <a:rPr lang="en-US" dirty="0" smtClean="0"/>
              <a:t>(){}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Output:</a:t>
            </a:r>
          </a:p>
          <a:p>
            <a:r>
              <a:rPr lang="en-US" dirty="0" smtClean="0"/>
              <a:t>Compile time error: 26. </a:t>
            </a:r>
            <a:r>
              <a:rPr lang="en-US" dirty="0" err="1" smtClean="0"/>
              <a:t>methodOne</a:t>
            </a:r>
            <a:r>
              <a:rPr lang="en-US" dirty="0" smtClean="0"/>
              <a:t>() in Child cannot override </a:t>
            </a:r>
            <a:r>
              <a:rPr lang="en-US" dirty="0" err="1" smtClean="0"/>
              <a:t>methodOne</a:t>
            </a:r>
            <a:r>
              <a:rPr lang="en-US" dirty="0" smtClean="0"/>
              <a:t>() 27. in Parent; overridden method is final</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t>We should override Parent class abstract methods in Child classes to provide implementation.?</a:t>
            </a:r>
            <a:endParaRPr lang="en-US" sz="2000"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Security </a:t>
            </a:r>
          </a:p>
          <a:p>
            <a:r>
              <a:rPr lang="en-US" dirty="0" smtClean="0"/>
              <a:t>Easy Enhancement</a:t>
            </a:r>
          </a:p>
          <a:p>
            <a:r>
              <a:rPr lang="en-US" dirty="0" smtClean="0"/>
              <a:t>Maintainability </a:t>
            </a:r>
          </a:p>
          <a:p>
            <a:r>
              <a:rPr lang="en-US" dirty="0" smtClean="0"/>
              <a:t>Modularity</a:t>
            </a:r>
          </a:p>
          <a:p>
            <a:r>
              <a:rPr lang="en-US" dirty="0" err="1" smtClean="0"/>
              <a:t>Easyness</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abstract class Parent</a:t>
            </a:r>
          </a:p>
          <a:p>
            <a:r>
              <a:rPr lang="en-US" dirty="0" smtClean="0"/>
              <a:t> { </a:t>
            </a:r>
          </a:p>
          <a:p>
            <a:r>
              <a:rPr lang="en-US" dirty="0" smtClean="0"/>
              <a:t> public abstract void </a:t>
            </a:r>
            <a:r>
              <a:rPr lang="en-US" dirty="0" err="1" smtClean="0"/>
              <a:t>methodOne</a:t>
            </a:r>
            <a:r>
              <a:rPr lang="en-US" dirty="0" smtClean="0"/>
              <a:t>(); </a:t>
            </a:r>
          </a:p>
          <a:p>
            <a:r>
              <a:rPr lang="en-US" dirty="0" smtClean="0"/>
              <a:t>} </a:t>
            </a:r>
          </a:p>
          <a:p>
            <a:r>
              <a:rPr lang="en-US" dirty="0" smtClean="0"/>
              <a:t>class Child extends Parent</a:t>
            </a:r>
          </a:p>
          <a:p>
            <a:r>
              <a:rPr lang="en-US" dirty="0" smtClean="0"/>
              <a:t> {</a:t>
            </a:r>
          </a:p>
          <a:p>
            <a:r>
              <a:rPr lang="en-US" dirty="0" smtClean="0"/>
              <a:t>  public void </a:t>
            </a:r>
            <a:r>
              <a:rPr lang="en-US" dirty="0" err="1" smtClean="0"/>
              <a:t>methodOne</a:t>
            </a:r>
            <a:r>
              <a:rPr lang="en-US" dirty="0" smtClean="0"/>
              <a:t>() { }</a:t>
            </a:r>
          </a:p>
          <a:p>
            <a:r>
              <a:rPr lang="en-US" dirty="0" smtClean="0"/>
              <a:t>  } </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While overriding we can't reduce the scope of access modifier. </a:t>
            </a:r>
            <a:endParaRPr lang="en-US" dirty="0"/>
          </a:p>
        </p:txBody>
      </p:sp>
      <p:sp>
        <p:nvSpPr>
          <p:cNvPr id="3" name="Content Placeholder 2"/>
          <p:cNvSpPr>
            <a:spLocks noGrp="1"/>
          </p:cNvSpPr>
          <p:nvPr>
            <p:ph idx="1"/>
          </p:nvPr>
        </p:nvSpPr>
        <p:spPr/>
        <p:txBody>
          <a:bodyPr>
            <a:normAutofit/>
          </a:bodyPr>
          <a:lstStyle/>
          <a:p>
            <a:r>
              <a:rPr lang="en-US" dirty="0" smtClean="0"/>
              <a:t>class Parent { </a:t>
            </a:r>
          </a:p>
          <a:p>
            <a:r>
              <a:rPr lang="en-US" dirty="0" smtClean="0"/>
              <a:t>.public void </a:t>
            </a:r>
            <a:r>
              <a:rPr lang="en-US" dirty="0" err="1" smtClean="0"/>
              <a:t>methodOne</a:t>
            </a:r>
            <a:r>
              <a:rPr lang="en-US" dirty="0" smtClean="0"/>
              <a:t>() { }</a:t>
            </a:r>
          </a:p>
          <a:p>
            <a:r>
              <a:rPr lang="en-US" dirty="0" smtClean="0"/>
              <a:t> } </a:t>
            </a:r>
          </a:p>
          <a:p>
            <a:r>
              <a:rPr lang="en-US" dirty="0" smtClean="0"/>
              <a:t>class Child extends Parent { </a:t>
            </a:r>
          </a:p>
          <a:p>
            <a:r>
              <a:rPr lang="en-US" dirty="0" smtClean="0"/>
              <a:t>protected void </a:t>
            </a:r>
            <a:r>
              <a:rPr lang="en-US" dirty="0" err="1" smtClean="0"/>
              <a:t>methodOne</a:t>
            </a:r>
            <a:r>
              <a:rPr lang="en-US" dirty="0" smtClean="0"/>
              <a:t>( ) { }</a:t>
            </a:r>
          </a:p>
          <a:p>
            <a:r>
              <a:rPr lang="en-US" dirty="0" smtClean="0"/>
              <a:t> }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Output: . Compile time error :  </a:t>
            </a:r>
            <a:r>
              <a:rPr lang="en-US" dirty="0" err="1" smtClean="0"/>
              <a:t>methodOne</a:t>
            </a:r>
            <a:r>
              <a:rPr lang="en-US" dirty="0" smtClean="0"/>
              <a:t>() in Child cannot override </a:t>
            </a:r>
            <a:r>
              <a:rPr lang="en-US" dirty="0" err="1" smtClean="0"/>
              <a:t>methodOne</a:t>
            </a:r>
            <a:r>
              <a:rPr lang="en-US" dirty="0" smtClean="0"/>
              <a:t>() in Parent; </a:t>
            </a:r>
          </a:p>
          <a:p>
            <a:r>
              <a:rPr lang="en-US" dirty="0" smtClean="0"/>
              <a:t>attempting to assign weaker access privileges; was public </a:t>
            </a:r>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difference  between interface and abstract class	?</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F:\java Notes\All Diagaram\Abstract.png"/>
          <p:cNvPicPr>
            <a:picLocks noGrp="1" noChangeAspect="1" noChangeArrowheads="1"/>
          </p:cNvPicPr>
          <p:nvPr>
            <p:ph idx="1"/>
          </p:nvPr>
        </p:nvPicPr>
        <p:blipFill>
          <a:blip r:embed="rId2"/>
          <a:srcRect/>
          <a:stretch>
            <a:fillRect/>
          </a:stretch>
        </p:blipFill>
        <p:spPr bwMode="auto">
          <a:xfrm>
            <a:off x="-1" y="2"/>
            <a:ext cx="9599582" cy="5394960"/>
          </a:xfrm>
          <a:prstGeom prst="rect">
            <a:avLst/>
          </a:prstGeo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nvPr>
        </p:nvGraphicFramePr>
        <p:xfrm>
          <a:off x="1066800" y="-60960"/>
          <a:ext cx="7499350" cy="7223760"/>
        </p:xfrm>
        <a:graphic>
          <a:graphicData uri="http://schemas.openxmlformats.org/drawingml/2006/table">
            <a:tbl>
              <a:tblPr firstRow="1" bandRow="1">
                <a:tableStyleId>{00A15C55-8517-42AA-B614-E9B94910E393}</a:tableStyleId>
              </a:tblPr>
              <a:tblGrid>
                <a:gridCol w="3749675"/>
                <a:gridCol w="3749675"/>
              </a:tblGrid>
              <a:tr h="370840">
                <a:tc>
                  <a:txBody>
                    <a:bodyPr/>
                    <a:lstStyle/>
                    <a:p>
                      <a:r>
                        <a:rPr lang="en-US" sz="2000" dirty="0" smtClean="0"/>
                        <a:t>Interface</a:t>
                      </a:r>
                      <a:r>
                        <a:rPr lang="en-US" sz="2000" baseline="0" dirty="0" smtClean="0"/>
                        <a:t> </a:t>
                      </a:r>
                      <a:endParaRPr lang="en-US" sz="2000" dirty="0"/>
                    </a:p>
                  </a:txBody>
                  <a:tcPr/>
                </a:tc>
                <a:tc>
                  <a:txBody>
                    <a:bodyPr/>
                    <a:lstStyle/>
                    <a:p>
                      <a:r>
                        <a:rPr lang="en-US" sz="2000" dirty="0" smtClean="0"/>
                        <a:t>Abstract class</a:t>
                      </a:r>
                      <a:endParaRPr lang="en-US" sz="2000" dirty="0"/>
                    </a:p>
                  </a:txBody>
                  <a:tcPr/>
                </a:tc>
              </a:tr>
              <a:tr h="370840">
                <a:tc>
                  <a:txBody>
                    <a:bodyPr/>
                    <a:lstStyle/>
                    <a:p>
                      <a:r>
                        <a:rPr lang="en-US" sz="2000" dirty="0" smtClean="0"/>
                        <a:t>Requirement</a:t>
                      </a:r>
                      <a:r>
                        <a:rPr lang="en-US" sz="2000" baseline="0" dirty="0" smtClean="0"/>
                        <a:t> Specifications </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Partial Implementations</a:t>
                      </a:r>
                      <a:r>
                        <a:rPr lang="en-US" sz="2000" baseline="0" dirty="0" smtClean="0"/>
                        <a:t>  </a:t>
                      </a:r>
                      <a:endParaRPr lang="en-US" sz="2000" dirty="0" smtClean="0"/>
                    </a:p>
                    <a:p>
                      <a:endParaRPr lang="en-US" sz="2000" dirty="0"/>
                    </a:p>
                  </a:txBody>
                  <a:tcPr/>
                </a:tc>
              </a:tr>
              <a:tr h="370840">
                <a:tc>
                  <a:txBody>
                    <a:bodyPr/>
                    <a:lstStyle/>
                    <a:p>
                      <a:r>
                        <a:rPr lang="en-US" sz="2000" dirty="0" smtClean="0"/>
                        <a:t>Every methods</a:t>
                      </a:r>
                      <a:r>
                        <a:rPr lang="en-US" sz="2000" baseline="0" dirty="0" smtClean="0"/>
                        <a:t> public and abstract</a:t>
                      </a:r>
                      <a:endParaRPr lang="en-US" sz="2000" dirty="0"/>
                    </a:p>
                  </a:txBody>
                  <a:tcPr/>
                </a:tc>
                <a:tc>
                  <a:txBody>
                    <a:bodyPr/>
                    <a:lstStyle/>
                    <a:p>
                      <a:r>
                        <a:rPr lang="en-US" sz="2000" dirty="0" smtClean="0"/>
                        <a:t>Need</a:t>
                      </a:r>
                      <a:r>
                        <a:rPr lang="en-US" sz="2000" baseline="0" dirty="0" smtClean="0"/>
                        <a:t> not to be public abstract +concrete </a:t>
                      </a:r>
                      <a:endParaRPr lang="en-US" sz="2000" dirty="0"/>
                    </a:p>
                  </a:txBody>
                  <a:tcPr/>
                </a:tc>
              </a:tr>
              <a:tr h="370840">
                <a:tc>
                  <a:txBody>
                    <a:bodyPr/>
                    <a:lstStyle/>
                    <a:p>
                      <a:r>
                        <a:rPr lang="en-US" sz="2000" dirty="0" smtClean="0"/>
                        <a:t>We cant can’t</a:t>
                      </a:r>
                      <a:r>
                        <a:rPr lang="en-US" sz="2000" baseline="0" dirty="0" smtClean="0"/>
                        <a:t> take interface method as </a:t>
                      </a:r>
                    </a:p>
                    <a:p>
                      <a:r>
                        <a:rPr lang="en-US" sz="2000" baseline="0" dirty="0" smtClean="0"/>
                        <a:t>Public =&gt; private and protected</a:t>
                      </a:r>
                    </a:p>
                    <a:p>
                      <a:r>
                        <a:rPr lang="en-US" sz="2000" baseline="0" dirty="0" smtClean="0"/>
                        <a:t>Abstract :</a:t>
                      </a:r>
                      <a:r>
                        <a:rPr lang="en-US" sz="2000" baseline="0" dirty="0" err="1" smtClean="0"/>
                        <a:t>final,static</a:t>
                      </a:r>
                      <a:r>
                        <a:rPr lang="en-US" sz="2000" baseline="0" dirty="0" smtClean="0"/>
                        <a:t> ,</a:t>
                      </a:r>
                      <a:r>
                        <a:rPr lang="en-US" sz="2000" baseline="0" dirty="0" err="1" smtClean="0"/>
                        <a:t>syncronised,strictfp,native</a:t>
                      </a:r>
                      <a:endParaRPr lang="en-US" sz="2000" dirty="0"/>
                    </a:p>
                  </a:txBody>
                  <a:tcPr/>
                </a:tc>
                <a:tc>
                  <a:txBody>
                    <a:bodyPr/>
                    <a:lstStyle/>
                    <a:p>
                      <a:r>
                        <a:rPr lang="en-US" sz="2000" dirty="0" smtClean="0"/>
                        <a:t>No Restrictions </a:t>
                      </a:r>
                      <a:endParaRPr lang="en-US" sz="2000" dirty="0"/>
                    </a:p>
                  </a:txBody>
                  <a:tcPr/>
                </a:tc>
              </a:tr>
              <a:tr h="370840">
                <a:tc>
                  <a:txBody>
                    <a:bodyPr/>
                    <a:lstStyle/>
                    <a:p>
                      <a:r>
                        <a:rPr lang="en-US" sz="2000" dirty="0" smtClean="0"/>
                        <a:t>We can’t take interface</a:t>
                      </a:r>
                      <a:r>
                        <a:rPr lang="en-US" sz="2000" baseline="0" dirty="0" smtClean="0"/>
                        <a:t> variables as private </a:t>
                      </a:r>
                      <a:r>
                        <a:rPr lang="en-US" sz="2000" baseline="0" dirty="0" err="1" smtClean="0"/>
                        <a:t>protecte</a:t>
                      </a:r>
                      <a:r>
                        <a:rPr lang="en-US" sz="2000" baseline="0" dirty="0" smtClean="0"/>
                        <a:t> </a:t>
                      </a:r>
                      <a:r>
                        <a:rPr lang="en-US" sz="2000" baseline="0" dirty="0" err="1" smtClean="0"/>
                        <a:t>transient,volatile</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No Restrictions </a:t>
                      </a:r>
                    </a:p>
                    <a:p>
                      <a:endParaRPr lang="en-US" sz="2000" dirty="0"/>
                    </a:p>
                  </a:txBody>
                  <a:tcPr/>
                </a:tc>
              </a:tr>
              <a:tr h="370840">
                <a:tc>
                  <a:txBody>
                    <a:bodyPr/>
                    <a:lstStyle/>
                    <a:p>
                      <a:r>
                        <a:rPr lang="en-US" sz="2000" dirty="0" smtClean="0"/>
                        <a:t>Compulsory initialization of variables  </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No Restrictions </a:t>
                      </a:r>
                    </a:p>
                    <a:p>
                      <a:endParaRPr lang="en-US" sz="2000" dirty="0"/>
                    </a:p>
                  </a:txBody>
                  <a:tcPr/>
                </a:tc>
              </a:tr>
              <a:tr h="370840">
                <a:tc>
                  <a:txBody>
                    <a:bodyPr/>
                    <a:lstStyle/>
                    <a:p>
                      <a:r>
                        <a:rPr lang="en-US" sz="2000" dirty="0" smtClean="0"/>
                        <a:t>We</a:t>
                      </a:r>
                      <a:r>
                        <a:rPr lang="en-US" sz="2000" baseline="0" dirty="0" smtClean="0"/>
                        <a:t> cant declare instance and static blocks </a:t>
                      </a:r>
                      <a:endParaRPr lang="en-US" sz="2000" dirty="0"/>
                    </a:p>
                  </a:txBody>
                  <a:tcPr/>
                </a:tc>
                <a:tc>
                  <a:txBody>
                    <a:bodyPr/>
                    <a:lstStyle/>
                    <a:p>
                      <a:r>
                        <a:rPr lang="en-US" sz="2000" dirty="0" smtClean="0"/>
                        <a:t>We</a:t>
                      </a:r>
                      <a:r>
                        <a:rPr lang="en-US" sz="2000" baseline="0" dirty="0" smtClean="0"/>
                        <a:t> can declare both</a:t>
                      </a:r>
                      <a:endParaRPr lang="en-US" sz="2000" dirty="0"/>
                    </a:p>
                  </a:txBody>
                  <a:tcPr/>
                </a:tc>
              </a:tr>
              <a:tr h="370840">
                <a:tc>
                  <a:txBody>
                    <a:bodyPr/>
                    <a:lstStyle/>
                    <a:p>
                      <a:r>
                        <a:rPr lang="en-US" sz="2000" dirty="0" smtClean="0"/>
                        <a:t>Declarations of constructor</a:t>
                      </a:r>
                      <a:r>
                        <a:rPr lang="en-US" sz="2000" baseline="0" dirty="0" smtClean="0"/>
                        <a:t> is not possible </a:t>
                      </a:r>
                      <a:endParaRPr lang="en-US" sz="2000" dirty="0"/>
                    </a:p>
                  </a:txBody>
                  <a:tcPr/>
                </a:tc>
                <a:tc>
                  <a:txBody>
                    <a:bodyPr/>
                    <a:lstStyle/>
                    <a:p>
                      <a:r>
                        <a:rPr lang="en-US" sz="2000" dirty="0" smtClean="0"/>
                        <a:t>We can declare</a:t>
                      </a:r>
                      <a:r>
                        <a:rPr lang="en-US" sz="2000" baseline="0" dirty="0" smtClean="0"/>
                        <a:t> constructor because we are not initialization every variable while declaring </a:t>
                      </a:r>
                      <a:endParaRPr lang="en-US" sz="2000" dirty="0"/>
                    </a:p>
                  </a:txBody>
                  <a:tcPr/>
                </a:tc>
              </a:tr>
              <a:tr h="370840">
                <a:tc>
                  <a:txBody>
                    <a:bodyPr/>
                    <a:lstStyle/>
                    <a:p>
                      <a:endParaRPr lang="en-US" sz="2000" dirty="0"/>
                    </a:p>
                  </a:txBody>
                  <a:tcPr/>
                </a:tc>
                <a:tc>
                  <a:txBody>
                    <a:bodyPr/>
                    <a:lstStyle/>
                    <a:p>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435100" y="1652960"/>
            <a:ext cx="7499350" cy="4390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Rule: While overriding if the child class method throws any checked exception compulsory the parent class method should throw the same checked exception or its parent otherwise we will get compile time error. But there are no restrictions for un-checked exceptions. </a:t>
            </a:r>
          </a:p>
          <a:p>
            <a:r>
              <a:rPr lang="en-US" dirty="0" smtClean="0"/>
              <a:t>Example: class Parent { </a:t>
            </a:r>
          </a:p>
          <a:p>
            <a:r>
              <a:rPr lang="en-US" dirty="0" smtClean="0"/>
              <a:t>public void </a:t>
            </a:r>
            <a:r>
              <a:rPr lang="en-US" dirty="0" err="1" smtClean="0"/>
              <a:t>methodOne</a:t>
            </a:r>
            <a:r>
              <a:rPr lang="en-US" dirty="0" smtClean="0"/>
              <a:t>() {}</a:t>
            </a:r>
          </a:p>
          <a:p>
            <a:r>
              <a:rPr lang="en-US" dirty="0" smtClean="0"/>
              <a:t> }</a:t>
            </a:r>
          </a:p>
          <a:p>
            <a:r>
              <a:rPr lang="en-US" dirty="0" smtClean="0"/>
              <a:t> class Child extends Parent{ </a:t>
            </a:r>
          </a:p>
          <a:p>
            <a:r>
              <a:rPr lang="en-US" dirty="0" smtClean="0"/>
              <a:t>public void </a:t>
            </a:r>
            <a:r>
              <a:rPr lang="en-US" dirty="0" err="1" smtClean="0"/>
              <a:t>methodOne</a:t>
            </a:r>
            <a:r>
              <a:rPr lang="en-US" dirty="0" smtClean="0"/>
              <a:t>()throws Exception </a:t>
            </a:r>
          </a:p>
          <a:p>
            <a:r>
              <a:rPr lang="en-US" dirty="0" smtClean="0"/>
              <a:t>{</a:t>
            </a:r>
          </a:p>
          <a:p>
            <a:r>
              <a:rPr lang="en-US" dirty="0" smtClean="0"/>
              <a:t>} </a:t>
            </a:r>
          </a:p>
          <a:p>
            <a:r>
              <a:rPr lang="en-US" dirty="0" smtClean="0"/>
              <a:t>} </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873545" y="1447800"/>
            <a:ext cx="6622460" cy="4800600"/>
          </a:xfrm>
          <a:prstGeom prst="rect">
            <a:avLst/>
          </a:prstGeom>
          <a:noFill/>
          <a:ln w="9525">
            <a:noFill/>
            <a:miter lim="800000"/>
            <a:headEnd/>
            <a:tailEnd/>
          </a:ln>
          <a:effectLst/>
        </p:spPr>
      </p:pic>
      <p:sp>
        <p:nvSpPr>
          <p:cNvPr id="6" name="Rounded Rectangle 5"/>
          <p:cNvSpPr/>
          <p:nvPr/>
        </p:nvSpPr>
        <p:spPr>
          <a:xfrm>
            <a:off x="7162800" y="49530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7162800" y="43434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077200" y="37338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324600" y="32004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096000" y="25908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096000" y="20574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096000" y="16002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077200" y="56388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295400" y="4191000"/>
            <a:ext cx="861060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873545" y="1447800"/>
            <a:ext cx="662246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Encapsulation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class Parent { </a:t>
            </a:r>
          </a:p>
          <a:p>
            <a:r>
              <a:rPr lang="en-US" dirty="0" smtClean="0"/>
              <a:t>public static void </a:t>
            </a:r>
            <a:r>
              <a:rPr lang="en-US" dirty="0" err="1" smtClean="0"/>
              <a:t>methodOne</a:t>
            </a:r>
            <a:r>
              <a:rPr lang="en-US" dirty="0" smtClean="0"/>
              <a:t>()</a:t>
            </a:r>
          </a:p>
          <a:p>
            <a:r>
              <a:rPr lang="en-US" dirty="0" smtClean="0"/>
              <a:t>{</a:t>
            </a:r>
          </a:p>
          <a:p>
            <a:r>
              <a:rPr lang="en-US" dirty="0" smtClean="0"/>
              <a:t>}</a:t>
            </a:r>
          </a:p>
          <a:p>
            <a:r>
              <a:rPr lang="en-US" dirty="0" smtClean="0"/>
              <a:t> //here static </a:t>
            </a:r>
            <a:r>
              <a:rPr lang="en-US" dirty="0" err="1" smtClean="0"/>
              <a:t>methodOne</a:t>
            </a:r>
            <a:r>
              <a:rPr lang="en-US" dirty="0" smtClean="0"/>
              <a:t>() </a:t>
            </a:r>
          </a:p>
          <a:p>
            <a:r>
              <a:rPr lang="en-US" dirty="0" smtClean="0"/>
              <a:t>method is a class level </a:t>
            </a:r>
          </a:p>
          <a:p>
            <a:r>
              <a:rPr lang="en-US" dirty="0" smtClean="0"/>
              <a:t>} </a:t>
            </a:r>
          </a:p>
          <a:p>
            <a:r>
              <a:rPr lang="en-US" dirty="0" smtClean="0"/>
              <a:t>class Child extends Parent </a:t>
            </a:r>
          </a:p>
          <a:p>
            <a:r>
              <a:rPr lang="en-US" dirty="0" smtClean="0"/>
              <a:t>{ public void </a:t>
            </a:r>
            <a:r>
              <a:rPr lang="en-US" dirty="0" err="1" smtClean="0"/>
              <a:t>methodOne</a:t>
            </a:r>
            <a:r>
              <a:rPr lang="en-US" dirty="0" smtClean="0"/>
              <a:t>()</a:t>
            </a:r>
          </a:p>
          <a:p>
            <a:r>
              <a:rPr lang="en-US" dirty="0" smtClean="0"/>
              <a:t>{}</a:t>
            </a:r>
          </a:p>
          <a:p>
            <a:r>
              <a:rPr lang="en-US" dirty="0" smtClean="0"/>
              <a:t> //here </a:t>
            </a:r>
            <a:r>
              <a:rPr lang="en-US" dirty="0" err="1" smtClean="0"/>
              <a:t>methodOne</a:t>
            </a:r>
            <a:r>
              <a:rPr lang="en-US" dirty="0" smtClean="0"/>
              <a:t>() </a:t>
            </a:r>
          </a:p>
          <a:p>
            <a:r>
              <a:rPr lang="en-US" dirty="0" smtClean="0"/>
              <a:t>method is a object level hence // we can't override </a:t>
            </a:r>
            <a:r>
              <a:rPr lang="en-US" dirty="0" err="1" smtClean="0"/>
              <a:t>methodOne</a:t>
            </a:r>
            <a:r>
              <a:rPr lang="en-US" dirty="0" smtClean="0"/>
              <a:t>()</a:t>
            </a:r>
          </a:p>
          <a:p>
            <a:r>
              <a:rPr lang="en-US" dirty="0" smtClean="0"/>
              <a:t> method }</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class Parent { </a:t>
            </a:r>
          </a:p>
          <a:p>
            <a:r>
              <a:rPr lang="en-US" dirty="0" smtClean="0"/>
              <a:t>public  void </a:t>
            </a:r>
            <a:r>
              <a:rPr lang="en-US" dirty="0" err="1" smtClean="0"/>
              <a:t>methodOne</a:t>
            </a:r>
            <a:r>
              <a:rPr lang="en-US" dirty="0" smtClean="0"/>
              <a:t>()</a:t>
            </a:r>
          </a:p>
          <a:p>
            <a:r>
              <a:rPr lang="en-US" dirty="0" smtClean="0"/>
              <a:t>{}</a:t>
            </a:r>
          </a:p>
          <a:p>
            <a:r>
              <a:rPr lang="en-US" dirty="0" smtClean="0"/>
              <a:t> //here static </a:t>
            </a:r>
            <a:r>
              <a:rPr lang="en-US" dirty="0" err="1" smtClean="0"/>
              <a:t>methodOne</a:t>
            </a:r>
            <a:r>
              <a:rPr lang="en-US" dirty="0" smtClean="0"/>
              <a:t>() </a:t>
            </a:r>
          </a:p>
          <a:p>
            <a:r>
              <a:rPr lang="en-US" dirty="0" smtClean="0"/>
              <a:t>method is a class level } </a:t>
            </a:r>
          </a:p>
          <a:p>
            <a:r>
              <a:rPr lang="en-US" dirty="0" smtClean="0"/>
              <a:t>class Child extends Parent </a:t>
            </a:r>
          </a:p>
          <a:p>
            <a:r>
              <a:rPr lang="en-US" dirty="0" smtClean="0"/>
              <a:t>{ </a:t>
            </a:r>
          </a:p>
          <a:p>
            <a:r>
              <a:rPr lang="en-US" dirty="0" smtClean="0"/>
              <a:t>public static void </a:t>
            </a:r>
            <a:r>
              <a:rPr lang="en-US" dirty="0" err="1" smtClean="0"/>
              <a:t>methodOne</a:t>
            </a:r>
            <a:r>
              <a:rPr lang="en-US" dirty="0" smtClean="0"/>
              <a:t>(){} //here </a:t>
            </a:r>
            <a:r>
              <a:rPr lang="en-US" dirty="0" err="1" smtClean="0"/>
              <a:t>methodOne</a:t>
            </a:r>
            <a:r>
              <a:rPr lang="en-US" dirty="0" smtClean="0"/>
              <a:t>() </a:t>
            </a:r>
          </a:p>
          <a:p>
            <a:r>
              <a:rPr lang="en-US" dirty="0" smtClean="0"/>
              <a:t>method is a object level hence // we can't override </a:t>
            </a:r>
            <a:r>
              <a:rPr lang="en-US" dirty="0" err="1" smtClean="0"/>
              <a:t>methodOne</a:t>
            </a:r>
            <a:r>
              <a:rPr lang="en-US" dirty="0" smtClean="0"/>
              <a:t>()</a:t>
            </a:r>
          </a:p>
          <a:p>
            <a:r>
              <a:rPr lang="en-US" dirty="0" smtClean="0"/>
              <a:t> method }</a:t>
            </a:r>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class Parent { </a:t>
            </a:r>
          </a:p>
          <a:p>
            <a:r>
              <a:rPr lang="en-US" dirty="0" smtClean="0"/>
              <a:t>public  static void </a:t>
            </a:r>
            <a:r>
              <a:rPr lang="en-US" dirty="0" err="1" smtClean="0"/>
              <a:t>methodOne</a:t>
            </a:r>
            <a:r>
              <a:rPr lang="en-US" dirty="0" smtClean="0"/>
              <a:t>()</a:t>
            </a:r>
          </a:p>
          <a:p>
            <a:r>
              <a:rPr lang="en-US" dirty="0" smtClean="0"/>
              <a:t>{}</a:t>
            </a:r>
          </a:p>
          <a:p>
            <a:r>
              <a:rPr lang="en-US" dirty="0" smtClean="0"/>
              <a:t> //here static </a:t>
            </a:r>
            <a:r>
              <a:rPr lang="en-US" dirty="0" err="1" smtClean="0"/>
              <a:t>methodOne</a:t>
            </a:r>
            <a:r>
              <a:rPr lang="en-US" dirty="0" smtClean="0"/>
              <a:t>() </a:t>
            </a:r>
          </a:p>
          <a:p>
            <a:r>
              <a:rPr lang="en-US" dirty="0" smtClean="0"/>
              <a:t>method is a class level } </a:t>
            </a:r>
          </a:p>
          <a:p>
            <a:r>
              <a:rPr lang="en-US" dirty="0" smtClean="0"/>
              <a:t>class Child extends Parent </a:t>
            </a:r>
          </a:p>
          <a:p>
            <a:r>
              <a:rPr lang="en-US" dirty="0" smtClean="0"/>
              <a:t>{ </a:t>
            </a:r>
          </a:p>
          <a:p>
            <a:r>
              <a:rPr lang="en-US" dirty="0" smtClean="0"/>
              <a:t>public static void </a:t>
            </a:r>
            <a:r>
              <a:rPr lang="en-US" dirty="0" err="1" smtClean="0"/>
              <a:t>methodOne</a:t>
            </a:r>
            <a:r>
              <a:rPr lang="en-US" dirty="0" smtClean="0"/>
              <a:t>(){} //here </a:t>
            </a:r>
            <a:r>
              <a:rPr lang="en-US" dirty="0" err="1" smtClean="0"/>
              <a:t>methodOne</a:t>
            </a:r>
            <a:r>
              <a:rPr lang="en-US" dirty="0" smtClean="0"/>
              <a:t>() </a:t>
            </a:r>
          </a:p>
          <a:p>
            <a:r>
              <a:rPr lang="en-US" dirty="0" smtClean="0"/>
              <a:t>method is a object level hence // we can't override </a:t>
            </a:r>
            <a:r>
              <a:rPr lang="en-US" dirty="0" err="1" smtClean="0"/>
              <a:t>methodOne</a:t>
            </a:r>
            <a:r>
              <a:rPr lang="en-US" dirty="0" smtClean="0"/>
              <a:t>()</a:t>
            </a:r>
          </a:p>
          <a:p>
            <a:r>
              <a:rPr lang="en-US" dirty="0" smtClean="0"/>
              <a:t> method }</a:t>
            </a:r>
          </a:p>
          <a:p>
            <a:endParaRPr lang="en-US" dirty="0" smtClean="0"/>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a:bodyPr>
          <a:lstStyle/>
          <a:p>
            <a:r>
              <a:rPr lang="en-US" dirty="0" smtClean="0"/>
              <a:t>All rules of method hiding are exactly same as overriding except the following differences. </a:t>
            </a:r>
          </a:p>
        </p:txBody>
      </p:sp>
      <p:pic>
        <p:nvPicPr>
          <p:cNvPr id="4099" name="Picture 3"/>
          <p:cNvPicPr>
            <a:picLocks noChangeAspect="1" noChangeArrowheads="1"/>
          </p:cNvPicPr>
          <p:nvPr/>
        </p:nvPicPr>
        <p:blipFill>
          <a:blip r:embed="rId2"/>
          <a:srcRect/>
          <a:stretch>
            <a:fillRect/>
          </a:stretch>
        </p:blipFill>
        <p:spPr bwMode="auto">
          <a:xfrm>
            <a:off x="1905000" y="3657600"/>
            <a:ext cx="6858000" cy="1466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381000"/>
            <a:ext cx="7498080" cy="5867400"/>
          </a:xfrm>
        </p:spPr>
        <p:txBody>
          <a:bodyPr>
            <a:normAutofit fontScale="47500" lnSpcReduction="20000"/>
          </a:bodyPr>
          <a:lstStyle/>
          <a:p>
            <a:r>
              <a:rPr lang="en-US" dirty="0" smtClean="0"/>
              <a:t>class Parent {</a:t>
            </a:r>
          </a:p>
          <a:p>
            <a:r>
              <a:rPr lang="en-US" dirty="0" smtClean="0"/>
              <a:t> public static void </a:t>
            </a:r>
            <a:r>
              <a:rPr lang="en-US" dirty="0" err="1" smtClean="0"/>
              <a:t>methodOne</a:t>
            </a:r>
            <a:r>
              <a:rPr lang="en-US" dirty="0" smtClean="0"/>
              <a:t>() </a:t>
            </a:r>
          </a:p>
          <a:p>
            <a:r>
              <a:rPr lang="en-US" dirty="0" smtClean="0"/>
              <a:t>{ </a:t>
            </a:r>
          </a:p>
          <a:p>
            <a:r>
              <a:rPr lang="en-US" dirty="0" err="1" smtClean="0"/>
              <a:t>System.out.println</a:t>
            </a:r>
            <a:r>
              <a:rPr lang="en-US" dirty="0" smtClean="0"/>
              <a:t>("parent class"); </a:t>
            </a:r>
          </a:p>
          <a:p>
            <a:r>
              <a:rPr lang="en-US" dirty="0" smtClean="0"/>
              <a:t>}</a:t>
            </a:r>
          </a:p>
          <a:p>
            <a:r>
              <a:rPr lang="en-US" dirty="0" smtClean="0"/>
              <a:t>}</a:t>
            </a:r>
          </a:p>
          <a:p>
            <a:r>
              <a:rPr lang="en-US" dirty="0" smtClean="0"/>
              <a:t> class Child extends Parent{ </a:t>
            </a:r>
          </a:p>
          <a:p>
            <a:r>
              <a:rPr lang="en-US" dirty="0" smtClean="0"/>
              <a:t>public static void </a:t>
            </a:r>
            <a:r>
              <a:rPr lang="en-US" dirty="0" err="1" smtClean="0"/>
              <a:t>methodOne</a:t>
            </a:r>
            <a:r>
              <a:rPr lang="en-US" dirty="0" smtClean="0"/>
              <a:t>()</a:t>
            </a:r>
          </a:p>
          <a:p>
            <a:r>
              <a:rPr lang="en-US" dirty="0" smtClean="0"/>
              <a:t>{</a:t>
            </a:r>
          </a:p>
          <a:p>
            <a:r>
              <a:rPr lang="en-US" dirty="0" smtClean="0"/>
              <a:t> </a:t>
            </a:r>
            <a:r>
              <a:rPr lang="en-US" dirty="0" err="1" smtClean="0"/>
              <a:t>System.out.println</a:t>
            </a:r>
            <a:r>
              <a:rPr lang="en-US" dirty="0" smtClean="0"/>
              <a:t>("child class"); </a:t>
            </a:r>
          </a:p>
          <a:p>
            <a:r>
              <a:rPr lang="en-US" dirty="0" smtClean="0"/>
              <a:t>}</a:t>
            </a:r>
          </a:p>
          <a:p>
            <a:r>
              <a:rPr lang="en-US" dirty="0" smtClean="0"/>
              <a:t>} </a:t>
            </a:r>
          </a:p>
          <a:p>
            <a:r>
              <a:rPr lang="en-US" dirty="0" smtClean="0"/>
              <a:t>class Test{ public static void main(String[] </a:t>
            </a:r>
            <a:r>
              <a:rPr lang="en-US" dirty="0" err="1" smtClean="0"/>
              <a:t>args</a:t>
            </a:r>
            <a:r>
              <a:rPr lang="en-US" dirty="0" smtClean="0"/>
              <a:t>) { </a:t>
            </a:r>
          </a:p>
          <a:p>
            <a:r>
              <a:rPr lang="en-US" dirty="0" smtClean="0"/>
              <a:t>Parent p=new Parent(); </a:t>
            </a:r>
          </a:p>
          <a:p>
            <a:r>
              <a:rPr lang="en-US" dirty="0" err="1" smtClean="0"/>
              <a:t>p.methodOne</a:t>
            </a:r>
            <a:r>
              <a:rPr lang="en-US" dirty="0" smtClean="0"/>
              <a:t>();</a:t>
            </a:r>
          </a:p>
          <a:p>
            <a:r>
              <a:rPr lang="en-US" dirty="0" smtClean="0"/>
              <a:t>Child c=new Child(); </a:t>
            </a:r>
          </a:p>
          <a:p>
            <a:r>
              <a:rPr lang="en-US" dirty="0" err="1" smtClean="0"/>
              <a:t>c.methodOne</a:t>
            </a:r>
            <a:r>
              <a:rPr lang="en-US" dirty="0" smtClean="0"/>
              <a:t>();</a:t>
            </a:r>
          </a:p>
          <a:p>
            <a:r>
              <a:rPr lang="en-US" dirty="0" smtClean="0"/>
              <a:t> Parent p1=new Child(); </a:t>
            </a:r>
          </a:p>
          <a:p>
            <a:r>
              <a:rPr lang="en-US" dirty="0" smtClean="0"/>
              <a:t> p1.methodOne(); </a:t>
            </a:r>
          </a:p>
          <a:p>
            <a:r>
              <a:rPr lang="en-US" dirty="0" smtClean="0"/>
              <a:t>}</a:t>
            </a:r>
          </a:p>
          <a:p>
            <a:r>
              <a:rPr lang="en-US" dirty="0" smtClean="0"/>
              <a:t>}</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Parent class</a:t>
            </a:r>
          </a:p>
          <a:p>
            <a:r>
              <a:rPr lang="en-US" dirty="0" smtClean="0"/>
              <a:t> Child class </a:t>
            </a:r>
          </a:p>
          <a:p>
            <a:r>
              <a:rPr lang="en-US" dirty="0" smtClean="0"/>
              <a:t>Parent class </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32500" lnSpcReduction="20000"/>
          </a:bodyPr>
          <a:lstStyle/>
          <a:p>
            <a:r>
              <a:rPr lang="en-US" dirty="0" smtClean="0"/>
              <a:t>class Parent {</a:t>
            </a:r>
          </a:p>
          <a:p>
            <a:r>
              <a:rPr lang="en-US" dirty="0" smtClean="0"/>
              <a:t> public  void </a:t>
            </a:r>
            <a:r>
              <a:rPr lang="en-US" dirty="0" err="1" smtClean="0"/>
              <a:t>methodOne</a:t>
            </a:r>
            <a:r>
              <a:rPr lang="en-US" dirty="0" smtClean="0"/>
              <a:t>() </a:t>
            </a:r>
          </a:p>
          <a:p>
            <a:r>
              <a:rPr lang="en-US" dirty="0" smtClean="0"/>
              <a:t>{ </a:t>
            </a:r>
          </a:p>
          <a:p>
            <a:r>
              <a:rPr lang="en-US" dirty="0" err="1" smtClean="0"/>
              <a:t>System.out.println</a:t>
            </a:r>
            <a:r>
              <a:rPr lang="en-US" dirty="0" smtClean="0"/>
              <a:t>("parent class"); </a:t>
            </a:r>
          </a:p>
          <a:p>
            <a:r>
              <a:rPr lang="en-US" dirty="0" smtClean="0"/>
              <a:t>}</a:t>
            </a:r>
          </a:p>
          <a:p>
            <a:r>
              <a:rPr lang="en-US" dirty="0" smtClean="0"/>
              <a:t>}</a:t>
            </a:r>
          </a:p>
          <a:p>
            <a:r>
              <a:rPr lang="en-US" dirty="0" smtClean="0"/>
              <a:t> class Child extends Parent{ </a:t>
            </a:r>
          </a:p>
          <a:p>
            <a:r>
              <a:rPr lang="en-US" dirty="0" smtClean="0"/>
              <a:t>public void </a:t>
            </a:r>
            <a:r>
              <a:rPr lang="en-US" dirty="0" err="1" smtClean="0"/>
              <a:t>methodOne</a:t>
            </a:r>
            <a:r>
              <a:rPr lang="en-US" dirty="0" smtClean="0"/>
              <a:t>()</a:t>
            </a:r>
          </a:p>
          <a:p>
            <a:r>
              <a:rPr lang="en-US" dirty="0" smtClean="0"/>
              <a:t>{</a:t>
            </a:r>
          </a:p>
          <a:p>
            <a:r>
              <a:rPr lang="en-US" dirty="0" smtClean="0"/>
              <a:t> </a:t>
            </a:r>
            <a:r>
              <a:rPr lang="en-US" dirty="0" err="1" smtClean="0"/>
              <a:t>System.out.println</a:t>
            </a:r>
            <a:r>
              <a:rPr lang="en-US" dirty="0" smtClean="0"/>
              <a:t>("child class"); </a:t>
            </a:r>
          </a:p>
          <a:p>
            <a:r>
              <a:rPr lang="en-US" dirty="0" smtClean="0"/>
              <a:t>}</a:t>
            </a:r>
          </a:p>
          <a:p>
            <a:r>
              <a:rPr lang="en-US" dirty="0" smtClean="0"/>
              <a:t>} </a:t>
            </a:r>
          </a:p>
          <a:p>
            <a:r>
              <a:rPr lang="en-US" dirty="0" smtClean="0"/>
              <a:t>class Test{ public static void main(String[] </a:t>
            </a:r>
            <a:r>
              <a:rPr lang="en-US" dirty="0" err="1" smtClean="0"/>
              <a:t>args</a:t>
            </a:r>
            <a:r>
              <a:rPr lang="en-US" dirty="0" smtClean="0"/>
              <a:t>) { </a:t>
            </a:r>
          </a:p>
          <a:p>
            <a:r>
              <a:rPr lang="en-US" dirty="0" smtClean="0"/>
              <a:t>Parent p=new Parent(); </a:t>
            </a:r>
          </a:p>
          <a:p>
            <a:r>
              <a:rPr lang="en-US" dirty="0" err="1" smtClean="0"/>
              <a:t>p.methodOne</a:t>
            </a:r>
            <a:r>
              <a:rPr lang="en-US" dirty="0" smtClean="0"/>
              <a:t>();</a:t>
            </a:r>
          </a:p>
          <a:p>
            <a:r>
              <a:rPr lang="en-US" dirty="0" smtClean="0"/>
              <a:t>Child c=new Child(); </a:t>
            </a:r>
          </a:p>
          <a:p>
            <a:r>
              <a:rPr lang="en-US" dirty="0" err="1" smtClean="0"/>
              <a:t>c.methodOne</a:t>
            </a:r>
            <a:r>
              <a:rPr lang="en-US" dirty="0" smtClean="0"/>
              <a:t>();</a:t>
            </a:r>
          </a:p>
          <a:p>
            <a:r>
              <a:rPr lang="en-US" dirty="0" smtClean="0"/>
              <a:t> Parent p1=new Child(); </a:t>
            </a:r>
          </a:p>
          <a:p>
            <a:r>
              <a:rPr lang="en-US" dirty="0" smtClean="0"/>
              <a:t> p1.methodOne(); </a:t>
            </a:r>
          </a:p>
          <a:p>
            <a:r>
              <a:rPr lang="en-US" dirty="0" smtClean="0"/>
              <a:t>}</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Parent class </a:t>
            </a:r>
          </a:p>
          <a:p>
            <a:r>
              <a:rPr lang="en-US" dirty="0" smtClean="0"/>
              <a:t>Child class </a:t>
            </a:r>
          </a:p>
          <a:p>
            <a:r>
              <a:rPr lang="en-US" dirty="0" smtClean="0"/>
              <a:t>Child class </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dirty="0" smtClean="0"/>
              <a:t>class Parent</a:t>
            </a:r>
          </a:p>
          <a:p>
            <a:r>
              <a:rPr lang="en-US" dirty="0" smtClean="0"/>
              <a:t> { </a:t>
            </a:r>
          </a:p>
          <a:p>
            <a:r>
              <a:rPr lang="en-US" dirty="0" smtClean="0"/>
              <a:t>public void </a:t>
            </a:r>
            <a:r>
              <a:rPr lang="en-US" dirty="0" err="1" smtClean="0"/>
              <a:t>methodOne</a:t>
            </a:r>
            <a:r>
              <a:rPr lang="en-US" dirty="0" smtClean="0"/>
              <a:t>(int... </a:t>
            </a:r>
            <a:r>
              <a:rPr lang="en-US" dirty="0" err="1" smtClean="0"/>
              <a:t>i</a:t>
            </a:r>
            <a:r>
              <a:rPr lang="en-US" dirty="0" smtClean="0"/>
              <a:t>)</a:t>
            </a:r>
          </a:p>
          <a:p>
            <a:r>
              <a:rPr lang="en-US" dirty="0" smtClean="0"/>
              <a:t>{ </a:t>
            </a:r>
          </a:p>
          <a:p>
            <a:r>
              <a:rPr lang="en-US" dirty="0" err="1" smtClean="0"/>
              <a:t>System.out.println</a:t>
            </a:r>
            <a:r>
              <a:rPr lang="en-US" dirty="0" smtClean="0"/>
              <a:t>("parent class");</a:t>
            </a:r>
          </a:p>
          <a:p>
            <a:r>
              <a:rPr lang="en-US" dirty="0" smtClean="0"/>
              <a:t> } } </a:t>
            </a:r>
          </a:p>
          <a:p>
            <a:r>
              <a:rPr lang="en-US" dirty="0" smtClean="0"/>
              <a:t>class Child extends Parent </a:t>
            </a:r>
          </a:p>
          <a:p>
            <a:r>
              <a:rPr lang="en-US" dirty="0" smtClean="0"/>
              <a:t>{ 				</a:t>
            </a:r>
          </a:p>
          <a:p>
            <a:r>
              <a:rPr lang="en-US" dirty="0" smtClean="0"/>
              <a:t>public void </a:t>
            </a:r>
            <a:r>
              <a:rPr lang="en-US" dirty="0" err="1" smtClean="0"/>
              <a:t>methodOne</a:t>
            </a:r>
            <a:r>
              <a:rPr lang="en-US" dirty="0" smtClean="0"/>
              <a:t>(</a:t>
            </a:r>
            <a:r>
              <a:rPr lang="en-US" dirty="0" err="1" smtClean="0"/>
              <a:t>int</a:t>
            </a:r>
            <a:r>
              <a:rPr lang="en-US" dirty="0" smtClean="0"/>
              <a:t> </a:t>
            </a:r>
            <a:r>
              <a:rPr lang="en-US" dirty="0" err="1" smtClean="0"/>
              <a:t>i</a:t>
            </a:r>
            <a:r>
              <a:rPr lang="en-US" dirty="0" smtClean="0"/>
              <a:t>) {</a:t>
            </a:r>
          </a:p>
          <a:p>
            <a:r>
              <a:rPr lang="en-US" dirty="0" smtClean="0"/>
              <a:t> </a:t>
            </a:r>
            <a:r>
              <a:rPr lang="en-US" dirty="0" err="1" smtClean="0"/>
              <a:t>System.out.println</a:t>
            </a:r>
            <a:r>
              <a:rPr lang="en-US" dirty="0" smtClean="0"/>
              <a:t>("child class"); </a:t>
            </a:r>
          </a:p>
          <a:p>
            <a:r>
              <a:rPr lang="en-US" dirty="0" smtClean="0"/>
              <a:t>} } </a:t>
            </a:r>
          </a:p>
          <a:p>
            <a:r>
              <a:rPr lang="en-US" dirty="0" smtClean="0"/>
              <a:t>class Test { public static void main(String[] </a:t>
            </a:r>
            <a:r>
              <a:rPr lang="en-US" dirty="0" err="1" smtClean="0"/>
              <a:t>args</a:t>
            </a:r>
            <a:r>
              <a:rPr lang="en-US" dirty="0" smtClean="0"/>
              <a:t>) </a:t>
            </a:r>
          </a:p>
          <a:p>
            <a:r>
              <a:rPr lang="en-US" dirty="0" smtClean="0"/>
              <a:t>{</a:t>
            </a:r>
          </a:p>
          <a:p>
            <a:r>
              <a:rPr lang="en-US" dirty="0" smtClean="0"/>
              <a:t> Parent p=new Parent(); </a:t>
            </a:r>
          </a:p>
          <a:p>
            <a:r>
              <a:rPr lang="en-US" dirty="0" err="1" smtClean="0"/>
              <a:t>p.methodOne</a:t>
            </a:r>
            <a:r>
              <a:rPr lang="en-US" dirty="0" smtClean="0"/>
              <a:t>(10); </a:t>
            </a:r>
          </a:p>
          <a:p>
            <a:r>
              <a:rPr lang="en-US" dirty="0" smtClean="0"/>
              <a:t> Child c=new Child(); </a:t>
            </a:r>
          </a:p>
          <a:p>
            <a:r>
              <a:rPr lang="en-US" dirty="0" err="1" smtClean="0"/>
              <a:t>c.methodOne</a:t>
            </a:r>
            <a:r>
              <a:rPr lang="en-US" dirty="0" smtClean="0"/>
              <a:t>(10);</a:t>
            </a:r>
          </a:p>
          <a:p>
            <a:r>
              <a:rPr lang="en-US" dirty="0" smtClean="0"/>
              <a:t>Parent p1=new Child();</a:t>
            </a:r>
          </a:p>
          <a:p>
            <a:r>
              <a:rPr lang="en-US" dirty="0" smtClean="0"/>
              <a:t> p1.methodOne(10);</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dirty="0" smtClean="0"/>
              <a:t>class Parent</a:t>
            </a:r>
          </a:p>
          <a:p>
            <a:r>
              <a:rPr lang="en-US" dirty="0" smtClean="0"/>
              <a:t> { </a:t>
            </a:r>
          </a:p>
          <a:p>
            <a:r>
              <a:rPr lang="en-US" dirty="0" smtClean="0"/>
              <a:t>public void </a:t>
            </a:r>
            <a:r>
              <a:rPr lang="en-US" dirty="0" err="1" smtClean="0"/>
              <a:t>methodOne</a:t>
            </a:r>
            <a:r>
              <a:rPr lang="en-US" dirty="0" smtClean="0"/>
              <a:t>(int... </a:t>
            </a:r>
            <a:r>
              <a:rPr lang="en-US" dirty="0" err="1" smtClean="0"/>
              <a:t>i</a:t>
            </a:r>
            <a:r>
              <a:rPr lang="en-US" dirty="0" smtClean="0"/>
              <a:t>)</a:t>
            </a:r>
          </a:p>
          <a:p>
            <a:r>
              <a:rPr lang="en-US" dirty="0" smtClean="0"/>
              <a:t>{ </a:t>
            </a:r>
          </a:p>
          <a:p>
            <a:r>
              <a:rPr lang="en-US" dirty="0" err="1" smtClean="0"/>
              <a:t>System.out.println</a:t>
            </a:r>
            <a:r>
              <a:rPr lang="en-US" dirty="0" smtClean="0"/>
              <a:t>("parent class");</a:t>
            </a:r>
          </a:p>
          <a:p>
            <a:r>
              <a:rPr lang="en-US" dirty="0" smtClean="0"/>
              <a:t> } } </a:t>
            </a:r>
          </a:p>
          <a:p>
            <a:r>
              <a:rPr lang="en-US" dirty="0" smtClean="0"/>
              <a:t>class Child extends Parent </a:t>
            </a:r>
          </a:p>
          <a:p>
            <a:r>
              <a:rPr lang="en-US" dirty="0" smtClean="0"/>
              <a:t>{ 				//overloading but not overriding. </a:t>
            </a:r>
          </a:p>
          <a:p>
            <a:r>
              <a:rPr lang="en-US" dirty="0" smtClean="0"/>
              <a:t>public void </a:t>
            </a:r>
            <a:r>
              <a:rPr lang="en-US" dirty="0" err="1" smtClean="0"/>
              <a:t>methodOne</a:t>
            </a:r>
            <a:r>
              <a:rPr lang="en-US" dirty="0" smtClean="0"/>
              <a:t>(</a:t>
            </a:r>
            <a:r>
              <a:rPr lang="en-US" dirty="0" err="1" smtClean="0"/>
              <a:t>int</a:t>
            </a:r>
            <a:r>
              <a:rPr lang="en-US" dirty="0" smtClean="0"/>
              <a:t> </a:t>
            </a:r>
            <a:r>
              <a:rPr lang="en-US" dirty="0" err="1" smtClean="0"/>
              <a:t>i</a:t>
            </a:r>
            <a:r>
              <a:rPr lang="en-US" dirty="0" smtClean="0"/>
              <a:t>) {</a:t>
            </a:r>
          </a:p>
          <a:p>
            <a:r>
              <a:rPr lang="en-US" dirty="0" smtClean="0"/>
              <a:t> </a:t>
            </a:r>
            <a:r>
              <a:rPr lang="en-US" dirty="0" err="1" smtClean="0"/>
              <a:t>System.out.println</a:t>
            </a:r>
            <a:r>
              <a:rPr lang="en-US" dirty="0" smtClean="0"/>
              <a:t>("child class"); </a:t>
            </a:r>
          </a:p>
          <a:p>
            <a:r>
              <a:rPr lang="en-US" dirty="0" smtClean="0"/>
              <a:t>} } </a:t>
            </a:r>
          </a:p>
          <a:p>
            <a:r>
              <a:rPr lang="en-US" dirty="0" smtClean="0"/>
              <a:t>class Test { public static void main(String[] </a:t>
            </a:r>
            <a:r>
              <a:rPr lang="en-US" dirty="0" err="1" smtClean="0"/>
              <a:t>args</a:t>
            </a:r>
            <a:r>
              <a:rPr lang="en-US" dirty="0" smtClean="0"/>
              <a:t>) </a:t>
            </a:r>
          </a:p>
          <a:p>
            <a:r>
              <a:rPr lang="en-US" dirty="0" smtClean="0"/>
              <a:t>{</a:t>
            </a:r>
          </a:p>
          <a:p>
            <a:r>
              <a:rPr lang="en-US" dirty="0" smtClean="0"/>
              <a:t> Parent p=new Parent(); </a:t>
            </a:r>
          </a:p>
          <a:p>
            <a:r>
              <a:rPr lang="en-US" dirty="0" err="1" smtClean="0"/>
              <a:t>p.methodOne</a:t>
            </a:r>
            <a:r>
              <a:rPr lang="en-US" dirty="0" smtClean="0"/>
              <a:t>(10); //parent class</a:t>
            </a:r>
          </a:p>
          <a:p>
            <a:r>
              <a:rPr lang="en-US" dirty="0" smtClean="0"/>
              <a:t> Child c=new Child(); </a:t>
            </a:r>
          </a:p>
          <a:p>
            <a:r>
              <a:rPr lang="en-US" dirty="0" err="1" smtClean="0"/>
              <a:t>c.methodOne</a:t>
            </a:r>
            <a:r>
              <a:rPr lang="en-US" dirty="0" smtClean="0"/>
              <a:t>(10);//child class </a:t>
            </a:r>
          </a:p>
          <a:p>
            <a:r>
              <a:rPr lang="en-US" dirty="0" smtClean="0"/>
              <a:t>Parent p1=new Child();</a:t>
            </a:r>
          </a:p>
          <a:p>
            <a:r>
              <a:rPr lang="en-US" dirty="0" smtClean="0"/>
              <a:t> p1.methodOne(10);//parent </a:t>
            </a:r>
            <a:r>
              <a:rPr lang="en-US" dirty="0" err="1" smtClean="0"/>
              <a:t>clas</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Binding of data and corresponding methods into a single unit is called Encapsulation . </a:t>
            </a:r>
          </a:p>
          <a:p>
            <a:r>
              <a:rPr lang="en-US" dirty="0" smtClean="0"/>
              <a:t> If any java class follows data hiding and abstraction such type of class is said to be encapsulated class. </a:t>
            </a:r>
          </a:p>
          <a:p>
            <a:r>
              <a:rPr lang="en-US" dirty="0" smtClean="0"/>
              <a:t>Encapsulation=</a:t>
            </a:r>
            <a:r>
              <a:rPr lang="en-US" dirty="0" err="1" smtClean="0"/>
              <a:t>Datahiding+Abstraction</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class Parent { </a:t>
            </a:r>
          </a:p>
          <a:p>
            <a:r>
              <a:rPr lang="en-US" dirty="0" err="1" smtClean="0"/>
              <a:t>int</a:t>
            </a:r>
            <a:r>
              <a:rPr lang="en-US" dirty="0" smtClean="0"/>
              <a:t> x=888; </a:t>
            </a:r>
          </a:p>
          <a:p>
            <a:r>
              <a:rPr lang="en-US" dirty="0" smtClean="0"/>
              <a:t>} </a:t>
            </a:r>
          </a:p>
          <a:p>
            <a:r>
              <a:rPr lang="en-US" dirty="0" smtClean="0"/>
              <a:t>class Child extends Parent</a:t>
            </a:r>
          </a:p>
          <a:p>
            <a:r>
              <a:rPr lang="en-US" dirty="0" smtClean="0"/>
              <a:t> { </a:t>
            </a:r>
          </a:p>
          <a:p>
            <a:r>
              <a:rPr lang="en-US" dirty="0" err="1" smtClean="0"/>
              <a:t>int</a:t>
            </a:r>
            <a:r>
              <a:rPr lang="en-US" dirty="0" smtClean="0"/>
              <a:t> x=999; </a:t>
            </a:r>
          </a:p>
          <a:p>
            <a:r>
              <a:rPr lang="en-US" dirty="0" smtClean="0"/>
              <a:t>} </a:t>
            </a:r>
          </a:p>
          <a:p>
            <a:r>
              <a:rPr lang="en-US" dirty="0" smtClean="0"/>
              <a:t>class Test</a:t>
            </a:r>
          </a:p>
          <a:p>
            <a:r>
              <a:rPr lang="en-US" dirty="0" smtClean="0"/>
              <a:t> {</a:t>
            </a:r>
          </a:p>
          <a:p>
            <a:r>
              <a:rPr lang="en-US" dirty="0" smtClean="0"/>
              <a:t> public static void main(String[] </a:t>
            </a:r>
            <a:r>
              <a:rPr lang="en-US" dirty="0" err="1" smtClean="0"/>
              <a:t>args</a:t>
            </a:r>
            <a:r>
              <a:rPr lang="en-US" dirty="0" smtClean="0"/>
              <a:t>)</a:t>
            </a:r>
          </a:p>
          <a:p>
            <a:r>
              <a:rPr lang="en-US" dirty="0" smtClean="0"/>
              <a:t> { </a:t>
            </a:r>
          </a:p>
          <a:p>
            <a:r>
              <a:rPr lang="en-US" dirty="0" smtClean="0"/>
              <a:t>Parent p=new Parent(); </a:t>
            </a:r>
          </a:p>
          <a:p>
            <a:r>
              <a:rPr lang="en-US" dirty="0" err="1" smtClean="0"/>
              <a:t>System.out.println</a:t>
            </a:r>
            <a:r>
              <a:rPr lang="en-US" dirty="0" smtClean="0"/>
              <a:t>(</a:t>
            </a:r>
            <a:r>
              <a:rPr lang="en-US" dirty="0" err="1" smtClean="0"/>
              <a:t>p.x</a:t>
            </a:r>
            <a:r>
              <a:rPr lang="en-US" dirty="0" smtClean="0"/>
              <a:t>);</a:t>
            </a:r>
          </a:p>
          <a:p>
            <a:r>
              <a:rPr lang="en-US" dirty="0" smtClean="0"/>
              <a:t>Child c=new Child(); </a:t>
            </a:r>
          </a:p>
          <a:p>
            <a:r>
              <a:rPr lang="en-US" dirty="0" err="1" smtClean="0"/>
              <a:t>System.out.println</a:t>
            </a:r>
            <a:r>
              <a:rPr lang="en-US" dirty="0" smtClean="0"/>
              <a:t>(</a:t>
            </a:r>
            <a:r>
              <a:rPr lang="en-US" dirty="0" err="1" smtClean="0"/>
              <a:t>c.x</a:t>
            </a:r>
            <a:r>
              <a:rPr lang="en-US" dirty="0" smtClean="0"/>
              <a:t>);</a:t>
            </a:r>
          </a:p>
          <a:p>
            <a:r>
              <a:rPr lang="en-US" dirty="0" smtClean="0"/>
              <a:t> Parent p1=new Child(); </a:t>
            </a:r>
          </a:p>
          <a:p>
            <a:r>
              <a:rPr lang="en-US" dirty="0" err="1" smtClean="0"/>
              <a:t>System.out.println</a:t>
            </a:r>
            <a:r>
              <a:rPr lang="en-US" smtClean="0"/>
              <a:t>(p1.x);</a:t>
            </a:r>
            <a:endParaRPr lang="en-US" dirty="0" smtClean="0"/>
          </a:p>
          <a:p>
            <a:r>
              <a:rPr lang="en-US" dirty="0" smtClean="0"/>
              <a:t>} } </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class Parent { </a:t>
            </a:r>
          </a:p>
          <a:p>
            <a:r>
              <a:rPr lang="en-US" dirty="0" err="1" smtClean="0"/>
              <a:t>int</a:t>
            </a:r>
            <a:r>
              <a:rPr lang="en-US" dirty="0" smtClean="0"/>
              <a:t> x=888; </a:t>
            </a:r>
          </a:p>
          <a:p>
            <a:r>
              <a:rPr lang="en-US" dirty="0" smtClean="0"/>
              <a:t>} </a:t>
            </a:r>
          </a:p>
          <a:p>
            <a:r>
              <a:rPr lang="en-US" dirty="0" smtClean="0"/>
              <a:t>class Child extends Parent</a:t>
            </a:r>
          </a:p>
          <a:p>
            <a:r>
              <a:rPr lang="en-US" dirty="0" smtClean="0"/>
              <a:t> { </a:t>
            </a:r>
          </a:p>
          <a:p>
            <a:r>
              <a:rPr lang="en-US" dirty="0" err="1" smtClean="0"/>
              <a:t>int</a:t>
            </a:r>
            <a:r>
              <a:rPr lang="en-US" dirty="0" smtClean="0"/>
              <a:t> x=999; </a:t>
            </a:r>
          </a:p>
          <a:p>
            <a:r>
              <a:rPr lang="en-US" dirty="0" smtClean="0"/>
              <a:t>} </a:t>
            </a:r>
          </a:p>
          <a:p>
            <a:r>
              <a:rPr lang="en-US" dirty="0" smtClean="0"/>
              <a:t>class Test</a:t>
            </a:r>
          </a:p>
          <a:p>
            <a:r>
              <a:rPr lang="en-US" dirty="0" smtClean="0"/>
              <a:t> {</a:t>
            </a:r>
          </a:p>
          <a:p>
            <a:r>
              <a:rPr lang="en-US" dirty="0" smtClean="0"/>
              <a:t> public static void main(String[] </a:t>
            </a:r>
            <a:r>
              <a:rPr lang="en-US" dirty="0" err="1" smtClean="0"/>
              <a:t>args</a:t>
            </a:r>
            <a:r>
              <a:rPr lang="en-US" dirty="0" smtClean="0"/>
              <a:t>)</a:t>
            </a:r>
          </a:p>
          <a:p>
            <a:r>
              <a:rPr lang="en-US" dirty="0" smtClean="0"/>
              <a:t> { </a:t>
            </a:r>
          </a:p>
          <a:p>
            <a:r>
              <a:rPr lang="en-US" dirty="0" smtClean="0"/>
              <a:t>Parent p=new Parent(); </a:t>
            </a:r>
          </a:p>
          <a:p>
            <a:r>
              <a:rPr lang="en-US" dirty="0" err="1" smtClean="0"/>
              <a:t>System.out.println</a:t>
            </a:r>
            <a:r>
              <a:rPr lang="en-US" dirty="0" smtClean="0"/>
              <a:t>(</a:t>
            </a:r>
            <a:r>
              <a:rPr lang="en-US" dirty="0" err="1" smtClean="0"/>
              <a:t>p.x</a:t>
            </a:r>
            <a:r>
              <a:rPr lang="en-US" dirty="0" smtClean="0"/>
              <a:t>);//888 </a:t>
            </a:r>
          </a:p>
          <a:p>
            <a:r>
              <a:rPr lang="en-US" dirty="0" smtClean="0"/>
              <a:t>Child c=new Child(); </a:t>
            </a:r>
          </a:p>
          <a:p>
            <a:r>
              <a:rPr lang="en-US" dirty="0" err="1" smtClean="0"/>
              <a:t>System.out.println</a:t>
            </a:r>
            <a:r>
              <a:rPr lang="en-US" dirty="0" smtClean="0"/>
              <a:t>(</a:t>
            </a:r>
            <a:r>
              <a:rPr lang="en-US" dirty="0" err="1" smtClean="0"/>
              <a:t>c.x</a:t>
            </a:r>
            <a:r>
              <a:rPr lang="en-US" dirty="0" smtClean="0"/>
              <a:t>);//999</a:t>
            </a:r>
          </a:p>
          <a:p>
            <a:r>
              <a:rPr lang="en-US" dirty="0" smtClean="0"/>
              <a:t> Parent p1=new Child(); </a:t>
            </a:r>
          </a:p>
          <a:p>
            <a:r>
              <a:rPr lang="en-US" dirty="0" err="1" smtClean="0"/>
              <a:t>System.out.println</a:t>
            </a:r>
            <a:r>
              <a:rPr lang="en-US" dirty="0" smtClean="0"/>
              <a:t>(p1.x);//888 </a:t>
            </a:r>
          </a:p>
          <a:p>
            <a:r>
              <a:rPr lang="en-US" dirty="0" smtClean="0"/>
              <a:t>} } </a:t>
            </a:r>
          </a:p>
          <a:p>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Between Overloading and Overriding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1143000" y="0"/>
            <a:ext cx="7680960" cy="61968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overloading we have to check only method names (must be same) and arguments (must be different) the remaining things like return type extra not required to check. </a:t>
            </a:r>
          </a:p>
          <a:p>
            <a:r>
              <a:rPr lang="en-US" dirty="0" smtClean="0"/>
              <a:t>2. But In overriding we should compulsory check everything like method names, arguments, return types, throws keyword, modifiers etc</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304800"/>
            <a:ext cx="7498080" cy="5943600"/>
          </a:xfrm>
        </p:spPr>
        <p:txBody>
          <a:bodyPr>
            <a:noAutofit/>
          </a:bodyPr>
          <a:lstStyle/>
          <a:p>
            <a:r>
              <a:rPr lang="en-US" sz="2800" dirty="0" smtClean="0"/>
              <a:t>Consider the method in parent class Parent: public void </a:t>
            </a:r>
            <a:r>
              <a:rPr lang="en-US" sz="2800" dirty="0" err="1" smtClean="0"/>
              <a:t>methodOne</a:t>
            </a:r>
            <a:r>
              <a:rPr lang="en-US" sz="2800" dirty="0" smtClean="0"/>
              <a:t>(</a:t>
            </a:r>
            <a:r>
              <a:rPr lang="en-US" sz="2800" dirty="0" err="1" smtClean="0"/>
              <a:t>int</a:t>
            </a:r>
            <a:r>
              <a:rPr lang="en-US" sz="2800" dirty="0" smtClean="0"/>
              <a:t> </a:t>
            </a:r>
            <a:r>
              <a:rPr lang="en-US" sz="2800" dirty="0" err="1" smtClean="0"/>
              <a:t>i</a:t>
            </a:r>
            <a:r>
              <a:rPr lang="en-US" sz="2800" dirty="0" smtClean="0"/>
              <a:t>)throws </a:t>
            </a:r>
            <a:r>
              <a:rPr lang="en-US" sz="2800" dirty="0" err="1" smtClean="0"/>
              <a:t>IOException</a:t>
            </a:r>
            <a:r>
              <a:rPr lang="en-US" sz="2800" dirty="0" smtClean="0"/>
              <a:t> </a:t>
            </a:r>
          </a:p>
          <a:p>
            <a:r>
              <a:rPr lang="en-US" sz="2800" dirty="0" smtClean="0"/>
              <a:t>In the child class which of the following methods we can take.. </a:t>
            </a:r>
          </a:p>
          <a:p>
            <a:r>
              <a:rPr lang="en-US" sz="2800" dirty="0" smtClean="0"/>
              <a:t>1. public void </a:t>
            </a:r>
            <a:r>
              <a:rPr lang="en-US" sz="2800" dirty="0" err="1" smtClean="0"/>
              <a:t>methodOne</a:t>
            </a:r>
            <a:r>
              <a:rPr lang="en-US" sz="2800" dirty="0" smtClean="0"/>
              <a:t>(</a:t>
            </a:r>
            <a:r>
              <a:rPr lang="en-US" sz="2800" dirty="0" err="1" smtClean="0"/>
              <a:t>int</a:t>
            </a:r>
            <a:r>
              <a:rPr lang="en-US" sz="2800" dirty="0" smtClean="0"/>
              <a:t> </a:t>
            </a:r>
            <a:r>
              <a:rPr lang="en-US" sz="2800" dirty="0" err="1" smtClean="0"/>
              <a:t>i</a:t>
            </a:r>
            <a:r>
              <a:rPr lang="en-US" sz="2800" dirty="0" smtClean="0"/>
              <a:t>)</a:t>
            </a:r>
          </a:p>
          <a:p>
            <a:r>
              <a:rPr lang="en-US" sz="2800" dirty="0" smtClean="0"/>
              <a:t>2. private void </a:t>
            </a:r>
            <a:r>
              <a:rPr lang="en-US" sz="2800" dirty="0" err="1" smtClean="0"/>
              <a:t>methodOne</a:t>
            </a:r>
            <a:r>
              <a:rPr lang="en-US" sz="2800" dirty="0" smtClean="0"/>
              <a:t>()throws Exception</a:t>
            </a:r>
          </a:p>
          <a:p>
            <a:r>
              <a:rPr lang="en-US" sz="2800" dirty="0" smtClean="0"/>
              <a:t>3. public native void </a:t>
            </a:r>
            <a:r>
              <a:rPr lang="en-US" sz="2800" dirty="0" err="1" smtClean="0"/>
              <a:t>methodOne</a:t>
            </a:r>
            <a:r>
              <a:rPr lang="en-US" sz="2800" dirty="0" smtClean="0"/>
              <a:t>(</a:t>
            </a:r>
            <a:r>
              <a:rPr lang="en-US" sz="2800" dirty="0" err="1" smtClean="0"/>
              <a:t>int</a:t>
            </a:r>
            <a:r>
              <a:rPr lang="en-US" sz="2800" dirty="0" smtClean="0"/>
              <a:t> </a:t>
            </a:r>
            <a:r>
              <a:rPr lang="en-US" sz="2800" dirty="0" err="1" smtClean="0"/>
              <a:t>i</a:t>
            </a:r>
            <a:r>
              <a:rPr lang="en-US" sz="2800" dirty="0" smtClean="0"/>
              <a:t>);</a:t>
            </a:r>
          </a:p>
          <a:p>
            <a:endParaRPr lang="en-US" sz="2800" dirty="0" smtClean="0"/>
          </a:p>
          <a:p>
            <a:r>
              <a:rPr lang="en-US" sz="2800" dirty="0" smtClean="0"/>
              <a:t>4. public static void </a:t>
            </a:r>
            <a:r>
              <a:rPr lang="en-US" sz="2800" dirty="0" err="1" smtClean="0"/>
              <a:t>methodOne</a:t>
            </a:r>
            <a:r>
              <a:rPr lang="en-US" sz="2800" dirty="0" smtClean="0"/>
              <a:t>(double d)</a:t>
            </a:r>
            <a:endParaRPr lang="en-US" sz="28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Parent </a:t>
            </a:r>
            <a:r>
              <a:rPr lang="en-US" dirty="0" err="1" smtClean="0"/>
              <a:t>Mehtods</a:t>
            </a:r>
            <a:r>
              <a:rPr lang="en-US" dirty="0" smtClean="0"/>
              <a:t>:</a:t>
            </a:r>
          </a:p>
          <a:p>
            <a:r>
              <a:rPr lang="en-US" dirty="0" smtClean="0"/>
              <a:t>public void </a:t>
            </a:r>
            <a:r>
              <a:rPr lang="en-US" dirty="0" err="1" smtClean="0"/>
              <a:t>methodOne</a:t>
            </a:r>
            <a:r>
              <a:rPr lang="en-US" dirty="0" smtClean="0"/>
              <a:t>(</a:t>
            </a:r>
            <a:r>
              <a:rPr lang="en-US" dirty="0" err="1" smtClean="0"/>
              <a:t>int</a:t>
            </a:r>
            <a:r>
              <a:rPr lang="en-US" dirty="0" smtClean="0"/>
              <a:t> </a:t>
            </a:r>
            <a:r>
              <a:rPr lang="en-US" dirty="0" err="1" smtClean="0"/>
              <a:t>i</a:t>
            </a:r>
            <a:r>
              <a:rPr lang="en-US" dirty="0" smtClean="0"/>
              <a:t>)throws </a:t>
            </a:r>
            <a:r>
              <a:rPr lang="en-US" dirty="0" err="1" smtClean="0"/>
              <a:t>IOException</a:t>
            </a:r>
            <a:r>
              <a:rPr lang="en-US" dirty="0" smtClean="0"/>
              <a:t> </a:t>
            </a:r>
          </a:p>
          <a:p>
            <a:endParaRPr lang="en-US" dirty="0" smtClean="0"/>
          </a:p>
          <a:p>
            <a:endParaRPr lang="en-US" dirty="0" smtClean="0"/>
          </a:p>
          <a:p>
            <a:endParaRPr lang="en-US" dirty="0" smtClean="0"/>
          </a:p>
          <a:p>
            <a:r>
              <a:rPr lang="en-US" dirty="0" smtClean="0"/>
              <a:t>Childs Methods:</a:t>
            </a:r>
          </a:p>
          <a:p>
            <a:r>
              <a:rPr lang="en-US" dirty="0" smtClean="0"/>
              <a:t>public static void </a:t>
            </a:r>
            <a:r>
              <a:rPr lang="en-US" dirty="0" err="1" smtClean="0"/>
              <a:t>methodOne</a:t>
            </a:r>
            <a:r>
              <a:rPr lang="en-US" dirty="0" smtClean="0"/>
              <a:t>(</a:t>
            </a:r>
            <a:r>
              <a:rPr lang="en-US" dirty="0" err="1" smtClean="0"/>
              <a:t>int</a:t>
            </a:r>
            <a:r>
              <a:rPr lang="en-US" dirty="0" smtClean="0"/>
              <a:t> </a:t>
            </a:r>
            <a:r>
              <a:rPr lang="en-US" dirty="0" err="1" smtClean="0"/>
              <a:t>i</a:t>
            </a:r>
            <a:r>
              <a:rPr lang="en-US" dirty="0" smtClean="0"/>
              <a:t>); </a:t>
            </a:r>
          </a:p>
          <a:p>
            <a:pPr>
              <a:buNone/>
            </a:pPr>
            <a:endParaRPr lang="en-US" dirty="0" smtClean="0"/>
          </a:p>
          <a:p>
            <a:r>
              <a:rPr lang="en-US" dirty="0" smtClean="0"/>
              <a:t>public static abstract void </a:t>
            </a:r>
            <a:r>
              <a:rPr lang="en-US" dirty="0" err="1" smtClean="0"/>
              <a:t>methodOne</a:t>
            </a:r>
            <a:r>
              <a:rPr lang="en-US" dirty="0" smtClean="0"/>
              <a:t>(float f)</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a:t>
            </a:r>
            <a:endParaRPr lang="en-US" dirty="0"/>
          </a:p>
        </p:txBody>
      </p:sp>
      <p:sp>
        <p:nvSpPr>
          <p:cNvPr id="3" name="Content Placeholder 2"/>
          <p:cNvSpPr>
            <a:spLocks noGrp="1"/>
          </p:cNvSpPr>
          <p:nvPr>
            <p:ph idx="1"/>
          </p:nvPr>
        </p:nvSpPr>
        <p:spPr/>
        <p:txBody>
          <a:bodyPr/>
          <a:lstStyle/>
          <a:p>
            <a:r>
              <a:rPr lang="en-US" dirty="0" err="1" smtClean="0"/>
              <a:t>ArrayList</a:t>
            </a:r>
            <a:r>
              <a:rPr lang="en-US" dirty="0" smtClean="0"/>
              <a:t> al=new </a:t>
            </a:r>
            <a:r>
              <a:rPr lang="en-US" dirty="0" err="1" smtClean="0"/>
              <a:t>ArrayList</a:t>
            </a:r>
            <a:r>
              <a:rPr lang="en-US" dirty="0" smtClean="0"/>
              <a:t>(); </a:t>
            </a:r>
          </a:p>
          <a:p>
            <a:r>
              <a:rPr lang="en-US" dirty="0" smtClean="0"/>
              <a:t>[Child c=new Child();]</a:t>
            </a:r>
          </a:p>
          <a:p>
            <a:endParaRPr lang="en-US" dirty="0" smtClean="0"/>
          </a:p>
          <a:p>
            <a:r>
              <a:rPr lang="en-US" dirty="0" smtClean="0"/>
              <a:t> List l=new </a:t>
            </a:r>
            <a:r>
              <a:rPr lang="en-US" dirty="0" err="1" smtClean="0"/>
              <a:t>ArrayList</a:t>
            </a:r>
            <a:r>
              <a:rPr lang="en-US" dirty="0" smtClean="0"/>
              <a:t>(); </a:t>
            </a:r>
          </a:p>
          <a:p>
            <a:r>
              <a:rPr lang="en-US" dirty="0" smtClean="0"/>
              <a:t>[Parent p=new Child();]</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In how many ways we can create an object ? (or) In how many ways get an object in java ?</a:t>
            </a:r>
            <a:endParaRPr lang="en-US" sz="2800"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0"/>
            <a:ext cx="7498080" cy="6248400"/>
          </a:xfrm>
        </p:spPr>
        <p:txBody>
          <a:bodyPr>
            <a:normAutofit fontScale="62500" lnSpcReduction="20000"/>
          </a:bodyPr>
          <a:lstStyle/>
          <a:p>
            <a:r>
              <a:rPr lang="en-US" dirty="0" smtClean="0"/>
              <a:t>By using new Operator : </a:t>
            </a:r>
          </a:p>
          <a:p>
            <a:r>
              <a:rPr lang="en-US" dirty="0" smtClean="0"/>
              <a:t> Test t = new Test();</a:t>
            </a:r>
          </a:p>
          <a:p>
            <a:endParaRPr lang="en-US" dirty="0" smtClean="0"/>
          </a:p>
          <a:p>
            <a:r>
              <a:rPr lang="en-US" dirty="0" smtClean="0"/>
              <a:t>  By using </a:t>
            </a:r>
            <a:r>
              <a:rPr lang="en-US" dirty="0" err="1" smtClean="0"/>
              <a:t>newInstance</a:t>
            </a:r>
            <a:r>
              <a:rPr lang="en-US" dirty="0" smtClean="0"/>
              <a:t>() :(Reflection Mechanism)</a:t>
            </a:r>
          </a:p>
          <a:p>
            <a:endParaRPr lang="en-US" dirty="0" smtClean="0"/>
          </a:p>
          <a:p>
            <a:r>
              <a:rPr lang="en-US" dirty="0" smtClean="0"/>
              <a:t>  Test t=(Test)</a:t>
            </a:r>
            <a:r>
              <a:rPr lang="en-US" dirty="0" err="1" smtClean="0"/>
              <a:t>Class.forName</a:t>
            </a:r>
            <a:r>
              <a:rPr lang="en-US" dirty="0" smtClean="0"/>
              <a:t>("Test").</a:t>
            </a:r>
            <a:r>
              <a:rPr lang="en-US" dirty="0" err="1" smtClean="0"/>
              <a:t>newInstance</a:t>
            </a:r>
            <a:r>
              <a:rPr lang="en-US" dirty="0" smtClean="0"/>
              <a:t>(); </a:t>
            </a:r>
          </a:p>
          <a:p>
            <a:endParaRPr lang="en-US" dirty="0" smtClean="0"/>
          </a:p>
          <a:p>
            <a:r>
              <a:rPr lang="en-US" dirty="0" smtClean="0"/>
              <a:t>  By using Clone() :</a:t>
            </a:r>
          </a:p>
          <a:p>
            <a:r>
              <a:rPr lang="en-US" dirty="0" smtClean="0"/>
              <a:t>  Test t1 = new Test(); </a:t>
            </a:r>
          </a:p>
          <a:p>
            <a:r>
              <a:rPr lang="en-US" dirty="0" smtClean="0"/>
              <a:t>  Test t2 = (Test)t1.Clone(); </a:t>
            </a:r>
          </a:p>
          <a:p>
            <a:endParaRPr lang="en-US" dirty="0" smtClean="0"/>
          </a:p>
          <a:p>
            <a:pPr>
              <a:buNone/>
            </a:pPr>
            <a:r>
              <a:rPr lang="en-US" dirty="0" smtClean="0"/>
              <a:t>      By using Factory methods : </a:t>
            </a:r>
          </a:p>
          <a:p>
            <a:r>
              <a:rPr lang="en-US" dirty="0" smtClean="0"/>
              <a:t>  Runtime r = </a:t>
            </a:r>
            <a:r>
              <a:rPr lang="en-US" dirty="0" err="1" smtClean="0"/>
              <a:t>Runtime.getRuntime</a:t>
            </a:r>
            <a:r>
              <a:rPr lang="en-US" dirty="0" smtClean="0"/>
              <a:t>(); </a:t>
            </a:r>
          </a:p>
          <a:p>
            <a:r>
              <a:rPr lang="en-US" dirty="0" smtClean="0"/>
              <a:t>  </a:t>
            </a:r>
            <a:r>
              <a:rPr lang="en-US" dirty="0" err="1" smtClean="0"/>
              <a:t>DateFormat</a:t>
            </a:r>
            <a:r>
              <a:rPr lang="en-US" dirty="0" smtClean="0"/>
              <a:t> </a:t>
            </a:r>
            <a:r>
              <a:rPr lang="en-US" dirty="0" err="1" smtClean="0"/>
              <a:t>df</a:t>
            </a:r>
            <a:r>
              <a:rPr lang="en-US" dirty="0" smtClean="0"/>
              <a:t> = </a:t>
            </a:r>
            <a:r>
              <a:rPr lang="en-US" dirty="0" err="1" smtClean="0"/>
              <a:t>DateFormat.getInstance</a:t>
            </a:r>
            <a:r>
              <a:rPr lang="en-US" dirty="0" smtClean="0"/>
              <a:t>(); </a:t>
            </a:r>
          </a:p>
          <a:p>
            <a:endParaRPr lang="en-US" dirty="0" smtClean="0"/>
          </a:p>
          <a:p>
            <a:r>
              <a:rPr lang="en-US" dirty="0" smtClean="0"/>
              <a:t> By using </a:t>
            </a:r>
            <a:r>
              <a:rPr lang="en-US" dirty="0" err="1" smtClean="0"/>
              <a:t>Deserialization</a:t>
            </a:r>
            <a:r>
              <a:rPr lang="en-US" dirty="0" smtClean="0"/>
              <a:t> : </a:t>
            </a:r>
          </a:p>
          <a:p>
            <a:r>
              <a:rPr lang="en-US" dirty="0" smtClean="0"/>
              <a:t> </a:t>
            </a:r>
            <a:r>
              <a:rPr lang="en-US" dirty="0" err="1" smtClean="0"/>
              <a:t>FileInputStream</a:t>
            </a:r>
            <a:r>
              <a:rPr lang="en-US" dirty="0" smtClean="0"/>
              <a:t> </a:t>
            </a:r>
            <a:r>
              <a:rPr lang="en-US" dirty="0" err="1" smtClean="0"/>
              <a:t>fis</a:t>
            </a:r>
            <a:r>
              <a:rPr lang="en-US" dirty="0" smtClean="0"/>
              <a:t> = new </a:t>
            </a:r>
            <a:r>
              <a:rPr lang="en-US" dirty="0" err="1" smtClean="0"/>
              <a:t>FileInputStream</a:t>
            </a:r>
            <a:r>
              <a:rPr lang="en-US" dirty="0" smtClean="0"/>
              <a:t>("abc.ser"); </a:t>
            </a:r>
          </a:p>
          <a:p>
            <a:r>
              <a:rPr lang="en-US" dirty="0" smtClean="0"/>
              <a:t> </a:t>
            </a:r>
            <a:r>
              <a:rPr lang="en-US" dirty="0" err="1" smtClean="0"/>
              <a:t>ObjectInputStream</a:t>
            </a:r>
            <a:r>
              <a:rPr lang="en-US" dirty="0" smtClean="0"/>
              <a:t> </a:t>
            </a:r>
            <a:r>
              <a:rPr lang="en-US" dirty="0" err="1" smtClean="0"/>
              <a:t>ois</a:t>
            </a:r>
            <a:r>
              <a:rPr lang="en-US" dirty="0" smtClean="0"/>
              <a:t> = new </a:t>
            </a:r>
            <a:r>
              <a:rPr lang="en-US" dirty="0" err="1" smtClean="0"/>
              <a:t>ObjectInputStream</a:t>
            </a:r>
            <a:r>
              <a:rPr lang="en-US" dirty="0" smtClean="0"/>
              <a:t>(</a:t>
            </a:r>
            <a:r>
              <a:rPr lang="en-US" dirty="0" err="1" smtClean="0"/>
              <a:t>fis</a:t>
            </a:r>
            <a:r>
              <a:rPr lang="en-US" dirty="0" smtClean="0"/>
              <a:t>); </a:t>
            </a:r>
          </a:p>
          <a:p>
            <a:r>
              <a:rPr lang="en-US" dirty="0" smtClean="0"/>
              <a:t>  Test t = (Test)</a:t>
            </a:r>
            <a:r>
              <a:rPr lang="en-US" dirty="0" err="1" smtClean="0"/>
              <a:t>ois.readObject</a:t>
            </a:r>
            <a:r>
              <a:rPr lang="en-US" dirty="0" smtClean="0"/>
              <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1584</TotalTime>
  <Words>3462</Words>
  <Application>Microsoft Office PowerPoint</Application>
  <PresentationFormat>On-screen Show (4:3)</PresentationFormat>
  <Paragraphs>644</Paragraphs>
  <Slides>150</Slides>
  <Notes>0</Notes>
  <HiddenSlides>0</HiddenSlides>
  <MMClips>0</MMClips>
  <ScaleCrop>false</ScaleCrop>
  <HeadingPairs>
    <vt:vector size="4" baseType="variant">
      <vt:variant>
        <vt:lpstr>Theme</vt:lpstr>
      </vt:variant>
      <vt:variant>
        <vt:i4>1</vt:i4>
      </vt:variant>
      <vt:variant>
        <vt:lpstr>Slide Titles</vt:lpstr>
      </vt:variant>
      <vt:variant>
        <vt:i4>150</vt:i4>
      </vt:variant>
    </vt:vector>
  </HeadingPairs>
  <TitlesOfParts>
    <vt:vector size="151" baseType="lpstr">
      <vt:lpstr>Solstice</vt:lpstr>
      <vt:lpstr>What is Data Hiding?</vt:lpstr>
      <vt:lpstr>Slide 2</vt:lpstr>
      <vt:lpstr>What is Abstractions ?</vt:lpstr>
      <vt:lpstr>Slide 4</vt:lpstr>
      <vt:lpstr> Advantages of Abstraction? </vt:lpstr>
      <vt:lpstr>Slide 6</vt:lpstr>
      <vt:lpstr>Slide 7</vt:lpstr>
      <vt:lpstr>What is Encapsulation ?</vt:lpstr>
      <vt:lpstr>Slide 9</vt:lpstr>
      <vt:lpstr>Advantages of Encapsulations ?</vt:lpstr>
      <vt:lpstr>Advantages of Encapsulations ?</vt:lpstr>
      <vt:lpstr>Disadvantages of Encapsulations ?</vt:lpstr>
      <vt:lpstr>Disadvantages of Encapsulations ?</vt:lpstr>
      <vt:lpstr>Tightly encapsulated class ?</vt:lpstr>
      <vt:lpstr>Slide 15</vt:lpstr>
      <vt:lpstr>Which one is tightly encapsulated class?</vt:lpstr>
      <vt:lpstr>Slide 17</vt:lpstr>
      <vt:lpstr>IS-A Relationship?</vt:lpstr>
      <vt:lpstr>Slide 19</vt:lpstr>
      <vt:lpstr>Slide 20</vt:lpstr>
      <vt:lpstr>Slide 21</vt:lpstr>
      <vt:lpstr>Slide 22</vt:lpstr>
      <vt:lpstr>Multiple inheritance ?</vt:lpstr>
      <vt:lpstr>Slide 24</vt:lpstr>
      <vt:lpstr>Slide 25</vt:lpstr>
      <vt:lpstr>Why java won't provide support for multiple inheritance?</vt:lpstr>
      <vt:lpstr>Slide 27</vt:lpstr>
      <vt:lpstr>Why ambiguity problem won't be there in interfaces?</vt:lpstr>
      <vt:lpstr>Slide 29</vt:lpstr>
      <vt:lpstr>Slide 30</vt:lpstr>
      <vt:lpstr>Cyclic inheritance?</vt:lpstr>
      <vt:lpstr>Slide 32</vt:lpstr>
      <vt:lpstr>HAS-A relationship?</vt:lpstr>
      <vt:lpstr>Slide 34</vt:lpstr>
      <vt:lpstr>Slide 35</vt:lpstr>
      <vt:lpstr>Disadvantages of HAS A ?</vt:lpstr>
      <vt:lpstr>Disadvantages of HAS A ?</vt:lpstr>
      <vt:lpstr>What Composition ? </vt:lpstr>
      <vt:lpstr>Slide 39</vt:lpstr>
      <vt:lpstr>Slide 40</vt:lpstr>
      <vt:lpstr>What is Aggregation ?</vt:lpstr>
      <vt:lpstr>Slide 42</vt:lpstr>
      <vt:lpstr>Slide 43</vt:lpstr>
      <vt:lpstr>What is Method signature?</vt:lpstr>
      <vt:lpstr>Slide 45</vt:lpstr>
      <vt:lpstr>Slide 46</vt:lpstr>
      <vt:lpstr>What is Polymorphism:?</vt:lpstr>
      <vt:lpstr>Slide 48</vt:lpstr>
      <vt:lpstr>What is Overloading ?</vt:lpstr>
      <vt:lpstr>Slide 50</vt:lpstr>
      <vt:lpstr>Slide 51</vt:lpstr>
      <vt:lpstr>Automatic promotion in overloading</vt:lpstr>
      <vt:lpstr>Slide 53</vt:lpstr>
      <vt:lpstr>Slide 54</vt:lpstr>
      <vt:lpstr>Slide 55</vt:lpstr>
      <vt:lpstr>Slide 56</vt:lpstr>
      <vt:lpstr>Slide 57</vt:lpstr>
      <vt:lpstr>Slide 58</vt:lpstr>
      <vt:lpstr>What is Overriding ?</vt:lpstr>
      <vt:lpstr>Slide 60</vt:lpstr>
      <vt:lpstr>What is overridden ?</vt:lpstr>
      <vt:lpstr>What is Overriding ?</vt:lpstr>
      <vt:lpstr>Slide 63</vt:lpstr>
      <vt:lpstr>Slide 64</vt:lpstr>
      <vt:lpstr>Three Pillars of OOPs</vt:lpstr>
      <vt:lpstr>Slide 66</vt:lpstr>
      <vt:lpstr>Parent class final methods we can override in the Child class.?</vt:lpstr>
      <vt:lpstr>Slide 68</vt:lpstr>
      <vt:lpstr>We should override Parent class abstract methods in Child classes to provide implementation.?</vt:lpstr>
      <vt:lpstr>Slide 70</vt:lpstr>
      <vt:lpstr>While overriding we can't reduce the scope of access modifier. </vt:lpstr>
      <vt:lpstr>Slide 72</vt:lpstr>
      <vt:lpstr>What is the difference  between interface and abstract class ?</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Differences Between Overloading and Overriding ?</vt:lpstr>
      <vt:lpstr>Slide 93</vt:lpstr>
      <vt:lpstr>Slide 94</vt:lpstr>
      <vt:lpstr>Slide 95</vt:lpstr>
      <vt:lpstr>Slide 96</vt:lpstr>
      <vt:lpstr>Differences ?</vt:lpstr>
      <vt:lpstr>In how many ways we can create an object ? (or) In how many ways get an object in java ?</vt:lpstr>
      <vt:lpstr>Slide 99</vt:lpstr>
      <vt:lpstr>What is Constructors ?</vt:lpstr>
      <vt:lpstr>Slide 101</vt:lpstr>
      <vt:lpstr>Slide 102</vt:lpstr>
      <vt:lpstr>Default constructor:</vt:lpstr>
      <vt:lpstr>Slide 104</vt:lpstr>
      <vt:lpstr>Slide 105</vt:lpstr>
      <vt:lpstr>Differences between super() and this</vt:lpstr>
      <vt:lpstr>Slide 107</vt:lpstr>
      <vt:lpstr>Overloaded constructors :</vt:lpstr>
      <vt:lpstr>Slide 109</vt:lpstr>
      <vt:lpstr>Slide 110</vt:lpstr>
      <vt:lpstr>Slide 111</vt:lpstr>
      <vt:lpstr>Whenever we are creating child class object then parent class constructor will be executed.</vt:lpstr>
      <vt:lpstr>Slide 113</vt:lpstr>
      <vt:lpstr>Recursive functions?</vt:lpstr>
      <vt:lpstr>Recursive functions?</vt:lpstr>
      <vt:lpstr>. Nested call? </vt:lpstr>
      <vt:lpstr>Slide 117</vt:lpstr>
      <vt:lpstr>Recursive call ?</vt:lpstr>
      <vt:lpstr>Recursive call ?</vt:lpstr>
      <vt:lpstr>Slide 120</vt:lpstr>
      <vt:lpstr>Singleton classes ?</vt:lpstr>
      <vt:lpstr>Slide 122</vt:lpstr>
      <vt:lpstr>Slide 123</vt:lpstr>
      <vt:lpstr>Advantages of Singleton class? </vt:lpstr>
      <vt:lpstr>Slide 125</vt:lpstr>
      <vt:lpstr>Slide 126</vt:lpstr>
      <vt:lpstr>Factory method:  </vt:lpstr>
      <vt:lpstr>Factory method:  </vt:lpstr>
      <vt:lpstr>Static control flow ?</vt:lpstr>
      <vt:lpstr>Slide 130</vt:lpstr>
      <vt:lpstr>Slide 131</vt:lpstr>
      <vt:lpstr>Read indirectly write only state (or) RIWO :?</vt:lpstr>
      <vt:lpstr>Slide 133</vt:lpstr>
      <vt:lpstr>Static control flow with respect to inheritance ?</vt:lpstr>
      <vt:lpstr>Slide 135</vt:lpstr>
      <vt:lpstr>Slide 136</vt:lpstr>
      <vt:lpstr>Instance control flow:?</vt:lpstr>
      <vt:lpstr>Slide 138</vt:lpstr>
      <vt:lpstr>Slide 139</vt:lpstr>
      <vt:lpstr>Parent to child Instance control flow </vt:lpstr>
      <vt:lpstr>Slide 141</vt:lpstr>
      <vt:lpstr>Object Type casting ?</vt:lpstr>
      <vt:lpstr>Slide 143</vt:lpstr>
      <vt:lpstr>Slide 144</vt:lpstr>
      <vt:lpstr>Slide 145</vt:lpstr>
      <vt:lpstr>Slide 146</vt:lpstr>
      <vt:lpstr>What is Coupling ?</vt:lpstr>
      <vt:lpstr>Slide 148</vt:lpstr>
      <vt:lpstr>Slide 149</vt:lpstr>
      <vt:lpstr>Slide 150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Hiding?</dc:title>
  <dc:creator>hp</dc:creator>
  <cp:lastModifiedBy>hp</cp:lastModifiedBy>
  <cp:revision>118</cp:revision>
  <dcterms:created xsi:type="dcterms:W3CDTF">2022-04-09T09:36:07Z</dcterms:created>
  <dcterms:modified xsi:type="dcterms:W3CDTF">2022-05-04T20:21:47Z</dcterms:modified>
</cp:coreProperties>
</file>