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30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307" r:id="rId41"/>
    <p:sldId id="294" r:id="rId42"/>
    <p:sldId id="295" r:id="rId43"/>
    <p:sldId id="296" r:id="rId44"/>
    <p:sldId id="297" r:id="rId45"/>
    <p:sldId id="298" r:id="rId46"/>
    <p:sldId id="299" r:id="rId47"/>
    <p:sldId id="300" r:id="rId48"/>
    <p:sldId id="356" r:id="rId49"/>
    <p:sldId id="357" r:id="rId50"/>
    <p:sldId id="358" r:id="rId51"/>
    <p:sldId id="359" r:id="rId52"/>
    <p:sldId id="360" r:id="rId53"/>
    <p:sldId id="361" r:id="rId54"/>
    <p:sldId id="362" r:id="rId55"/>
    <p:sldId id="363" r:id="rId56"/>
    <p:sldId id="301" r:id="rId57"/>
    <p:sldId id="302" r:id="rId58"/>
    <p:sldId id="303" r:id="rId59"/>
    <p:sldId id="304" r:id="rId60"/>
    <p:sldId id="305" r:id="rId61"/>
    <p:sldId id="308" r:id="rId62"/>
    <p:sldId id="309" r:id="rId63"/>
    <p:sldId id="310" r:id="rId64"/>
    <p:sldId id="311" r:id="rId65"/>
    <p:sldId id="312" r:id="rId66"/>
    <p:sldId id="313" r:id="rId67"/>
    <p:sldId id="314" r:id="rId68"/>
    <p:sldId id="364" r:id="rId69"/>
    <p:sldId id="315" r:id="rId70"/>
    <p:sldId id="316" r:id="rId71"/>
    <p:sldId id="317" r:id="rId72"/>
    <p:sldId id="318" r:id="rId73"/>
    <p:sldId id="319" r:id="rId74"/>
    <p:sldId id="365"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66"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 id="367"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83F11A-FC54-4463-AB6D-33820F4CE010}" type="datetimeFigureOut">
              <a:rPr lang="en-US" smtClean="0"/>
              <a:pPr/>
              <a:t>5/15/2022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764A54D-910D-49EB-96D9-283437FC4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83F11A-FC54-4463-AB6D-33820F4CE010}" type="datetimeFigureOut">
              <a:rPr lang="en-US" smtClean="0"/>
              <a:pPr/>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4A54D-910D-49EB-96D9-283437FC4F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83F11A-FC54-4463-AB6D-33820F4CE010}" type="datetimeFigureOut">
              <a:rPr lang="en-US" smtClean="0"/>
              <a:pPr/>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4A54D-910D-49EB-96D9-283437FC4F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83F11A-FC54-4463-AB6D-33820F4CE010}" type="datetimeFigureOut">
              <a:rPr lang="en-US" smtClean="0"/>
              <a:pPr/>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4A54D-910D-49EB-96D9-283437FC4F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83F11A-FC54-4463-AB6D-33820F4CE010}" type="datetimeFigureOut">
              <a:rPr lang="en-US" smtClean="0"/>
              <a:pPr/>
              <a:t>5/15/2022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4A54D-910D-49EB-96D9-283437FC4F4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83F11A-FC54-4463-AB6D-33820F4CE010}" type="datetimeFigureOut">
              <a:rPr lang="en-US" smtClean="0"/>
              <a:pPr/>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4A54D-910D-49EB-96D9-283437FC4F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83F11A-FC54-4463-AB6D-33820F4CE010}" type="datetimeFigureOut">
              <a:rPr lang="en-US" smtClean="0"/>
              <a:pPr/>
              <a:t>5/15/2022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4A54D-910D-49EB-96D9-283437FC4F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B83F11A-FC54-4463-AB6D-33820F4CE010}" type="datetimeFigureOut">
              <a:rPr lang="en-US" smtClean="0"/>
              <a:pPr/>
              <a:t>5/15/2022</a:t>
            </a:fld>
            <a:endParaRPr lang="en-US"/>
          </a:p>
        </p:txBody>
      </p:sp>
      <p:sp>
        <p:nvSpPr>
          <p:cNvPr id="8" name="Slide Number Placeholder 7"/>
          <p:cNvSpPr>
            <a:spLocks noGrp="1"/>
          </p:cNvSpPr>
          <p:nvPr>
            <p:ph type="sldNum" sz="quarter" idx="11"/>
          </p:nvPr>
        </p:nvSpPr>
        <p:spPr/>
        <p:txBody>
          <a:bodyPr/>
          <a:lstStyle/>
          <a:p>
            <a:fld id="{3764A54D-910D-49EB-96D9-283437FC4F43}"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3F11A-FC54-4463-AB6D-33820F4CE010}" type="datetimeFigureOut">
              <a:rPr lang="en-US" smtClean="0"/>
              <a:pPr/>
              <a:t>5/15/2022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4A54D-910D-49EB-96D9-283437FC4F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83F11A-FC54-4463-AB6D-33820F4CE010}" type="datetimeFigureOut">
              <a:rPr lang="en-US" smtClean="0"/>
              <a:pPr/>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3764A54D-910D-49EB-96D9-283437FC4F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B83F11A-FC54-4463-AB6D-33820F4CE010}" type="datetimeFigureOut">
              <a:rPr lang="en-US" smtClean="0"/>
              <a:pPr/>
              <a:t>5/15/2022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4A54D-910D-49EB-96D9-283437FC4F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B83F11A-FC54-4463-AB6D-33820F4CE010}" type="datetimeFigureOut">
              <a:rPr lang="en-US" smtClean="0"/>
              <a:pPr/>
              <a:t>5/15/2022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764A54D-910D-49EB-96D9-283437FC4F4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4800" smtClean="0"/>
              <a:t>What is Exception?</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Default Exception Handling In Java?</a:t>
            </a:r>
            <a:endParaRPr lang="en-US" sz="2800" cap="none"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Exception Handling Keywords Summary</a:t>
            </a:r>
            <a:br>
              <a:rPr lang="en-US" sz="2800" cap="none" dirty="0" smtClean="0"/>
            </a:br>
            <a:r>
              <a:rPr sz="2800" cap="none" smtClean="0"/>
              <a:t/>
            </a:r>
            <a:br>
              <a:rPr sz="2800" cap="none" smtClean="0"/>
            </a:br>
            <a:r>
              <a:rPr sz="2800" cap="none" smtClean="0"/>
              <a:t/>
            </a:r>
            <a:br>
              <a:rPr sz="2800" cap="none" smtClean="0"/>
            </a:br>
            <a:r>
              <a:rPr sz="6000" cap="none" smtClean="0"/>
              <a:t>try</a:t>
            </a:r>
            <a:br>
              <a:rPr sz="6000" cap="none" smtClean="0"/>
            </a:br>
            <a:r>
              <a:rPr sz="6000" cap="none" smtClean="0"/>
              <a:t>catch</a:t>
            </a:r>
            <a:br>
              <a:rPr sz="6000" cap="none" smtClean="0"/>
            </a:br>
            <a:r>
              <a:rPr sz="6000" cap="none" smtClean="0"/>
              <a:t>finally</a:t>
            </a:r>
            <a:br>
              <a:rPr sz="6000" cap="none" smtClean="0"/>
            </a:br>
            <a:r>
              <a:rPr sz="6000" cap="none" smtClean="0"/>
              <a:t>throw</a:t>
            </a:r>
            <a:br>
              <a:rPr sz="6000" cap="none" smtClean="0"/>
            </a:br>
            <a:r>
              <a:rPr sz="6000" cap="none" smtClean="0"/>
              <a:t>throws</a:t>
            </a:r>
            <a:endParaRPr lang="en-US" sz="6000" cap="none"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6146" name="Picture 2"/>
          <p:cNvPicPr>
            <a:picLocks noChangeAspect="1" noChangeArrowheads="1"/>
          </p:cNvPicPr>
          <p:nvPr/>
        </p:nvPicPr>
        <p:blipFill>
          <a:blip r:embed="rId2"/>
          <a:srcRect/>
          <a:stretch>
            <a:fillRect/>
          </a:stretch>
        </p:blipFill>
        <p:spPr bwMode="auto">
          <a:xfrm>
            <a:off x="0" y="2243138"/>
            <a:ext cx="9772650" cy="23717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81000" y="4572000"/>
            <a:ext cx="3990975" cy="52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4400" smtClean="0"/>
              <a:t>1.7 Version Enhansements :</a:t>
            </a:r>
            <a:endParaRPr lang="en-US" sz="44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
            </a:r>
            <a:br>
              <a:rPr sz="2800" smtClean="0"/>
            </a:br>
            <a:r>
              <a:rPr sz="2800" smtClean="0"/>
              <a:t/>
            </a:r>
            <a:br>
              <a:rPr sz="2800" smtClean="0"/>
            </a:br>
            <a:r>
              <a:rPr sz="2800" smtClean="0"/>
              <a:t/>
            </a:r>
            <a:br>
              <a:rPr sz="2800" smtClean="0"/>
            </a:br>
            <a:r>
              <a:rPr sz="2800" smtClean="0"/>
              <a:t/>
            </a:r>
            <a:br>
              <a:rPr sz="2800" smtClean="0"/>
            </a:br>
            <a:r>
              <a:rPr sz="2800" smtClean="0"/>
              <a:t/>
            </a:r>
            <a:br>
              <a:rPr sz="2800" smtClean="0"/>
            </a:br>
            <a:r>
              <a:rPr sz="6000" smtClean="0"/>
              <a:t>1. try with resources </a:t>
            </a:r>
            <a:br>
              <a:rPr sz="6000" smtClean="0"/>
            </a:br>
            <a:r>
              <a:rPr sz="6000" smtClean="0"/>
              <a:t>2. multi catch block</a:t>
            </a:r>
            <a:endParaRPr lang="en-US" sz="60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7170" name="Picture 2"/>
          <p:cNvPicPr>
            <a:picLocks noChangeAspect="1" noChangeArrowheads="1"/>
          </p:cNvPicPr>
          <p:nvPr/>
        </p:nvPicPr>
        <p:blipFill>
          <a:blip r:embed="rId2"/>
          <a:srcRect/>
          <a:stretch>
            <a:fillRect/>
          </a:stretch>
        </p:blipFill>
        <p:spPr bwMode="auto">
          <a:xfrm>
            <a:off x="457200" y="457200"/>
            <a:ext cx="8229600" cy="3335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8194" name="Picture 2"/>
          <p:cNvPicPr>
            <a:picLocks noChangeAspect="1" noChangeArrowheads="1"/>
          </p:cNvPicPr>
          <p:nvPr/>
        </p:nvPicPr>
        <p:blipFill>
          <a:blip r:embed="rId2"/>
          <a:srcRect/>
          <a:stretch>
            <a:fillRect/>
          </a:stretch>
        </p:blipFill>
        <p:spPr bwMode="auto">
          <a:xfrm>
            <a:off x="0" y="2052638"/>
            <a:ext cx="9144000" cy="24743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9218" name="Picture 2"/>
          <p:cNvPicPr>
            <a:picLocks noChangeAspect="1" noChangeArrowheads="1"/>
          </p:cNvPicPr>
          <p:nvPr/>
        </p:nvPicPr>
        <p:blipFill>
          <a:blip r:embed="rId2"/>
          <a:srcRect/>
          <a:stretch>
            <a:fillRect/>
          </a:stretch>
        </p:blipFill>
        <p:spPr bwMode="auto">
          <a:xfrm>
            <a:off x="0" y="795342"/>
            <a:ext cx="9052560" cy="47859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10242" name="Picture 2"/>
          <p:cNvPicPr>
            <a:picLocks noChangeAspect="1" noChangeArrowheads="1"/>
          </p:cNvPicPr>
          <p:nvPr/>
        </p:nvPicPr>
        <p:blipFill>
          <a:blip r:embed="rId2"/>
          <a:srcRect/>
          <a:stretch>
            <a:fillRect/>
          </a:stretch>
        </p:blipFill>
        <p:spPr bwMode="auto">
          <a:xfrm>
            <a:off x="0" y="1652588"/>
            <a:ext cx="9534525" cy="3552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Exception Propagation</a:t>
            </a:r>
            <a:endParaRPr lang="en-US" sz="2800" cap="none"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With In A Method If An Exception Raised And If That Method Doesn't Handle That Exception, Then Exception Object Will Be Propagated To The Caller Then Caller Method Is Responsible To Handle That Exceptions. This Process Is Called Exception Propagation.</a:t>
            </a:r>
            <a:endParaRPr lang="en-US" sz="2800" cap="non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if an exception raised inside any method then that method is responsible to create exception object with the following information.</a:t>
            </a:r>
            <a:br>
              <a:rPr lang="en-US" sz="2800" cap="none" dirty="0" smtClean="0"/>
            </a:br>
            <a:r>
              <a:rPr lang="en-US" sz="2800" cap="none" dirty="0" smtClean="0"/>
              <a:t> 1. name of the exception.</a:t>
            </a:r>
            <a:br>
              <a:rPr lang="en-US" sz="2800" cap="none" dirty="0" smtClean="0"/>
            </a:br>
            <a:r>
              <a:rPr lang="en-US" sz="2800" cap="none" dirty="0" smtClean="0"/>
              <a:t> 2. description of the exception.</a:t>
            </a:r>
            <a:br>
              <a:rPr lang="en-US" sz="2800" cap="none" dirty="0" smtClean="0"/>
            </a:br>
            <a:r>
              <a:rPr lang="en-US" sz="2800" cap="none" dirty="0" smtClean="0"/>
              <a:t> 3. location of the exception.(</a:t>
            </a:r>
            <a:r>
              <a:rPr lang="en-US" sz="2800" cap="none" dirty="0" err="1" smtClean="0"/>
              <a:t>stacktrace</a:t>
            </a:r>
            <a:r>
              <a:rPr lang="en-US" sz="2800" cap="none" dirty="0" smtClean="0"/>
              <a:t>) </a:t>
            </a:r>
            <a:endParaRPr lang="en-US" sz="2800" cap="none"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err="1" smtClean="0"/>
              <a:t>Rethrowing</a:t>
            </a:r>
            <a:r>
              <a:rPr lang="en-US" sz="2800" cap="none" dirty="0" smtClean="0"/>
              <a:t> An Exception :</a:t>
            </a:r>
            <a:endParaRPr lang="en-US" sz="2800" cap="none"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457200" y="2239449"/>
            <a:ext cx="7467600" cy="32474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ctr"/>
            <a:r>
              <a:rPr lang="en-US" sz="2800" cap="none" dirty="0" smtClean="0"/>
              <a:t>class test {</a:t>
            </a:r>
            <a:br>
              <a:rPr lang="en-US" sz="2800" cap="none" dirty="0" smtClean="0"/>
            </a:br>
            <a:r>
              <a:rPr lang="en-US" sz="2800" cap="none" dirty="0" smtClean="0"/>
              <a:t> public static void main(string[] </a:t>
            </a:r>
            <a:r>
              <a:rPr lang="en-US" sz="2800" cap="none" dirty="0" err="1" smtClean="0"/>
              <a:t>args</a:t>
            </a:r>
            <a:r>
              <a:rPr lang="en-US" sz="2800" cap="none" dirty="0" smtClean="0"/>
              <a:t>)</a:t>
            </a:r>
            <a:br>
              <a:rPr lang="en-US" sz="2800" cap="none" dirty="0" smtClean="0"/>
            </a:br>
            <a:r>
              <a:rPr lang="en-US" sz="2800" cap="none" dirty="0" smtClean="0"/>
              <a:t>{ </a:t>
            </a:r>
            <a:br>
              <a:rPr lang="en-US" sz="2800" cap="none" dirty="0" smtClean="0"/>
            </a:br>
            <a:r>
              <a:rPr lang="en-US" sz="2800" cap="none" dirty="0" err="1" smtClean="0"/>
              <a:t>dostuff</a:t>
            </a:r>
            <a:r>
              <a:rPr lang="en-US" sz="2800" cap="none" dirty="0" smtClean="0"/>
              <a:t>(); </a:t>
            </a:r>
            <a:br>
              <a:rPr lang="en-US" sz="2800" cap="none" dirty="0" smtClean="0"/>
            </a:br>
            <a:r>
              <a:rPr lang="en-US" sz="2800" cap="none" dirty="0" smtClean="0"/>
              <a:t>} </a:t>
            </a:r>
            <a:br>
              <a:rPr lang="en-US" sz="2800" cap="none" dirty="0" smtClean="0"/>
            </a:br>
            <a:r>
              <a:rPr lang="en-US" sz="2800" cap="none" dirty="0" smtClean="0"/>
              <a:t>public static void </a:t>
            </a:r>
            <a:r>
              <a:rPr lang="en-US" sz="2800" cap="none" dirty="0" err="1" smtClean="0"/>
              <a:t>dostuff</a:t>
            </a:r>
            <a:r>
              <a:rPr lang="en-US" sz="2800" cap="none" dirty="0" smtClean="0"/>
              <a:t>()</a:t>
            </a:r>
            <a:br>
              <a:rPr lang="en-US" sz="2800" cap="none" dirty="0" smtClean="0"/>
            </a:br>
            <a:r>
              <a:rPr lang="en-US" sz="2800" cap="none" dirty="0" smtClean="0"/>
              <a:t>{</a:t>
            </a:r>
            <a:br>
              <a:rPr lang="en-US" sz="2800" cap="none" dirty="0" smtClean="0"/>
            </a:br>
            <a:r>
              <a:rPr lang="en-US" sz="2800" cap="none" dirty="0" smtClean="0"/>
              <a:t> </a:t>
            </a:r>
            <a:br>
              <a:rPr lang="en-US" sz="2800" cap="none" dirty="0" smtClean="0"/>
            </a:br>
            <a:r>
              <a:rPr lang="en-US" sz="2800" cap="none" dirty="0" err="1" smtClean="0"/>
              <a:t>domorestuff</a:t>
            </a:r>
            <a:r>
              <a:rPr lang="en-US" sz="2800" cap="none" dirty="0" smtClean="0"/>
              <a:t>();</a:t>
            </a:r>
            <a:br>
              <a:rPr lang="en-US" sz="2800" cap="none" dirty="0" smtClean="0"/>
            </a:br>
            <a:r>
              <a:rPr lang="en-US" sz="2800" cap="none" dirty="0" smtClean="0"/>
              <a:t> }</a:t>
            </a:r>
            <a:br>
              <a:rPr lang="en-US" sz="2800" cap="none" dirty="0" smtClean="0"/>
            </a:br>
            <a:r>
              <a:rPr lang="en-US" sz="2800" cap="none" dirty="0" smtClean="0"/>
              <a:t> public static void </a:t>
            </a:r>
            <a:r>
              <a:rPr lang="en-US" sz="2800" cap="none" dirty="0" err="1" smtClean="0"/>
              <a:t>domorestuff</a:t>
            </a:r>
            <a:r>
              <a:rPr lang="en-US" sz="2800" cap="none" dirty="0" smtClean="0"/>
              <a:t>()</a:t>
            </a:r>
            <a:br>
              <a:rPr lang="en-US" sz="2800" cap="none" dirty="0" smtClean="0"/>
            </a:br>
            <a:r>
              <a:rPr lang="en-US" sz="2800" cap="none" dirty="0" smtClean="0"/>
              <a:t>{ </a:t>
            </a:r>
            <a:r>
              <a:rPr lang="en-US" sz="2800" cap="none" dirty="0" err="1" smtClean="0"/>
              <a:t>system.out.println</a:t>
            </a:r>
            <a:r>
              <a:rPr lang="en-US" sz="2800" cap="none" dirty="0" smtClean="0"/>
              <a:t>(10/0); </a:t>
            </a:r>
            <a:br>
              <a:rPr lang="en-US" sz="2800" cap="none" dirty="0" smtClean="0"/>
            </a:br>
            <a:r>
              <a:rPr lang="en-US" sz="2800" cap="none" dirty="0" smtClean="0"/>
              <a:t>}</a:t>
            </a:r>
            <a:br>
              <a:rPr lang="en-US" sz="2800" cap="none" dirty="0" smtClean="0"/>
            </a:br>
            <a:r>
              <a:rPr lang="en-US" sz="2800" cap="none" dirty="0" smtClean="0"/>
              <a:t>}</a:t>
            </a:r>
            <a:br>
              <a:rPr lang="en-US" sz="2800" cap="none" dirty="0" smtClean="0"/>
            </a:br>
            <a:r>
              <a:rPr lang="en-US" sz="2800" cap="none" dirty="0" smtClean="0"/>
              <a:t> output: exception in thread "main" </a:t>
            </a:r>
            <a:r>
              <a:rPr lang="en-US" sz="2800" cap="none" dirty="0" err="1" smtClean="0"/>
              <a:t>java.lang.arithmeticexception</a:t>
            </a:r>
            <a:r>
              <a:rPr lang="en-US" sz="2800" cap="none" dirty="0" smtClean="0"/>
              <a:t>: / by zero </a:t>
            </a:r>
            <a:r>
              <a:rPr lang="en-US" sz="2800" cap="none" dirty="0" err="1" smtClean="0"/>
              <a:t>attest.domorestuff</a:t>
            </a:r>
            <a:r>
              <a:rPr lang="en-US" sz="2800" cap="none" dirty="0" smtClean="0"/>
              <a:t>(test.java:10) </a:t>
            </a:r>
            <a:r>
              <a:rPr lang="en-US" sz="2800" cap="none" dirty="0" err="1" smtClean="0"/>
              <a:t>attest.dostuff</a:t>
            </a:r>
            <a:r>
              <a:rPr lang="en-US" sz="2800" cap="none" dirty="0" smtClean="0"/>
              <a:t>(test.java:7) </a:t>
            </a:r>
            <a:r>
              <a:rPr lang="en-US" sz="2800" cap="none" dirty="0" err="1" smtClean="0"/>
              <a:t>attest.main</a:t>
            </a:r>
            <a:r>
              <a:rPr lang="en-US" sz="2800" cap="none" dirty="0" smtClean="0"/>
              <a:t>(test.java:4) </a:t>
            </a:r>
            <a:endParaRPr lang="en-US" sz="2800" cap="non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which class acts as a root for exception hierarchy. And there two child classes?</a:t>
            </a:r>
            <a:endParaRPr lang="en-US" sz="2800" cap="non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What Is Difference Between Exception And Error?</a:t>
            </a:r>
            <a:endParaRPr lang="en-US" sz="2800" cap="non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ctr"/>
            <a:r>
              <a:rPr lang="en-US" sz="2800" cap="none" dirty="0" smtClean="0"/>
              <a:t>Exception:</a:t>
            </a:r>
            <a:br>
              <a:rPr lang="en-US" sz="2800" cap="none" dirty="0" smtClean="0"/>
            </a:br>
            <a:r>
              <a:rPr lang="en-US" sz="2800" cap="none" dirty="0" smtClean="0"/>
              <a:t> Most Of The Cases Exceptions Are Caused By Our Program And These Are Recoverable.</a:t>
            </a:r>
            <a:br>
              <a:rPr lang="en-US" sz="2800" cap="none" dirty="0" smtClean="0"/>
            </a:br>
            <a:r>
              <a:rPr lang="en-US" sz="2800" cap="none" dirty="0" smtClean="0"/>
              <a:t> Ex : If </a:t>
            </a:r>
            <a:r>
              <a:rPr lang="en-US" sz="2800" cap="none" dirty="0" err="1" smtClean="0"/>
              <a:t>Filenotfoundexception</a:t>
            </a:r>
            <a:r>
              <a:rPr lang="en-US" sz="2800" cap="none" dirty="0" smtClean="0"/>
              <a:t> Occurs Then We Can Use Local File And We Can Continue Rest Of The Program Execution Normally.</a:t>
            </a:r>
            <a:br>
              <a:rPr lang="en-US" sz="2800" cap="none" dirty="0" smtClean="0"/>
            </a:br>
            <a:r>
              <a:rPr lang="en-US" sz="2800" cap="none" dirty="0" smtClean="0"/>
              <a:t/>
            </a:r>
            <a:br>
              <a:rPr lang="en-US" sz="2800" cap="none" dirty="0" smtClean="0"/>
            </a:br>
            <a:r>
              <a:rPr lang="en-US" sz="2800" cap="none" dirty="0" smtClean="0"/>
              <a:t> Error:</a:t>
            </a:r>
            <a:br>
              <a:rPr lang="en-US" sz="2800" cap="none" dirty="0" smtClean="0"/>
            </a:br>
            <a:r>
              <a:rPr lang="en-US" sz="2800" cap="none" dirty="0" smtClean="0"/>
              <a:t> Most Of The Cases Errors Are Not Caused By Our Program These Are Due To Lack Of System Resources And These Are Non-recoverable. </a:t>
            </a:r>
            <a:br>
              <a:rPr lang="en-US" sz="2800" cap="none" dirty="0" smtClean="0"/>
            </a:br>
            <a:r>
              <a:rPr lang="en-US" sz="2800" cap="none" dirty="0" smtClean="0"/>
              <a:t>Ex</a:t>
            </a:r>
            <a:br>
              <a:rPr lang="en-US" sz="2800" cap="none" dirty="0" smtClean="0"/>
            </a:br>
            <a:r>
              <a:rPr lang="en-US" sz="2800" cap="none" dirty="0" smtClean="0"/>
              <a:t> :If </a:t>
            </a:r>
            <a:r>
              <a:rPr lang="en-US" sz="2800" cap="none" dirty="0" err="1" smtClean="0"/>
              <a:t>Outofmemoryerror</a:t>
            </a:r>
            <a:r>
              <a:rPr lang="en-US" sz="2800" cap="none" dirty="0" smtClean="0"/>
              <a:t> Occurs Being A Programmer We Can't Do Anything The Program Will Be Terminated </a:t>
            </a:r>
            <a:r>
              <a:rPr lang="en-US" sz="2800" cap="none" dirty="0" err="1" smtClean="0"/>
              <a:t>Abnormally.System</a:t>
            </a:r>
            <a:r>
              <a:rPr lang="en-US" sz="2800" cap="none" dirty="0" smtClean="0"/>
              <a:t> Admin Or Server Admin Is Responsible To Raise/Increase Heap Memory.</a:t>
            </a:r>
            <a:endParaRPr lang="en-US" sz="2800" cap="non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Checked Vs Unchecked Exceptions: </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
            </a:r>
            <a:br>
              <a:rPr lang="en-US" sz="2800" cap="none" dirty="0" smtClean="0"/>
            </a:br>
            <a:r>
              <a:rPr lang="en-US" sz="2800" cap="none" dirty="0" smtClean="0"/>
              <a:t>The Exceptions Which Are Checked By The Compiler Whether Programmer Handling Or Not, For Smooth Execution Of The Program At Runtime, Are Called </a:t>
            </a:r>
            <a:br>
              <a:rPr lang="en-US" sz="2800" cap="none" dirty="0" smtClean="0"/>
            </a:br>
            <a:r>
              <a:rPr lang="en-US" sz="2800" cap="none" dirty="0" smtClean="0"/>
              <a:t>Checked</a:t>
            </a:r>
            <a:br>
              <a:rPr lang="en-US" sz="2800" cap="none" dirty="0" smtClean="0"/>
            </a:br>
            <a:r>
              <a:rPr lang="en-US" sz="2800" cap="none" dirty="0" smtClean="0"/>
              <a:t> </a:t>
            </a:r>
            <a:br>
              <a:rPr lang="en-US" sz="2800" cap="none" dirty="0" smtClean="0"/>
            </a:br>
            <a:r>
              <a:rPr lang="en-US" sz="2800" cap="none" dirty="0" smtClean="0"/>
              <a:t>Exceptions. </a:t>
            </a:r>
            <a:br>
              <a:rPr lang="en-US" sz="2800" cap="none" dirty="0" smtClean="0"/>
            </a:br>
            <a:r>
              <a:rPr lang="en-US" sz="2800" cap="none" dirty="0" smtClean="0"/>
              <a:t>1. </a:t>
            </a:r>
            <a:r>
              <a:rPr lang="en-US" sz="2800" cap="none" dirty="0" err="1" smtClean="0"/>
              <a:t>Hallticketmissingexception</a:t>
            </a:r>
            <a:r>
              <a:rPr lang="en-US" sz="2800" cap="none" dirty="0" smtClean="0"/>
              <a:t> 2. </a:t>
            </a:r>
            <a:r>
              <a:rPr lang="en-US" sz="2800" cap="none" dirty="0" err="1" smtClean="0"/>
              <a:t>Pennotworkingexception</a:t>
            </a:r>
            <a:r>
              <a:rPr lang="en-US" sz="2800" cap="none" dirty="0" smtClean="0"/>
              <a:t/>
            </a:r>
            <a:br>
              <a:rPr lang="en-US" sz="2800" cap="none" dirty="0" smtClean="0"/>
            </a:br>
            <a:r>
              <a:rPr lang="en-US" sz="2800" cap="none" dirty="0" smtClean="0"/>
              <a:t> 3. </a:t>
            </a:r>
            <a:r>
              <a:rPr lang="en-US" sz="2800" cap="none" dirty="0" err="1" smtClean="0"/>
              <a:t>Filenotfoundexception</a:t>
            </a:r>
            <a:r>
              <a:rPr lang="en-US" sz="2800" cap="none" dirty="0" smtClean="0"/>
              <a:t> </a:t>
            </a:r>
            <a:endParaRPr lang="en-US" sz="2800" cap="non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The exceptions which are not checked by the compiler whether programmer handing or not ,are called unchecked exceptions</a:t>
            </a:r>
            <a:br>
              <a:rPr sz="2800" smtClean="0"/>
            </a:br>
            <a:r>
              <a:rPr sz="2800" smtClean="0"/>
              <a:t/>
            </a:r>
            <a:br>
              <a:rPr sz="2800" smtClean="0"/>
            </a:br>
            <a:r>
              <a:rPr sz="2800" smtClean="0"/>
              <a:t> 1. BombBlastException </a:t>
            </a:r>
            <a:br>
              <a:rPr sz="2800" smtClean="0"/>
            </a:br>
            <a:r>
              <a:rPr sz="2800" smtClean="0"/>
              <a:t>2. ArithmeticException </a:t>
            </a:r>
            <a:br>
              <a:rPr sz="2800" smtClean="0"/>
            </a:br>
            <a:r>
              <a:rPr sz="2800" smtClean="0"/>
              <a:t>3. NullPointerExceptio</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err="1" smtClean="0"/>
              <a:t>Note:runtimeexception</a:t>
            </a:r>
            <a:r>
              <a:rPr lang="en-US" sz="2800" cap="none" dirty="0" smtClean="0"/>
              <a:t> And Its Child Classes, Error And Its Child Classes Are Unchecked And All The Remaining Are Considered As Checked Exceptions. </a:t>
            </a:r>
            <a:br>
              <a:rPr lang="en-US" sz="2800" cap="none" dirty="0" smtClean="0"/>
            </a:br>
            <a:r>
              <a:rPr lang="en-US" sz="2800" cap="none" dirty="0" smtClean="0"/>
              <a:t/>
            </a:r>
            <a:br>
              <a:rPr lang="en-US" sz="2800" cap="none" dirty="0" smtClean="0"/>
            </a:br>
            <a:r>
              <a:rPr lang="en-US" sz="2800" cap="none" dirty="0" smtClean="0"/>
              <a:t>Note: Whether Exception Is Checked Or Unchecked Compulsory It Should Occurs At Runtime Only And There Is No Chance Of Occurring Any Exception At Compile Time. </a:t>
            </a:r>
            <a:endParaRPr lang="en-US" sz="2800" cap="non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
            </a:r>
            <a:br>
              <a:rPr lang="en-US" sz="2800" cap="none" dirty="0" smtClean="0"/>
            </a:br>
            <a:r>
              <a:rPr lang="en-US" sz="2800" cap="none" dirty="0" smtClean="0"/>
              <a:t/>
            </a:r>
            <a:br>
              <a:rPr lang="en-US" sz="2800" cap="none" dirty="0" smtClean="0"/>
            </a:br>
            <a:r>
              <a:rPr lang="en-US" sz="2800" cap="none" dirty="0" smtClean="0"/>
              <a:t/>
            </a:r>
            <a:br>
              <a:rPr lang="en-US" sz="2800" cap="none" dirty="0" smtClean="0"/>
            </a:br>
            <a:r>
              <a:rPr lang="en-US" sz="2800" cap="none" dirty="0" smtClean="0"/>
              <a:t/>
            </a:r>
            <a:br>
              <a:rPr lang="en-US" sz="2800" cap="none" dirty="0" smtClean="0"/>
            </a:br>
            <a:r>
              <a:rPr lang="en-US" sz="2800" cap="none" dirty="0" smtClean="0"/>
              <a:t/>
            </a:r>
            <a:br>
              <a:rPr lang="en-US" sz="2800" cap="none" dirty="0" smtClean="0"/>
            </a:br>
            <a:r>
              <a:rPr lang="en-US" sz="2800" cap="none" dirty="0" smtClean="0"/>
              <a:t/>
            </a:r>
            <a:br>
              <a:rPr lang="en-US" sz="2800" cap="none" dirty="0" smtClean="0"/>
            </a:br>
            <a:r>
              <a:rPr lang="en-US" sz="2800" cap="none" dirty="0" smtClean="0"/>
              <a:t>Exception: An Unwanted Unexpected Event That Disturbs Normal Flow Of The Program Is Called Exception. </a:t>
            </a:r>
            <a:br>
              <a:rPr lang="en-US" sz="2800" cap="none" dirty="0" smtClean="0"/>
            </a:br>
            <a:r>
              <a:rPr lang="en-US" sz="2800" cap="none" dirty="0" smtClean="0"/>
              <a:t/>
            </a:r>
            <a:br>
              <a:rPr lang="en-US" sz="2800" cap="none" dirty="0" smtClean="0"/>
            </a:br>
            <a:r>
              <a:rPr lang="en-US" sz="2800" cap="none" dirty="0" smtClean="0"/>
              <a:t>Example: </a:t>
            </a:r>
            <a:br>
              <a:rPr lang="en-US" sz="2800" cap="none" dirty="0" smtClean="0"/>
            </a:br>
            <a:r>
              <a:rPr lang="en-US" sz="2800" cap="none" dirty="0" err="1" smtClean="0"/>
              <a:t>Sleepingexception</a:t>
            </a:r>
            <a:r>
              <a:rPr lang="en-US" sz="2800" cap="none" dirty="0" smtClean="0"/>
              <a:t> </a:t>
            </a:r>
            <a:br>
              <a:rPr lang="en-US" sz="2800" cap="none" dirty="0" smtClean="0"/>
            </a:br>
            <a:r>
              <a:rPr lang="en-US" sz="2800" cap="none" dirty="0" err="1" smtClean="0"/>
              <a:t>Tyrepunchuredexception</a:t>
            </a:r>
            <a:r>
              <a:rPr lang="en-US" sz="2800" cap="none" dirty="0" smtClean="0"/>
              <a:t> </a:t>
            </a:r>
            <a:br>
              <a:rPr lang="en-US" sz="2800" cap="none" dirty="0" smtClean="0"/>
            </a:br>
            <a:r>
              <a:rPr lang="en-US" sz="2800" cap="none" dirty="0" err="1" smtClean="0"/>
              <a:t>Filenotfoundexception</a:t>
            </a:r>
            <a:r>
              <a:rPr lang="en-US" sz="2800" cap="none" dirty="0" smtClean="0"/>
              <a:t> ...Etc</a:t>
            </a:r>
            <a:endParaRPr lang="en-US" sz="2800" cap="non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Fully checked Vs Partially checked </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a checked exception is said to be fully checked if and only if all its child classes are also checked. </a:t>
            </a:r>
            <a:br>
              <a:rPr lang="en-US" sz="2800" cap="none" dirty="0" smtClean="0"/>
            </a:br>
            <a:r>
              <a:rPr lang="en-US" sz="2800" cap="none" dirty="0" smtClean="0"/>
              <a:t/>
            </a:r>
            <a:br>
              <a:rPr lang="en-US" sz="2800" cap="none" dirty="0" smtClean="0"/>
            </a:br>
            <a:r>
              <a:rPr lang="en-US" sz="2800" cap="none" dirty="0" smtClean="0"/>
              <a:t>example:</a:t>
            </a:r>
            <a:br>
              <a:rPr lang="en-US" sz="2800" cap="none" dirty="0" smtClean="0"/>
            </a:br>
            <a:r>
              <a:rPr lang="en-US" sz="2800" cap="none" dirty="0" smtClean="0"/>
              <a:t> 1) </a:t>
            </a:r>
            <a:r>
              <a:rPr lang="en-US" sz="2800" cap="none" dirty="0" err="1" smtClean="0"/>
              <a:t>ioexception</a:t>
            </a:r>
            <a:r>
              <a:rPr lang="en-US" sz="2800" cap="none" dirty="0" smtClean="0"/>
              <a:t/>
            </a:r>
            <a:br>
              <a:rPr lang="en-US" sz="2800" cap="none" dirty="0" smtClean="0"/>
            </a:br>
            <a:r>
              <a:rPr lang="en-US" sz="2800" cap="none" dirty="0" smtClean="0"/>
              <a:t> 2) </a:t>
            </a:r>
            <a:r>
              <a:rPr lang="en-US" sz="2800" cap="none" dirty="0" err="1" smtClean="0"/>
              <a:t>interruptedexception</a:t>
            </a:r>
            <a:r>
              <a:rPr lang="en-US" sz="2800" cap="none" dirty="0" smtClean="0"/>
              <a:t> </a:t>
            </a:r>
            <a:br>
              <a:rPr lang="en-US" sz="2800" cap="none" dirty="0" smtClean="0"/>
            </a:br>
            <a:r>
              <a:rPr lang="en-US" sz="2800" cap="none" dirty="0" smtClean="0"/>
              <a:t>a checked exception is said to be partially checked if and only if some of its child classes are unchecked. </a:t>
            </a:r>
            <a:br>
              <a:rPr lang="en-US" sz="2800" cap="none" dirty="0" smtClean="0"/>
            </a:br>
            <a:r>
              <a:rPr lang="en-US" sz="2800" cap="none" dirty="0" smtClean="0"/>
              <a:t/>
            </a:r>
            <a:br>
              <a:rPr lang="en-US" sz="2800" cap="none" dirty="0" smtClean="0"/>
            </a:br>
            <a:r>
              <a:rPr lang="en-US" sz="2800" cap="none" dirty="0" smtClean="0"/>
              <a:t>example: exception note :the only possible partially checked exceptions in java are: </a:t>
            </a:r>
            <a:br>
              <a:rPr lang="en-US" sz="2800" cap="none" dirty="0" smtClean="0"/>
            </a:br>
            <a:r>
              <a:rPr lang="en-US" sz="2800" cap="none" dirty="0" smtClean="0"/>
              <a:t>1. </a:t>
            </a:r>
            <a:r>
              <a:rPr lang="en-US" sz="2800" cap="none" dirty="0" err="1" smtClean="0"/>
              <a:t>throwable</a:t>
            </a:r>
            <a:r>
              <a:rPr lang="en-US" sz="2800" cap="none" dirty="0" smtClean="0"/>
              <a:t>. </a:t>
            </a:r>
            <a:br>
              <a:rPr lang="en-US" sz="2800" cap="none" dirty="0" smtClean="0"/>
            </a:br>
            <a:r>
              <a:rPr lang="en-US" sz="2800" cap="none" dirty="0" smtClean="0"/>
              <a:t>2. exception</a:t>
            </a:r>
            <a:endParaRPr lang="en-US" sz="2800" cap="non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err="1" smtClean="0"/>
              <a:t>Runtimeexception</a:t>
            </a:r>
            <a:r>
              <a:rPr lang="en-US" sz="2800" cap="none" dirty="0" smtClean="0"/>
              <a:t>-----unchecked </a:t>
            </a:r>
            <a:br>
              <a:rPr lang="en-US" sz="2800" cap="none" dirty="0" smtClean="0"/>
            </a:br>
            <a:r>
              <a:rPr lang="en-US" sz="2800" cap="none" dirty="0" smtClean="0"/>
              <a:t>2. Error-----unchecked </a:t>
            </a:r>
            <a:br>
              <a:rPr lang="en-US" sz="2800" cap="none" dirty="0" smtClean="0"/>
            </a:br>
            <a:r>
              <a:rPr lang="en-US" sz="2800" cap="none" dirty="0" smtClean="0"/>
              <a:t>3. </a:t>
            </a:r>
            <a:r>
              <a:rPr lang="en-US" sz="2800" cap="none" dirty="0" err="1" smtClean="0"/>
              <a:t>Ioexception</a:t>
            </a:r>
            <a:r>
              <a:rPr lang="en-US" sz="2800" cap="none" dirty="0" smtClean="0"/>
              <a:t>-----fully Checked</a:t>
            </a:r>
            <a:br>
              <a:rPr lang="en-US" sz="2800" cap="none" dirty="0" smtClean="0"/>
            </a:br>
            <a:r>
              <a:rPr lang="en-US" sz="2800" cap="none" dirty="0" smtClean="0"/>
              <a:t> 4. Exception-----partially Checked</a:t>
            </a:r>
            <a:br>
              <a:rPr lang="en-US" sz="2800" cap="none" dirty="0" smtClean="0"/>
            </a:br>
            <a:r>
              <a:rPr lang="en-US" sz="2800" cap="none" dirty="0" smtClean="0"/>
              <a:t> 5. </a:t>
            </a:r>
            <a:r>
              <a:rPr lang="en-US" sz="2800" cap="none" dirty="0" err="1" smtClean="0"/>
              <a:t>Interruptedexception</a:t>
            </a:r>
            <a:r>
              <a:rPr lang="en-US" sz="2800" cap="none" dirty="0" smtClean="0"/>
              <a:t>-----fully Checked </a:t>
            </a:r>
            <a:br>
              <a:rPr lang="en-US" sz="2800" cap="none" dirty="0" smtClean="0"/>
            </a:br>
            <a:r>
              <a:rPr lang="en-US" sz="2800" cap="none" dirty="0" smtClean="0"/>
              <a:t>6. </a:t>
            </a:r>
            <a:r>
              <a:rPr lang="en-US" sz="2800" cap="none" dirty="0" err="1" smtClean="0"/>
              <a:t>Throwable</a:t>
            </a:r>
            <a:r>
              <a:rPr lang="en-US" sz="2800" cap="none" dirty="0" smtClean="0"/>
              <a:t>------partially Checked </a:t>
            </a:r>
            <a:br>
              <a:rPr lang="en-US" sz="2800" cap="none" dirty="0" smtClean="0"/>
            </a:br>
            <a:r>
              <a:rPr lang="en-US" sz="2800" cap="none" dirty="0" smtClean="0"/>
              <a:t>7. </a:t>
            </a:r>
            <a:r>
              <a:rPr lang="en-US" sz="2800" cap="none" dirty="0" err="1" smtClean="0"/>
              <a:t>Arithmeticexception</a:t>
            </a:r>
            <a:r>
              <a:rPr lang="en-US" sz="2800" cap="none" dirty="0" smtClean="0"/>
              <a:t> ----- Unchecked </a:t>
            </a:r>
            <a:br>
              <a:rPr lang="en-US" sz="2800" cap="none" dirty="0" smtClean="0"/>
            </a:br>
            <a:r>
              <a:rPr lang="en-US" sz="2800" cap="none" dirty="0" smtClean="0"/>
              <a:t>8. </a:t>
            </a:r>
            <a:r>
              <a:rPr lang="en-US" sz="2800" cap="none" dirty="0" err="1" smtClean="0"/>
              <a:t>Nullpointerexception</a:t>
            </a:r>
            <a:r>
              <a:rPr lang="en-US" sz="2800" cap="none" dirty="0" smtClean="0"/>
              <a:t> ------ Unchecked</a:t>
            </a:r>
            <a:br>
              <a:rPr lang="en-US" sz="2800" cap="none" dirty="0" smtClean="0"/>
            </a:br>
            <a:r>
              <a:rPr lang="en-US" sz="2800" cap="none" dirty="0" smtClean="0"/>
              <a:t> 9. </a:t>
            </a:r>
            <a:r>
              <a:rPr lang="en-US" sz="2800" cap="none" dirty="0" err="1" smtClean="0"/>
              <a:t>Filenotfoundexception</a:t>
            </a:r>
            <a:r>
              <a:rPr lang="en-US" sz="2800" cap="none" dirty="0" smtClean="0"/>
              <a:t> ----- Fully Checked </a:t>
            </a:r>
            <a:endParaRPr lang="en-US" sz="2800" cap="none" dirty="0"/>
          </a:p>
        </p:txBody>
      </p:sp>
      <p:sp>
        <p:nvSpPr>
          <p:cNvPr id="3" name="Rounded Rectangle 2"/>
          <p:cNvSpPr/>
          <p:nvPr/>
        </p:nvSpPr>
        <p:spPr>
          <a:xfrm>
            <a:off x="5715000" y="1752600"/>
            <a:ext cx="2590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5791200" y="2590800"/>
            <a:ext cx="2209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343400" y="2133600"/>
            <a:ext cx="3505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019800" y="2971800"/>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867400" y="3505200"/>
            <a:ext cx="2667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267200" y="1295400"/>
            <a:ext cx="3276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334000" y="0"/>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495800" y="457200"/>
            <a:ext cx="2286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48200" y="838200"/>
            <a:ext cx="2743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RuntimeException-----unchecked </a:t>
            </a:r>
            <a:br>
              <a:rPr sz="2800" smtClean="0"/>
            </a:br>
            <a:r>
              <a:rPr sz="2800" smtClean="0"/>
              <a:t>2. Error-----unchecked </a:t>
            </a:r>
            <a:br>
              <a:rPr sz="2800" smtClean="0"/>
            </a:br>
            <a:r>
              <a:rPr sz="2800" smtClean="0"/>
              <a:t>3. IOException-----fully checked</a:t>
            </a:r>
            <a:br>
              <a:rPr sz="2800" smtClean="0"/>
            </a:br>
            <a:r>
              <a:rPr sz="2800" smtClean="0"/>
              <a:t> 4. Exception-----partially checked</a:t>
            </a:r>
            <a:br>
              <a:rPr sz="2800" smtClean="0"/>
            </a:br>
            <a:r>
              <a:rPr sz="2800" smtClean="0"/>
              <a:t> 5. InterruptedException-----fully checked </a:t>
            </a:r>
            <a:br>
              <a:rPr sz="2800" smtClean="0"/>
            </a:br>
            <a:r>
              <a:rPr sz="2800" smtClean="0"/>
              <a:t>6. Throwable------partially checked </a:t>
            </a:r>
            <a:br>
              <a:rPr sz="2800" smtClean="0"/>
            </a:br>
            <a:r>
              <a:rPr sz="2800" smtClean="0"/>
              <a:t>7. ArithmeticException ----- unchecked </a:t>
            </a:r>
            <a:br>
              <a:rPr sz="2800" smtClean="0"/>
            </a:br>
            <a:r>
              <a:rPr sz="2800" smtClean="0"/>
              <a:t>8. NullPointerException ------ unchecked</a:t>
            </a:r>
            <a:br>
              <a:rPr sz="2800" smtClean="0"/>
            </a:br>
            <a:r>
              <a:rPr sz="2800" smtClean="0"/>
              <a:t> 9. FileNotFoundException ----- fully checked</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2050" name="Picture 2"/>
          <p:cNvPicPr>
            <a:picLocks noChangeAspect="1" noChangeArrowheads="1"/>
          </p:cNvPicPr>
          <p:nvPr/>
        </p:nvPicPr>
        <p:blipFill>
          <a:blip r:embed="rId2"/>
          <a:srcRect/>
          <a:stretch>
            <a:fillRect/>
          </a:stretch>
        </p:blipFill>
        <p:spPr bwMode="auto">
          <a:xfrm>
            <a:off x="795338" y="752475"/>
            <a:ext cx="7553325" cy="535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What is Risky code?</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In Our Program The Code Which May Raise Exception Is Called Risky Code, We Have To Place Risky Code Inside Try Block And The Corresponding Handling Code Inside Catch Block</a:t>
            </a:r>
            <a:endParaRPr lang="en-US" sz="2800" cap="non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Try</a:t>
            </a:r>
            <a:br>
              <a:rPr lang="en-US" sz="2800" cap="none" dirty="0" smtClean="0"/>
            </a:br>
            <a:r>
              <a:rPr lang="en-US" sz="2800" cap="none" dirty="0" smtClean="0"/>
              <a:t> { </a:t>
            </a:r>
            <a:br>
              <a:rPr lang="en-US" sz="2800" cap="none" dirty="0" smtClean="0"/>
            </a:br>
            <a:r>
              <a:rPr lang="en-US" sz="2800" cap="none" dirty="0" smtClean="0"/>
              <a:t>Risky Code</a:t>
            </a:r>
            <a:br>
              <a:rPr lang="en-US" sz="2800" cap="none" dirty="0" smtClean="0"/>
            </a:br>
            <a:r>
              <a:rPr lang="en-US" sz="2800" cap="none" dirty="0" smtClean="0"/>
              <a:t> } </a:t>
            </a:r>
            <a:br>
              <a:rPr lang="en-US" sz="2800" cap="none" dirty="0" smtClean="0"/>
            </a:br>
            <a:r>
              <a:rPr lang="en-US" sz="2800" cap="none" dirty="0" smtClean="0"/>
              <a:t>Catch(exception E)</a:t>
            </a:r>
            <a:br>
              <a:rPr lang="en-US" sz="2800" cap="none" dirty="0" smtClean="0"/>
            </a:br>
            <a:r>
              <a:rPr lang="en-US" sz="2800" cap="none" dirty="0" smtClean="0"/>
              <a:t> { </a:t>
            </a:r>
            <a:br>
              <a:rPr lang="en-US" sz="2800" cap="none" dirty="0" smtClean="0"/>
            </a:br>
            <a:r>
              <a:rPr lang="en-US" sz="2800" cap="none" dirty="0" smtClean="0"/>
              <a:t>Handling Code</a:t>
            </a:r>
            <a:br>
              <a:rPr lang="en-US" sz="2800" cap="none" dirty="0" smtClean="0"/>
            </a:br>
            <a:r>
              <a:rPr lang="en-US" sz="2800" cap="none" dirty="0" smtClean="0"/>
              <a:t> }</a:t>
            </a:r>
            <a:endParaRPr lang="en-US" sz="2800" cap="none"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3074" name="Picture 2"/>
          <p:cNvPicPr>
            <a:picLocks noChangeAspect="1" noChangeArrowheads="1"/>
          </p:cNvPicPr>
          <p:nvPr/>
        </p:nvPicPr>
        <p:blipFill>
          <a:blip r:embed="rId2"/>
          <a:srcRect/>
          <a:stretch>
            <a:fillRect/>
          </a:stretch>
        </p:blipFill>
        <p:spPr bwMode="auto">
          <a:xfrm>
            <a:off x="-152400" y="1066800"/>
            <a:ext cx="9707703" cy="42976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dirty="0" smtClean="0"/>
              <a:t>T</a:t>
            </a:r>
            <a:r>
              <a:rPr sz="2800" smtClean="0"/>
              <a:t>ry</a:t>
            </a:r>
            <a:br>
              <a:rPr sz="2800" smtClean="0"/>
            </a:br>
            <a:r>
              <a:rPr sz="2800" smtClean="0"/>
              <a:t>{</a:t>
            </a:r>
            <a:br>
              <a:rPr sz="2800" smtClean="0"/>
            </a:br>
            <a:r>
              <a:rPr sz="2800" smtClean="0"/>
              <a:t> statement1; </a:t>
            </a:r>
            <a:br>
              <a:rPr sz="2800" smtClean="0"/>
            </a:br>
            <a:r>
              <a:rPr sz="2800" smtClean="0"/>
              <a:t>statement2; </a:t>
            </a:r>
            <a:br>
              <a:rPr sz="2800" smtClean="0"/>
            </a:br>
            <a:r>
              <a:rPr sz="2800" smtClean="0"/>
              <a:t>statement3; </a:t>
            </a:r>
            <a:br>
              <a:rPr sz="2800" smtClean="0"/>
            </a:br>
            <a:r>
              <a:rPr sz="2800" smtClean="0"/>
              <a:t>} </a:t>
            </a:r>
            <a:br>
              <a:rPr sz="2800" smtClean="0"/>
            </a:br>
            <a:r>
              <a:rPr sz="2800" smtClean="0"/>
              <a:t>catch(X e) </a:t>
            </a:r>
            <a:br>
              <a:rPr sz="2800" smtClean="0"/>
            </a:br>
            <a:r>
              <a:rPr sz="2800" smtClean="0"/>
              <a:t>{ </a:t>
            </a:r>
            <a:br>
              <a:rPr sz="2800" smtClean="0"/>
            </a:br>
            <a:r>
              <a:rPr sz="2800" smtClean="0"/>
              <a:t>statement4; </a:t>
            </a:r>
            <a:br>
              <a:rPr sz="2800" smtClean="0"/>
            </a:br>
            <a:r>
              <a:rPr sz="2800" smtClean="0"/>
              <a:t>} </a:t>
            </a:r>
            <a:br>
              <a:rPr sz="2800" smtClean="0"/>
            </a:br>
            <a:r>
              <a:rPr sz="2800" smtClean="0"/>
              <a:t>statement5;</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What is Exception Handling ?</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Various Methods To Print Exception Information?</a:t>
            </a:r>
            <a:endParaRPr lang="en-US" sz="2800" cap="none"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4098" name="Picture 2"/>
          <p:cNvPicPr>
            <a:picLocks noChangeAspect="1" noChangeArrowheads="1"/>
          </p:cNvPicPr>
          <p:nvPr/>
        </p:nvPicPr>
        <p:blipFill>
          <a:blip r:embed="rId2"/>
          <a:srcRect/>
          <a:stretch>
            <a:fillRect/>
          </a:stretch>
        </p:blipFill>
        <p:spPr bwMode="auto">
          <a:xfrm>
            <a:off x="1081088" y="1819275"/>
            <a:ext cx="6981825" cy="321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algn="l"/>
            <a:r>
              <a:rPr lang="en-US" sz="2000" cap="none" dirty="0" smtClean="0"/>
              <a:t>class test</a:t>
            </a:r>
            <a:br>
              <a:rPr lang="en-US" sz="2000" cap="none" dirty="0" smtClean="0"/>
            </a:br>
            <a:r>
              <a:rPr lang="en-US" sz="2000" cap="none" dirty="0" smtClean="0"/>
              <a:t> { </a:t>
            </a:r>
            <a:br>
              <a:rPr lang="en-US" sz="2000" cap="none" dirty="0" smtClean="0"/>
            </a:br>
            <a:r>
              <a:rPr lang="en-US" sz="2000" cap="none" dirty="0" smtClean="0"/>
              <a:t>public static void main(string[] </a:t>
            </a:r>
            <a:r>
              <a:rPr lang="en-US" sz="2000" cap="none" dirty="0" err="1" smtClean="0"/>
              <a:t>args</a:t>
            </a:r>
            <a:r>
              <a:rPr lang="en-US" sz="2000" cap="none" dirty="0" smtClean="0"/>
              <a:t>) </a:t>
            </a:r>
            <a:br>
              <a:rPr lang="en-US" sz="2000" cap="none" dirty="0" smtClean="0"/>
            </a:br>
            <a:r>
              <a:rPr lang="en-US" sz="2000" cap="none" dirty="0" smtClean="0"/>
              <a:t>{</a:t>
            </a:r>
            <a:br>
              <a:rPr lang="en-US" sz="2000" cap="none" dirty="0" smtClean="0"/>
            </a:br>
            <a:r>
              <a:rPr lang="en-US" sz="2000" cap="none" dirty="0" smtClean="0"/>
              <a:t> try </a:t>
            </a:r>
            <a:br>
              <a:rPr lang="en-US" sz="2000" cap="none" dirty="0" smtClean="0"/>
            </a:br>
            <a:r>
              <a:rPr lang="en-US" sz="2000" cap="none" dirty="0" smtClean="0"/>
              <a:t>{ </a:t>
            </a:r>
            <a:br>
              <a:rPr lang="en-US" sz="2000" cap="none" dirty="0" smtClean="0"/>
            </a:br>
            <a:r>
              <a:rPr lang="en-US" sz="2000" cap="none" dirty="0" err="1" smtClean="0"/>
              <a:t>system.out.println</a:t>
            </a:r>
            <a:r>
              <a:rPr lang="en-US" sz="2000" cap="none" dirty="0" smtClean="0"/>
              <a:t>("try block executed"); </a:t>
            </a:r>
            <a:br>
              <a:rPr lang="en-US" sz="2000" cap="none" dirty="0" smtClean="0"/>
            </a:br>
            <a:r>
              <a:rPr lang="en-US" sz="2000" cap="none" dirty="0" smtClean="0"/>
              <a:t>} </a:t>
            </a:r>
            <a:br>
              <a:rPr lang="en-US" sz="2000" cap="none" dirty="0" smtClean="0"/>
            </a:br>
            <a:r>
              <a:rPr lang="en-US" sz="2000" cap="none" dirty="0" smtClean="0"/>
              <a:t>catch(</a:t>
            </a:r>
            <a:r>
              <a:rPr lang="en-US" sz="2000" cap="none" dirty="0" err="1" smtClean="0"/>
              <a:t>arithmeticexception</a:t>
            </a:r>
            <a:r>
              <a:rPr lang="en-US" sz="2000" cap="none" dirty="0" smtClean="0"/>
              <a:t> e) </a:t>
            </a:r>
            <a:br>
              <a:rPr lang="en-US" sz="2000" cap="none" dirty="0" smtClean="0"/>
            </a:br>
            <a:r>
              <a:rPr lang="en-US" sz="2000" cap="none" dirty="0" smtClean="0"/>
              <a:t>{ </a:t>
            </a:r>
            <a:br>
              <a:rPr lang="en-US" sz="2000" cap="none" dirty="0" smtClean="0"/>
            </a:br>
            <a:r>
              <a:rPr lang="en-US" sz="2000" cap="none" dirty="0" err="1" smtClean="0"/>
              <a:t>system.out.println</a:t>
            </a:r>
            <a:r>
              <a:rPr lang="en-US" sz="2000" cap="none" dirty="0" smtClean="0"/>
              <a:t>("catch block executed");</a:t>
            </a:r>
            <a:br>
              <a:rPr lang="en-US" sz="2000" cap="none" dirty="0" smtClean="0"/>
            </a:br>
            <a:r>
              <a:rPr lang="en-US" sz="2000" cap="none" dirty="0" smtClean="0"/>
              <a:t> }</a:t>
            </a:r>
            <a:br>
              <a:rPr lang="en-US" sz="2000" cap="none" dirty="0" smtClean="0"/>
            </a:br>
            <a:r>
              <a:rPr lang="en-US" sz="2000" cap="none" dirty="0" smtClean="0"/>
              <a:t> finally</a:t>
            </a:r>
            <a:br>
              <a:rPr lang="en-US" sz="2000" cap="none" dirty="0" smtClean="0"/>
            </a:br>
            <a:r>
              <a:rPr lang="en-US" sz="2000" cap="none" dirty="0" smtClean="0"/>
              <a:t> { </a:t>
            </a:r>
            <a:br>
              <a:rPr lang="en-US" sz="2000" cap="none" dirty="0" smtClean="0"/>
            </a:br>
            <a:r>
              <a:rPr lang="en-US" sz="2000" cap="none" dirty="0" err="1" smtClean="0"/>
              <a:t>system.out.println</a:t>
            </a:r>
            <a:r>
              <a:rPr lang="en-US" sz="2000" cap="none" dirty="0" smtClean="0"/>
              <a:t>("finally block executed"); </a:t>
            </a:r>
            <a:br>
              <a:rPr lang="en-US" sz="2000" cap="none" dirty="0" smtClean="0"/>
            </a:br>
            <a:r>
              <a:rPr lang="en-US" sz="2000" cap="none" dirty="0" smtClean="0"/>
              <a:t>}</a:t>
            </a:r>
            <a:br>
              <a:rPr lang="en-US" sz="2000" cap="none" dirty="0" smtClean="0"/>
            </a:br>
            <a:r>
              <a:rPr lang="en-US" sz="2000" cap="none" dirty="0" smtClean="0"/>
              <a:t> }</a:t>
            </a:r>
            <a:br>
              <a:rPr lang="en-US" sz="2000" cap="none" dirty="0" smtClean="0"/>
            </a:br>
            <a:r>
              <a:rPr lang="en-US" sz="2000" cap="none" dirty="0" smtClean="0"/>
              <a:t> } </a:t>
            </a:r>
            <a:r>
              <a:rPr lang="en-US" sz="2000" cap="none" smtClean="0"/>
              <a:t/>
            </a:r>
            <a:br>
              <a:rPr lang="en-US" sz="2000" cap="none" smtClean="0"/>
            </a:br>
            <a:endParaRPr lang="en-US" sz="2000" cap="none"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l"/>
            <a:r>
              <a:rPr lang="en-US" sz="2800" cap="none" dirty="0" smtClean="0"/>
              <a:t>class test { public static void main(string[] </a:t>
            </a:r>
            <a:r>
              <a:rPr lang="en-US" sz="2800" cap="none" dirty="0" err="1" smtClean="0"/>
              <a:t>args</a:t>
            </a:r>
            <a:r>
              <a:rPr lang="en-US" sz="2800" cap="none" dirty="0" smtClean="0"/>
              <a:t>)</a:t>
            </a:r>
            <a:br>
              <a:rPr lang="en-US" sz="2800" cap="none" dirty="0" smtClean="0"/>
            </a:br>
            <a:r>
              <a:rPr lang="en-US" sz="2800" cap="none" dirty="0" smtClean="0"/>
              <a:t> {</a:t>
            </a:r>
            <a:br>
              <a:rPr lang="en-US" sz="2800" cap="none" dirty="0" smtClean="0"/>
            </a:br>
            <a:r>
              <a:rPr lang="en-US" sz="2800" cap="none" dirty="0" smtClean="0"/>
              <a:t> try </a:t>
            </a:r>
            <a:br>
              <a:rPr lang="en-US" sz="2800" cap="none" dirty="0" smtClean="0"/>
            </a:br>
            <a:r>
              <a:rPr lang="en-US" sz="2800" cap="none" dirty="0" smtClean="0"/>
              <a:t>{</a:t>
            </a:r>
            <a:br>
              <a:rPr lang="en-US" sz="2800" cap="none" dirty="0" smtClean="0"/>
            </a:br>
            <a:r>
              <a:rPr lang="en-US" sz="2800" cap="none" dirty="0" smtClean="0"/>
              <a:t> </a:t>
            </a:r>
            <a:r>
              <a:rPr lang="en-US" sz="2800" cap="none" dirty="0" err="1" smtClean="0"/>
              <a:t>system.out.println</a:t>
            </a:r>
            <a:r>
              <a:rPr lang="en-US" sz="2800" cap="none" dirty="0" smtClean="0"/>
              <a:t>("try block executed"); </a:t>
            </a:r>
            <a:br>
              <a:rPr lang="en-US" sz="2800" cap="none" dirty="0" smtClean="0"/>
            </a:br>
            <a:r>
              <a:rPr lang="en-US" sz="2800" cap="none" dirty="0" err="1" smtClean="0"/>
              <a:t>system.out.println</a:t>
            </a:r>
            <a:r>
              <a:rPr lang="en-US" sz="2800" cap="none" dirty="0" smtClean="0"/>
              <a:t>(10/0);</a:t>
            </a:r>
            <a:br>
              <a:rPr lang="en-US" sz="2800" cap="none" dirty="0" smtClean="0"/>
            </a:br>
            <a:r>
              <a:rPr lang="en-US" sz="2800" cap="none" dirty="0" smtClean="0"/>
              <a:t> }</a:t>
            </a:r>
            <a:br>
              <a:rPr lang="en-US" sz="2800" cap="none" dirty="0" smtClean="0"/>
            </a:br>
            <a:r>
              <a:rPr lang="en-US" sz="2800" cap="none" dirty="0" smtClean="0"/>
              <a:t> catch(</a:t>
            </a:r>
            <a:r>
              <a:rPr lang="en-US" sz="2800" cap="none" dirty="0" err="1" smtClean="0"/>
              <a:t>arithmeticexception</a:t>
            </a:r>
            <a:r>
              <a:rPr lang="en-US" sz="2800" cap="none" dirty="0" smtClean="0"/>
              <a:t> e)</a:t>
            </a:r>
            <a:br>
              <a:rPr lang="en-US" sz="2800" cap="none" dirty="0" smtClean="0"/>
            </a:br>
            <a:r>
              <a:rPr lang="en-US" sz="2800" cap="none" dirty="0" smtClean="0"/>
              <a:t> { </a:t>
            </a:r>
            <a:br>
              <a:rPr lang="en-US" sz="2800" cap="none" dirty="0" smtClean="0"/>
            </a:br>
            <a:r>
              <a:rPr lang="en-US" sz="2800" cap="none" dirty="0" err="1" smtClean="0"/>
              <a:t>system.out.println</a:t>
            </a:r>
            <a:r>
              <a:rPr lang="en-US" sz="2800" cap="none" dirty="0" smtClean="0"/>
              <a:t>("catch block executed"); </a:t>
            </a:r>
            <a:br>
              <a:rPr lang="en-US" sz="2800" cap="none" dirty="0" smtClean="0"/>
            </a:br>
            <a:r>
              <a:rPr lang="en-US" sz="2800" cap="none" dirty="0" smtClean="0"/>
              <a:t>} </a:t>
            </a:r>
            <a:br>
              <a:rPr lang="en-US" sz="2800" cap="none" dirty="0" smtClean="0"/>
            </a:br>
            <a:r>
              <a:rPr lang="en-US" sz="2800" cap="none" dirty="0" smtClean="0"/>
              <a:t>finally { </a:t>
            </a:r>
            <a:br>
              <a:rPr lang="en-US" sz="2800" cap="none" dirty="0" smtClean="0"/>
            </a:br>
            <a:r>
              <a:rPr lang="en-US" sz="2800" cap="none" dirty="0" err="1" smtClean="0"/>
              <a:t>system.out.println</a:t>
            </a:r>
            <a:r>
              <a:rPr lang="en-US" sz="2800" cap="none" dirty="0" smtClean="0"/>
              <a:t>("finally block executed");</a:t>
            </a:r>
            <a:br>
              <a:rPr lang="en-US" sz="2800" cap="none" dirty="0" smtClean="0"/>
            </a:br>
            <a:r>
              <a:rPr lang="en-US" sz="2800" cap="none" dirty="0" smtClean="0"/>
              <a:t> } </a:t>
            </a:r>
            <a:br>
              <a:rPr lang="en-US" sz="2800" cap="none" dirty="0" smtClean="0"/>
            </a:br>
            <a:r>
              <a:rPr lang="en-US" sz="2800" cap="none" dirty="0" smtClean="0"/>
              <a:t>}</a:t>
            </a:r>
            <a:br>
              <a:rPr lang="en-US" sz="2800" cap="none" dirty="0" smtClean="0"/>
            </a:br>
            <a:r>
              <a:rPr lang="en-US" sz="2800" cap="none" dirty="0" smtClean="0"/>
              <a:t>}</a:t>
            </a:r>
            <a:endParaRPr lang="en-US" sz="2800" cap="non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cap="none" smtClean="0"/>
              <a:t/>
            </a:r>
            <a:br>
              <a:rPr sz="2800" cap="none" smtClean="0"/>
            </a:br>
            <a:r>
              <a:rPr sz="2800" cap="none" smtClean="0"/>
              <a:t>output: </a:t>
            </a:r>
            <a:br>
              <a:rPr sz="2800" cap="none" smtClean="0"/>
            </a:br>
            <a:r>
              <a:rPr sz="2800" cap="none" smtClean="0"/>
              <a:t>try block executed</a:t>
            </a:r>
            <a:br>
              <a:rPr sz="2800" cap="none" smtClean="0"/>
            </a:br>
            <a:r>
              <a:rPr sz="2800" cap="none" smtClean="0"/>
              <a:t> catch block executed</a:t>
            </a:r>
            <a:br>
              <a:rPr sz="2800" cap="none" smtClean="0"/>
            </a:br>
            <a:r>
              <a:rPr sz="2800" cap="none" smtClean="0"/>
              <a:t> finally block executed</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algn="l">
              <a:lnSpc>
                <a:spcPct val="150000"/>
              </a:lnSpc>
            </a:pPr>
            <a:r>
              <a:rPr lang="en-US" sz="2000" cap="none" dirty="0" smtClean="0"/>
              <a:t>class test {</a:t>
            </a:r>
            <a:br>
              <a:rPr lang="en-US" sz="2000" cap="none" dirty="0" smtClean="0"/>
            </a:br>
            <a:r>
              <a:rPr lang="en-US" sz="2000" cap="none" dirty="0" smtClean="0"/>
              <a:t> public static void main(string[] </a:t>
            </a:r>
            <a:r>
              <a:rPr lang="en-US" sz="2000" cap="none" dirty="0" err="1" smtClean="0"/>
              <a:t>args</a:t>
            </a:r>
            <a:r>
              <a:rPr lang="en-US" sz="2000" cap="none" dirty="0" smtClean="0"/>
              <a:t>) </a:t>
            </a:r>
            <a:br>
              <a:rPr lang="en-US" sz="2000" cap="none" dirty="0" smtClean="0"/>
            </a:br>
            <a:r>
              <a:rPr lang="en-US" sz="2000" cap="none" dirty="0" smtClean="0"/>
              <a:t>{ </a:t>
            </a:r>
            <a:br>
              <a:rPr lang="en-US" sz="2000" cap="none" dirty="0" smtClean="0"/>
            </a:br>
            <a:r>
              <a:rPr lang="en-US" sz="2000" cap="none" dirty="0" smtClean="0"/>
              <a:t>try</a:t>
            </a:r>
            <a:br>
              <a:rPr lang="en-US" sz="2000" cap="none" dirty="0" smtClean="0"/>
            </a:br>
            <a:r>
              <a:rPr lang="en-US" sz="2000" cap="none" dirty="0" smtClean="0"/>
              <a:t> { </a:t>
            </a:r>
            <a:br>
              <a:rPr lang="en-US" sz="2000" cap="none" dirty="0" smtClean="0"/>
            </a:br>
            <a:r>
              <a:rPr lang="en-US" sz="2000" cap="none" dirty="0" err="1" smtClean="0"/>
              <a:t>system.out.println</a:t>
            </a:r>
            <a:r>
              <a:rPr lang="en-US" sz="2000" cap="none" dirty="0" smtClean="0"/>
              <a:t>("try block executed</a:t>
            </a:r>
            <a:r>
              <a:rPr lang="en-US" sz="2000" cap="none" dirty="0" smtClean="0"/>
              <a:t>");</a:t>
            </a:r>
            <a:br>
              <a:rPr lang="en-US" sz="2000" cap="none" dirty="0" smtClean="0"/>
            </a:br>
            <a:r>
              <a:rPr lang="en-US" sz="2000" cap="none" dirty="0" smtClean="0"/>
              <a:t> </a:t>
            </a:r>
            <a:r>
              <a:rPr lang="en-US" sz="2000" cap="none" dirty="0" err="1" smtClean="0"/>
              <a:t>system.out.println</a:t>
            </a:r>
            <a:r>
              <a:rPr lang="en-US" sz="2000" cap="none" dirty="0" smtClean="0"/>
              <a:t>(10/0); </a:t>
            </a:r>
            <a:br>
              <a:rPr lang="en-US" sz="2000" cap="none" dirty="0" smtClean="0"/>
            </a:br>
            <a:r>
              <a:rPr lang="en-US" sz="2000" cap="none" dirty="0" smtClean="0"/>
              <a:t>}</a:t>
            </a:r>
            <a:br>
              <a:rPr lang="en-US" sz="2000" cap="none" dirty="0" smtClean="0"/>
            </a:br>
            <a:r>
              <a:rPr lang="en-US" sz="2000" cap="none" dirty="0" smtClean="0"/>
              <a:t> catch(</a:t>
            </a:r>
            <a:r>
              <a:rPr lang="en-US" sz="2000" cap="none" dirty="0" err="1" smtClean="0"/>
              <a:t>nullpointerexception</a:t>
            </a:r>
            <a:r>
              <a:rPr lang="en-US" sz="2000" cap="none" dirty="0" smtClean="0"/>
              <a:t> e)</a:t>
            </a:r>
            <a:br>
              <a:rPr lang="en-US" sz="2000" cap="none" dirty="0" smtClean="0"/>
            </a:br>
            <a:r>
              <a:rPr lang="en-US" sz="2000" cap="none" dirty="0" smtClean="0"/>
              <a:t> { </a:t>
            </a:r>
            <a:br>
              <a:rPr lang="en-US" sz="2000" cap="none" dirty="0" smtClean="0"/>
            </a:br>
            <a:r>
              <a:rPr lang="en-US" sz="2000" cap="none" dirty="0" err="1" smtClean="0"/>
              <a:t>system.out.println</a:t>
            </a:r>
            <a:r>
              <a:rPr lang="en-US" sz="2000" cap="none" dirty="0" smtClean="0"/>
              <a:t>("catch block executed");</a:t>
            </a:r>
            <a:br>
              <a:rPr lang="en-US" sz="2000" cap="none" dirty="0" smtClean="0"/>
            </a:br>
            <a:r>
              <a:rPr lang="en-US" sz="2000" cap="none" dirty="0" smtClean="0"/>
              <a:t> }</a:t>
            </a:r>
            <a:br>
              <a:rPr lang="en-US" sz="2000" cap="none" dirty="0" smtClean="0"/>
            </a:br>
            <a:r>
              <a:rPr lang="en-US" sz="2000" cap="none" dirty="0" smtClean="0"/>
              <a:t> finally </a:t>
            </a:r>
            <a:br>
              <a:rPr lang="en-US" sz="2000" cap="none" dirty="0" smtClean="0"/>
            </a:br>
            <a:r>
              <a:rPr sz="1800" smtClean="0"/>
              <a:t>{ System.out.println("finally block executed"); } } }</a:t>
            </a:r>
            <a:r>
              <a:rPr lang="en-US" sz="2000" cap="none" dirty="0" smtClean="0"/>
              <a:t/>
            </a:r>
            <a:br>
              <a:rPr lang="en-US" sz="2000" cap="none" dirty="0" smtClean="0"/>
            </a:br>
            <a:r>
              <a:rPr lang="en-US" sz="2000" cap="none" dirty="0" smtClean="0"/>
              <a:t/>
            </a:r>
            <a:br>
              <a:rPr lang="en-US" sz="2000" cap="none" dirty="0" smtClean="0"/>
            </a:br>
            <a:r>
              <a:rPr lang="en-US" sz="2000" cap="none" dirty="0" smtClean="0"/>
              <a:t/>
            </a:r>
            <a:br>
              <a:rPr lang="en-US" sz="2000" cap="none" dirty="0" smtClean="0"/>
            </a:br>
            <a:r>
              <a:rPr lang="en-US" sz="2000" cap="none" dirty="0" smtClean="0"/>
              <a:t/>
            </a:r>
            <a:br>
              <a:rPr lang="en-US" sz="2000" cap="none" dirty="0" smtClean="0"/>
            </a:br>
            <a:endParaRPr lang="en-US" sz="2000" cap="none"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output: </a:t>
            </a:r>
            <a:br>
              <a:rPr lang="en-US" sz="2800" cap="none" dirty="0" smtClean="0"/>
            </a:br>
            <a:r>
              <a:rPr lang="en-US" sz="2800" cap="none" dirty="0" smtClean="0"/>
              <a:t>try block executed finally block executed</a:t>
            </a:r>
            <a:br>
              <a:rPr lang="en-US" sz="2800" cap="none" dirty="0" smtClean="0"/>
            </a:br>
            <a:r>
              <a:rPr lang="en-US" sz="2800" cap="none" dirty="0" smtClean="0"/>
              <a:t> exception in thread "main" </a:t>
            </a:r>
            <a:r>
              <a:rPr lang="en-US" sz="2800" cap="none" dirty="0" err="1" smtClean="0"/>
              <a:t>java.lang.arithmeticexception</a:t>
            </a:r>
            <a:r>
              <a:rPr lang="en-US" sz="2800" cap="none" dirty="0" smtClean="0"/>
              <a:t>: </a:t>
            </a:r>
            <a:br>
              <a:rPr lang="en-US" sz="2800" cap="none" dirty="0" smtClean="0"/>
            </a:br>
            <a:r>
              <a:rPr lang="en-US" sz="2800" cap="none" dirty="0" smtClean="0"/>
              <a:t>/ by zero at </a:t>
            </a:r>
            <a:r>
              <a:rPr lang="en-US" sz="2800" cap="none" dirty="0" err="1" smtClean="0"/>
              <a:t>test.main</a:t>
            </a:r>
            <a:r>
              <a:rPr lang="en-US" sz="2800" cap="none" dirty="0" smtClean="0"/>
              <a:t>(test.java:8)</a:t>
            </a:r>
            <a:endParaRPr lang="en-US" sz="2800" cap="none"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cap="none" smtClean="0"/>
              <a:t>return vs finally?</a:t>
            </a:r>
            <a:endParaRPr lang="en-US" sz="2800" cap="none"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cap="none" smtClean="0"/>
              <a:t>return vs finally: </a:t>
            </a:r>
            <a:br>
              <a:rPr sz="2800" cap="none" smtClean="0"/>
            </a:br>
            <a:r>
              <a:rPr sz="2800" cap="none" smtClean="0"/>
              <a:t>even though return statement present in try or catch blocks first finally will be executed and after that only return statement will be considered.</a:t>
            </a:r>
            <a:br>
              <a:rPr sz="2800" cap="none" smtClean="0"/>
            </a:br>
            <a:r>
              <a:rPr sz="2800" cap="none" smtClean="0"/>
              <a:t> i.efinally block dominates </a:t>
            </a:r>
            <a:br>
              <a:rPr sz="2800" cap="none" smtClean="0"/>
            </a:br>
            <a:r>
              <a:rPr sz="2800" cap="none" smtClean="0"/>
              <a:t>return statement.</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l"/>
            <a:r>
              <a:rPr lang="en-US" sz="2800" cap="none" dirty="0" smtClean="0"/>
              <a:t>class test { </a:t>
            </a:r>
            <a:br>
              <a:rPr lang="en-US" sz="2800" cap="none" dirty="0" smtClean="0"/>
            </a:br>
            <a:r>
              <a:rPr lang="en-US" sz="2800" cap="none" dirty="0" smtClean="0"/>
              <a:t>public static void main(string[] </a:t>
            </a:r>
            <a:r>
              <a:rPr lang="en-US" sz="2800" cap="none" dirty="0" err="1" smtClean="0"/>
              <a:t>args</a:t>
            </a:r>
            <a:r>
              <a:rPr lang="en-US" sz="2800" cap="none" dirty="0" smtClean="0"/>
              <a:t>)</a:t>
            </a:r>
            <a:br>
              <a:rPr lang="en-US" sz="2800" cap="none" dirty="0" smtClean="0"/>
            </a:br>
            <a:r>
              <a:rPr lang="en-US" sz="2800" cap="none" dirty="0" smtClean="0"/>
              <a:t> { </a:t>
            </a:r>
            <a:br>
              <a:rPr lang="en-US" sz="2800" cap="none" dirty="0" smtClean="0"/>
            </a:br>
            <a:r>
              <a:rPr lang="en-US" sz="2800" cap="none" dirty="0" smtClean="0"/>
              <a:t>try </a:t>
            </a:r>
            <a:br>
              <a:rPr lang="en-US" sz="2800" cap="none" dirty="0" smtClean="0"/>
            </a:br>
            <a:r>
              <a:rPr lang="en-US" sz="2800" cap="none" dirty="0" smtClean="0"/>
              <a:t>{</a:t>
            </a:r>
            <a:br>
              <a:rPr lang="en-US" sz="2800" cap="none" dirty="0" smtClean="0"/>
            </a:br>
            <a:r>
              <a:rPr lang="en-US" sz="2800" cap="none" dirty="0" smtClean="0"/>
              <a:t> </a:t>
            </a:r>
            <a:r>
              <a:rPr lang="en-US" sz="2800" cap="none" dirty="0" err="1" smtClean="0"/>
              <a:t>system.out.println</a:t>
            </a:r>
            <a:r>
              <a:rPr lang="en-US" sz="2800" cap="none" dirty="0" smtClean="0"/>
              <a:t>("try block executed"); </a:t>
            </a:r>
            <a:br>
              <a:rPr lang="en-US" sz="2800" cap="none" dirty="0" smtClean="0"/>
            </a:br>
            <a:r>
              <a:rPr lang="en-US" sz="2800" cap="none" dirty="0" smtClean="0"/>
              <a:t>return; </a:t>
            </a:r>
            <a:br>
              <a:rPr lang="en-US" sz="2800" cap="none" dirty="0" smtClean="0"/>
            </a:br>
            <a:r>
              <a:rPr lang="en-US" sz="2800" cap="none" dirty="0" smtClean="0"/>
              <a:t>}</a:t>
            </a:r>
            <a:br>
              <a:rPr lang="en-US" sz="2800" cap="none" dirty="0" smtClean="0"/>
            </a:br>
            <a:r>
              <a:rPr lang="en-US" sz="2800" cap="none" dirty="0" smtClean="0"/>
              <a:t> catch(</a:t>
            </a:r>
            <a:r>
              <a:rPr lang="en-US" sz="2800" cap="none" dirty="0" err="1" smtClean="0"/>
              <a:t>arithmeticexception</a:t>
            </a:r>
            <a:r>
              <a:rPr lang="en-US" sz="2800" cap="none" dirty="0" smtClean="0"/>
              <a:t> e) </a:t>
            </a:r>
            <a:br>
              <a:rPr lang="en-US" sz="2800" cap="none" dirty="0" smtClean="0"/>
            </a:br>
            <a:r>
              <a:rPr lang="en-US" sz="2800" cap="none" dirty="0" smtClean="0"/>
              <a:t>{ </a:t>
            </a:r>
            <a:br>
              <a:rPr lang="en-US" sz="2800" cap="none" dirty="0" smtClean="0"/>
            </a:br>
            <a:r>
              <a:rPr lang="en-US" sz="2800" cap="none" dirty="0" err="1" smtClean="0"/>
              <a:t>system.out.println</a:t>
            </a:r>
            <a:r>
              <a:rPr lang="en-US" sz="2800" cap="none" dirty="0" smtClean="0"/>
              <a:t>("catch block executed"); </a:t>
            </a:r>
            <a:br>
              <a:rPr lang="en-US" sz="2800" cap="none" dirty="0" smtClean="0"/>
            </a:br>
            <a:r>
              <a:rPr lang="en-US" sz="2800" cap="none" dirty="0" smtClean="0"/>
              <a:t>}</a:t>
            </a:r>
            <a:br>
              <a:rPr lang="en-US" sz="2800" cap="none" dirty="0" smtClean="0"/>
            </a:br>
            <a:r>
              <a:rPr lang="en-US" sz="2800" cap="none" dirty="0" smtClean="0"/>
              <a:t> finally </a:t>
            </a:r>
            <a:br>
              <a:rPr lang="en-US" sz="2800" cap="none" dirty="0" smtClean="0"/>
            </a:br>
            <a:r>
              <a:rPr lang="en-US" sz="2800" cap="none" dirty="0" smtClean="0"/>
              <a:t>{ </a:t>
            </a:r>
            <a:br>
              <a:rPr lang="en-US" sz="2800" cap="none" dirty="0" smtClean="0"/>
            </a:br>
            <a:r>
              <a:rPr lang="en-US" sz="2800" cap="none" dirty="0" err="1" smtClean="0"/>
              <a:t>system.out.println</a:t>
            </a:r>
            <a:r>
              <a:rPr lang="en-US" sz="2800" cap="none" dirty="0" smtClean="0"/>
              <a:t>("finally block executed"); </a:t>
            </a:r>
            <a:br>
              <a:rPr lang="en-US" sz="2800" cap="none" dirty="0" smtClean="0"/>
            </a:br>
            <a:r>
              <a:rPr lang="en-US" sz="2800" cap="none" dirty="0" smtClean="0"/>
              <a:t>} </a:t>
            </a:r>
            <a:br>
              <a:rPr lang="en-US" sz="2800" cap="none" dirty="0" smtClean="0"/>
            </a:br>
            <a:r>
              <a:rPr lang="en-US" sz="2800" cap="none" dirty="0" smtClean="0"/>
              <a:t>}</a:t>
            </a:r>
            <a:br>
              <a:rPr lang="en-US" sz="2800" cap="none" dirty="0" smtClean="0"/>
            </a:br>
            <a:r>
              <a:rPr lang="en-US" sz="2800" cap="none" dirty="0" smtClean="0"/>
              <a:t>}</a:t>
            </a:r>
            <a:endParaRPr lang="en-US" sz="2800" cap="non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
            </a:r>
            <a:br>
              <a:rPr lang="en-US" sz="2800" cap="none" dirty="0" smtClean="0"/>
            </a:br>
            <a:r>
              <a:rPr lang="en-US" sz="2800" cap="none" dirty="0" smtClean="0"/>
              <a:t/>
            </a:r>
            <a:br>
              <a:rPr lang="en-US" sz="2800" cap="none" dirty="0" smtClean="0"/>
            </a:br>
            <a:r>
              <a:rPr lang="en-US" sz="2800" cap="none" dirty="0" smtClean="0"/>
              <a:t/>
            </a:r>
            <a:br>
              <a:rPr lang="en-US" sz="2800" cap="none" dirty="0" smtClean="0"/>
            </a:br>
            <a:r>
              <a:rPr lang="en-US" sz="2800" cap="none" dirty="0" smtClean="0"/>
              <a:t/>
            </a:r>
            <a:br>
              <a:rPr lang="en-US" sz="2800" cap="none" dirty="0" smtClean="0"/>
            </a:br>
            <a:r>
              <a:rPr lang="en-US" sz="2800" cap="none" dirty="0" smtClean="0"/>
              <a:t/>
            </a:r>
            <a:br>
              <a:rPr lang="en-US" sz="2800" cap="none" dirty="0" smtClean="0"/>
            </a:br>
            <a:r>
              <a:rPr lang="en-US" sz="2800" cap="none" dirty="0" smtClean="0"/>
              <a:t>Exception Handling Doesn't Mean Repairing An Exception. We Have To Define Alternative Way To Continue Rest Of The Program Normally. This Way Of Defining Alternative Is Nothing But Exception Handling</a:t>
            </a:r>
            <a:endParaRPr lang="en-US" sz="2800" cap="none"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Output: try block executed Finally block executed</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algn="l"/>
            <a:r>
              <a:rPr lang="en-US" sz="2000" cap="none" dirty="0" smtClean="0"/>
              <a:t>class test { public static void main(string[] </a:t>
            </a:r>
            <a:r>
              <a:rPr lang="en-US" sz="2000" cap="none" dirty="0" err="1" smtClean="0"/>
              <a:t>args</a:t>
            </a:r>
            <a:r>
              <a:rPr lang="en-US" sz="2000" cap="none" dirty="0" smtClean="0"/>
              <a:t>) </a:t>
            </a:r>
            <a:br>
              <a:rPr lang="en-US" sz="2000" cap="none" dirty="0" smtClean="0"/>
            </a:br>
            <a:r>
              <a:rPr lang="en-US" sz="2000" cap="none" dirty="0" smtClean="0"/>
              <a:t>{ </a:t>
            </a:r>
            <a:br>
              <a:rPr lang="en-US" sz="2000" cap="none" dirty="0" smtClean="0"/>
            </a:br>
            <a:r>
              <a:rPr lang="en-US" sz="2000" cap="none" dirty="0" err="1" smtClean="0"/>
              <a:t>system.out.println</a:t>
            </a:r>
            <a:r>
              <a:rPr lang="en-US" sz="2000" cap="none" dirty="0" smtClean="0"/>
              <a:t>(m1());</a:t>
            </a:r>
            <a:br>
              <a:rPr lang="en-US" sz="2000" cap="none" dirty="0" smtClean="0"/>
            </a:br>
            <a:r>
              <a:rPr lang="en-US" sz="2000" cap="none" dirty="0" smtClean="0"/>
              <a:t> }</a:t>
            </a:r>
            <a:br>
              <a:rPr lang="en-US" sz="2000" cap="none" dirty="0" smtClean="0"/>
            </a:br>
            <a:r>
              <a:rPr lang="en-US" sz="2000" cap="none" dirty="0" smtClean="0"/>
              <a:t> public static intm1()</a:t>
            </a:r>
            <a:br>
              <a:rPr lang="en-US" sz="2000" cap="none" dirty="0" smtClean="0"/>
            </a:br>
            <a:r>
              <a:rPr lang="en-US" sz="2000" cap="none" dirty="0" smtClean="0"/>
              <a:t>{</a:t>
            </a:r>
            <a:br>
              <a:rPr lang="en-US" sz="2000" cap="none" dirty="0" smtClean="0"/>
            </a:br>
            <a:r>
              <a:rPr lang="en-US" sz="2000" cap="none" dirty="0" smtClean="0"/>
              <a:t> try</a:t>
            </a:r>
            <a:br>
              <a:rPr lang="en-US" sz="2000" cap="none" dirty="0" smtClean="0"/>
            </a:br>
            <a:r>
              <a:rPr lang="en-US" sz="2000" cap="none" dirty="0" smtClean="0"/>
              <a:t> {</a:t>
            </a:r>
            <a:br>
              <a:rPr lang="en-US" sz="2000" cap="none" dirty="0" smtClean="0"/>
            </a:br>
            <a:r>
              <a:rPr lang="en-US" sz="2000" cap="none" dirty="0" smtClean="0"/>
              <a:t> </a:t>
            </a:r>
            <a:r>
              <a:rPr lang="en-US" sz="2000" cap="none" dirty="0" err="1" smtClean="0"/>
              <a:t>system.out.println</a:t>
            </a:r>
            <a:r>
              <a:rPr lang="en-US" sz="2000" cap="none" dirty="0" smtClean="0"/>
              <a:t>(10/0);</a:t>
            </a:r>
            <a:br>
              <a:rPr lang="en-US" sz="2000" cap="none" dirty="0" smtClean="0"/>
            </a:br>
            <a:r>
              <a:rPr lang="en-US" sz="2000" cap="none" dirty="0" smtClean="0"/>
              <a:t> return 777; </a:t>
            </a:r>
            <a:br>
              <a:rPr lang="en-US" sz="2000" cap="none" dirty="0" smtClean="0"/>
            </a:br>
            <a:r>
              <a:rPr lang="en-US" sz="2000" cap="none" dirty="0" smtClean="0"/>
              <a:t>}</a:t>
            </a:r>
            <a:br>
              <a:rPr lang="en-US" sz="2000" cap="none" dirty="0" smtClean="0"/>
            </a:br>
            <a:r>
              <a:rPr lang="en-US" sz="2000" cap="none" dirty="0" smtClean="0"/>
              <a:t> catch(</a:t>
            </a:r>
            <a:r>
              <a:rPr lang="en-US" sz="2000" cap="none" dirty="0" err="1" smtClean="0"/>
              <a:t>arithmeticexception</a:t>
            </a:r>
            <a:r>
              <a:rPr lang="en-US" sz="2000" cap="none" dirty="0" smtClean="0"/>
              <a:t> e) </a:t>
            </a:r>
            <a:br>
              <a:rPr lang="en-US" sz="2000" cap="none" dirty="0" smtClean="0"/>
            </a:br>
            <a:r>
              <a:rPr lang="en-US" sz="2000" cap="none" dirty="0" smtClean="0"/>
              <a:t>{ </a:t>
            </a:r>
            <a:br>
              <a:rPr lang="en-US" sz="2000" cap="none" dirty="0" smtClean="0"/>
            </a:br>
            <a:r>
              <a:rPr lang="en-US" sz="2000" cap="none" dirty="0" smtClean="0"/>
              <a:t>return 888; </a:t>
            </a:r>
            <a:br>
              <a:rPr lang="en-US" sz="2000" cap="none" dirty="0" smtClean="0"/>
            </a:br>
            <a:r>
              <a:rPr lang="en-US" sz="2000" cap="none" dirty="0" smtClean="0"/>
              <a:t>}</a:t>
            </a:r>
            <a:br>
              <a:rPr lang="en-US" sz="2000" cap="none" dirty="0" smtClean="0"/>
            </a:br>
            <a:r>
              <a:rPr lang="en-US" sz="2000" cap="none" dirty="0" smtClean="0"/>
              <a:t> finally</a:t>
            </a:r>
            <a:br>
              <a:rPr lang="en-US" sz="2000" cap="none" dirty="0" smtClean="0"/>
            </a:br>
            <a:r>
              <a:rPr lang="en-US" sz="2000" cap="none" dirty="0" smtClean="0"/>
              <a:t>{</a:t>
            </a:r>
            <a:br>
              <a:rPr lang="en-US" sz="2000" cap="none" dirty="0" smtClean="0"/>
            </a:br>
            <a:r>
              <a:rPr lang="en-US" sz="2000" cap="none" dirty="0" smtClean="0"/>
              <a:t> return 999; </a:t>
            </a:r>
            <a:br>
              <a:rPr lang="en-US" sz="2000" cap="none" dirty="0" smtClean="0"/>
            </a:br>
            <a:r>
              <a:rPr lang="en-US" sz="2000" cap="none" dirty="0" smtClean="0"/>
              <a:t>}</a:t>
            </a:r>
            <a:br>
              <a:rPr lang="en-US" sz="2000" cap="none" dirty="0" smtClean="0"/>
            </a:br>
            <a:r>
              <a:rPr lang="en-US" sz="2000" cap="none" dirty="0" smtClean="0"/>
              <a:t> }</a:t>
            </a:r>
            <a:br>
              <a:rPr lang="en-US" sz="2000" cap="none" dirty="0" smtClean="0"/>
            </a:br>
            <a:r>
              <a:rPr lang="en-US" sz="2000" cap="none" dirty="0" smtClean="0"/>
              <a:t>}</a:t>
            </a:r>
            <a:endParaRPr lang="en-US" sz="2000" cap="none"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Output: 999</a:t>
            </a:r>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Difference Between Final, Finally, And Finalize</a:t>
            </a:r>
            <a:endParaRPr lang="en-US" sz="2800" cap="none"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a:r>
              <a:rPr lang="en-US" sz="2800" cap="none" dirty="0" smtClean="0"/>
              <a:t>final: final is the modifier applicable for classes, methods and variables. </a:t>
            </a:r>
            <a:br>
              <a:rPr lang="en-US" sz="2800" cap="none" dirty="0" smtClean="0"/>
            </a:br>
            <a:r>
              <a:rPr lang="en-US" sz="2800" cap="none" dirty="0" smtClean="0"/>
              <a:t>if a class declared as the final then child class creation is not possible. </a:t>
            </a:r>
            <a:br>
              <a:rPr lang="en-US" sz="2800" cap="none" dirty="0" smtClean="0"/>
            </a:br>
            <a:r>
              <a:rPr lang="en-US" sz="2800" cap="none" dirty="0" smtClean="0"/>
              <a:t> if a method declared as the final then overriding of that method is not possible. </a:t>
            </a:r>
            <a:br>
              <a:rPr lang="en-US" sz="2800" cap="none" dirty="0" smtClean="0"/>
            </a:br>
            <a:r>
              <a:rPr lang="en-US" sz="2800" cap="none" dirty="0" smtClean="0"/>
              <a:t>if a variable declared as the final then reassignment is not possible.</a:t>
            </a:r>
            <a:endParaRPr lang="en-US" sz="2800" cap="none"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a:r>
              <a:rPr lang="en-US" sz="2800" cap="none" dirty="0" smtClean="0"/>
              <a:t>finally:  finally is the block always associated with try-catch to maintain clean up code which should be executed always irrespective of whether exception raised or not raised and whether handled or not handled</a:t>
            </a:r>
            <a:endParaRPr lang="en-US" sz="2800" cap="none"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finalize is a method, always invoked by Garbage Collector just before destroying an object to perform cleanup activities</a:t>
            </a: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a:r>
              <a:rPr lang="en-US" sz="2800" cap="none" dirty="0" smtClean="0"/>
              <a:t>try </a:t>
            </a:r>
            <a:br>
              <a:rPr lang="en-US" sz="2800" cap="none" dirty="0" smtClean="0"/>
            </a:br>
            <a:r>
              <a:rPr lang="en-US" sz="2800" cap="none" dirty="0" smtClean="0"/>
              <a:t>{</a:t>
            </a:r>
            <a:br>
              <a:rPr lang="en-US" sz="2800" cap="none" dirty="0" smtClean="0"/>
            </a:br>
            <a:r>
              <a:rPr lang="en-US" sz="2800" cap="none" dirty="0" smtClean="0"/>
              <a:t> stmt 1;</a:t>
            </a:r>
            <a:br>
              <a:rPr lang="en-US" sz="2800" cap="none" dirty="0" smtClean="0"/>
            </a:br>
            <a:r>
              <a:rPr lang="en-US" sz="2800" cap="none" dirty="0" smtClean="0"/>
              <a:t> stmt-2;</a:t>
            </a:r>
            <a:br>
              <a:rPr lang="en-US" sz="2800" cap="none" dirty="0" smtClean="0"/>
            </a:br>
            <a:r>
              <a:rPr lang="en-US" sz="2800" cap="none" dirty="0" smtClean="0"/>
              <a:t> stmt-3; </a:t>
            </a:r>
            <a:br>
              <a:rPr lang="en-US" sz="2800" cap="none" dirty="0" smtClean="0"/>
            </a:br>
            <a:r>
              <a:rPr lang="en-US" sz="2800" cap="none" dirty="0" smtClean="0"/>
              <a:t>} </a:t>
            </a:r>
            <a:br>
              <a:rPr lang="en-US" sz="2800" cap="none" dirty="0" smtClean="0"/>
            </a:br>
            <a:r>
              <a:rPr lang="en-US" sz="2800" cap="none" dirty="0" smtClean="0"/>
              <a:t>catch(exception e)</a:t>
            </a:r>
            <a:br>
              <a:rPr lang="en-US" sz="2800" cap="none" dirty="0" smtClean="0"/>
            </a:br>
            <a:r>
              <a:rPr lang="en-US" sz="2800" cap="none" dirty="0" smtClean="0"/>
              <a:t> {</a:t>
            </a:r>
            <a:br>
              <a:rPr lang="en-US" sz="2800" cap="none" dirty="0" smtClean="0"/>
            </a:br>
            <a:r>
              <a:rPr lang="en-US" sz="2800" cap="none" dirty="0" smtClean="0"/>
              <a:t> stmt-4; </a:t>
            </a:r>
            <a:br>
              <a:rPr lang="en-US" sz="2800" cap="none" dirty="0" smtClean="0"/>
            </a:br>
            <a:r>
              <a:rPr lang="en-US" sz="2800" cap="none" dirty="0" smtClean="0"/>
              <a:t>} </a:t>
            </a:r>
            <a:br>
              <a:rPr lang="en-US" sz="2800" cap="none" dirty="0" smtClean="0"/>
            </a:br>
            <a:r>
              <a:rPr lang="en-US" sz="2800" cap="none" dirty="0" smtClean="0"/>
              <a:t>finally </a:t>
            </a:r>
            <a:br>
              <a:rPr lang="en-US" sz="2800" cap="none" dirty="0" smtClean="0"/>
            </a:br>
            <a:r>
              <a:rPr lang="en-US" sz="2800" cap="none" dirty="0" smtClean="0"/>
              <a:t>{ </a:t>
            </a:r>
            <a:br>
              <a:rPr lang="en-US" sz="2800" cap="none" dirty="0" smtClean="0"/>
            </a:br>
            <a:r>
              <a:rPr lang="en-US" sz="2800" cap="none" dirty="0" smtClean="0"/>
              <a:t>stmt-5;</a:t>
            </a:r>
            <a:br>
              <a:rPr lang="en-US" sz="2800" cap="none" dirty="0" smtClean="0"/>
            </a:br>
            <a:r>
              <a:rPr lang="en-US" sz="2800" cap="none" dirty="0" smtClean="0"/>
              <a:t> }</a:t>
            </a:r>
            <a:br>
              <a:rPr lang="en-US" sz="2800" cap="none" dirty="0" smtClean="0"/>
            </a:br>
            <a:r>
              <a:rPr lang="en-US" sz="2800" cap="none" dirty="0" smtClean="0"/>
              <a:t> stmt-6;</a:t>
            </a:r>
            <a:endParaRPr lang="en-US" sz="2800" cap="none"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0"/>
            <a:ext cx="4419600" cy="6126163"/>
          </a:xfrm>
        </p:spPr>
        <p:txBody>
          <a:bodyPr>
            <a:normAutofit fontScale="55000" lnSpcReduction="20000"/>
          </a:bodyPr>
          <a:lstStyle/>
          <a:p>
            <a:endParaRPr lang="en-US" dirty="0" smtClean="0"/>
          </a:p>
          <a:p>
            <a:r>
              <a:rPr lang="en-US" b="1" dirty="0" smtClean="0"/>
              <a:t>public class Exceptions {</a:t>
            </a:r>
          </a:p>
          <a:p>
            <a:r>
              <a:rPr lang="en-US" b="1" dirty="0" smtClean="0"/>
              <a:t>public static void main(String[] </a:t>
            </a:r>
            <a:r>
              <a:rPr lang="en-US" b="1" dirty="0" err="1" smtClean="0"/>
              <a:t>args</a:t>
            </a:r>
            <a:r>
              <a:rPr lang="en-US" b="1" dirty="0" smtClean="0"/>
              <a:t>) {</a:t>
            </a:r>
          </a:p>
          <a:p>
            <a:endParaRPr lang="en-US" dirty="0" smtClean="0"/>
          </a:p>
          <a:p>
            <a:r>
              <a:rPr lang="en-US" b="1" dirty="0" smtClean="0"/>
              <a:t>try</a:t>
            </a:r>
          </a:p>
          <a:p>
            <a:r>
              <a:rPr lang="en-US" dirty="0" smtClean="0"/>
              <a:t>{</a:t>
            </a:r>
          </a:p>
          <a:p>
            <a:r>
              <a:rPr lang="en-US" dirty="0" err="1" smtClean="0"/>
              <a:t>System.</a:t>
            </a:r>
            <a:r>
              <a:rPr lang="en-US" b="1" i="1" dirty="0" err="1" smtClean="0"/>
              <a:t>out.println</a:t>
            </a:r>
            <a:r>
              <a:rPr lang="en-US" b="1" i="1" dirty="0" smtClean="0"/>
              <a:t>("1");</a:t>
            </a:r>
          </a:p>
          <a:p>
            <a:r>
              <a:rPr lang="en-US" dirty="0" err="1" smtClean="0"/>
              <a:t>System.</a:t>
            </a:r>
            <a:r>
              <a:rPr lang="en-US" b="1" i="1" dirty="0" err="1" smtClean="0"/>
              <a:t>out.println</a:t>
            </a:r>
            <a:r>
              <a:rPr lang="en-US" b="1" i="1" dirty="0" smtClean="0"/>
              <a:t>("2");</a:t>
            </a:r>
          </a:p>
          <a:p>
            <a:r>
              <a:rPr lang="en-US" dirty="0" err="1" smtClean="0"/>
              <a:t>System.</a:t>
            </a:r>
            <a:r>
              <a:rPr lang="en-US" b="1" i="1" dirty="0" err="1" smtClean="0"/>
              <a:t>out.println</a:t>
            </a:r>
            <a:r>
              <a:rPr lang="en-US" b="1" i="1" dirty="0" smtClean="0"/>
              <a:t>("3");</a:t>
            </a:r>
          </a:p>
          <a:p>
            <a:r>
              <a:rPr lang="en-US" b="1" dirty="0" smtClean="0"/>
              <a:t>try</a:t>
            </a:r>
          </a:p>
          <a:p>
            <a:r>
              <a:rPr lang="en-US" dirty="0" smtClean="0"/>
              <a:t>{</a:t>
            </a:r>
          </a:p>
          <a:p>
            <a:endParaRPr lang="en-US" dirty="0" smtClean="0"/>
          </a:p>
          <a:p>
            <a:r>
              <a:rPr lang="en-US" dirty="0" err="1" smtClean="0"/>
              <a:t>System.</a:t>
            </a:r>
            <a:r>
              <a:rPr lang="en-US" b="1" i="1" dirty="0" err="1" smtClean="0"/>
              <a:t>out.println</a:t>
            </a:r>
            <a:r>
              <a:rPr lang="en-US" b="1" i="1" dirty="0" smtClean="0"/>
              <a:t>("4");</a:t>
            </a:r>
          </a:p>
          <a:p>
            <a:r>
              <a:rPr lang="en-US" dirty="0" err="1" smtClean="0"/>
              <a:t>System.</a:t>
            </a:r>
            <a:r>
              <a:rPr lang="en-US" b="1" i="1" dirty="0" err="1" smtClean="0"/>
              <a:t>out.println</a:t>
            </a:r>
            <a:r>
              <a:rPr lang="en-US" b="1" i="1" dirty="0" smtClean="0"/>
              <a:t>("5");</a:t>
            </a:r>
          </a:p>
          <a:p>
            <a:r>
              <a:rPr lang="en-US" dirty="0" err="1" smtClean="0"/>
              <a:t>System.</a:t>
            </a:r>
            <a:r>
              <a:rPr lang="en-US" b="1" i="1" dirty="0" err="1" smtClean="0"/>
              <a:t>out.println</a:t>
            </a:r>
            <a:r>
              <a:rPr lang="en-US" b="1" i="1" dirty="0" smtClean="0"/>
              <a:t>("6");</a:t>
            </a:r>
          </a:p>
          <a:p>
            <a:endParaRPr lang="en-US" dirty="0" smtClean="0"/>
          </a:p>
          <a:p>
            <a:r>
              <a:rPr lang="en-US" dirty="0" smtClean="0"/>
              <a:t>}</a:t>
            </a:r>
          </a:p>
          <a:p>
            <a:r>
              <a:rPr lang="en-US" b="1" dirty="0" smtClean="0"/>
              <a:t>catch (</a:t>
            </a:r>
            <a:r>
              <a:rPr lang="en-US" b="1" dirty="0" err="1" smtClean="0"/>
              <a:t>ArithmeticException</a:t>
            </a:r>
            <a:r>
              <a:rPr lang="en-US" b="1" dirty="0" smtClean="0"/>
              <a:t> e) </a:t>
            </a:r>
          </a:p>
          <a:p>
            <a:r>
              <a:rPr lang="en-US" dirty="0" smtClean="0"/>
              <a:t>{</a:t>
            </a:r>
          </a:p>
          <a:p>
            <a:r>
              <a:rPr lang="en-US" dirty="0" err="1" smtClean="0"/>
              <a:t>System.</a:t>
            </a:r>
            <a:r>
              <a:rPr lang="en-US" b="1" i="1" dirty="0" err="1" smtClean="0"/>
              <a:t>out.println</a:t>
            </a:r>
            <a:r>
              <a:rPr lang="en-US" b="1" i="1" dirty="0" smtClean="0"/>
              <a:t>("7");</a:t>
            </a:r>
          </a:p>
          <a:p>
            <a:r>
              <a:rPr lang="en-US" dirty="0" smtClean="0"/>
              <a:t>}</a:t>
            </a:r>
          </a:p>
          <a:p>
            <a:r>
              <a:rPr lang="en-US" dirty="0" smtClean="0"/>
              <a:t>}</a:t>
            </a:r>
          </a:p>
          <a:p>
            <a:endParaRPr lang="en-US" dirty="0" smtClean="0"/>
          </a:p>
          <a:p>
            <a:endParaRPr lang="en-US" dirty="0"/>
          </a:p>
        </p:txBody>
      </p:sp>
      <p:sp>
        <p:nvSpPr>
          <p:cNvPr id="5" name="TextBox 4"/>
          <p:cNvSpPr txBox="1"/>
          <p:nvPr/>
        </p:nvSpPr>
        <p:spPr>
          <a:xfrm>
            <a:off x="4876800" y="152400"/>
            <a:ext cx="4038600" cy="5355312"/>
          </a:xfrm>
          <a:prstGeom prst="rect">
            <a:avLst/>
          </a:prstGeom>
          <a:noFill/>
        </p:spPr>
        <p:txBody>
          <a:bodyPr wrap="square" rtlCol="0">
            <a:spAutoFit/>
          </a:bodyPr>
          <a:lstStyle/>
          <a:p>
            <a:r>
              <a:rPr lang="en-US" b="1" dirty="0" smtClean="0"/>
              <a:t>finally</a:t>
            </a:r>
          </a:p>
          <a:p>
            <a:r>
              <a:rPr lang="en-US" dirty="0" smtClean="0"/>
              <a:t>{</a:t>
            </a:r>
          </a:p>
          <a:p>
            <a:r>
              <a:rPr lang="en-US" dirty="0" err="1" smtClean="0"/>
              <a:t>System.</a:t>
            </a:r>
            <a:r>
              <a:rPr lang="en-US" b="1" i="1" dirty="0" err="1" smtClean="0"/>
              <a:t>out.println</a:t>
            </a:r>
            <a:r>
              <a:rPr lang="en-US" b="1" i="1" dirty="0" smtClean="0"/>
              <a:t>("8");</a:t>
            </a:r>
          </a:p>
          <a:p>
            <a:r>
              <a:rPr lang="en-US" dirty="0" smtClean="0"/>
              <a:t>}</a:t>
            </a:r>
          </a:p>
          <a:p>
            <a:endParaRPr lang="en-US" dirty="0" smtClean="0"/>
          </a:p>
          <a:p>
            <a:r>
              <a:rPr lang="en-US" dirty="0" err="1" smtClean="0"/>
              <a:t>System.</a:t>
            </a:r>
            <a:r>
              <a:rPr lang="en-US" b="1" i="1" dirty="0" err="1" smtClean="0"/>
              <a:t>out.println</a:t>
            </a:r>
            <a:r>
              <a:rPr lang="en-US" b="1" i="1" dirty="0" smtClean="0"/>
              <a:t>("9");</a:t>
            </a:r>
          </a:p>
          <a:p>
            <a:r>
              <a:rPr lang="en-US" dirty="0" smtClean="0"/>
              <a:t>}</a:t>
            </a:r>
          </a:p>
          <a:p>
            <a:r>
              <a:rPr lang="en-US" b="1" dirty="0" smtClean="0"/>
              <a:t>catch (</a:t>
            </a:r>
            <a:r>
              <a:rPr lang="en-US" b="1" dirty="0" err="1" smtClean="0"/>
              <a:t>ArithmeticException</a:t>
            </a:r>
            <a:r>
              <a:rPr lang="en-US" b="1" dirty="0" smtClean="0"/>
              <a:t> </a:t>
            </a:r>
            <a:r>
              <a:rPr lang="en-US" b="1" dirty="0" err="1" smtClean="0"/>
              <a:t>ae</a:t>
            </a:r>
            <a:r>
              <a:rPr lang="en-US" b="1" dirty="0" smtClean="0"/>
              <a:t>) </a:t>
            </a:r>
          </a:p>
          <a:p>
            <a:r>
              <a:rPr lang="en-US" dirty="0" smtClean="0"/>
              <a:t>{</a:t>
            </a:r>
          </a:p>
          <a:p>
            <a:r>
              <a:rPr lang="en-US" dirty="0" err="1" smtClean="0"/>
              <a:t>System.</a:t>
            </a:r>
            <a:r>
              <a:rPr lang="en-US" b="1" i="1" dirty="0" err="1" smtClean="0"/>
              <a:t>out.println</a:t>
            </a:r>
            <a:r>
              <a:rPr lang="en-US" b="1" i="1" dirty="0" smtClean="0"/>
              <a:t>("10");</a:t>
            </a:r>
          </a:p>
          <a:p>
            <a:r>
              <a:rPr lang="en-US" dirty="0" smtClean="0"/>
              <a:t>}</a:t>
            </a:r>
          </a:p>
          <a:p>
            <a:endParaRPr lang="en-US" dirty="0" smtClean="0"/>
          </a:p>
          <a:p>
            <a:r>
              <a:rPr lang="en-US" b="1" dirty="0" smtClean="0"/>
              <a:t>finally</a:t>
            </a:r>
          </a:p>
          <a:p>
            <a:r>
              <a:rPr lang="en-US" dirty="0" smtClean="0"/>
              <a:t>{</a:t>
            </a:r>
          </a:p>
          <a:p>
            <a:r>
              <a:rPr lang="en-US" dirty="0" err="1" smtClean="0"/>
              <a:t>System.</a:t>
            </a:r>
            <a:r>
              <a:rPr lang="en-US" b="1" i="1" dirty="0" err="1" smtClean="0"/>
              <a:t>out.println</a:t>
            </a:r>
            <a:r>
              <a:rPr lang="en-US" b="1" i="1" dirty="0" smtClean="0"/>
              <a:t>("11");</a:t>
            </a:r>
          </a:p>
          <a:p>
            <a:r>
              <a:rPr lang="en-US" dirty="0" smtClean="0"/>
              <a:t>}</a:t>
            </a:r>
          </a:p>
          <a:p>
            <a:r>
              <a:rPr lang="en-US" dirty="0" err="1" smtClean="0"/>
              <a:t>System.</a:t>
            </a:r>
            <a:r>
              <a:rPr lang="en-US" b="1" i="1" dirty="0" err="1" smtClean="0"/>
              <a:t>out.println</a:t>
            </a:r>
            <a:r>
              <a:rPr lang="en-US" b="1" i="1" dirty="0" smtClean="0"/>
              <a:t>("12");</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1</a:t>
            </a:r>
          </a:p>
          <a:p>
            <a:r>
              <a:rPr lang="en-US" dirty="0" smtClean="0"/>
              <a:t>2</a:t>
            </a:r>
          </a:p>
          <a:p>
            <a:r>
              <a:rPr lang="en-US" dirty="0" smtClean="0"/>
              <a:t>3</a:t>
            </a:r>
          </a:p>
          <a:p>
            <a:r>
              <a:rPr lang="en-US" dirty="0" smtClean="0"/>
              <a:t>4</a:t>
            </a:r>
          </a:p>
          <a:p>
            <a:r>
              <a:rPr lang="en-US" dirty="0" smtClean="0"/>
              <a:t>5</a:t>
            </a:r>
          </a:p>
          <a:p>
            <a:r>
              <a:rPr lang="en-US" dirty="0" smtClean="0"/>
              <a:t>6</a:t>
            </a:r>
          </a:p>
          <a:p>
            <a:r>
              <a:rPr lang="en-US" dirty="0" smtClean="0"/>
              <a:t>8</a:t>
            </a:r>
          </a:p>
          <a:p>
            <a:r>
              <a:rPr lang="en-US" dirty="0" smtClean="0"/>
              <a:t>9</a:t>
            </a:r>
          </a:p>
          <a:p>
            <a:r>
              <a:rPr lang="en-US" dirty="0" smtClean="0"/>
              <a:t>11</a:t>
            </a:r>
          </a:p>
          <a:p>
            <a:r>
              <a:rPr lang="en-US" dirty="0" smtClean="0"/>
              <a:t>12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try </a:t>
            </a:r>
            <a:br>
              <a:rPr lang="en-US" sz="2800" cap="none" dirty="0" smtClean="0"/>
            </a:br>
            <a:r>
              <a:rPr lang="en-US" sz="2800" cap="none" dirty="0" smtClean="0"/>
              <a:t>{</a:t>
            </a:r>
            <a:br>
              <a:rPr lang="en-US" sz="2800" cap="none" dirty="0" smtClean="0"/>
            </a:br>
            <a:r>
              <a:rPr lang="en-US" sz="2800" cap="none" dirty="0" smtClean="0"/>
              <a:t> read data from </a:t>
            </a:r>
            <a:r>
              <a:rPr lang="en-US" sz="2800" cap="none" dirty="0" err="1" smtClean="0"/>
              <a:t>london</a:t>
            </a:r>
            <a:r>
              <a:rPr lang="en-US" sz="2800" cap="none" dirty="0" smtClean="0"/>
              <a:t> file</a:t>
            </a:r>
            <a:br>
              <a:rPr lang="en-US" sz="2800" cap="none" dirty="0" smtClean="0"/>
            </a:br>
            <a:r>
              <a:rPr lang="en-US" sz="2800" cap="none" dirty="0" smtClean="0"/>
              <a:t> }</a:t>
            </a:r>
            <a:br>
              <a:rPr lang="en-US" sz="2800" cap="none" dirty="0" smtClean="0"/>
            </a:br>
            <a:r>
              <a:rPr lang="en-US" sz="2800" cap="none" dirty="0" smtClean="0"/>
              <a:t> catch(</a:t>
            </a:r>
            <a:r>
              <a:rPr lang="en-US" sz="2800" cap="none" dirty="0" err="1" smtClean="0"/>
              <a:t>filenotfoundexception</a:t>
            </a:r>
            <a:r>
              <a:rPr lang="en-US" sz="2800" cap="none" dirty="0" smtClean="0"/>
              <a:t> e) </a:t>
            </a:r>
            <a:br>
              <a:rPr lang="en-US" sz="2800" cap="none" dirty="0" smtClean="0"/>
            </a:br>
            <a:r>
              <a:rPr lang="en-US" sz="2800" cap="none" dirty="0" smtClean="0"/>
              <a:t>{</a:t>
            </a:r>
            <a:br>
              <a:rPr lang="en-US" sz="2800" cap="none" dirty="0" smtClean="0"/>
            </a:br>
            <a:r>
              <a:rPr lang="en-US" sz="2800" cap="none" dirty="0" smtClean="0"/>
              <a:t> use local file and continue rest of the program normally </a:t>
            </a:r>
            <a:br>
              <a:rPr lang="en-US" sz="2800" cap="none" dirty="0" smtClean="0"/>
            </a:br>
            <a:r>
              <a:rPr lang="en-US" sz="2800" cap="none" dirty="0" smtClean="0"/>
              <a:t>} </a:t>
            </a:r>
            <a:endParaRPr lang="en-US" sz="2800" cap="none"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0"/>
            <a:ext cx="4419600" cy="6126163"/>
          </a:xfrm>
        </p:spPr>
        <p:txBody>
          <a:bodyPr>
            <a:normAutofit fontScale="55000" lnSpcReduction="20000"/>
          </a:bodyPr>
          <a:lstStyle/>
          <a:p>
            <a:endParaRPr lang="en-US" dirty="0" smtClean="0"/>
          </a:p>
          <a:p>
            <a:r>
              <a:rPr lang="en-US" b="1" dirty="0" smtClean="0"/>
              <a:t>public class Exceptions {</a:t>
            </a:r>
          </a:p>
          <a:p>
            <a:r>
              <a:rPr lang="en-US" b="1" dirty="0" smtClean="0"/>
              <a:t>public static void main(String[] </a:t>
            </a:r>
            <a:r>
              <a:rPr lang="en-US" b="1" dirty="0" err="1" smtClean="0"/>
              <a:t>args</a:t>
            </a:r>
            <a:r>
              <a:rPr lang="en-US" b="1" dirty="0" smtClean="0"/>
              <a:t>) {</a:t>
            </a:r>
          </a:p>
          <a:p>
            <a:endParaRPr lang="en-US" dirty="0" smtClean="0"/>
          </a:p>
          <a:p>
            <a:r>
              <a:rPr lang="en-US" b="1" dirty="0" smtClean="0"/>
              <a:t>try</a:t>
            </a:r>
          </a:p>
          <a:p>
            <a:r>
              <a:rPr lang="en-US" dirty="0" smtClean="0"/>
              <a:t>{</a:t>
            </a:r>
          </a:p>
          <a:p>
            <a:r>
              <a:rPr lang="en-US" dirty="0" err="1" smtClean="0"/>
              <a:t>System.</a:t>
            </a:r>
            <a:r>
              <a:rPr lang="en-US" b="1" i="1" dirty="0" err="1" smtClean="0"/>
              <a:t>out.println</a:t>
            </a:r>
            <a:r>
              <a:rPr lang="en-US" b="1" i="1" dirty="0" smtClean="0"/>
              <a:t>(10/0);</a:t>
            </a:r>
          </a:p>
          <a:p>
            <a:r>
              <a:rPr lang="en-US" dirty="0" err="1" smtClean="0"/>
              <a:t>System.</a:t>
            </a:r>
            <a:r>
              <a:rPr lang="en-US" b="1" i="1" dirty="0" err="1" smtClean="0"/>
              <a:t>out.println</a:t>
            </a:r>
            <a:r>
              <a:rPr lang="en-US" b="1" i="1" dirty="0" smtClean="0"/>
              <a:t>("2");</a:t>
            </a:r>
          </a:p>
          <a:p>
            <a:r>
              <a:rPr lang="en-US" dirty="0" err="1" smtClean="0"/>
              <a:t>System.</a:t>
            </a:r>
            <a:r>
              <a:rPr lang="en-US" b="1" i="1" dirty="0" err="1" smtClean="0"/>
              <a:t>out.println</a:t>
            </a:r>
            <a:r>
              <a:rPr lang="en-US" b="1" i="1" dirty="0" smtClean="0"/>
              <a:t>("3");</a:t>
            </a:r>
          </a:p>
          <a:p>
            <a:r>
              <a:rPr lang="en-US" b="1" dirty="0" smtClean="0"/>
              <a:t>try</a:t>
            </a:r>
          </a:p>
          <a:p>
            <a:r>
              <a:rPr lang="en-US" dirty="0" smtClean="0"/>
              <a:t>{</a:t>
            </a:r>
          </a:p>
          <a:p>
            <a:endParaRPr lang="en-US" dirty="0" smtClean="0"/>
          </a:p>
          <a:p>
            <a:r>
              <a:rPr lang="en-US" dirty="0" err="1" smtClean="0"/>
              <a:t>System.</a:t>
            </a:r>
            <a:r>
              <a:rPr lang="en-US" b="1" i="1" dirty="0" err="1" smtClean="0"/>
              <a:t>out.println</a:t>
            </a:r>
            <a:r>
              <a:rPr lang="en-US" b="1" i="1" dirty="0" smtClean="0"/>
              <a:t>("4");</a:t>
            </a:r>
          </a:p>
          <a:p>
            <a:r>
              <a:rPr lang="en-US" dirty="0" err="1" smtClean="0"/>
              <a:t>System.</a:t>
            </a:r>
            <a:r>
              <a:rPr lang="en-US" b="1" i="1" dirty="0" err="1" smtClean="0"/>
              <a:t>out.println</a:t>
            </a:r>
            <a:r>
              <a:rPr lang="en-US" b="1" i="1" dirty="0" smtClean="0"/>
              <a:t>("5");</a:t>
            </a:r>
          </a:p>
          <a:p>
            <a:r>
              <a:rPr lang="en-US" dirty="0" err="1" smtClean="0"/>
              <a:t>System.</a:t>
            </a:r>
            <a:r>
              <a:rPr lang="en-US" b="1" i="1" dirty="0" err="1" smtClean="0"/>
              <a:t>out.println</a:t>
            </a:r>
            <a:r>
              <a:rPr lang="en-US" b="1" i="1" dirty="0" smtClean="0"/>
              <a:t>("6");</a:t>
            </a:r>
          </a:p>
          <a:p>
            <a:endParaRPr lang="en-US" dirty="0" smtClean="0"/>
          </a:p>
          <a:p>
            <a:r>
              <a:rPr lang="en-US" dirty="0" smtClean="0"/>
              <a:t>}</a:t>
            </a:r>
          </a:p>
          <a:p>
            <a:r>
              <a:rPr lang="en-US" b="1" dirty="0" smtClean="0"/>
              <a:t>catch (</a:t>
            </a:r>
            <a:r>
              <a:rPr lang="en-US" b="1" dirty="0" err="1" smtClean="0"/>
              <a:t>ArithmeticException</a:t>
            </a:r>
            <a:r>
              <a:rPr lang="en-US" b="1" dirty="0" smtClean="0"/>
              <a:t> e) </a:t>
            </a:r>
          </a:p>
          <a:p>
            <a:r>
              <a:rPr lang="en-US" dirty="0" smtClean="0"/>
              <a:t>{</a:t>
            </a:r>
          </a:p>
          <a:p>
            <a:r>
              <a:rPr lang="en-US" dirty="0" err="1" smtClean="0"/>
              <a:t>System.</a:t>
            </a:r>
            <a:r>
              <a:rPr lang="en-US" b="1" i="1" dirty="0" err="1" smtClean="0"/>
              <a:t>out.println</a:t>
            </a:r>
            <a:r>
              <a:rPr lang="en-US" b="1" i="1" dirty="0" smtClean="0"/>
              <a:t>("7");</a:t>
            </a:r>
          </a:p>
          <a:p>
            <a:r>
              <a:rPr lang="en-US" dirty="0" smtClean="0"/>
              <a:t>}</a:t>
            </a:r>
          </a:p>
          <a:p>
            <a:r>
              <a:rPr lang="en-US" dirty="0" smtClean="0"/>
              <a:t>}</a:t>
            </a:r>
          </a:p>
          <a:p>
            <a:endParaRPr lang="en-US" dirty="0" smtClean="0"/>
          </a:p>
          <a:p>
            <a:endParaRPr lang="en-US" dirty="0"/>
          </a:p>
        </p:txBody>
      </p:sp>
      <p:sp>
        <p:nvSpPr>
          <p:cNvPr id="5" name="TextBox 4"/>
          <p:cNvSpPr txBox="1"/>
          <p:nvPr/>
        </p:nvSpPr>
        <p:spPr>
          <a:xfrm>
            <a:off x="4876800" y="152400"/>
            <a:ext cx="4038600" cy="5355312"/>
          </a:xfrm>
          <a:prstGeom prst="rect">
            <a:avLst/>
          </a:prstGeom>
          <a:noFill/>
        </p:spPr>
        <p:txBody>
          <a:bodyPr wrap="square" rtlCol="0">
            <a:spAutoFit/>
          </a:bodyPr>
          <a:lstStyle/>
          <a:p>
            <a:r>
              <a:rPr lang="en-US" b="1" dirty="0" smtClean="0"/>
              <a:t>finally</a:t>
            </a:r>
          </a:p>
          <a:p>
            <a:r>
              <a:rPr lang="en-US" dirty="0" smtClean="0"/>
              <a:t>{</a:t>
            </a:r>
          </a:p>
          <a:p>
            <a:r>
              <a:rPr lang="en-US" dirty="0" err="1" smtClean="0"/>
              <a:t>System.</a:t>
            </a:r>
            <a:r>
              <a:rPr lang="en-US" b="1" i="1" dirty="0" err="1" smtClean="0"/>
              <a:t>out.println</a:t>
            </a:r>
            <a:r>
              <a:rPr lang="en-US" b="1" i="1" dirty="0" smtClean="0"/>
              <a:t>("8");</a:t>
            </a:r>
          </a:p>
          <a:p>
            <a:r>
              <a:rPr lang="en-US" dirty="0" smtClean="0"/>
              <a:t>}</a:t>
            </a:r>
          </a:p>
          <a:p>
            <a:endParaRPr lang="en-US" dirty="0" smtClean="0"/>
          </a:p>
          <a:p>
            <a:r>
              <a:rPr lang="en-US" dirty="0" err="1" smtClean="0"/>
              <a:t>System.</a:t>
            </a:r>
            <a:r>
              <a:rPr lang="en-US" b="1" i="1" dirty="0" err="1" smtClean="0"/>
              <a:t>out.println</a:t>
            </a:r>
            <a:r>
              <a:rPr lang="en-US" b="1" i="1" dirty="0" smtClean="0"/>
              <a:t>("9");</a:t>
            </a:r>
          </a:p>
          <a:p>
            <a:r>
              <a:rPr lang="en-US" dirty="0" smtClean="0"/>
              <a:t>}</a:t>
            </a:r>
          </a:p>
          <a:p>
            <a:r>
              <a:rPr lang="en-US" b="1" dirty="0" smtClean="0"/>
              <a:t>catch (</a:t>
            </a:r>
            <a:r>
              <a:rPr lang="en-US" b="1" dirty="0" err="1" smtClean="0"/>
              <a:t>ArithmeticException</a:t>
            </a:r>
            <a:r>
              <a:rPr lang="en-US" b="1" dirty="0" smtClean="0"/>
              <a:t> </a:t>
            </a:r>
            <a:r>
              <a:rPr lang="en-US" b="1" dirty="0" err="1" smtClean="0"/>
              <a:t>ae</a:t>
            </a:r>
            <a:r>
              <a:rPr lang="en-US" b="1" dirty="0" smtClean="0"/>
              <a:t>) </a:t>
            </a:r>
          </a:p>
          <a:p>
            <a:r>
              <a:rPr lang="en-US" dirty="0" smtClean="0"/>
              <a:t>{</a:t>
            </a:r>
          </a:p>
          <a:p>
            <a:r>
              <a:rPr lang="en-US" dirty="0" err="1" smtClean="0"/>
              <a:t>System.</a:t>
            </a:r>
            <a:r>
              <a:rPr lang="en-US" b="1" i="1" dirty="0" err="1" smtClean="0"/>
              <a:t>out.println</a:t>
            </a:r>
            <a:r>
              <a:rPr lang="en-US" b="1" i="1" dirty="0" smtClean="0"/>
              <a:t>("10");</a:t>
            </a:r>
          </a:p>
          <a:p>
            <a:r>
              <a:rPr lang="en-US" dirty="0" smtClean="0"/>
              <a:t>}</a:t>
            </a:r>
          </a:p>
          <a:p>
            <a:endParaRPr lang="en-US" dirty="0" smtClean="0"/>
          </a:p>
          <a:p>
            <a:r>
              <a:rPr lang="en-US" b="1" dirty="0" smtClean="0"/>
              <a:t>finally</a:t>
            </a:r>
          </a:p>
          <a:p>
            <a:r>
              <a:rPr lang="en-US" dirty="0" smtClean="0"/>
              <a:t>{</a:t>
            </a:r>
          </a:p>
          <a:p>
            <a:r>
              <a:rPr lang="en-US" dirty="0" err="1" smtClean="0"/>
              <a:t>System.</a:t>
            </a:r>
            <a:r>
              <a:rPr lang="en-US" b="1" i="1" dirty="0" err="1" smtClean="0"/>
              <a:t>out.println</a:t>
            </a:r>
            <a:r>
              <a:rPr lang="en-US" b="1" i="1" dirty="0" smtClean="0"/>
              <a:t>("11");</a:t>
            </a:r>
          </a:p>
          <a:p>
            <a:r>
              <a:rPr lang="en-US" dirty="0" smtClean="0"/>
              <a:t>}</a:t>
            </a:r>
          </a:p>
          <a:p>
            <a:r>
              <a:rPr lang="en-US" dirty="0" err="1" smtClean="0"/>
              <a:t>System.</a:t>
            </a:r>
            <a:r>
              <a:rPr lang="en-US" b="1" i="1" dirty="0" err="1" smtClean="0"/>
              <a:t>out.println</a:t>
            </a:r>
            <a:r>
              <a:rPr lang="en-US" b="1" i="1" dirty="0" smtClean="0"/>
              <a:t>("12");</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10</a:t>
            </a:r>
          </a:p>
          <a:p>
            <a:r>
              <a:rPr lang="en-US" dirty="0" smtClean="0"/>
              <a:t>11</a:t>
            </a:r>
          </a:p>
          <a:p>
            <a:r>
              <a:rPr lang="en-US" dirty="0" smtClean="0"/>
              <a:t>12</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0"/>
            <a:ext cx="4419600" cy="6126163"/>
          </a:xfrm>
        </p:spPr>
        <p:txBody>
          <a:bodyPr>
            <a:normAutofit fontScale="55000" lnSpcReduction="20000"/>
          </a:bodyPr>
          <a:lstStyle/>
          <a:p>
            <a:endParaRPr lang="en-US" dirty="0" smtClean="0"/>
          </a:p>
          <a:p>
            <a:r>
              <a:rPr lang="en-US" b="1" dirty="0" smtClean="0"/>
              <a:t>public class Exceptions {</a:t>
            </a:r>
          </a:p>
          <a:p>
            <a:r>
              <a:rPr lang="en-US" b="1" dirty="0" smtClean="0"/>
              <a:t>public static void main(String[] </a:t>
            </a:r>
            <a:r>
              <a:rPr lang="en-US" b="1" dirty="0" err="1" smtClean="0"/>
              <a:t>args</a:t>
            </a:r>
            <a:r>
              <a:rPr lang="en-US" b="1" dirty="0" smtClean="0"/>
              <a:t>) {</a:t>
            </a:r>
          </a:p>
          <a:p>
            <a:endParaRPr lang="en-US" dirty="0" smtClean="0"/>
          </a:p>
          <a:p>
            <a:r>
              <a:rPr lang="en-US" b="1" dirty="0" smtClean="0"/>
              <a:t>try</a:t>
            </a:r>
          </a:p>
          <a:p>
            <a:r>
              <a:rPr lang="en-US" dirty="0" smtClean="0"/>
              <a:t>{</a:t>
            </a:r>
          </a:p>
          <a:p>
            <a:r>
              <a:rPr lang="en-US" dirty="0" err="1" smtClean="0"/>
              <a:t>System.</a:t>
            </a:r>
            <a:r>
              <a:rPr lang="en-US" b="1" i="1" dirty="0" err="1" smtClean="0"/>
              <a:t>out.println</a:t>
            </a:r>
            <a:r>
              <a:rPr lang="en-US" b="1" i="1" dirty="0" smtClean="0"/>
              <a:t>(“1”);</a:t>
            </a:r>
          </a:p>
          <a:p>
            <a:r>
              <a:rPr lang="en-US" dirty="0" err="1" smtClean="0"/>
              <a:t>System.</a:t>
            </a:r>
            <a:r>
              <a:rPr lang="en-US" b="1" i="1" dirty="0" err="1" smtClean="0"/>
              <a:t>out.println</a:t>
            </a:r>
            <a:r>
              <a:rPr lang="en-US" b="1" i="1" dirty="0" smtClean="0"/>
              <a:t>("2");</a:t>
            </a:r>
          </a:p>
          <a:p>
            <a:r>
              <a:rPr lang="en-US" dirty="0" err="1" smtClean="0"/>
              <a:t>System.</a:t>
            </a:r>
            <a:r>
              <a:rPr lang="en-US" b="1" i="1" dirty="0" err="1" smtClean="0"/>
              <a:t>out.println</a:t>
            </a:r>
            <a:r>
              <a:rPr lang="en-US" b="1" i="1" dirty="0" smtClean="0"/>
              <a:t>("3");</a:t>
            </a:r>
          </a:p>
          <a:p>
            <a:r>
              <a:rPr lang="en-US" b="1" dirty="0" smtClean="0"/>
              <a:t>try</a:t>
            </a:r>
          </a:p>
          <a:p>
            <a:r>
              <a:rPr lang="en-US" dirty="0" smtClean="0"/>
              <a:t>{</a:t>
            </a:r>
          </a:p>
          <a:p>
            <a:endParaRPr lang="en-US" dirty="0" smtClean="0"/>
          </a:p>
          <a:p>
            <a:r>
              <a:rPr lang="en-US" dirty="0" err="1" smtClean="0"/>
              <a:t>System.</a:t>
            </a:r>
            <a:r>
              <a:rPr lang="en-US" b="1" i="1" dirty="0" err="1" smtClean="0"/>
              <a:t>out.println</a:t>
            </a:r>
            <a:r>
              <a:rPr lang="en-US" b="1" i="1" dirty="0" smtClean="0"/>
              <a:t>(10/0);</a:t>
            </a:r>
          </a:p>
          <a:p>
            <a:r>
              <a:rPr lang="en-US" dirty="0" err="1" smtClean="0"/>
              <a:t>System.</a:t>
            </a:r>
            <a:r>
              <a:rPr lang="en-US" b="1" i="1" dirty="0" err="1" smtClean="0"/>
              <a:t>out.println</a:t>
            </a:r>
            <a:r>
              <a:rPr lang="en-US" b="1" i="1" dirty="0" smtClean="0"/>
              <a:t>("5");</a:t>
            </a:r>
          </a:p>
          <a:p>
            <a:r>
              <a:rPr lang="en-US" dirty="0" err="1" smtClean="0"/>
              <a:t>System.</a:t>
            </a:r>
            <a:r>
              <a:rPr lang="en-US" b="1" i="1" dirty="0" err="1" smtClean="0"/>
              <a:t>out.println</a:t>
            </a:r>
            <a:r>
              <a:rPr lang="en-US" b="1" i="1" dirty="0" smtClean="0"/>
              <a:t>("6");</a:t>
            </a:r>
          </a:p>
          <a:p>
            <a:endParaRPr lang="en-US" dirty="0" smtClean="0"/>
          </a:p>
          <a:p>
            <a:r>
              <a:rPr lang="en-US" dirty="0" smtClean="0"/>
              <a:t>}</a:t>
            </a:r>
          </a:p>
          <a:p>
            <a:r>
              <a:rPr lang="en-US" b="1" dirty="0" smtClean="0"/>
              <a:t>catch (</a:t>
            </a:r>
            <a:r>
              <a:rPr lang="en-US" b="1" dirty="0" err="1" smtClean="0"/>
              <a:t>ArithmeticException</a:t>
            </a:r>
            <a:r>
              <a:rPr lang="en-US" b="1" dirty="0" smtClean="0"/>
              <a:t> e) </a:t>
            </a:r>
          </a:p>
          <a:p>
            <a:r>
              <a:rPr lang="en-US" dirty="0" smtClean="0"/>
              <a:t>{</a:t>
            </a:r>
          </a:p>
          <a:p>
            <a:r>
              <a:rPr lang="en-US" dirty="0" err="1" smtClean="0"/>
              <a:t>System.</a:t>
            </a:r>
            <a:r>
              <a:rPr lang="en-US" b="1" i="1" dirty="0" err="1" smtClean="0"/>
              <a:t>out.println</a:t>
            </a:r>
            <a:r>
              <a:rPr lang="en-US" b="1" i="1" dirty="0" smtClean="0"/>
              <a:t>("7");</a:t>
            </a:r>
          </a:p>
          <a:p>
            <a:r>
              <a:rPr lang="en-US" dirty="0" smtClean="0"/>
              <a:t>}</a:t>
            </a:r>
          </a:p>
          <a:p>
            <a:r>
              <a:rPr lang="en-US" dirty="0" smtClean="0"/>
              <a:t>}</a:t>
            </a:r>
          </a:p>
          <a:p>
            <a:endParaRPr lang="en-US" dirty="0" smtClean="0"/>
          </a:p>
          <a:p>
            <a:endParaRPr lang="en-US" dirty="0"/>
          </a:p>
        </p:txBody>
      </p:sp>
      <p:sp>
        <p:nvSpPr>
          <p:cNvPr id="5" name="TextBox 4"/>
          <p:cNvSpPr txBox="1"/>
          <p:nvPr/>
        </p:nvSpPr>
        <p:spPr>
          <a:xfrm>
            <a:off x="4876800" y="152400"/>
            <a:ext cx="4038600" cy="5355312"/>
          </a:xfrm>
          <a:prstGeom prst="rect">
            <a:avLst/>
          </a:prstGeom>
          <a:noFill/>
        </p:spPr>
        <p:txBody>
          <a:bodyPr wrap="square" rtlCol="0">
            <a:spAutoFit/>
          </a:bodyPr>
          <a:lstStyle/>
          <a:p>
            <a:r>
              <a:rPr lang="en-US" b="1" dirty="0" smtClean="0"/>
              <a:t>finally</a:t>
            </a:r>
          </a:p>
          <a:p>
            <a:r>
              <a:rPr lang="en-US" dirty="0" smtClean="0"/>
              <a:t>{</a:t>
            </a:r>
          </a:p>
          <a:p>
            <a:r>
              <a:rPr lang="en-US" dirty="0" err="1" smtClean="0"/>
              <a:t>System.</a:t>
            </a:r>
            <a:r>
              <a:rPr lang="en-US" b="1" i="1" dirty="0" err="1" smtClean="0"/>
              <a:t>out.println</a:t>
            </a:r>
            <a:r>
              <a:rPr lang="en-US" b="1" i="1" dirty="0" smtClean="0"/>
              <a:t>("8");</a:t>
            </a:r>
          </a:p>
          <a:p>
            <a:r>
              <a:rPr lang="en-US" dirty="0" smtClean="0"/>
              <a:t>}</a:t>
            </a:r>
          </a:p>
          <a:p>
            <a:endParaRPr lang="en-US" dirty="0" smtClean="0"/>
          </a:p>
          <a:p>
            <a:r>
              <a:rPr lang="en-US" dirty="0" err="1" smtClean="0"/>
              <a:t>System.</a:t>
            </a:r>
            <a:r>
              <a:rPr lang="en-US" b="1" i="1" dirty="0" err="1" smtClean="0"/>
              <a:t>out.println</a:t>
            </a:r>
            <a:r>
              <a:rPr lang="en-US" b="1" i="1" dirty="0" smtClean="0"/>
              <a:t>("9");</a:t>
            </a:r>
          </a:p>
          <a:p>
            <a:r>
              <a:rPr lang="en-US" dirty="0" smtClean="0"/>
              <a:t>}</a:t>
            </a:r>
          </a:p>
          <a:p>
            <a:r>
              <a:rPr lang="en-US" b="1" dirty="0" smtClean="0"/>
              <a:t>catch (</a:t>
            </a:r>
            <a:r>
              <a:rPr lang="en-US" b="1" dirty="0" err="1" smtClean="0"/>
              <a:t>ArithmeticException</a:t>
            </a:r>
            <a:r>
              <a:rPr lang="en-US" b="1" dirty="0" smtClean="0"/>
              <a:t> </a:t>
            </a:r>
            <a:r>
              <a:rPr lang="en-US" b="1" dirty="0" err="1" smtClean="0"/>
              <a:t>ae</a:t>
            </a:r>
            <a:r>
              <a:rPr lang="en-US" b="1" dirty="0" smtClean="0"/>
              <a:t>) </a:t>
            </a:r>
          </a:p>
          <a:p>
            <a:r>
              <a:rPr lang="en-US" dirty="0" smtClean="0"/>
              <a:t>{</a:t>
            </a:r>
          </a:p>
          <a:p>
            <a:r>
              <a:rPr lang="en-US" dirty="0" err="1" smtClean="0"/>
              <a:t>System.</a:t>
            </a:r>
            <a:r>
              <a:rPr lang="en-US" b="1" i="1" dirty="0" err="1" smtClean="0"/>
              <a:t>out.println</a:t>
            </a:r>
            <a:r>
              <a:rPr lang="en-US" b="1" i="1" dirty="0" smtClean="0"/>
              <a:t>("10");</a:t>
            </a:r>
          </a:p>
          <a:p>
            <a:r>
              <a:rPr lang="en-US" dirty="0" smtClean="0"/>
              <a:t>}</a:t>
            </a:r>
          </a:p>
          <a:p>
            <a:endParaRPr lang="en-US" dirty="0" smtClean="0"/>
          </a:p>
          <a:p>
            <a:r>
              <a:rPr lang="en-US" b="1" dirty="0" smtClean="0"/>
              <a:t>finally</a:t>
            </a:r>
          </a:p>
          <a:p>
            <a:r>
              <a:rPr lang="en-US" dirty="0" smtClean="0"/>
              <a:t>{</a:t>
            </a:r>
          </a:p>
          <a:p>
            <a:r>
              <a:rPr lang="en-US" dirty="0" err="1" smtClean="0"/>
              <a:t>System.</a:t>
            </a:r>
            <a:r>
              <a:rPr lang="en-US" b="1" i="1" dirty="0" err="1" smtClean="0"/>
              <a:t>out.println</a:t>
            </a:r>
            <a:r>
              <a:rPr lang="en-US" b="1" i="1" dirty="0" smtClean="0"/>
              <a:t>("11");</a:t>
            </a:r>
          </a:p>
          <a:p>
            <a:r>
              <a:rPr lang="en-US" dirty="0" smtClean="0"/>
              <a:t>}</a:t>
            </a:r>
          </a:p>
          <a:p>
            <a:r>
              <a:rPr lang="en-US" dirty="0" err="1" smtClean="0"/>
              <a:t>System.</a:t>
            </a:r>
            <a:r>
              <a:rPr lang="en-US" b="1" i="1" dirty="0" err="1" smtClean="0"/>
              <a:t>out.println</a:t>
            </a:r>
            <a:r>
              <a:rPr lang="en-US" b="1" i="1" dirty="0" smtClean="0"/>
              <a:t>("12");</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a:t>
            </a:r>
          </a:p>
          <a:p>
            <a:r>
              <a:rPr lang="en-US" dirty="0" smtClean="0"/>
              <a:t>2</a:t>
            </a:r>
          </a:p>
          <a:p>
            <a:r>
              <a:rPr lang="en-US" dirty="0" smtClean="0"/>
              <a:t>3</a:t>
            </a:r>
          </a:p>
          <a:p>
            <a:r>
              <a:rPr lang="en-US" dirty="0" smtClean="0"/>
              <a:t>7</a:t>
            </a:r>
          </a:p>
          <a:p>
            <a:r>
              <a:rPr lang="en-US" dirty="0" smtClean="0"/>
              <a:t>8</a:t>
            </a:r>
          </a:p>
          <a:p>
            <a:r>
              <a:rPr lang="en-US" dirty="0" smtClean="0"/>
              <a:t>9</a:t>
            </a:r>
          </a:p>
          <a:p>
            <a:r>
              <a:rPr lang="en-US" dirty="0" smtClean="0"/>
              <a:t>11</a:t>
            </a:r>
          </a:p>
          <a:p>
            <a:r>
              <a:rPr lang="en-US" dirty="0" smtClean="0"/>
              <a:t>12</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0"/>
            <a:ext cx="4419600" cy="6126163"/>
          </a:xfrm>
        </p:spPr>
        <p:txBody>
          <a:bodyPr>
            <a:normAutofit fontScale="55000" lnSpcReduction="20000"/>
          </a:bodyPr>
          <a:lstStyle/>
          <a:p>
            <a:endParaRPr lang="en-US" dirty="0" smtClean="0"/>
          </a:p>
          <a:p>
            <a:r>
              <a:rPr lang="en-US" b="1" dirty="0" smtClean="0"/>
              <a:t>public class Exceptions {</a:t>
            </a:r>
          </a:p>
          <a:p>
            <a:r>
              <a:rPr lang="en-US" b="1" dirty="0" smtClean="0"/>
              <a:t>public static void main(String[] </a:t>
            </a:r>
            <a:r>
              <a:rPr lang="en-US" b="1" dirty="0" err="1" smtClean="0"/>
              <a:t>args</a:t>
            </a:r>
            <a:r>
              <a:rPr lang="en-US" b="1" dirty="0" smtClean="0"/>
              <a:t>) {</a:t>
            </a:r>
          </a:p>
          <a:p>
            <a:endParaRPr lang="en-US" dirty="0" smtClean="0"/>
          </a:p>
          <a:p>
            <a:r>
              <a:rPr lang="en-US" b="1" dirty="0" smtClean="0"/>
              <a:t>try</a:t>
            </a:r>
          </a:p>
          <a:p>
            <a:r>
              <a:rPr lang="en-US" dirty="0" smtClean="0"/>
              <a:t>{</a:t>
            </a:r>
          </a:p>
          <a:p>
            <a:r>
              <a:rPr lang="en-US" dirty="0" err="1" smtClean="0"/>
              <a:t>System.</a:t>
            </a:r>
            <a:r>
              <a:rPr lang="en-US" b="1" i="1" dirty="0" err="1" smtClean="0"/>
              <a:t>out.println</a:t>
            </a:r>
            <a:r>
              <a:rPr lang="en-US" b="1" i="1" dirty="0" smtClean="0"/>
              <a:t>(10/0);</a:t>
            </a:r>
          </a:p>
          <a:p>
            <a:r>
              <a:rPr lang="en-US" dirty="0" err="1" smtClean="0"/>
              <a:t>System.</a:t>
            </a:r>
            <a:r>
              <a:rPr lang="en-US" b="1" i="1" dirty="0" err="1" smtClean="0"/>
              <a:t>out.println</a:t>
            </a:r>
            <a:r>
              <a:rPr lang="en-US" b="1" i="1" dirty="0" smtClean="0"/>
              <a:t>("2");</a:t>
            </a:r>
          </a:p>
          <a:p>
            <a:r>
              <a:rPr lang="en-US" dirty="0" err="1" smtClean="0"/>
              <a:t>System.</a:t>
            </a:r>
            <a:r>
              <a:rPr lang="en-US" b="1" i="1" dirty="0" err="1" smtClean="0"/>
              <a:t>out.println</a:t>
            </a:r>
            <a:r>
              <a:rPr lang="en-US" b="1" i="1" dirty="0" smtClean="0"/>
              <a:t>("3");</a:t>
            </a:r>
          </a:p>
          <a:p>
            <a:r>
              <a:rPr lang="en-US" b="1" dirty="0" smtClean="0"/>
              <a:t>try</a:t>
            </a:r>
          </a:p>
          <a:p>
            <a:r>
              <a:rPr lang="en-US" dirty="0" smtClean="0"/>
              <a:t>{</a:t>
            </a:r>
          </a:p>
          <a:p>
            <a:endParaRPr lang="en-US" dirty="0" smtClean="0"/>
          </a:p>
          <a:p>
            <a:r>
              <a:rPr lang="en-US" dirty="0" err="1" smtClean="0"/>
              <a:t>System.</a:t>
            </a:r>
            <a:r>
              <a:rPr lang="en-US" b="1" i="1" dirty="0" err="1" smtClean="0"/>
              <a:t>out.println</a:t>
            </a:r>
            <a:r>
              <a:rPr lang="en-US" b="1" i="1" dirty="0" smtClean="0"/>
              <a:t>(10/0);</a:t>
            </a:r>
          </a:p>
          <a:p>
            <a:r>
              <a:rPr lang="en-US" dirty="0" err="1" smtClean="0"/>
              <a:t>System.</a:t>
            </a:r>
            <a:r>
              <a:rPr lang="en-US" b="1" i="1" dirty="0" err="1" smtClean="0"/>
              <a:t>out.println</a:t>
            </a:r>
            <a:r>
              <a:rPr lang="en-US" b="1" i="1" dirty="0" smtClean="0"/>
              <a:t>("5");</a:t>
            </a:r>
          </a:p>
          <a:p>
            <a:r>
              <a:rPr lang="en-US" dirty="0" err="1" smtClean="0"/>
              <a:t>System.</a:t>
            </a:r>
            <a:r>
              <a:rPr lang="en-US" b="1" i="1" dirty="0" err="1" smtClean="0"/>
              <a:t>out.println</a:t>
            </a:r>
            <a:r>
              <a:rPr lang="en-US" b="1" i="1" dirty="0" smtClean="0"/>
              <a:t>("6");</a:t>
            </a:r>
          </a:p>
          <a:p>
            <a:endParaRPr lang="en-US" dirty="0" smtClean="0"/>
          </a:p>
          <a:p>
            <a:r>
              <a:rPr lang="en-US" dirty="0" smtClean="0"/>
              <a:t>}</a:t>
            </a:r>
          </a:p>
          <a:p>
            <a:r>
              <a:rPr lang="en-US" b="1" dirty="0" smtClean="0"/>
              <a:t>catch (</a:t>
            </a:r>
            <a:r>
              <a:rPr lang="en-US" b="1" dirty="0" err="1" smtClean="0"/>
              <a:t>ArithmeticException</a:t>
            </a:r>
            <a:r>
              <a:rPr lang="en-US" b="1" dirty="0" smtClean="0"/>
              <a:t> e) </a:t>
            </a:r>
          </a:p>
          <a:p>
            <a:r>
              <a:rPr lang="en-US" dirty="0" smtClean="0"/>
              <a:t>{</a:t>
            </a:r>
          </a:p>
          <a:p>
            <a:r>
              <a:rPr lang="en-US" dirty="0" err="1" smtClean="0"/>
              <a:t>System.</a:t>
            </a:r>
            <a:r>
              <a:rPr lang="en-US" b="1" i="1" dirty="0" err="1" smtClean="0"/>
              <a:t>out.println</a:t>
            </a:r>
            <a:r>
              <a:rPr lang="en-US" b="1" i="1" dirty="0" smtClean="0"/>
              <a:t>("7");</a:t>
            </a:r>
          </a:p>
          <a:p>
            <a:r>
              <a:rPr lang="en-US" dirty="0" smtClean="0"/>
              <a:t>}</a:t>
            </a:r>
          </a:p>
          <a:p>
            <a:r>
              <a:rPr lang="en-US" dirty="0" smtClean="0"/>
              <a:t>}</a:t>
            </a:r>
          </a:p>
          <a:p>
            <a:endParaRPr lang="en-US" dirty="0" smtClean="0"/>
          </a:p>
          <a:p>
            <a:endParaRPr lang="en-US" dirty="0"/>
          </a:p>
        </p:txBody>
      </p:sp>
      <p:sp>
        <p:nvSpPr>
          <p:cNvPr id="5" name="TextBox 4"/>
          <p:cNvSpPr txBox="1"/>
          <p:nvPr/>
        </p:nvSpPr>
        <p:spPr>
          <a:xfrm>
            <a:off x="4876800" y="152400"/>
            <a:ext cx="4038600" cy="5355312"/>
          </a:xfrm>
          <a:prstGeom prst="rect">
            <a:avLst/>
          </a:prstGeom>
          <a:noFill/>
        </p:spPr>
        <p:txBody>
          <a:bodyPr wrap="square" rtlCol="0">
            <a:spAutoFit/>
          </a:bodyPr>
          <a:lstStyle/>
          <a:p>
            <a:r>
              <a:rPr lang="en-US" b="1" dirty="0" smtClean="0"/>
              <a:t>finally</a:t>
            </a:r>
          </a:p>
          <a:p>
            <a:r>
              <a:rPr lang="en-US" dirty="0" smtClean="0"/>
              <a:t>{</a:t>
            </a:r>
          </a:p>
          <a:p>
            <a:r>
              <a:rPr lang="en-US" dirty="0" err="1" smtClean="0"/>
              <a:t>System.</a:t>
            </a:r>
            <a:r>
              <a:rPr lang="en-US" b="1" i="1" dirty="0" err="1" smtClean="0"/>
              <a:t>out.println</a:t>
            </a:r>
            <a:r>
              <a:rPr lang="en-US" b="1" i="1" dirty="0" smtClean="0"/>
              <a:t>("8");</a:t>
            </a:r>
          </a:p>
          <a:p>
            <a:r>
              <a:rPr lang="en-US" dirty="0" smtClean="0"/>
              <a:t>}</a:t>
            </a:r>
          </a:p>
          <a:p>
            <a:endParaRPr lang="en-US" dirty="0" smtClean="0"/>
          </a:p>
          <a:p>
            <a:r>
              <a:rPr lang="en-US" dirty="0" err="1" smtClean="0"/>
              <a:t>System.</a:t>
            </a:r>
            <a:r>
              <a:rPr lang="en-US" b="1" i="1" dirty="0" err="1" smtClean="0"/>
              <a:t>out.println</a:t>
            </a:r>
            <a:r>
              <a:rPr lang="en-US" b="1" i="1" dirty="0" smtClean="0"/>
              <a:t>("9");</a:t>
            </a:r>
          </a:p>
          <a:p>
            <a:r>
              <a:rPr lang="en-US" dirty="0" smtClean="0"/>
              <a:t>}</a:t>
            </a:r>
          </a:p>
          <a:p>
            <a:r>
              <a:rPr lang="en-US" b="1" dirty="0" smtClean="0"/>
              <a:t>catch (</a:t>
            </a:r>
            <a:r>
              <a:rPr lang="en-US" b="1" dirty="0" err="1" smtClean="0"/>
              <a:t>ArithmeticException</a:t>
            </a:r>
            <a:r>
              <a:rPr lang="en-US" b="1" dirty="0" smtClean="0"/>
              <a:t> </a:t>
            </a:r>
            <a:r>
              <a:rPr lang="en-US" b="1" dirty="0" err="1" smtClean="0"/>
              <a:t>ae</a:t>
            </a:r>
            <a:r>
              <a:rPr lang="en-US" b="1" dirty="0" smtClean="0"/>
              <a:t>) </a:t>
            </a:r>
          </a:p>
          <a:p>
            <a:r>
              <a:rPr lang="en-US" dirty="0" smtClean="0"/>
              <a:t>{</a:t>
            </a:r>
          </a:p>
          <a:p>
            <a:r>
              <a:rPr lang="en-US" dirty="0" err="1" smtClean="0"/>
              <a:t>System.</a:t>
            </a:r>
            <a:r>
              <a:rPr lang="en-US" b="1" i="1" dirty="0" err="1" smtClean="0"/>
              <a:t>out.println</a:t>
            </a:r>
            <a:r>
              <a:rPr lang="en-US" b="1" i="1" dirty="0" smtClean="0"/>
              <a:t>("10");</a:t>
            </a:r>
          </a:p>
          <a:p>
            <a:r>
              <a:rPr lang="en-US" dirty="0" smtClean="0"/>
              <a:t>}</a:t>
            </a:r>
          </a:p>
          <a:p>
            <a:endParaRPr lang="en-US" dirty="0" smtClean="0"/>
          </a:p>
          <a:p>
            <a:r>
              <a:rPr lang="en-US" b="1" dirty="0" smtClean="0"/>
              <a:t>finally</a:t>
            </a:r>
          </a:p>
          <a:p>
            <a:r>
              <a:rPr lang="en-US" dirty="0" smtClean="0"/>
              <a:t>{</a:t>
            </a:r>
          </a:p>
          <a:p>
            <a:r>
              <a:rPr lang="en-US" dirty="0" err="1" smtClean="0"/>
              <a:t>System.</a:t>
            </a:r>
            <a:r>
              <a:rPr lang="en-US" b="1" i="1" dirty="0" err="1" smtClean="0"/>
              <a:t>out.println</a:t>
            </a:r>
            <a:r>
              <a:rPr lang="en-US" b="1" i="1" dirty="0" smtClean="0"/>
              <a:t>("11");</a:t>
            </a:r>
          </a:p>
          <a:p>
            <a:r>
              <a:rPr lang="en-US" dirty="0" smtClean="0"/>
              <a:t>}</a:t>
            </a:r>
          </a:p>
          <a:p>
            <a:r>
              <a:rPr lang="en-US" dirty="0" err="1" smtClean="0"/>
              <a:t>System.</a:t>
            </a:r>
            <a:r>
              <a:rPr lang="en-US" b="1" i="1" dirty="0" err="1" smtClean="0"/>
              <a:t>out.println</a:t>
            </a:r>
            <a:r>
              <a:rPr lang="en-US" b="1" i="1" dirty="0" smtClean="0"/>
              <a:t>("12");</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10</a:t>
            </a:r>
          </a:p>
          <a:p>
            <a:r>
              <a:rPr lang="en-US" dirty="0" smtClean="0"/>
              <a:t>11</a:t>
            </a:r>
          </a:p>
          <a:p>
            <a:r>
              <a:rPr lang="en-US" dirty="0" smtClean="0"/>
              <a:t>12</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1026" name="Picture 2"/>
          <p:cNvPicPr>
            <a:picLocks noChangeAspect="1" noChangeArrowheads="1"/>
          </p:cNvPicPr>
          <p:nvPr/>
        </p:nvPicPr>
        <p:blipFill>
          <a:blip r:embed="rId2"/>
          <a:srcRect/>
          <a:stretch>
            <a:fillRect/>
          </a:stretch>
        </p:blipFill>
        <p:spPr bwMode="auto">
          <a:xfrm>
            <a:off x="1905000" y="0"/>
            <a:ext cx="5867400" cy="68413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3074" name="Picture 2"/>
          <p:cNvPicPr>
            <a:picLocks noChangeAspect="1" noChangeArrowheads="1"/>
          </p:cNvPicPr>
          <p:nvPr/>
        </p:nvPicPr>
        <p:blipFill>
          <a:blip r:embed="rId2"/>
          <a:srcRect/>
          <a:stretch>
            <a:fillRect/>
          </a:stretch>
        </p:blipFill>
        <p:spPr bwMode="auto">
          <a:xfrm>
            <a:off x="0" y="2514600"/>
            <a:ext cx="9309346" cy="19202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2050" name="Picture 2"/>
          <p:cNvPicPr>
            <a:picLocks noChangeAspect="1" noChangeArrowheads="1"/>
          </p:cNvPicPr>
          <p:nvPr/>
        </p:nvPicPr>
        <p:blipFill>
          <a:blip r:embed="rId2"/>
          <a:srcRect/>
          <a:stretch>
            <a:fillRect/>
          </a:stretch>
        </p:blipFill>
        <p:spPr bwMode="auto">
          <a:xfrm>
            <a:off x="0" y="152400"/>
            <a:ext cx="9320985" cy="63093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l"/>
            <a:r>
              <a:rPr lang="en-US" sz="2800" cap="none" dirty="0" smtClean="0"/>
              <a:t>class test</a:t>
            </a:r>
            <a:br>
              <a:rPr lang="en-US" sz="2800" cap="none" dirty="0" smtClean="0"/>
            </a:br>
            <a:r>
              <a:rPr lang="en-US" sz="2800" cap="none" dirty="0" smtClean="0"/>
              <a:t> { </a:t>
            </a:r>
            <a:br>
              <a:rPr lang="en-US" sz="2800" cap="none" dirty="0" smtClean="0"/>
            </a:br>
            <a:r>
              <a:rPr lang="en-US" sz="2800" cap="none" dirty="0" smtClean="0"/>
              <a:t>public static void main(string[] </a:t>
            </a:r>
            <a:r>
              <a:rPr lang="en-US" sz="2800" cap="none" dirty="0" err="1" smtClean="0"/>
              <a:t>args</a:t>
            </a:r>
            <a:r>
              <a:rPr lang="en-US" sz="2800" cap="none" dirty="0" smtClean="0"/>
              <a:t>)</a:t>
            </a:r>
            <a:br>
              <a:rPr lang="en-US" sz="2800" cap="none" dirty="0" smtClean="0"/>
            </a:br>
            <a:r>
              <a:rPr lang="en-US" sz="2800" cap="none" dirty="0" smtClean="0"/>
              <a:t>{ </a:t>
            </a:r>
            <a:br>
              <a:rPr lang="en-US" sz="2800" cap="none" dirty="0" smtClean="0"/>
            </a:br>
            <a:r>
              <a:rPr lang="en-US" sz="2800" cap="none" dirty="0" smtClean="0"/>
              <a:t>try</a:t>
            </a:r>
            <a:br>
              <a:rPr lang="en-US" sz="2800" cap="none" dirty="0" smtClean="0"/>
            </a:br>
            <a:r>
              <a:rPr lang="en-US" sz="2800" cap="none" dirty="0" smtClean="0"/>
              <a:t>{ </a:t>
            </a:r>
            <a:br>
              <a:rPr lang="en-US" sz="2800" cap="none" dirty="0" smtClean="0"/>
            </a:br>
            <a:r>
              <a:rPr lang="en-US" sz="2800" cap="none" dirty="0" err="1" smtClean="0"/>
              <a:t>system.out.println</a:t>
            </a:r>
            <a:r>
              <a:rPr lang="en-US" sz="2800" cap="none" dirty="0" smtClean="0"/>
              <a:t>(10/0);</a:t>
            </a:r>
            <a:br>
              <a:rPr lang="en-US" sz="2800" cap="none" dirty="0" smtClean="0"/>
            </a:br>
            <a:r>
              <a:rPr lang="en-US" sz="2800" cap="none" dirty="0" smtClean="0"/>
              <a:t> } </a:t>
            </a:r>
            <a:br>
              <a:rPr lang="en-US" sz="2800" cap="none" dirty="0" smtClean="0"/>
            </a:br>
            <a:r>
              <a:rPr lang="en-US" sz="2800" cap="none" dirty="0" smtClean="0"/>
              <a:t>catch(</a:t>
            </a:r>
            <a:r>
              <a:rPr lang="en-US" sz="2800" cap="none" dirty="0" err="1" smtClean="0"/>
              <a:t>arithmeticexception</a:t>
            </a:r>
            <a:r>
              <a:rPr lang="en-US" sz="2800" cap="none" dirty="0" smtClean="0"/>
              <a:t> e) </a:t>
            </a:r>
            <a:br>
              <a:rPr lang="en-US" sz="2800" cap="none" dirty="0" smtClean="0"/>
            </a:br>
            <a:r>
              <a:rPr lang="en-US" sz="2800" cap="none" dirty="0" smtClean="0"/>
              <a:t>{ </a:t>
            </a:r>
            <a:br>
              <a:rPr lang="en-US" sz="2800" cap="none" dirty="0" smtClean="0"/>
            </a:br>
            <a:r>
              <a:rPr lang="en-US" sz="2800" cap="none" dirty="0" err="1" smtClean="0"/>
              <a:t>system.out.println</a:t>
            </a:r>
            <a:r>
              <a:rPr lang="en-US" sz="2800" cap="none" dirty="0" smtClean="0"/>
              <a:t>(10/0); </a:t>
            </a:r>
            <a:br>
              <a:rPr lang="en-US" sz="2800" cap="none" dirty="0" smtClean="0"/>
            </a:br>
            <a:r>
              <a:rPr lang="en-US" sz="2800" cap="none" dirty="0" smtClean="0"/>
              <a:t>} </a:t>
            </a:r>
            <a:br>
              <a:rPr lang="en-US" sz="2800" cap="none" dirty="0" smtClean="0"/>
            </a:br>
            <a:r>
              <a:rPr lang="en-US" sz="2800" cap="none" dirty="0" smtClean="0"/>
              <a:t>finally{ string s=null; </a:t>
            </a:r>
            <a:br>
              <a:rPr lang="en-US" sz="2800" cap="none" dirty="0" smtClean="0"/>
            </a:br>
            <a:r>
              <a:rPr lang="en-US" sz="2800" cap="none" dirty="0" err="1" smtClean="0"/>
              <a:t>system.out.println</a:t>
            </a:r>
            <a:r>
              <a:rPr lang="en-US" sz="2800" cap="none" dirty="0" smtClean="0"/>
              <a:t>(</a:t>
            </a:r>
            <a:r>
              <a:rPr lang="en-US" sz="2800" cap="none" dirty="0" err="1" smtClean="0"/>
              <a:t>s.length</a:t>
            </a:r>
            <a:r>
              <a:rPr lang="en-US" sz="2800" cap="none" dirty="0" smtClean="0"/>
              <a:t>()); </a:t>
            </a:r>
            <a:br>
              <a:rPr lang="en-US" sz="2800" cap="none" dirty="0" smtClean="0"/>
            </a:br>
            <a:r>
              <a:rPr lang="en-US" sz="2800" cap="none" dirty="0" smtClean="0"/>
              <a:t>} </a:t>
            </a:r>
            <a:br>
              <a:rPr lang="en-US" sz="2800" cap="none" dirty="0" smtClean="0"/>
            </a:br>
            <a:r>
              <a:rPr lang="en-US" sz="2800" cap="none" dirty="0" smtClean="0"/>
              <a:t>}</a:t>
            </a:r>
            <a:br>
              <a:rPr lang="en-US" sz="2800" cap="none" dirty="0" smtClean="0"/>
            </a:br>
            <a:r>
              <a:rPr lang="en-US" sz="2800" cap="none" dirty="0" smtClean="0"/>
              <a:t>} </a:t>
            </a:r>
            <a:br>
              <a:rPr lang="en-US" sz="2800" cap="none" dirty="0" smtClean="0"/>
            </a:br>
            <a:endParaRPr lang="en-US" sz="2800" cap="non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What is  activation record" (or) "stack frame?</a:t>
            </a:r>
            <a:endParaRPr lang="en-US" sz="2800" cap="none"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output : </a:t>
            </a:r>
            <a:br>
              <a:rPr sz="2800" smtClean="0"/>
            </a:br>
            <a:r>
              <a:rPr sz="2800" smtClean="0"/>
              <a:t>RE:NullPointerException</a:t>
            </a:r>
            <a:endParaRPr lang="en-US" sz="28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4098" name="Picture 2"/>
          <p:cNvPicPr>
            <a:picLocks noChangeAspect="1" noChangeArrowheads="1"/>
          </p:cNvPicPr>
          <p:nvPr/>
        </p:nvPicPr>
        <p:blipFill>
          <a:blip r:embed="rId2"/>
          <a:srcRect/>
          <a:stretch>
            <a:fillRect/>
          </a:stretch>
        </p:blipFill>
        <p:spPr bwMode="auto">
          <a:xfrm>
            <a:off x="1447800" y="0"/>
            <a:ext cx="6004775" cy="7132320"/>
          </a:xfrm>
          <a:prstGeom prst="rect">
            <a:avLst/>
          </a:prstGeom>
          <a:noFill/>
          <a:ln w="9525">
            <a:noFill/>
            <a:miter lim="800000"/>
            <a:headEnd/>
            <a:tailEnd/>
          </a:ln>
          <a:effectLst/>
        </p:spPr>
      </p:pic>
      <p:sp>
        <p:nvSpPr>
          <p:cNvPr id="4" name="Rounded Rectangle 3"/>
          <p:cNvSpPr/>
          <p:nvPr/>
        </p:nvSpPr>
        <p:spPr>
          <a:xfrm>
            <a:off x="4343400" y="45720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343400" y="41148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096000" y="35814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76600" y="31242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657600" y="24384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858000" y="11430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191000" y="7620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886200" y="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019800" y="51054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24400" y="5410200"/>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191000" y="1143000"/>
            <a:ext cx="5486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895600" y="3124200"/>
            <a:ext cx="4800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819400" y="3581400"/>
            <a:ext cx="4800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438400" y="4038600"/>
            <a:ext cx="4800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2895600" y="3962400"/>
            <a:ext cx="4800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209800" y="4876800"/>
            <a:ext cx="4800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743200" y="5791200"/>
            <a:ext cx="4800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5122" name="Picture 2"/>
          <p:cNvPicPr>
            <a:picLocks noChangeAspect="1" noChangeArrowheads="1"/>
          </p:cNvPicPr>
          <p:nvPr/>
        </p:nvPicPr>
        <p:blipFill>
          <a:blip r:embed="rId2"/>
          <a:srcRect/>
          <a:stretch>
            <a:fillRect/>
          </a:stretch>
        </p:blipFill>
        <p:spPr bwMode="auto">
          <a:xfrm>
            <a:off x="2590800" y="533400"/>
            <a:ext cx="3894955" cy="128016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276600" y="2209800"/>
            <a:ext cx="2651760" cy="4203036"/>
          </a:xfrm>
          <a:prstGeom prst="rect">
            <a:avLst/>
          </a:prstGeom>
          <a:noFill/>
          <a:ln w="9525">
            <a:noFill/>
            <a:miter lim="800000"/>
            <a:headEnd/>
            <a:tailEnd/>
          </a:ln>
          <a:effectLst/>
        </p:spPr>
      </p:pic>
      <p:sp>
        <p:nvSpPr>
          <p:cNvPr id="5" name="Rounded Rectangle 4"/>
          <p:cNvSpPr/>
          <p:nvPr/>
        </p:nvSpPr>
        <p:spPr>
          <a:xfrm>
            <a:off x="5410200" y="4191000"/>
            <a:ext cx="838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791200" y="3200400"/>
            <a:ext cx="838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486400" y="2209800"/>
            <a:ext cx="838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172200" y="1219200"/>
            <a:ext cx="838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953000" y="533400"/>
            <a:ext cx="838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5410200"/>
            <a:ext cx="838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throw statement:</a:t>
            </a:r>
            <a:endParaRPr lang="en-US" sz="2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6146" name="Picture 2"/>
          <p:cNvPicPr>
            <a:picLocks noChangeAspect="1" noChangeArrowheads="1"/>
          </p:cNvPicPr>
          <p:nvPr/>
        </p:nvPicPr>
        <p:blipFill>
          <a:blip r:embed="rId2"/>
          <a:srcRect/>
          <a:stretch>
            <a:fillRect/>
          </a:stretch>
        </p:blipFill>
        <p:spPr bwMode="auto">
          <a:xfrm>
            <a:off x="1400175" y="2447925"/>
            <a:ext cx="6343650" cy="196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algn="l"/>
            <a:r>
              <a:rPr lang="en-US" sz="1600" cap="none" dirty="0" smtClean="0"/>
              <a:t>class </a:t>
            </a:r>
            <a:r>
              <a:rPr lang="en-US" sz="1600" cap="none" dirty="0" err="1" smtClean="0"/>
              <a:t>tooyoungexception</a:t>
            </a:r>
            <a:r>
              <a:rPr lang="en-US" sz="1600" cap="none" dirty="0" smtClean="0"/>
              <a:t> extends </a:t>
            </a:r>
            <a:r>
              <a:rPr lang="en-US" sz="1600" cap="none" dirty="0" err="1" smtClean="0"/>
              <a:t>runtimeexception</a:t>
            </a:r>
            <a:r>
              <a:rPr lang="en-US" sz="1600" cap="none" dirty="0" smtClean="0"/>
              <a:t> </a:t>
            </a:r>
            <a:br>
              <a:rPr lang="en-US" sz="1600" cap="none" dirty="0" smtClean="0"/>
            </a:br>
            <a:r>
              <a:rPr lang="en-US" sz="1600" cap="none" dirty="0" smtClean="0"/>
              <a:t>{ </a:t>
            </a:r>
            <a:br>
              <a:rPr lang="en-US" sz="1600" cap="none" dirty="0" smtClean="0"/>
            </a:br>
            <a:r>
              <a:rPr lang="en-US" sz="1600" cap="none" dirty="0" err="1" smtClean="0"/>
              <a:t>tooyoungexception</a:t>
            </a:r>
            <a:r>
              <a:rPr lang="en-US" sz="1600" cap="none" dirty="0" smtClean="0"/>
              <a:t>(string s) </a:t>
            </a:r>
            <a:br>
              <a:rPr lang="en-US" sz="1600" cap="none" dirty="0" smtClean="0"/>
            </a:br>
            <a:r>
              <a:rPr lang="en-US" sz="1600" cap="none" dirty="0" smtClean="0"/>
              <a:t>{ </a:t>
            </a:r>
            <a:br>
              <a:rPr lang="en-US" sz="1600" cap="none" dirty="0" smtClean="0"/>
            </a:br>
            <a:r>
              <a:rPr lang="en-US" sz="1600" cap="none" dirty="0" smtClean="0"/>
              <a:t>super(s); </a:t>
            </a:r>
            <a:br>
              <a:rPr lang="en-US" sz="1600" cap="none" dirty="0" smtClean="0"/>
            </a:br>
            <a:r>
              <a:rPr lang="en-US" sz="1600" cap="none" dirty="0" smtClean="0"/>
              <a:t>}</a:t>
            </a:r>
            <a:br>
              <a:rPr lang="en-US" sz="1600" cap="none" dirty="0" smtClean="0"/>
            </a:br>
            <a:r>
              <a:rPr lang="en-US" sz="1600" cap="none" dirty="0" smtClean="0"/>
              <a:t> }</a:t>
            </a:r>
            <a:br>
              <a:rPr lang="en-US" sz="1600" cap="none" dirty="0" smtClean="0"/>
            </a:br>
            <a:r>
              <a:rPr lang="en-US" sz="1600" cap="none" dirty="0" smtClean="0"/>
              <a:t> class </a:t>
            </a:r>
            <a:r>
              <a:rPr lang="en-US" sz="1600" cap="none" dirty="0" err="1" smtClean="0"/>
              <a:t>toooldexception</a:t>
            </a:r>
            <a:r>
              <a:rPr lang="en-US" sz="1600" cap="none" dirty="0" smtClean="0"/>
              <a:t> extends </a:t>
            </a:r>
            <a:r>
              <a:rPr lang="en-US" sz="1600" cap="none" dirty="0" err="1" smtClean="0"/>
              <a:t>runtimeexception</a:t>
            </a:r>
            <a:r>
              <a:rPr lang="en-US" sz="1600" cap="none" dirty="0" smtClean="0"/>
              <a:t> </a:t>
            </a:r>
            <a:br>
              <a:rPr lang="en-US" sz="1600" cap="none" dirty="0" smtClean="0"/>
            </a:br>
            <a:r>
              <a:rPr lang="en-US" sz="1600" cap="none" dirty="0" smtClean="0"/>
              <a:t>{ </a:t>
            </a:r>
            <a:r>
              <a:rPr lang="en-US" sz="1600" cap="none" dirty="0" err="1" smtClean="0"/>
              <a:t>toooldexception</a:t>
            </a:r>
            <a:r>
              <a:rPr lang="en-US" sz="1600" cap="none" dirty="0" smtClean="0"/>
              <a:t>(string s) </a:t>
            </a:r>
            <a:br>
              <a:rPr lang="en-US" sz="1600" cap="none" dirty="0" smtClean="0"/>
            </a:br>
            <a:r>
              <a:rPr lang="en-US" sz="1600" cap="none" dirty="0" smtClean="0"/>
              <a:t>{ </a:t>
            </a:r>
            <a:br>
              <a:rPr lang="en-US" sz="1600" cap="none" dirty="0" smtClean="0"/>
            </a:br>
            <a:r>
              <a:rPr lang="en-US" sz="1600" cap="none" dirty="0" smtClean="0"/>
              <a:t>super(s); </a:t>
            </a:r>
            <a:br>
              <a:rPr lang="en-US" sz="1600" cap="none" dirty="0" smtClean="0"/>
            </a:br>
            <a:r>
              <a:rPr lang="en-US" sz="1600" cap="none" dirty="0" smtClean="0"/>
              <a:t>} </a:t>
            </a:r>
            <a:br>
              <a:rPr lang="en-US" sz="1600" cap="none" dirty="0" smtClean="0"/>
            </a:br>
            <a:r>
              <a:rPr lang="en-US" sz="1600" cap="none" dirty="0" smtClean="0"/>
              <a:t>}</a:t>
            </a:r>
            <a:br>
              <a:rPr lang="en-US" sz="1600" cap="none" dirty="0" smtClean="0"/>
            </a:br>
            <a:r>
              <a:rPr lang="en-US" sz="1600" cap="none" dirty="0" smtClean="0"/>
              <a:t> class </a:t>
            </a:r>
            <a:r>
              <a:rPr lang="en-US" sz="1600" cap="none" dirty="0" err="1" smtClean="0"/>
              <a:t>customizedexceptiondemo</a:t>
            </a:r>
            <a:r>
              <a:rPr lang="en-US" sz="1600" cap="none" dirty="0" smtClean="0"/>
              <a:t/>
            </a:r>
            <a:br>
              <a:rPr lang="en-US" sz="1600" cap="none" dirty="0" smtClean="0"/>
            </a:br>
            <a:r>
              <a:rPr lang="en-US" sz="1600" cap="none" dirty="0" smtClean="0"/>
              <a:t> { </a:t>
            </a:r>
            <a:br>
              <a:rPr lang="en-US" sz="1600" cap="none" dirty="0" smtClean="0"/>
            </a:br>
            <a:r>
              <a:rPr lang="en-US" sz="1600" cap="none" dirty="0" smtClean="0"/>
              <a:t>public static void main(string[] </a:t>
            </a:r>
            <a:r>
              <a:rPr lang="en-US" sz="1600" cap="none" dirty="0" err="1" smtClean="0"/>
              <a:t>args</a:t>
            </a:r>
            <a:r>
              <a:rPr lang="en-US" sz="1600" cap="none" dirty="0" smtClean="0"/>
              <a:t>)</a:t>
            </a:r>
            <a:br>
              <a:rPr lang="en-US" sz="1600" cap="none" dirty="0" smtClean="0"/>
            </a:br>
            <a:r>
              <a:rPr lang="en-US" sz="1600" cap="none" dirty="0" smtClean="0"/>
              <a:t>{</a:t>
            </a:r>
            <a:br>
              <a:rPr lang="en-US" sz="1600" cap="none" dirty="0" smtClean="0"/>
            </a:br>
            <a:r>
              <a:rPr lang="en-US" sz="1600" cap="none" dirty="0" smtClean="0"/>
              <a:t> </a:t>
            </a:r>
            <a:r>
              <a:rPr lang="en-US" sz="1600" cap="none" dirty="0" err="1" smtClean="0"/>
              <a:t>int</a:t>
            </a:r>
            <a:r>
              <a:rPr lang="en-US" sz="1600" cap="none" dirty="0" smtClean="0"/>
              <a:t> age=</a:t>
            </a:r>
            <a:r>
              <a:rPr lang="en-US" sz="1600" cap="none" dirty="0" err="1" smtClean="0"/>
              <a:t>integer.parseint</a:t>
            </a:r>
            <a:r>
              <a:rPr lang="en-US" sz="1600" cap="none" dirty="0" smtClean="0"/>
              <a:t>(</a:t>
            </a:r>
            <a:r>
              <a:rPr lang="en-US" sz="1600" cap="none" dirty="0" err="1" smtClean="0"/>
              <a:t>args</a:t>
            </a:r>
            <a:r>
              <a:rPr lang="en-US" sz="1600" cap="none" dirty="0" smtClean="0"/>
              <a:t>[0]);</a:t>
            </a:r>
            <a:br>
              <a:rPr lang="en-US" sz="1600" cap="none" dirty="0" smtClean="0"/>
            </a:br>
            <a:r>
              <a:rPr lang="en-US" sz="1600" cap="none" dirty="0" smtClean="0"/>
              <a:t> if(age&gt;60)</a:t>
            </a:r>
            <a:br>
              <a:rPr lang="en-US" sz="1600" cap="none" dirty="0" smtClean="0"/>
            </a:br>
            <a:r>
              <a:rPr lang="en-US" sz="1600" cap="none" dirty="0" smtClean="0"/>
              <a:t> { </a:t>
            </a:r>
            <a:br>
              <a:rPr lang="en-US" sz="1600" cap="none" dirty="0" smtClean="0"/>
            </a:br>
            <a:r>
              <a:rPr lang="en-US" sz="1600" cap="none" dirty="0" smtClean="0"/>
              <a:t>throw new </a:t>
            </a:r>
            <a:r>
              <a:rPr lang="en-US" sz="1600" cap="none" dirty="0" err="1" smtClean="0"/>
              <a:t>tooyoungexception</a:t>
            </a:r>
            <a:r>
              <a:rPr lang="en-US" sz="1600" cap="none" dirty="0" smtClean="0"/>
              <a:t>("please wait some more time.... u will get best match"); </a:t>
            </a:r>
            <a:br>
              <a:rPr lang="en-US" sz="1600" cap="none" dirty="0" smtClean="0"/>
            </a:br>
            <a:r>
              <a:rPr lang="en-US" sz="1600" cap="none" dirty="0" smtClean="0"/>
              <a:t>}</a:t>
            </a:r>
            <a:br>
              <a:rPr lang="en-US" sz="1600" cap="none" dirty="0" smtClean="0"/>
            </a:br>
            <a:r>
              <a:rPr lang="en-US" sz="1600" cap="none" dirty="0" smtClean="0"/>
              <a:t> else </a:t>
            </a:r>
            <a:br>
              <a:rPr lang="en-US" sz="1600" cap="none" dirty="0" smtClean="0"/>
            </a:br>
            <a:r>
              <a:rPr lang="en-US" sz="1600" cap="none" dirty="0" smtClean="0"/>
              <a:t>if(age&lt;18)</a:t>
            </a:r>
            <a:br>
              <a:rPr lang="en-US" sz="1600" cap="none" dirty="0" smtClean="0"/>
            </a:br>
            <a:r>
              <a:rPr lang="en-US" sz="1600" cap="none" dirty="0" smtClean="0"/>
              <a:t>{</a:t>
            </a:r>
            <a:br>
              <a:rPr lang="en-US" sz="1600" cap="none" dirty="0" smtClean="0"/>
            </a:br>
            <a:r>
              <a:rPr lang="en-US" sz="1600" cap="none" dirty="0" smtClean="0"/>
              <a:t>{ throw new </a:t>
            </a:r>
            <a:r>
              <a:rPr lang="en-US" sz="1600" cap="none" dirty="0" err="1" smtClean="0"/>
              <a:t>toooldexception</a:t>
            </a:r>
            <a:r>
              <a:rPr lang="en-US" sz="1600" cap="none" dirty="0" smtClean="0"/>
              <a:t>("u r age already crossed....no chance of getting married"); } </a:t>
            </a:r>
            <a:br>
              <a:rPr lang="en-US" sz="1600" cap="none" dirty="0" smtClean="0"/>
            </a:br>
            <a:r>
              <a:rPr lang="en-US" sz="1600" cap="none" dirty="0" smtClean="0"/>
              <a:t>else { </a:t>
            </a:r>
            <a:br>
              <a:rPr lang="en-US" sz="1600" cap="none" dirty="0" smtClean="0"/>
            </a:br>
            <a:r>
              <a:rPr lang="en-US" sz="1600" cap="none" dirty="0" err="1" smtClean="0"/>
              <a:t>system.out.println</a:t>
            </a:r>
            <a:r>
              <a:rPr lang="en-US" sz="1600" cap="none" dirty="0" smtClean="0"/>
              <a:t>("you will get match details soon by e-mail"); }}} }</a:t>
            </a:r>
            <a:br>
              <a:rPr lang="en-US" sz="1600" cap="none" dirty="0" smtClean="0"/>
            </a:br>
            <a:endParaRPr lang="en-US" sz="1600" cap="none"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e:\scjp&gt;java </a:t>
            </a:r>
            <a:r>
              <a:rPr lang="en-US" sz="2800" cap="none" dirty="0" err="1" smtClean="0"/>
              <a:t>customizedexceptiondemo</a:t>
            </a:r>
            <a:r>
              <a:rPr lang="en-US" sz="2800" cap="none" dirty="0" smtClean="0"/>
              <a:t> 61 exception in thread "main" </a:t>
            </a:r>
            <a:r>
              <a:rPr lang="en-US" sz="2800" cap="none" dirty="0" err="1" smtClean="0"/>
              <a:t>tooyoungexception</a:t>
            </a:r>
            <a:r>
              <a:rPr lang="en-US" sz="2800" cap="none" dirty="0" smtClean="0"/>
              <a:t>: please wait some more time.... u will get best match at </a:t>
            </a:r>
            <a:r>
              <a:rPr lang="en-US" sz="2800" cap="none" dirty="0" err="1" smtClean="0"/>
              <a:t>customizedexceptiondemo.main</a:t>
            </a:r>
            <a:r>
              <a:rPr lang="en-US" sz="2800" cap="none" dirty="0" smtClean="0"/>
              <a:t>(customizedexceptiondemo.java:21) </a:t>
            </a:r>
            <a:endParaRPr lang="en-US" sz="2800" cap="none"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err="1" smtClean="0"/>
              <a:t>Arrayindexoutofboundsexception</a:t>
            </a:r>
            <a:r>
              <a:rPr lang="en-US" sz="2800" cap="none" dirty="0" smtClean="0"/>
              <a:t>(</a:t>
            </a:r>
            <a:r>
              <a:rPr lang="en-US" sz="2800" cap="none" dirty="0" err="1" smtClean="0"/>
              <a:t>aioobe</a:t>
            </a:r>
            <a:r>
              <a:rPr lang="en-US" sz="2800" cap="none" dirty="0" smtClean="0"/>
              <a:t>)?</a:t>
            </a:r>
            <a:br>
              <a:rPr lang="en-US" sz="2800" cap="none" dirty="0" smtClean="0"/>
            </a:br>
            <a:endParaRPr lang="en-US" sz="2800" cap="none"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 Test{ public static void main(String[] </a:t>
            </a:r>
            <a:r>
              <a:rPr lang="en-US" dirty="0" err="1" smtClean="0"/>
              <a:t>args</a:t>
            </a:r>
            <a:r>
              <a:rPr lang="en-US" dirty="0" smtClean="0"/>
              <a:t>){ </a:t>
            </a:r>
            <a:r>
              <a:rPr lang="en-US" dirty="0" err="1" smtClean="0"/>
              <a:t>int</a:t>
            </a:r>
            <a:r>
              <a:rPr lang="en-US" dirty="0" smtClean="0"/>
              <a:t>[] x=new </a:t>
            </a:r>
            <a:r>
              <a:rPr lang="en-US" dirty="0" err="1" smtClean="0"/>
              <a:t>int</a:t>
            </a:r>
            <a:r>
              <a:rPr lang="en-US" dirty="0" smtClean="0"/>
              <a:t>[10]; </a:t>
            </a:r>
            <a:r>
              <a:rPr lang="en-US" dirty="0" err="1" smtClean="0"/>
              <a:t>System.out.println</a:t>
            </a:r>
            <a:r>
              <a:rPr lang="en-US" dirty="0" smtClean="0"/>
              <a:t>(x[0]);//valid </a:t>
            </a:r>
            <a:r>
              <a:rPr lang="en-US" dirty="0" err="1" smtClean="0"/>
              <a:t>System.out.println</a:t>
            </a:r>
            <a:r>
              <a:rPr lang="en-US" dirty="0" smtClean="0"/>
              <a:t>(x[100]);//AIOOBE </a:t>
            </a:r>
            <a:r>
              <a:rPr lang="en-US" dirty="0" err="1" smtClean="0"/>
              <a:t>System.out.println</a:t>
            </a:r>
            <a:r>
              <a:rPr lang="en-US" dirty="0" smtClean="0"/>
              <a:t>(x[-100]);//AIOOBE }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NullPointerException (NPE).</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
            </a:r>
            <a:br>
              <a:rPr lang="en-US" sz="2800" cap="none" dirty="0" smtClean="0"/>
            </a:br>
            <a:r>
              <a:rPr sz="2800" cap="none" smtClean="0"/>
              <a:t/>
            </a:r>
            <a:br>
              <a:rPr sz="2800" cap="none" smtClean="0"/>
            </a:br>
            <a:r>
              <a:rPr sz="2800" cap="none" smtClean="0"/>
              <a:t/>
            </a:r>
            <a:br>
              <a:rPr sz="2800" cap="none" smtClean="0"/>
            </a:br>
            <a:r>
              <a:rPr sz="2800" cap="none" smtClean="0"/>
              <a:t/>
            </a:r>
            <a:br>
              <a:rPr sz="2800" cap="none" smtClean="0"/>
            </a:br>
            <a:r>
              <a:rPr lang="en-US" sz="2800" cap="none" dirty="0" smtClean="0"/>
              <a:t>For Every Thread </a:t>
            </a:r>
            <a:r>
              <a:rPr lang="en-US" sz="2800" cap="none" dirty="0" err="1" smtClean="0"/>
              <a:t>Jvm</a:t>
            </a:r>
            <a:r>
              <a:rPr lang="en-US" sz="2800" cap="none" dirty="0" smtClean="0"/>
              <a:t> Will Create A Separate Stack At The Time Of Thread Creation. All Method Calls Performed By That Thread Will Be Stored In That Stack. Each Entry In The Stack Is Called "Activation Record" (Or) "Stack Frame"</a:t>
            </a:r>
            <a:endParaRPr lang="en-US" sz="2800" cap="none"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a:r>
              <a:rPr lang="en-US" sz="2800" cap="none" dirty="0" smtClean="0"/>
              <a:t>Example: Class Test</a:t>
            </a:r>
            <a:br>
              <a:rPr lang="en-US" sz="2800" cap="none" dirty="0" smtClean="0"/>
            </a:br>
            <a:r>
              <a:rPr lang="en-US" sz="2800" cap="none" dirty="0" smtClean="0"/>
              <a:t>{</a:t>
            </a:r>
            <a:br>
              <a:rPr lang="en-US" sz="2800" cap="none" dirty="0" smtClean="0"/>
            </a:br>
            <a:r>
              <a:rPr lang="en-US" sz="2800" cap="none" dirty="0" smtClean="0"/>
              <a:t> Public Static Void Main(string[] </a:t>
            </a:r>
            <a:r>
              <a:rPr lang="en-US" sz="2800" cap="none" dirty="0" err="1" smtClean="0"/>
              <a:t>Args</a:t>
            </a:r>
            <a:r>
              <a:rPr lang="en-US" sz="2800" cap="none" dirty="0" smtClean="0"/>
              <a:t>)</a:t>
            </a:r>
            <a:br>
              <a:rPr lang="en-US" sz="2800" cap="none" dirty="0" smtClean="0"/>
            </a:br>
            <a:r>
              <a:rPr lang="en-US" sz="2800" cap="none" dirty="0" smtClean="0"/>
              <a:t>{</a:t>
            </a:r>
            <a:br>
              <a:rPr lang="en-US" sz="2800" cap="none" dirty="0" smtClean="0"/>
            </a:br>
            <a:r>
              <a:rPr lang="en-US" sz="2800" cap="none" dirty="0" smtClean="0"/>
              <a:t> String S=null; </a:t>
            </a:r>
            <a:r>
              <a:rPr lang="en-US" sz="2800" cap="none" dirty="0" err="1" smtClean="0"/>
              <a:t>System.Out.Println</a:t>
            </a:r>
            <a:r>
              <a:rPr lang="en-US" sz="2800" cap="none" dirty="0" smtClean="0"/>
              <a:t>(</a:t>
            </a:r>
            <a:r>
              <a:rPr lang="en-US" sz="2800" cap="none" dirty="0" err="1" smtClean="0"/>
              <a:t>s.Length</a:t>
            </a:r>
            <a:r>
              <a:rPr lang="en-US" sz="2800" cap="none" dirty="0" smtClean="0"/>
              <a:t>());</a:t>
            </a:r>
            <a:br>
              <a:rPr lang="en-US" sz="2800" cap="none" dirty="0" smtClean="0"/>
            </a:br>
            <a:r>
              <a:rPr lang="en-US" sz="2800" cap="none" dirty="0" smtClean="0"/>
              <a:t> //R.E: </a:t>
            </a:r>
            <a:r>
              <a:rPr lang="en-US" sz="2800" cap="none" dirty="0" err="1" smtClean="0"/>
              <a:t>Nullpointerexception</a:t>
            </a:r>
            <a:r>
              <a:rPr lang="en-US" sz="2800" cap="none" dirty="0" smtClean="0"/>
              <a:t> </a:t>
            </a:r>
            <a:br>
              <a:rPr lang="en-US" sz="2800" cap="none" dirty="0" smtClean="0"/>
            </a:br>
            <a:r>
              <a:rPr lang="en-US" sz="2800" cap="none" dirty="0" smtClean="0"/>
              <a:t>} }</a:t>
            </a:r>
            <a:endParaRPr lang="en-US" sz="2800" cap="none"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err="1" smtClean="0"/>
              <a:t>Stackoverflowerror</a:t>
            </a:r>
            <a:r>
              <a:rPr lang="en-US" sz="2800" cap="none" dirty="0" smtClean="0"/>
              <a:t>:?</a:t>
            </a:r>
            <a:endParaRPr lang="en-US" sz="2800" cap="none"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l"/>
            <a:r>
              <a:rPr lang="en-US" sz="2800" cap="none" dirty="0" smtClean="0"/>
              <a:t>class test</a:t>
            </a:r>
            <a:br>
              <a:rPr lang="en-US" sz="2800" cap="none" dirty="0" smtClean="0"/>
            </a:br>
            <a:r>
              <a:rPr lang="en-US" sz="2800" cap="none" dirty="0" smtClean="0"/>
              <a:t> {</a:t>
            </a:r>
            <a:br>
              <a:rPr lang="en-US" sz="2800" cap="none" dirty="0" smtClean="0"/>
            </a:br>
            <a:r>
              <a:rPr lang="en-US" sz="2800" cap="none" dirty="0" smtClean="0"/>
              <a:t> public static void </a:t>
            </a:r>
            <a:r>
              <a:rPr lang="en-US" sz="2800" cap="none" dirty="0" err="1" smtClean="0"/>
              <a:t>methodone</a:t>
            </a:r>
            <a:r>
              <a:rPr lang="en-US" sz="2800" cap="none" dirty="0" smtClean="0"/>
              <a:t>() </a:t>
            </a:r>
            <a:br>
              <a:rPr lang="en-US" sz="2800" cap="none" dirty="0" smtClean="0"/>
            </a:br>
            <a:r>
              <a:rPr lang="en-US" sz="2800" cap="none" dirty="0" smtClean="0"/>
              <a:t>{</a:t>
            </a:r>
            <a:br>
              <a:rPr lang="en-US" sz="2800" cap="none" dirty="0" smtClean="0"/>
            </a:br>
            <a:r>
              <a:rPr lang="en-US" sz="2800" cap="none" dirty="0" err="1" smtClean="0"/>
              <a:t>methodtwo</a:t>
            </a:r>
            <a:r>
              <a:rPr lang="en-US" sz="2800" cap="none" dirty="0" smtClean="0"/>
              <a:t>(); </a:t>
            </a:r>
            <a:br>
              <a:rPr lang="en-US" sz="2800" cap="none" dirty="0" smtClean="0"/>
            </a:br>
            <a:r>
              <a:rPr lang="en-US" sz="2800" cap="none" dirty="0" smtClean="0"/>
              <a:t>}</a:t>
            </a:r>
            <a:br>
              <a:rPr lang="en-US" sz="2800" cap="none" dirty="0" smtClean="0"/>
            </a:br>
            <a:r>
              <a:rPr lang="en-US" sz="2800" cap="none" dirty="0" smtClean="0"/>
              <a:t> public static void </a:t>
            </a:r>
            <a:r>
              <a:rPr lang="en-US" sz="2800" cap="none" dirty="0" err="1" smtClean="0"/>
              <a:t>methodtwo</a:t>
            </a:r>
            <a:r>
              <a:rPr lang="en-US" sz="2800" cap="none" dirty="0" smtClean="0"/>
              <a:t>()</a:t>
            </a:r>
            <a:br>
              <a:rPr lang="en-US" sz="2800" cap="none" dirty="0" smtClean="0"/>
            </a:br>
            <a:r>
              <a:rPr lang="en-US" sz="2800" cap="none" dirty="0" smtClean="0"/>
              <a:t> { </a:t>
            </a:r>
            <a:br>
              <a:rPr lang="en-US" sz="2800" cap="none" dirty="0" smtClean="0"/>
            </a:br>
            <a:r>
              <a:rPr lang="en-US" sz="2800" cap="none" dirty="0" err="1" smtClean="0"/>
              <a:t>methodone</a:t>
            </a:r>
            <a:r>
              <a:rPr lang="en-US" sz="2800" cap="none" dirty="0" smtClean="0"/>
              <a:t>();</a:t>
            </a:r>
            <a:br>
              <a:rPr lang="en-US" sz="2800" cap="none" dirty="0" smtClean="0"/>
            </a:br>
            <a:r>
              <a:rPr lang="en-US" sz="2800" cap="none" dirty="0" smtClean="0"/>
              <a:t> }</a:t>
            </a:r>
            <a:br>
              <a:rPr lang="en-US" sz="2800" cap="none" dirty="0" smtClean="0"/>
            </a:br>
            <a:r>
              <a:rPr lang="en-US" sz="2800" cap="none" dirty="0" smtClean="0"/>
              <a:t> public static void main(string[] </a:t>
            </a:r>
            <a:r>
              <a:rPr lang="en-US" sz="2800" cap="none" dirty="0" err="1" smtClean="0"/>
              <a:t>args</a:t>
            </a:r>
            <a:r>
              <a:rPr lang="en-US" sz="2800" cap="none" dirty="0" smtClean="0"/>
              <a:t>) </a:t>
            </a:r>
            <a:br>
              <a:rPr lang="en-US" sz="2800" cap="none" dirty="0" smtClean="0"/>
            </a:br>
            <a:r>
              <a:rPr lang="en-US" sz="2800" cap="none" dirty="0" smtClean="0"/>
              <a:t>{ </a:t>
            </a:r>
            <a:br>
              <a:rPr lang="en-US" sz="2800" cap="none" dirty="0" smtClean="0"/>
            </a:br>
            <a:r>
              <a:rPr lang="en-US" sz="2800" cap="none" dirty="0" err="1" smtClean="0"/>
              <a:t>methodone</a:t>
            </a:r>
            <a:r>
              <a:rPr lang="en-US" sz="2800" cap="none" dirty="0" smtClean="0"/>
              <a:t>();</a:t>
            </a:r>
            <a:br>
              <a:rPr lang="en-US" sz="2800" cap="none" dirty="0" smtClean="0"/>
            </a:br>
            <a:r>
              <a:rPr lang="en-US" sz="2800" cap="none" dirty="0" smtClean="0"/>
              <a:t> }</a:t>
            </a:r>
            <a:br>
              <a:rPr lang="en-US" sz="2800" cap="none" dirty="0" smtClean="0"/>
            </a:br>
            <a:r>
              <a:rPr lang="en-US" sz="2800" cap="none" dirty="0" smtClean="0"/>
              <a:t> }</a:t>
            </a:r>
            <a:br>
              <a:rPr lang="en-US" sz="2800" cap="none" dirty="0" smtClean="0"/>
            </a:br>
            <a:r>
              <a:rPr lang="en-US" sz="2800" cap="none" dirty="0" smtClean="0"/>
              <a:t> output: run time error: </a:t>
            </a:r>
            <a:r>
              <a:rPr lang="en-US" sz="2800" cap="none" dirty="0" err="1" smtClean="0"/>
              <a:t>stackoverfloeerror</a:t>
            </a:r>
            <a:r>
              <a:rPr lang="en-US" sz="2800" cap="none" dirty="0" smtClean="0"/>
              <a:t> </a:t>
            </a:r>
            <a:endParaRPr lang="en-US" sz="2800" cap="none"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err="1" smtClean="0"/>
              <a:t>Noclassdeffounderror</a:t>
            </a:r>
            <a:r>
              <a:rPr sz="2800" cap="none" smtClean="0"/>
              <a:t>?</a:t>
            </a:r>
            <a:r>
              <a:rPr lang="en-US" sz="2800" cap="none" dirty="0" smtClean="0"/>
              <a:t> </a:t>
            </a:r>
            <a:endParaRPr lang="en-US" sz="2800" cap="none"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the child class of Error and hence it is unchecked. JVM will raise this error automatically whenever it is unable to find required .class file. Example: java Test If </a:t>
            </a:r>
            <a:r>
              <a:rPr lang="en-US" dirty="0" err="1" smtClean="0"/>
              <a:t>Test.class</a:t>
            </a:r>
            <a:r>
              <a:rPr lang="en-US" dirty="0" smtClean="0"/>
              <a:t> is not available. Then we will get </a:t>
            </a:r>
            <a:r>
              <a:rPr lang="en-US" dirty="0" err="1" smtClean="0"/>
              <a:t>NoClassDefFound</a:t>
            </a:r>
            <a:r>
              <a:rPr lang="en-US" dirty="0" smtClean="0"/>
              <a:t> error. </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err="1" smtClean="0"/>
              <a:t>Classcastexception</a:t>
            </a:r>
            <a:r>
              <a:rPr sz="2800" cap="none" smtClean="0"/>
              <a:t>?</a:t>
            </a:r>
            <a:endParaRPr lang="en-US" sz="2800" cap="none"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a:r>
              <a:rPr lang="en-US" sz="2800" cap="none" dirty="0" smtClean="0"/>
              <a:t>it is the child class of </a:t>
            </a:r>
            <a:r>
              <a:rPr lang="en-US" sz="2800" cap="none" dirty="0" err="1" smtClean="0"/>
              <a:t>runtimeexception</a:t>
            </a:r>
            <a:r>
              <a:rPr lang="en-US" sz="2800" cap="none" dirty="0" smtClean="0"/>
              <a:t> and hence it is unchecked. raised automatically by the </a:t>
            </a:r>
            <a:r>
              <a:rPr lang="en-US" sz="2800" cap="none" dirty="0" err="1" smtClean="0"/>
              <a:t>jvm</a:t>
            </a:r>
            <a:r>
              <a:rPr lang="en-US" sz="2800" cap="none" dirty="0" smtClean="0"/>
              <a:t> whenever we are trying to type cast parent object to child</a:t>
            </a:r>
            <a:endParaRPr lang="en-US" sz="2800" cap="none"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1026" name="Picture 2"/>
          <p:cNvPicPr>
            <a:picLocks noChangeAspect="1" noChangeArrowheads="1"/>
          </p:cNvPicPr>
          <p:nvPr/>
        </p:nvPicPr>
        <p:blipFill>
          <a:blip r:embed="rId2"/>
          <a:srcRect/>
          <a:stretch>
            <a:fillRect/>
          </a:stretch>
        </p:blipFill>
        <p:spPr bwMode="auto">
          <a:xfrm>
            <a:off x="0" y="1924050"/>
            <a:ext cx="9315450" cy="3009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err="1" smtClean="0"/>
              <a:t>exceptionininitializererror</a:t>
            </a:r>
            <a:r>
              <a:rPr lang="en-US" sz="2800" cap="none" dirty="0" smtClean="0"/>
              <a:t>:</a:t>
            </a:r>
            <a:endParaRPr lang="en-US" sz="2800" cap="none"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a:r>
              <a:rPr lang="en-US" sz="2800" cap="none" dirty="0" smtClean="0"/>
              <a:t>It Is The Child Class Of Error And It Is Unchecked. Raised Automatically By The JVM, If Any Exception Occurs While Performing Static Variable Initialization And Static Block Execution. Example 1: Class Test{ Static </a:t>
            </a:r>
            <a:r>
              <a:rPr lang="en-US" sz="2800" cap="none" dirty="0" err="1" smtClean="0"/>
              <a:t>Int</a:t>
            </a:r>
            <a:r>
              <a:rPr lang="en-US" sz="2800" cap="none" dirty="0" smtClean="0"/>
              <a:t> I=10/0; }</a:t>
            </a:r>
            <a:endParaRPr lang="en-US" sz="2800" cap="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algn="ctr"/>
            <a:r>
              <a:rPr lang="en-US" sz="2800" cap="none" dirty="0" smtClean="0"/>
              <a:t>class test</a:t>
            </a:r>
            <a:br>
              <a:rPr lang="en-US" sz="2800" cap="none" dirty="0" smtClean="0"/>
            </a:br>
            <a:r>
              <a:rPr lang="en-US" sz="2800" cap="none" dirty="0" smtClean="0"/>
              <a:t> { </a:t>
            </a:r>
            <a:br>
              <a:rPr lang="en-US" sz="2800" cap="none" dirty="0" smtClean="0"/>
            </a:br>
            <a:r>
              <a:rPr lang="en-US" sz="2800" cap="none" dirty="0" smtClean="0"/>
              <a:t>public static void main(string[] </a:t>
            </a:r>
            <a:r>
              <a:rPr lang="en-US" sz="2800" cap="none" dirty="0" err="1" smtClean="0"/>
              <a:t>args</a:t>
            </a:r>
            <a:r>
              <a:rPr lang="en-US" sz="2800" cap="none" dirty="0" smtClean="0"/>
              <a:t>)</a:t>
            </a:r>
            <a:br>
              <a:rPr lang="en-US" sz="2800" cap="none" dirty="0" smtClean="0"/>
            </a:br>
            <a:r>
              <a:rPr lang="en-US" sz="2800" cap="none" dirty="0" smtClean="0"/>
              <a:t>{ </a:t>
            </a:r>
            <a:br>
              <a:rPr lang="en-US" sz="2800" cap="none" dirty="0" smtClean="0"/>
            </a:br>
            <a:r>
              <a:rPr lang="en-US" sz="2800" cap="none" dirty="0" err="1" smtClean="0"/>
              <a:t>dostuff</a:t>
            </a:r>
            <a:r>
              <a:rPr lang="en-US" sz="2800" cap="none" dirty="0" smtClean="0"/>
              <a:t>(); </a:t>
            </a:r>
            <a:br>
              <a:rPr lang="en-US" sz="2800" cap="none" dirty="0" smtClean="0"/>
            </a:br>
            <a:r>
              <a:rPr lang="en-US" sz="2800" cap="none" dirty="0" smtClean="0"/>
              <a:t>}</a:t>
            </a:r>
            <a:br>
              <a:rPr lang="en-US" sz="2800" cap="none" dirty="0" smtClean="0"/>
            </a:br>
            <a:r>
              <a:rPr lang="en-US" sz="2800" cap="none" dirty="0" smtClean="0"/>
              <a:t> public static void </a:t>
            </a:r>
            <a:r>
              <a:rPr lang="en-US" sz="2800" cap="none" dirty="0" err="1" smtClean="0"/>
              <a:t>dostuff</a:t>
            </a:r>
            <a:r>
              <a:rPr lang="en-US" sz="2800" cap="none" dirty="0" smtClean="0"/>
              <a:t>()</a:t>
            </a:r>
            <a:br>
              <a:rPr lang="en-US" sz="2800" cap="none" dirty="0" smtClean="0"/>
            </a:br>
            <a:r>
              <a:rPr lang="en-US" sz="2800" cap="none" dirty="0" smtClean="0"/>
              <a:t>{ </a:t>
            </a:r>
            <a:br>
              <a:rPr lang="en-US" sz="2800" cap="none" dirty="0" smtClean="0"/>
            </a:br>
            <a:r>
              <a:rPr lang="en-US" sz="2800" cap="none" dirty="0" err="1" smtClean="0"/>
              <a:t>domorestuff</a:t>
            </a:r>
            <a:r>
              <a:rPr lang="en-US" sz="2800" cap="none" dirty="0" smtClean="0"/>
              <a:t>(); </a:t>
            </a:r>
            <a:br>
              <a:rPr lang="en-US" sz="2800" cap="none" dirty="0" smtClean="0"/>
            </a:br>
            <a:r>
              <a:rPr lang="en-US" sz="2800" cap="none" dirty="0" smtClean="0"/>
              <a:t>} </a:t>
            </a:r>
            <a:br>
              <a:rPr lang="en-US" sz="2800" cap="none" dirty="0" smtClean="0"/>
            </a:br>
            <a:r>
              <a:rPr lang="en-US" sz="2800" cap="none" dirty="0" smtClean="0"/>
              <a:t>public static void </a:t>
            </a:r>
            <a:r>
              <a:rPr lang="en-US" sz="2800" cap="none" dirty="0" err="1" smtClean="0"/>
              <a:t>domorestuff</a:t>
            </a:r>
            <a:r>
              <a:rPr lang="en-US" sz="2800" cap="none" dirty="0" smtClean="0"/>
              <a:t>()</a:t>
            </a:r>
            <a:br>
              <a:rPr lang="en-US" sz="2800" cap="none" dirty="0" smtClean="0"/>
            </a:br>
            <a:r>
              <a:rPr lang="en-US" sz="2800" cap="none" dirty="0" smtClean="0"/>
              <a:t>{ </a:t>
            </a:r>
            <a:br>
              <a:rPr lang="en-US" sz="2800" cap="none" dirty="0" smtClean="0"/>
            </a:br>
            <a:r>
              <a:rPr lang="en-US" sz="2800" cap="none" dirty="0" err="1" smtClean="0"/>
              <a:t>system.out.println</a:t>
            </a:r>
            <a:r>
              <a:rPr lang="en-US" sz="2800" cap="none" dirty="0" smtClean="0"/>
              <a:t>("hello"); </a:t>
            </a:r>
            <a:br>
              <a:rPr lang="en-US" sz="2800" cap="none" dirty="0" smtClean="0"/>
            </a:br>
            <a:r>
              <a:rPr lang="en-US" sz="2800" cap="none" dirty="0" smtClean="0"/>
              <a:t>}</a:t>
            </a:r>
            <a:br>
              <a:rPr lang="en-US" sz="2800" cap="none" dirty="0" smtClean="0"/>
            </a:br>
            <a:r>
              <a:rPr lang="en-US" sz="2800" cap="none" dirty="0" smtClean="0"/>
              <a:t>} </a:t>
            </a:r>
            <a:br>
              <a:rPr lang="en-US" sz="2800" cap="none" dirty="0" smtClean="0"/>
            </a:br>
            <a:r>
              <a:rPr lang="en-US" sz="2800" cap="none" dirty="0" smtClean="0"/>
              <a:t>output: hello</a:t>
            </a:r>
            <a:endParaRPr lang="en-US" sz="2800" cap="none"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err="1" smtClean="0"/>
              <a:t>Illegalargumentexception</a:t>
            </a:r>
            <a:r>
              <a:rPr lang="en-US" sz="2800" cap="none" dirty="0" smtClean="0"/>
              <a:t>?</a:t>
            </a:r>
            <a:endParaRPr lang="en-US" sz="2800" cap="none"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a:r>
              <a:rPr lang="en-US" sz="2800" cap="none" dirty="0" smtClean="0"/>
              <a:t>it is the child class of </a:t>
            </a:r>
            <a:r>
              <a:rPr lang="en-US" sz="2800" cap="none" dirty="0" err="1" smtClean="0"/>
              <a:t>runtimeexception</a:t>
            </a:r>
            <a:r>
              <a:rPr lang="en-US" sz="2800" cap="none" dirty="0" smtClean="0"/>
              <a:t> and hence it is unchecked. raised explicitly by the programmer (or) by the </a:t>
            </a:r>
            <a:r>
              <a:rPr lang="en-US" sz="2800" cap="none" dirty="0" err="1" smtClean="0"/>
              <a:t>api</a:t>
            </a:r>
            <a:r>
              <a:rPr lang="en-US" sz="2800" cap="none" dirty="0" smtClean="0"/>
              <a:t> developer to indicate that a method has been invoked with inappropriate argument. example: class test{ public static void main(string[] </a:t>
            </a:r>
            <a:r>
              <a:rPr lang="en-US" sz="2800" cap="none" dirty="0" err="1" smtClean="0"/>
              <a:t>args</a:t>
            </a:r>
            <a:r>
              <a:rPr lang="en-US" sz="2800" cap="none" dirty="0" smtClean="0"/>
              <a:t>){ thread t=new thread(); </a:t>
            </a:r>
            <a:r>
              <a:rPr lang="en-US" sz="2800" cap="none" dirty="0" err="1" smtClean="0"/>
              <a:t>t.setpriority</a:t>
            </a:r>
            <a:r>
              <a:rPr lang="en-US" sz="2800" cap="none" dirty="0" smtClean="0"/>
              <a:t>(10);//valid </a:t>
            </a:r>
            <a:r>
              <a:rPr lang="en-US" sz="2800" cap="none" dirty="0" err="1" smtClean="0"/>
              <a:t>t.setpriority</a:t>
            </a:r>
            <a:r>
              <a:rPr lang="en-US" sz="2800" cap="none" dirty="0" smtClean="0"/>
              <a:t>(100);//invalid }}</a:t>
            </a:r>
            <a:endParaRPr lang="en-US" sz="2800" cap="none"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err="1" smtClean="0"/>
              <a:t>numberformatexception</a:t>
            </a:r>
            <a:r>
              <a:rPr lang="en-US" sz="2800" cap="none" dirty="0" smtClean="0"/>
              <a:t>: </a:t>
            </a:r>
            <a:endParaRPr lang="en-US" sz="2800" cap="none"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a:r>
              <a:rPr lang="en-US" sz="2800" cap="none" dirty="0" smtClean="0"/>
              <a:t>it is the child class of </a:t>
            </a:r>
            <a:r>
              <a:rPr lang="en-US" sz="2800" cap="none" dirty="0" err="1" smtClean="0"/>
              <a:t>illegalargumentexception</a:t>
            </a:r>
            <a:r>
              <a:rPr lang="en-US" sz="2800" cap="none" dirty="0" smtClean="0"/>
              <a:t> and hence is unchecked. raised explicitly by the programmer or by the </a:t>
            </a:r>
            <a:r>
              <a:rPr lang="en-US" sz="2800" cap="none" dirty="0" err="1" smtClean="0"/>
              <a:t>api</a:t>
            </a:r>
            <a:r>
              <a:rPr lang="en-US" sz="2800" cap="none" dirty="0" smtClean="0"/>
              <a:t> developer to indicate that we are attempting to convert string to the number. but the string is not properly formatted. </a:t>
            </a:r>
            <a:br>
              <a:rPr lang="en-US" sz="2800" cap="none" dirty="0" smtClean="0"/>
            </a:br>
            <a:r>
              <a:rPr lang="en-US" sz="2800" cap="none" dirty="0" smtClean="0"/>
              <a:t>example:</a:t>
            </a:r>
            <a:br>
              <a:rPr lang="en-US" sz="2800" cap="none" dirty="0" smtClean="0"/>
            </a:br>
            <a:r>
              <a:rPr lang="en-US" sz="2800" cap="none" dirty="0" smtClean="0"/>
              <a:t> class test</a:t>
            </a:r>
            <a:br>
              <a:rPr lang="en-US" sz="2800" cap="none" dirty="0" smtClean="0"/>
            </a:br>
            <a:r>
              <a:rPr lang="en-US" sz="2800" cap="none" dirty="0" smtClean="0"/>
              <a:t>{ public static void main(string[] </a:t>
            </a:r>
            <a:r>
              <a:rPr lang="en-US" sz="2800" cap="none" dirty="0" err="1" smtClean="0"/>
              <a:t>args</a:t>
            </a:r>
            <a:r>
              <a:rPr lang="en-US" sz="2800" cap="none" dirty="0" smtClean="0"/>
              <a:t>)</a:t>
            </a:r>
            <a:br>
              <a:rPr lang="en-US" sz="2800" cap="none" dirty="0" smtClean="0"/>
            </a:br>
            <a:r>
              <a:rPr lang="en-US" sz="2800" cap="none" dirty="0" smtClean="0"/>
              <a:t>{ </a:t>
            </a:r>
            <a:br>
              <a:rPr lang="en-US" sz="2800" cap="none" dirty="0" smtClean="0"/>
            </a:br>
            <a:r>
              <a:rPr lang="en-US" sz="2800" cap="none" dirty="0" err="1" smtClean="0"/>
              <a:t>int</a:t>
            </a:r>
            <a:r>
              <a:rPr lang="en-US" sz="2800" cap="none" dirty="0" smtClean="0"/>
              <a:t> </a:t>
            </a:r>
            <a:r>
              <a:rPr lang="en-US" sz="2800" cap="none" dirty="0" err="1" smtClean="0"/>
              <a:t>i</a:t>
            </a:r>
            <a:r>
              <a:rPr lang="en-US" sz="2800" cap="none" dirty="0" smtClean="0"/>
              <a:t>=</a:t>
            </a:r>
            <a:r>
              <a:rPr lang="en-US" sz="2800" cap="none" dirty="0" err="1" smtClean="0"/>
              <a:t>integer.parseint</a:t>
            </a:r>
            <a:r>
              <a:rPr lang="en-US" sz="2800" cap="none" dirty="0" smtClean="0"/>
              <a:t>("10"); </a:t>
            </a:r>
            <a:br>
              <a:rPr lang="en-US" sz="2800" cap="none" dirty="0" smtClean="0"/>
            </a:br>
            <a:r>
              <a:rPr lang="en-US" sz="2800" cap="none" dirty="0" err="1" smtClean="0"/>
              <a:t>Int</a:t>
            </a:r>
            <a:r>
              <a:rPr lang="en-US" sz="2800" cap="none" dirty="0" smtClean="0"/>
              <a:t> j=</a:t>
            </a:r>
            <a:r>
              <a:rPr lang="en-US" sz="2800" cap="none" dirty="0" err="1" smtClean="0"/>
              <a:t>integer.parseint</a:t>
            </a:r>
            <a:r>
              <a:rPr lang="en-US" sz="2800" cap="none" dirty="0" smtClean="0"/>
              <a:t>("ten"); </a:t>
            </a:r>
            <a:br>
              <a:rPr lang="en-US" sz="2800" cap="none" dirty="0" smtClean="0"/>
            </a:br>
            <a:r>
              <a:rPr lang="en-US" sz="2800" cap="none" dirty="0" smtClean="0"/>
              <a:t>}} </a:t>
            </a:r>
            <a:br>
              <a:rPr lang="en-US" sz="2800" cap="none" dirty="0" smtClean="0"/>
            </a:br>
            <a:r>
              <a:rPr lang="en-US" sz="2800" cap="none" dirty="0" smtClean="0"/>
              <a:t>output: runtime exception </a:t>
            </a:r>
            <a:r>
              <a:rPr lang="en-US" sz="2800" cap="none" dirty="0" err="1" smtClean="0"/>
              <a:t>exception</a:t>
            </a:r>
            <a:r>
              <a:rPr lang="en-US" sz="2800" cap="none" dirty="0" smtClean="0"/>
              <a:t> in thread "main" </a:t>
            </a:r>
            <a:r>
              <a:rPr lang="en-US" sz="2800" cap="none" dirty="0" err="1" smtClean="0"/>
              <a:t>java.lang.numberformatexception</a:t>
            </a:r>
            <a:r>
              <a:rPr lang="en-US" sz="2800" cap="none" dirty="0" smtClean="0"/>
              <a:t>: for input string: "ten" </a:t>
            </a:r>
            <a:endParaRPr lang="en-US" sz="2800" cap="none"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sz="2800" smtClean="0"/>
              <a:t>IllegalStateException:</a:t>
            </a:r>
            <a:endParaRPr 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a:r>
              <a:rPr lang="en-US" sz="2800" cap="none" dirty="0" smtClean="0"/>
              <a:t>once session expires we can't call any method on the session object otherwise we will get </a:t>
            </a:r>
            <a:r>
              <a:rPr lang="en-US" sz="2800" cap="none" dirty="0" err="1" smtClean="0"/>
              <a:t>illegalstateexception</a:t>
            </a:r>
            <a:r>
              <a:rPr lang="en-US" sz="2800" cap="none" dirty="0" smtClean="0"/>
              <a:t> </a:t>
            </a:r>
            <a:br>
              <a:rPr lang="en-US" sz="2800" cap="none" dirty="0" smtClean="0"/>
            </a:br>
            <a:r>
              <a:rPr lang="en-US" sz="2800" cap="none" dirty="0" smtClean="0"/>
              <a:t/>
            </a:r>
            <a:br>
              <a:rPr lang="en-US" sz="2800" cap="none" dirty="0" smtClean="0"/>
            </a:br>
            <a:r>
              <a:rPr lang="en-US" sz="2800" cap="none" dirty="0" err="1" smtClean="0"/>
              <a:t>httpsession</a:t>
            </a:r>
            <a:r>
              <a:rPr lang="en-US" sz="2800" cap="none" dirty="0" smtClean="0"/>
              <a:t> session=</a:t>
            </a:r>
            <a:r>
              <a:rPr lang="en-US" sz="2800" cap="none" dirty="0" err="1" smtClean="0"/>
              <a:t>req.getsession</a:t>
            </a:r>
            <a:r>
              <a:rPr lang="en-US" sz="2800" cap="none" dirty="0" smtClean="0"/>
              <a:t>(); </a:t>
            </a:r>
            <a:r>
              <a:rPr lang="en-US" sz="2800" cap="none" dirty="0" err="1" smtClean="0"/>
              <a:t>system.out.println</a:t>
            </a:r>
            <a:r>
              <a:rPr lang="en-US" sz="2800" cap="none" dirty="0" smtClean="0"/>
              <a:t>(</a:t>
            </a:r>
            <a:r>
              <a:rPr lang="en-US" sz="2800" cap="none" dirty="0" err="1" smtClean="0"/>
              <a:t>session.getid</a:t>
            </a:r>
            <a:r>
              <a:rPr lang="en-US" sz="2800" cap="none" dirty="0" smtClean="0"/>
              <a:t>()); </a:t>
            </a:r>
            <a:r>
              <a:rPr lang="en-US" sz="2800" cap="none" dirty="0" err="1" smtClean="0"/>
              <a:t>session.invalidate</a:t>
            </a:r>
            <a:r>
              <a:rPr lang="en-US" sz="2800" cap="none" dirty="0" smtClean="0"/>
              <a:t>(); </a:t>
            </a:r>
            <a:r>
              <a:rPr lang="en-US" sz="2800" cap="none" dirty="0" err="1" smtClean="0"/>
              <a:t>system.out.println</a:t>
            </a:r>
            <a:r>
              <a:rPr lang="en-US" sz="2800" cap="none" dirty="0" smtClean="0"/>
              <a:t>(</a:t>
            </a:r>
            <a:r>
              <a:rPr lang="en-US" sz="2800" cap="none" dirty="0" err="1" smtClean="0"/>
              <a:t>session.getid</a:t>
            </a:r>
            <a:r>
              <a:rPr lang="en-US" sz="2800" cap="none" dirty="0" smtClean="0"/>
              <a:t>()); // </a:t>
            </a:r>
            <a:r>
              <a:rPr lang="en-US" sz="2800" cap="none" dirty="0" err="1" smtClean="0"/>
              <a:t>illgalstateexception</a:t>
            </a:r>
            <a:r>
              <a:rPr lang="en-US" sz="2800" cap="none" dirty="0" smtClean="0"/>
              <a:t> </a:t>
            </a:r>
            <a:endParaRPr lang="en-US" sz="2800" cap="none"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Throws Statement?</a:t>
            </a:r>
            <a:endParaRPr lang="en-US" sz="2800" cap="none"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In Our Program If There Is Any Chance Of Raising Checked Exception Then Compulsory We Should Handle Either By Try Catch Or By Throws Keyword Otherwise The Code Won't Compile. </a:t>
            </a:r>
            <a:endParaRPr lang="en-US" sz="2800" cap="none"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a:r>
              <a:rPr lang="en-US" sz="2800" cap="none" dirty="0" smtClean="0"/>
              <a:t>import java.io.*; </a:t>
            </a:r>
            <a:br>
              <a:rPr lang="en-US" sz="2800" cap="none" dirty="0" smtClean="0"/>
            </a:br>
            <a:r>
              <a:rPr lang="en-US" sz="2800" cap="none" dirty="0" smtClean="0"/>
              <a:t>class test3 </a:t>
            </a:r>
            <a:br>
              <a:rPr lang="en-US" sz="2800" cap="none" dirty="0" smtClean="0"/>
            </a:br>
            <a:r>
              <a:rPr lang="en-US" sz="2800" cap="none" dirty="0" smtClean="0"/>
              <a:t>{</a:t>
            </a:r>
            <a:br>
              <a:rPr lang="en-US" sz="2800" cap="none" dirty="0" smtClean="0"/>
            </a:br>
            <a:r>
              <a:rPr lang="en-US" sz="2800" cap="none" dirty="0" smtClean="0"/>
              <a:t> public static void main(string[] </a:t>
            </a:r>
            <a:r>
              <a:rPr lang="en-US" sz="2800" cap="none" dirty="0" err="1" smtClean="0"/>
              <a:t>args</a:t>
            </a:r>
            <a:r>
              <a:rPr lang="en-US" sz="2800" cap="none" dirty="0" smtClean="0"/>
              <a:t>)</a:t>
            </a:r>
            <a:br>
              <a:rPr lang="en-US" sz="2800" cap="none" dirty="0" smtClean="0"/>
            </a:br>
            <a:r>
              <a:rPr lang="en-US" sz="2800" cap="none" dirty="0" smtClean="0"/>
              <a:t>{</a:t>
            </a:r>
            <a:br>
              <a:rPr lang="en-US" sz="2800" cap="none" dirty="0" smtClean="0"/>
            </a:br>
            <a:r>
              <a:rPr lang="en-US" sz="2800" cap="none" dirty="0" smtClean="0"/>
              <a:t> </a:t>
            </a:r>
            <a:r>
              <a:rPr lang="en-US" sz="2800" cap="none" dirty="0" err="1" smtClean="0"/>
              <a:t>printerwriter</a:t>
            </a:r>
            <a:r>
              <a:rPr lang="en-US" sz="2800" cap="none" dirty="0" smtClean="0"/>
              <a:t> out=new </a:t>
            </a:r>
            <a:r>
              <a:rPr lang="en-US" sz="2800" cap="none" dirty="0" err="1" smtClean="0"/>
              <a:t>printwriter</a:t>
            </a:r>
            <a:r>
              <a:rPr lang="en-US" sz="2800" cap="none" dirty="0" smtClean="0"/>
              <a:t>("abc.txt"); </a:t>
            </a:r>
            <a:r>
              <a:rPr lang="en-US" sz="2800" cap="none" dirty="0" err="1" smtClean="0"/>
              <a:t>out.println</a:t>
            </a:r>
            <a:r>
              <a:rPr lang="en-US" sz="2800" cap="none" dirty="0" smtClean="0"/>
              <a:t>("hello");</a:t>
            </a:r>
            <a:br>
              <a:rPr lang="en-US" sz="2800" cap="none" dirty="0" smtClean="0"/>
            </a:br>
            <a:r>
              <a:rPr lang="en-US" sz="2800" cap="none" dirty="0" smtClean="0"/>
              <a:t> } </a:t>
            </a:r>
            <a:br>
              <a:rPr lang="en-US" sz="2800" cap="none" dirty="0" smtClean="0"/>
            </a:br>
            <a:r>
              <a:rPr lang="en-US" sz="2800" cap="none" dirty="0" smtClean="0"/>
              <a:t>} </a:t>
            </a:r>
            <a:endParaRPr lang="en-US" sz="2800" cap="none"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l"/>
            <a:r>
              <a:rPr lang="en-US" sz="2800" cap="none" dirty="0" smtClean="0"/>
              <a:t>class test3 </a:t>
            </a:r>
            <a:br>
              <a:rPr lang="en-US" sz="2800" cap="none" dirty="0" smtClean="0"/>
            </a:br>
            <a:r>
              <a:rPr lang="en-US" sz="2800" cap="none" dirty="0" smtClean="0"/>
              <a:t>{ </a:t>
            </a:r>
            <a:br>
              <a:rPr lang="en-US" sz="2800" cap="none" dirty="0" smtClean="0"/>
            </a:br>
            <a:r>
              <a:rPr lang="en-US" sz="2800" cap="none" dirty="0" smtClean="0"/>
              <a:t>public static void main(string[] </a:t>
            </a:r>
            <a:r>
              <a:rPr lang="en-US" sz="2800" cap="none" dirty="0" err="1" smtClean="0"/>
              <a:t>args</a:t>
            </a:r>
            <a:r>
              <a:rPr lang="en-US" sz="2800" cap="none" dirty="0" smtClean="0"/>
              <a:t>)</a:t>
            </a:r>
            <a:br>
              <a:rPr lang="en-US" sz="2800" cap="none" dirty="0" smtClean="0"/>
            </a:br>
            <a:r>
              <a:rPr lang="en-US" sz="2800" cap="none" dirty="0" smtClean="0"/>
              <a:t>{ </a:t>
            </a:r>
            <a:br>
              <a:rPr lang="en-US" sz="2800" cap="none" dirty="0" smtClean="0"/>
            </a:br>
            <a:r>
              <a:rPr lang="en-US" sz="2800" cap="none" dirty="0" err="1" smtClean="0"/>
              <a:t>thread.sleep</a:t>
            </a:r>
            <a:r>
              <a:rPr lang="en-US" sz="2800" cap="none" dirty="0" smtClean="0"/>
              <a:t>(5000); </a:t>
            </a:r>
            <a:br>
              <a:rPr lang="en-US" sz="2800" cap="none" dirty="0" smtClean="0"/>
            </a:br>
            <a:r>
              <a:rPr lang="en-US" sz="2800" cap="none" dirty="0" smtClean="0"/>
              <a:t>} </a:t>
            </a:r>
            <a:br>
              <a:rPr lang="en-US" sz="2800" cap="none" dirty="0" smtClean="0"/>
            </a:br>
            <a:r>
              <a:rPr lang="en-US" sz="2800" cap="none" dirty="0" smtClean="0"/>
              <a:t>} </a:t>
            </a:r>
            <a:endParaRPr lang="en-US" sz="2800" cap="non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1026" name="Picture 2"/>
          <p:cNvPicPr>
            <a:picLocks noChangeAspect="1" noChangeArrowheads="1"/>
          </p:cNvPicPr>
          <p:nvPr/>
        </p:nvPicPr>
        <p:blipFill>
          <a:blip r:embed="rId2"/>
          <a:srcRect/>
          <a:stretch>
            <a:fillRect/>
          </a:stretch>
        </p:blipFill>
        <p:spPr bwMode="auto">
          <a:xfrm>
            <a:off x="0" y="1819276"/>
            <a:ext cx="9144000" cy="26922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1026" name="Picture 2"/>
          <p:cNvPicPr>
            <a:picLocks noChangeAspect="1" noChangeArrowheads="1"/>
          </p:cNvPicPr>
          <p:nvPr/>
        </p:nvPicPr>
        <p:blipFill>
          <a:blip r:embed="rId2"/>
          <a:srcRect/>
          <a:stretch>
            <a:fillRect/>
          </a:stretch>
        </p:blipFill>
        <p:spPr bwMode="auto">
          <a:xfrm>
            <a:off x="0" y="1071571"/>
            <a:ext cx="9144000" cy="40305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what are objectives of throws keywords</a:t>
            </a:r>
            <a:endParaRPr lang="en-US" sz="2800" cap="none"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2050" name="Picture 2"/>
          <p:cNvPicPr>
            <a:picLocks noChangeAspect="1" noChangeArrowheads="1"/>
          </p:cNvPicPr>
          <p:nvPr/>
        </p:nvPicPr>
        <p:blipFill>
          <a:blip r:embed="rId2"/>
          <a:srcRect/>
          <a:stretch>
            <a:fillRect/>
          </a:stretch>
        </p:blipFill>
        <p:spPr bwMode="auto">
          <a:xfrm>
            <a:off x="0" y="1576388"/>
            <a:ext cx="9144000" cy="31065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We Can Use Throws Keyword Only For </a:t>
            </a:r>
            <a:r>
              <a:rPr lang="en-US" sz="2800" cap="none" dirty="0" err="1" smtClean="0"/>
              <a:t>Throwable</a:t>
            </a:r>
            <a:r>
              <a:rPr lang="en-US" sz="2800" cap="none" dirty="0" smtClean="0"/>
              <a:t> Types Otherwise We Will Get Compile Time Error Saying Incompatible Types.</a:t>
            </a:r>
            <a:endParaRPr lang="en-US" sz="2800" cap="none"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3074" name="Picture 2"/>
          <p:cNvPicPr>
            <a:picLocks noChangeAspect="1" noChangeArrowheads="1"/>
          </p:cNvPicPr>
          <p:nvPr/>
        </p:nvPicPr>
        <p:blipFill>
          <a:blip r:embed="rId2"/>
          <a:srcRect/>
          <a:stretch>
            <a:fillRect/>
          </a:stretch>
        </p:blipFill>
        <p:spPr bwMode="auto">
          <a:xfrm>
            <a:off x="0" y="1185872"/>
            <a:ext cx="9235440" cy="37858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4098" name="Picture 2"/>
          <p:cNvPicPr>
            <a:picLocks noChangeAspect="1" noChangeArrowheads="1"/>
          </p:cNvPicPr>
          <p:nvPr/>
        </p:nvPicPr>
        <p:blipFill>
          <a:blip r:embed="rId2"/>
          <a:srcRect/>
          <a:stretch>
            <a:fillRect/>
          </a:stretch>
        </p:blipFill>
        <p:spPr bwMode="auto">
          <a:xfrm>
            <a:off x="0" y="1295400"/>
            <a:ext cx="9144000" cy="3516927"/>
          </a:xfrm>
          <a:prstGeom prst="rect">
            <a:avLst/>
          </a:prstGeom>
          <a:noFill/>
          <a:ln w="9525">
            <a:noFill/>
            <a:miter lim="800000"/>
            <a:headEnd/>
            <a:tailEnd/>
          </a:ln>
          <a:effectLst/>
        </p:spPr>
      </p:pic>
      <p:sp>
        <p:nvSpPr>
          <p:cNvPr id="4" name="Rounded Rectangle 3"/>
          <p:cNvSpPr/>
          <p:nvPr/>
        </p:nvSpPr>
        <p:spPr>
          <a:xfrm>
            <a:off x="533400" y="4114800"/>
            <a:ext cx="1600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324600" y="4191000"/>
            <a:ext cx="1600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200400" y="4114800"/>
            <a:ext cx="1600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3" name="Picture 2"/>
          <p:cNvPicPr>
            <a:picLocks noChangeAspect="1" noChangeArrowheads="1"/>
          </p:cNvPicPr>
          <p:nvPr/>
        </p:nvPicPr>
        <p:blipFill>
          <a:blip r:embed="rId2"/>
          <a:srcRect/>
          <a:stretch>
            <a:fillRect/>
          </a:stretch>
        </p:blipFill>
        <p:spPr bwMode="auto">
          <a:xfrm>
            <a:off x="0" y="1295400"/>
            <a:ext cx="9144000" cy="35169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5122" name="Picture 2"/>
          <p:cNvPicPr>
            <a:picLocks noChangeAspect="1" noChangeArrowheads="1"/>
          </p:cNvPicPr>
          <p:nvPr/>
        </p:nvPicPr>
        <p:blipFill>
          <a:blip r:embed="rId2"/>
          <a:srcRect/>
          <a:stretch>
            <a:fillRect/>
          </a:stretch>
        </p:blipFill>
        <p:spPr bwMode="auto">
          <a:xfrm>
            <a:off x="0" y="1243024"/>
            <a:ext cx="9326880" cy="3588465"/>
          </a:xfrm>
          <a:prstGeom prst="rect">
            <a:avLst/>
          </a:prstGeom>
          <a:noFill/>
          <a:ln w="9525">
            <a:noFill/>
            <a:miter lim="800000"/>
            <a:headEnd/>
            <a:tailEnd/>
          </a:ln>
          <a:effectLst/>
        </p:spPr>
      </p:pic>
      <p:sp>
        <p:nvSpPr>
          <p:cNvPr id="4" name="Rounded Rectangle 3"/>
          <p:cNvSpPr/>
          <p:nvPr/>
        </p:nvSpPr>
        <p:spPr>
          <a:xfrm>
            <a:off x="685800" y="4038600"/>
            <a:ext cx="2667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029200" y="4114800"/>
            <a:ext cx="2667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endParaRPr lang="en-US" sz="2800" dirty="0"/>
          </a:p>
        </p:txBody>
      </p:sp>
      <p:pic>
        <p:nvPicPr>
          <p:cNvPr id="3" name="Picture 2"/>
          <p:cNvPicPr>
            <a:picLocks noChangeAspect="1" noChangeArrowheads="1"/>
          </p:cNvPicPr>
          <p:nvPr/>
        </p:nvPicPr>
        <p:blipFill>
          <a:blip r:embed="rId2"/>
          <a:srcRect/>
          <a:stretch>
            <a:fillRect/>
          </a:stretch>
        </p:blipFill>
        <p:spPr bwMode="auto">
          <a:xfrm>
            <a:off x="0" y="1243024"/>
            <a:ext cx="9326880" cy="35884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algn="ctr"/>
            <a:r>
              <a:rPr lang="en-US" sz="2800" cap="none" dirty="0" smtClean="0"/>
              <a:t>we can use throws keyword only for constructors and methods but not for classes.</a:t>
            </a:r>
            <a:endParaRPr lang="en-US" sz="2800" cap="non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1962</TotalTime>
  <Words>1167</Words>
  <Application>Microsoft Office PowerPoint</Application>
  <PresentationFormat>On-screen Show (4:3)</PresentationFormat>
  <Paragraphs>263</Paragraphs>
  <Slides>111</Slides>
  <Notes>0</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Technic</vt:lpstr>
      <vt:lpstr>What is Exception?</vt:lpstr>
      <vt:lpstr>      Exception: An Unwanted Unexpected Event That Disturbs Normal Flow Of The Program Is Called Exception.   Example:  Sleepingexception  Tyrepunchuredexception  Filenotfoundexception ...Etc</vt:lpstr>
      <vt:lpstr>What is Exception Handling ?</vt:lpstr>
      <vt:lpstr>     Exception Handling Doesn't Mean Repairing An Exception. We Have To Define Alternative Way To Continue Rest Of The Program Normally. This Way Of Defining Alternative Is Nothing But Exception Handling</vt:lpstr>
      <vt:lpstr>try  {  read data from london file  }  catch(filenotfoundexception e)  {  use local file and continue rest of the program normally  } </vt:lpstr>
      <vt:lpstr>What is  activation record" (or) "stack frame?</vt:lpstr>
      <vt:lpstr>    For Every Thread Jvm Will Create A Separate Stack At The Time Of Thread Creation. All Method Calls Performed By That Thread Will Be Stored In That Stack. Each Entry In The Stack Is Called "Activation Record" (Or) "Stack Frame"</vt:lpstr>
      <vt:lpstr>class test  {  public static void main(string[] args) {  dostuff();  }  public static void dostuff() {  domorestuff();  }  public static void domorestuff() {  system.out.println("hello");  } }  output: hello</vt:lpstr>
      <vt:lpstr>Slide 9</vt:lpstr>
      <vt:lpstr>Default Exception Handling In Java?</vt:lpstr>
      <vt:lpstr>if an exception raised inside any method then that method is responsible to create exception object with the following information.  1. name of the exception.  2. description of the exception.  3. location of the exception.(stacktrace) </vt:lpstr>
      <vt:lpstr>class test {  public static void main(string[] args) {  dostuff();  }  public static void dostuff() {   domorestuff();  }  public static void domorestuff() { system.out.println(10/0);  } }  output: exception in thread "main" java.lang.arithmeticexception: / by zero attest.domorestuff(test.java:10) attest.dostuff(test.java:7) attest.main(test.java:4) </vt:lpstr>
      <vt:lpstr>which class acts as a root for exception hierarchy. And there two child classes?</vt:lpstr>
      <vt:lpstr>What Is Difference Between Exception And Error?</vt:lpstr>
      <vt:lpstr>Exception:  Most Of The Cases Exceptions Are Caused By Our Program And These Are Recoverable.  Ex : If Filenotfoundexception Occurs Then We Can Use Local File And We Can Continue Rest Of The Program Execution Normally.   Error:  Most Of The Cases Errors Are Not Caused By Our Program These Are Due To Lack Of System Resources And These Are Non-recoverable.  Ex  :If Outofmemoryerror Occurs Being A Programmer We Can't Do Anything The Program Will Be Terminated Abnormally.System Admin Or Server Admin Is Responsible To Raise/Increase Heap Memory.</vt:lpstr>
      <vt:lpstr>Checked Vs Unchecked Exceptions: </vt:lpstr>
      <vt:lpstr> The Exceptions Which Are Checked By The Compiler Whether Programmer Handling Or Not, For Smooth Execution Of The Program At Runtime, Are Called  Checked   Exceptions.  1. Hallticketmissingexception 2. Pennotworkingexception  3. Filenotfoundexception </vt:lpstr>
      <vt:lpstr>The exceptions which are not checked by the compiler whether programmer handing or not ,are called unchecked exceptions   1. BombBlastException  2. ArithmeticException  3. NullPointerExceptio</vt:lpstr>
      <vt:lpstr>Note:runtimeexception And Its Child Classes, Error And Its Child Classes Are Unchecked And All The Remaining Are Considered As Checked Exceptions.   Note: Whether Exception Is Checked Or Unchecked Compulsory It Should Occurs At Runtime Only And There Is No Chance Of Occurring Any Exception At Compile Time. </vt:lpstr>
      <vt:lpstr>Fully checked Vs Partially checked </vt:lpstr>
      <vt:lpstr>a checked exception is said to be fully checked if and only if all its child classes are also checked.   example:  1) ioexception  2) interruptedexception  a checked exception is said to be partially checked if and only if some of its child classes are unchecked.   example: exception note :the only possible partially checked exceptions in java are:  1. throwable.  2. exception</vt:lpstr>
      <vt:lpstr>Runtimeexception-----unchecked  2. Error-----unchecked  3. Ioexception-----fully Checked  4. Exception-----partially Checked  5. Interruptedexception-----fully Checked  6. Throwable------partially Checked  7. Arithmeticexception ----- Unchecked  8. Nullpointerexception ------ Unchecked  9. Filenotfoundexception ----- Fully Checked </vt:lpstr>
      <vt:lpstr>RuntimeException-----unchecked  2. Error-----unchecked  3. IOException-----fully checked  4. Exception-----partially checked  5. InterruptedException-----fully checked  6. Throwable------partially checked  7. ArithmeticException ----- unchecked  8. NullPointerException ------ unchecked  9. FileNotFoundException ----- fully checked</vt:lpstr>
      <vt:lpstr>Slide 24</vt:lpstr>
      <vt:lpstr>What is Risky code?</vt:lpstr>
      <vt:lpstr>In Our Program The Code Which May Raise Exception Is Called Risky Code, We Have To Place Risky Code Inside Try Block And The Corresponding Handling Code Inside Catch Block</vt:lpstr>
      <vt:lpstr>Try  {  Risky Code  }  Catch(exception E)  {  Handling Code  }</vt:lpstr>
      <vt:lpstr>Slide 28</vt:lpstr>
      <vt:lpstr>Try {  statement1;  statement2;  statement3;  }  catch(X e)  {  statement4;  }  statement5;</vt:lpstr>
      <vt:lpstr>Various Methods To Print Exception Information?</vt:lpstr>
      <vt:lpstr>Slide 31</vt:lpstr>
      <vt:lpstr>class test  {  public static void main(string[] args)  {  try  {  system.out.println("try block executed");  }  catch(arithmeticexception e)  {  system.out.println("catch block executed");  }  finally  {  system.out.println("finally block executed");  }  }  }  </vt:lpstr>
      <vt:lpstr>class test { public static void main(string[] args)  {  try  {  system.out.println("try block executed");  system.out.println(10/0);  }  catch(arithmeticexception e)  {  system.out.println("catch block executed");  }  finally {  system.out.println("finally block executed");  }  } }</vt:lpstr>
      <vt:lpstr> output:  try block executed  catch block executed  finally block executed</vt:lpstr>
      <vt:lpstr>class test {  public static void main(string[] args)  {  try  {  system.out.println("try block executed");  system.out.println(10/0);  }  catch(nullpointerexception e)  {  system.out.println("catch block executed");  }  finally  { System.out.println("finally block executed"); } } }    </vt:lpstr>
      <vt:lpstr>output:  try block executed finally block executed  exception in thread "main" java.lang.arithmeticexception:  / by zero at test.main(test.java:8)</vt:lpstr>
      <vt:lpstr>return vs finally?</vt:lpstr>
      <vt:lpstr>return vs finally:  even though return statement present in try or catch blocks first finally will be executed and after that only return statement will be considered.  i.efinally block dominates  return statement.</vt:lpstr>
      <vt:lpstr>class test {  public static void main(string[] args)  {  try  {  system.out.println("try block executed");  return;  }  catch(arithmeticexception e)  {  system.out.println("catch block executed");  }  finally  {  system.out.println("finally block executed");  }  } }</vt:lpstr>
      <vt:lpstr>Slide 40</vt:lpstr>
      <vt:lpstr>class test { public static void main(string[] args)  {  system.out.println(m1());  }  public static intm1() {  try  {  system.out.println(10/0);  return 777;  }  catch(arithmeticexception e)  {  return 888;  }  finally {  return 999;  }  } }</vt:lpstr>
      <vt:lpstr>Output: 999</vt:lpstr>
      <vt:lpstr>Difference Between Final, Finally, And Finalize</vt:lpstr>
      <vt:lpstr>final: final is the modifier applicable for classes, methods and variables.  if a class declared as the final then child class creation is not possible.   if a method declared as the final then overriding of that method is not possible.  if a variable declared as the final then reassignment is not possible.</vt:lpstr>
      <vt:lpstr>finally:  finally is the block always associated with try-catch to maintain clean up code which should be executed always irrespective of whether exception raised or not raised and whether handled or not handled</vt:lpstr>
      <vt:lpstr>finalize is a method, always invoked by Garbage Collector just before destroying an object to perform cleanup activities</vt:lpstr>
      <vt:lpstr>try  {  stmt 1;  stmt-2;  stmt-3;  }  catch(exception e)  {  stmt-4;  }  finally  {  stmt-5;  }  stmt-6;</vt:lpstr>
      <vt:lpstr>Slide 48</vt:lpstr>
      <vt:lpstr>Slide 49</vt:lpstr>
      <vt:lpstr>Slide 50</vt:lpstr>
      <vt:lpstr>Slide 51</vt:lpstr>
      <vt:lpstr>Slide 52</vt:lpstr>
      <vt:lpstr>Slide 53</vt:lpstr>
      <vt:lpstr>Slide 54</vt:lpstr>
      <vt:lpstr>Slide 55</vt:lpstr>
      <vt:lpstr>Slide 56</vt:lpstr>
      <vt:lpstr>Slide 57</vt:lpstr>
      <vt:lpstr>Slide 58</vt:lpstr>
      <vt:lpstr>class test  {  public static void main(string[] args) {  try {  system.out.println(10/0);  }  catch(arithmeticexception e)  {  system.out.println(10/0);  }  finally{ string s=null;  system.out.println(s.length());  }  } }  </vt:lpstr>
      <vt:lpstr>output :  RE:NullPointerException</vt:lpstr>
      <vt:lpstr>Slide 61</vt:lpstr>
      <vt:lpstr>Slide 62</vt:lpstr>
      <vt:lpstr>throw statement:</vt:lpstr>
      <vt:lpstr>Slide 64</vt:lpstr>
      <vt:lpstr>class tooyoungexception extends runtimeexception  {  tooyoungexception(string s)  {  super(s);  }  }  class toooldexception extends runtimeexception  { toooldexception(string s)  {  super(s);  }  }  class customizedexceptiondemo  {  public static void main(string[] args) {  int age=integer.parseint(args[0]);  if(age&gt;60)  {  throw new tooyoungexception("please wait some more time.... u will get best match");  }  else  if(age&lt;18) { { throw new toooldexception("u r age already crossed....no chance of getting married"); }  else {  system.out.println("you will get match details soon by e-mail"); }}} } </vt:lpstr>
      <vt:lpstr>e:\scjp&gt;java customizedexceptiondemo 61 exception in thread "main" tooyoungexception: please wait some more time.... u will get best match at customizedexceptiondemo.main(customizedexceptiondemo.java:21) </vt:lpstr>
      <vt:lpstr>Arrayindexoutofboundsexception(aioobe)? </vt:lpstr>
      <vt:lpstr>Slide 68</vt:lpstr>
      <vt:lpstr>NullPointerException (NPE).</vt:lpstr>
      <vt:lpstr>Example: Class Test {  Public Static Void Main(string[] Args) {  String S=null; System.Out.Println(s.Length());  //R.E: Nullpointerexception  } }</vt:lpstr>
      <vt:lpstr>Stackoverflowerror:?</vt:lpstr>
      <vt:lpstr>class test  {  public static void methodone()  { methodtwo();  }  public static void methodtwo()  {  methodone();  }  public static void main(string[] args)  {  methodone();  }  }  output: run time error: stackoverfloeerror </vt:lpstr>
      <vt:lpstr>Noclassdeffounderror? </vt:lpstr>
      <vt:lpstr>Slide 74</vt:lpstr>
      <vt:lpstr>Classcastexception?</vt:lpstr>
      <vt:lpstr>it is the child class of runtimeexception and hence it is unchecked. raised automatically by the jvm whenever we are trying to type cast parent object to child</vt:lpstr>
      <vt:lpstr>Slide 77</vt:lpstr>
      <vt:lpstr>exceptionininitializererror:</vt:lpstr>
      <vt:lpstr>It Is The Child Class Of Error And It Is Unchecked. Raised Automatically By The JVM, If Any Exception Occurs While Performing Static Variable Initialization And Static Block Execution. Example 1: Class Test{ Static Int I=10/0; }</vt:lpstr>
      <vt:lpstr>Illegalargumentexception?</vt:lpstr>
      <vt:lpstr>it is the child class of runtimeexception and hence it is unchecked. raised explicitly by the programmer (or) by the api developer to indicate that a method has been invoked with inappropriate argument. example: class test{ public static void main(string[] args){ thread t=new thread(); t.setpriority(10);//valid t.setpriority(100);//invalid }}</vt:lpstr>
      <vt:lpstr>numberformatexception: </vt:lpstr>
      <vt:lpstr>it is the child class of illegalargumentexception and hence is unchecked. raised explicitly by the programmer or by the api developer to indicate that we are attempting to convert string to the number. but the string is not properly formatted.  example:  class test { public static void main(string[] args) {  int i=integer.parseint("10");  Int j=integer.parseint("ten");  }}  output: runtime exception exception in thread "main" java.lang.numberformatexception: for input string: "ten" </vt:lpstr>
      <vt:lpstr>IllegalStateException:</vt:lpstr>
      <vt:lpstr>once session expires we can't call any method on the session object otherwise we will get illegalstateexception   httpsession session=req.getsession(); system.out.println(session.getid()); session.invalidate(); system.out.println(session.getid()); // illgalstateexception </vt:lpstr>
      <vt:lpstr>Throws Statement?</vt:lpstr>
      <vt:lpstr>In Our Program If There Is Any Chance Of Raising Checked Exception Then Compulsory We Should Handle Either By Try Catch Or By Throws Keyword Otherwise The Code Won't Compile. </vt:lpstr>
      <vt:lpstr>import java.io.*;  class test3  {  public static void main(string[] args) {  printerwriter out=new printwriter("abc.txt"); out.println("hello");  }  } </vt:lpstr>
      <vt:lpstr>class test3  {  public static void main(string[] args) {  thread.sleep(5000);  }  } </vt:lpstr>
      <vt:lpstr>Slide 90</vt:lpstr>
      <vt:lpstr>what are objectives of throws keywords</vt:lpstr>
      <vt:lpstr>Slide 92</vt:lpstr>
      <vt:lpstr>We Can Use Throws Keyword Only For Throwable Types Otherwise We Will Get Compile Time Error Saying Incompatible Types.</vt:lpstr>
      <vt:lpstr>Slide 94</vt:lpstr>
      <vt:lpstr>Slide 95</vt:lpstr>
      <vt:lpstr>Slide 96</vt:lpstr>
      <vt:lpstr>Slide 97</vt:lpstr>
      <vt:lpstr>Slide 98</vt:lpstr>
      <vt:lpstr>we can use throws keyword only for constructors and methods but not for classes.</vt:lpstr>
      <vt:lpstr>Exception Handling Keywords Summary   try catch finally throw throws</vt:lpstr>
      <vt:lpstr>Slide 101</vt:lpstr>
      <vt:lpstr>1.7 Version Enhansements :</vt:lpstr>
      <vt:lpstr>     1. try with resources  2. multi catch block</vt:lpstr>
      <vt:lpstr>Slide 104</vt:lpstr>
      <vt:lpstr>Slide 105</vt:lpstr>
      <vt:lpstr>Slide 106</vt:lpstr>
      <vt:lpstr>Slide 107</vt:lpstr>
      <vt:lpstr>Exception Propagation</vt:lpstr>
      <vt:lpstr>With In A Method If An Exception Raised And If That Method Doesn't Handle That Exception, Then Exception Object Will Be Propagated To The Caller Then Caller Method Is Responsible To Handle That Exceptions. This Process Is Called Exception Propagation.</vt:lpstr>
      <vt:lpstr>Rethrowing An Exception :</vt:lpstr>
      <vt:lpstr>Slide 111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Exception?</dc:title>
  <dc:creator>hp</dc:creator>
  <cp:lastModifiedBy>hp</cp:lastModifiedBy>
  <cp:revision>136</cp:revision>
  <dcterms:created xsi:type="dcterms:W3CDTF">2022-04-14T09:45:31Z</dcterms:created>
  <dcterms:modified xsi:type="dcterms:W3CDTF">2022-05-15T21:15:12Z</dcterms:modified>
</cp:coreProperties>
</file>