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356" r:id="rId5"/>
    <p:sldId id="357" r:id="rId6"/>
    <p:sldId id="257" r:id="rId7"/>
    <p:sldId id="260" r:id="rId8"/>
    <p:sldId id="261" r:id="rId9"/>
    <p:sldId id="262" r:id="rId10"/>
    <p:sldId id="263" r:id="rId11"/>
    <p:sldId id="264" r:id="rId12"/>
    <p:sldId id="359" r:id="rId13"/>
    <p:sldId id="358"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360"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609F170-19F6-4E5D-9970-A3507A41A950}" type="datetimeFigureOut">
              <a:rPr lang="en-US" smtClean="0"/>
              <a:pPr/>
              <a:t>5/13/2022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25848C8-B7EA-488E-9CDC-1D7DE7E66E3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09F170-19F6-4E5D-9970-A3507A41A950}" type="datetimeFigureOut">
              <a:rPr lang="en-US" smtClean="0"/>
              <a:pPr/>
              <a:t>5/13/2022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25848C8-B7EA-488E-9CDC-1D7DE7E66E3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09F170-19F6-4E5D-9970-A3507A41A950}" type="datetimeFigureOut">
              <a:rPr lang="en-US" smtClean="0"/>
              <a:pPr/>
              <a:t>5/13/2022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25848C8-B7EA-488E-9CDC-1D7DE7E66E3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09F170-19F6-4E5D-9970-A3507A41A950}" type="datetimeFigureOut">
              <a:rPr lang="en-US" smtClean="0"/>
              <a:pPr/>
              <a:t>5/13/2022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25848C8-B7EA-488E-9CDC-1D7DE7E66E35}"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609F170-19F6-4E5D-9970-A3507A41A950}" type="datetimeFigureOut">
              <a:rPr lang="en-US" smtClean="0"/>
              <a:pPr/>
              <a:t>5/13/2022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25848C8-B7EA-488E-9CDC-1D7DE7E66E35}"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609F170-19F6-4E5D-9970-A3507A41A950}" type="datetimeFigureOut">
              <a:rPr lang="en-US" smtClean="0"/>
              <a:pPr/>
              <a:t>5/13/2022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25848C8-B7EA-488E-9CDC-1D7DE7E66E35}"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609F170-19F6-4E5D-9970-A3507A41A950}" type="datetimeFigureOut">
              <a:rPr lang="en-US" smtClean="0"/>
              <a:pPr/>
              <a:t>5/13/2022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25848C8-B7EA-488E-9CDC-1D7DE7E66E3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609F170-19F6-4E5D-9970-A3507A41A950}" type="datetimeFigureOut">
              <a:rPr lang="en-US" smtClean="0"/>
              <a:pPr/>
              <a:t>5/13/2022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25848C8-B7EA-488E-9CDC-1D7DE7E66E35}"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609F170-19F6-4E5D-9970-A3507A41A950}" type="datetimeFigureOut">
              <a:rPr lang="en-US" smtClean="0"/>
              <a:pPr/>
              <a:t>5/13/2022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25848C8-B7EA-488E-9CDC-1D7DE7E66E3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609F170-19F6-4E5D-9970-A3507A41A950}" type="datetimeFigureOut">
              <a:rPr lang="en-US" smtClean="0"/>
              <a:pPr/>
              <a:t>5/13/2022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25848C8-B7EA-488E-9CDC-1D7DE7E66E3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609F170-19F6-4E5D-9970-A3507A41A950}" type="datetimeFigureOut">
              <a:rPr lang="en-US" smtClean="0"/>
              <a:pPr/>
              <a:t>5/13/2022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25848C8-B7EA-488E-9CDC-1D7DE7E66E35}"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609F170-19F6-4E5D-9970-A3507A41A950}" type="datetimeFigureOut">
              <a:rPr lang="en-US" smtClean="0"/>
              <a:pPr/>
              <a:t>5/13/2022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25848C8-B7EA-488E-9CDC-1D7DE7E66E3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8800" dirty="0" smtClean="0">
                <a:latin typeface="Arial Rounded MT Bold" pitchFamily="34" charset="0"/>
              </a:rPr>
              <a:t>Multithreading </a:t>
            </a:r>
            <a:endParaRPr lang="en-US" dirty="0">
              <a:latin typeface="Arial Rounded MT Bold" pitchFamily="34" charset="0"/>
            </a:endParaRPr>
          </a:p>
        </p:txBody>
      </p:sp>
      <p:sp>
        <p:nvSpPr>
          <p:cNvPr id="3" name="Subtitle 2"/>
          <p:cNvSpPr>
            <a:spLocks noGrp="1"/>
          </p:cNvSpPr>
          <p:nvPr>
            <p:ph type="subTitle" idx="1"/>
          </p:nvPr>
        </p:nvSpPr>
        <p:spPr/>
        <p:txBody>
          <a:bodyPr/>
          <a:lstStyle/>
          <a:p>
            <a:r>
              <a:rPr lang="en-US" dirty="0" smtClean="0"/>
              <a:t>Team3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a:bodyPr>
          <a:lstStyle/>
          <a:p>
            <a:r>
              <a:rPr lang="en-US" dirty="0" smtClean="0"/>
              <a:t>How can define a Thread .</a:t>
            </a: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3200" dirty="0" smtClean="0"/>
          </a:p>
          <a:p>
            <a:endParaRPr lang="en-US" sz="3200" dirty="0" smtClean="0"/>
          </a:p>
          <a:p>
            <a:r>
              <a:rPr lang="en-US" sz="3200" dirty="0" smtClean="0"/>
              <a:t>1. By extending Thread class. </a:t>
            </a:r>
          </a:p>
          <a:p>
            <a:r>
              <a:rPr lang="en-US" sz="3200" dirty="0" smtClean="0"/>
              <a:t>2. By implementing </a:t>
            </a:r>
            <a:r>
              <a:rPr lang="en-US" sz="3200" dirty="0" err="1" smtClean="0"/>
              <a:t>Runnable</a:t>
            </a:r>
            <a:r>
              <a:rPr lang="en-US" sz="3200" dirty="0" smtClean="0"/>
              <a:t> interface</a:t>
            </a:r>
            <a:endParaRPr lang="en-US" sz="3200"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By using Thread()</a:t>
            </a:r>
            <a:endParaRPr lang="en-US" dirty="0"/>
          </a:p>
        </p:txBody>
      </p:sp>
      <p:sp>
        <p:nvSpPr>
          <p:cNvPr id="5" name="Content Placeholder 4"/>
          <p:cNvSpPr>
            <a:spLocks noGrp="1"/>
          </p:cNvSpPr>
          <p:nvPr>
            <p:ph idx="1"/>
          </p:nvPr>
        </p:nvSpPr>
        <p:spPr/>
        <p:txBody>
          <a:bodyPr/>
          <a:lstStyle/>
          <a:p>
            <a:endParaRPr lang="en-US" dirty="0"/>
          </a:p>
        </p:txBody>
      </p:sp>
      <p:pic>
        <p:nvPicPr>
          <p:cNvPr id="6" name="Picture 2"/>
          <p:cNvPicPr>
            <a:picLocks noChangeAspect="1" noChangeArrowheads="1"/>
          </p:cNvPicPr>
          <p:nvPr/>
        </p:nvPicPr>
        <p:blipFill>
          <a:blip r:embed="rId2"/>
          <a:srcRect/>
          <a:stretch>
            <a:fillRect/>
          </a:stretch>
        </p:blipFill>
        <p:spPr bwMode="auto">
          <a:xfrm>
            <a:off x="304800" y="1219201"/>
            <a:ext cx="7658100" cy="35052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685800" y="4724400"/>
            <a:ext cx="7086600" cy="2524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By implementing </a:t>
            </a:r>
            <a:r>
              <a:rPr lang="en-US" dirty="0" err="1" smtClean="0"/>
              <a:t>Runnable</a:t>
            </a:r>
            <a:r>
              <a:rPr lang="en-US" dirty="0" smtClean="0"/>
              <a:t> </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1219200" y="1219200"/>
            <a:ext cx="6602166" cy="60350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Thread Scheduler:</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600" dirty="0" smtClean="0"/>
              <a:t>If multiple Threads are waiting to execute then which Thread will execute 1st is decided by "Thread Scheduler" which is part of JVM. </a:t>
            </a:r>
            <a:endParaRPr lang="en-US" sz="3600"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dirty="0" smtClean="0"/>
              <a:t>Difference between </a:t>
            </a:r>
            <a:r>
              <a:rPr lang="en-US" dirty="0" err="1" smtClean="0"/>
              <a:t>t.start</a:t>
            </a:r>
            <a:r>
              <a:rPr lang="en-US" dirty="0" smtClean="0"/>
              <a:t>() and </a:t>
            </a:r>
            <a:r>
              <a:rPr lang="en-US" dirty="0" err="1" smtClean="0"/>
              <a:t>t.run</a:t>
            </a:r>
            <a:r>
              <a:rPr lang="en-US" dirty="0" smtClean="0"/>
              <a:t>() methods.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In the case of </a:t>
            </a:r>
            <a:r>
              <a:rPr lang="en-US" sz="2800" dirty="0" err="1" smtClean="0"/>
              <a:t>t.start</a:t>
            </a:r>
            <a:r>
              <a:rPr lang="en-US" sz="2800" dirty="0" smtClean="0"/>
              <a:t>() a new Thread will be created which is responsible for the execution of run() method. </a:t>
            </a:r>
          </a:p>
          <a:p>
            <a:endParaRPr lang="en-US" sz="2800" dirty="0" smtClean="0"/>
          </a:p>
          <a:p>
            <a:r>
              <a:rPr lang="en-US" sz="2800" dirty="0" smtClean="0"/>
              <a:t> But in the case of </a:t>
            </a:r>
            <a:r>
              <a:rPr lang="en-US" sz="2800" dirty="0" err="1" smtClean="0"/>
              <a:t>t.run</a:t>
            </a:r>
            <a:r>
              <a:rPr lang="en-US" sz="2800" dirty="0" smtClean="0"/>
              <a:t>() no new Thread will be created and run() method will be executed just like a normal method by the main Thread. </a:t>
            </a:r>
            <a:endParaRPr lang="en-US" sz="2800"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smtClean="0"/>
              <a:t>: If we are not overriding run() method:</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class </a:t>
            </a:r>
            <a:r>
              <a:rPr lang="en-US" dirty="0" err="1" smtClean="0"/>
              <a:t>MyThread</a:t>
            </a:r>
            <a:r>
              <a:rPr lang="en-US" dirty="0" smtClean="0"/>
              <a:t> extends Thread {</a:t>
            </a:r>
          </a:p>
          <a:p>
            <a:r>
              <a:rPr lang="en-US" dirty="0" smtClean="0"/>
              <a:t>}</a:t>
            </a:r>
          </a:p>
          <a:p>
            <a:r>
              <a:rPr lang="en-US" dirty="0" smtClean="0"/>
              <a:t> class </a:t>
            </a:r>
            <a:r>
              <a:rPr lang="en-US" dirty="0" err="1" smtClean="0"/>
              <a:t>ThreadDemo</a:t>
            </a:r>
            <a:endParaRPr lang="en-US" dirty="0" smtClean="0"/>
          </a:p>
          <a:p>
            <a:r>
              <a:rPr lang="en-US" dirty="0" smtClean="0"/>
              <a:t> { </a:t>
            </a:r>
          </a:p>
          <a:p>
            <a:r>
              <a:rPr lang="en-US" dirty="0" smtClean="0"/>
              <a:t>public static void main(String[] </a:t>
            </a:r>
            <a:r>
              <a:rPr lang="en-US" dirty="0" err="1" smtClean="0"/>
              <a:t>args</a:t>
            </a:r>
            <a:r>
              <a:rPr lang="en-US" dirty="0" smtClean="0"/>
              <a:t>)</a:t>
            </a:r>
          </a:p>
          <a:p>
            <a:r>
              <a:rPr lang="en-US" dirty="0" smtClean="0"/>
              <a:t> {</a:t>
            </a:r>
          </a:p>
          <a:p>
            <a:r>
              <a:rPr lang="en-US" dirty="0" smtClean="0"/>
              <a:t> </a:t>
            </a:r>
            <a:r>
              <a:rPr lang="en-US" dirty="0" err="1" smtClean="0"/>
              <a:t>MyThread</a:t>
            </a:r>
            <a:r>
              <a:rPr lang="en-US" dirty="0" smtClean="0"/>
              <a:t> t=new </a:t>
            </a:r>
            <a:r>
              <a:rPr lang="en-US" dirty="0" err="1" smtClean="0"/>
              <a:t>MyThread</a:t>
            </a:r>
            <a:r>
              <a:rPr lang="en-US" dirty="0" smtClean="0"/>
              <a:t>();</a:t>
            </a:r>
          </a:p>
          <a:p>
            <a:r>
              <a:rPr lang="en-US" dirty="0" smtClean="0"/>
              <a:t> </a:t>
            </a:r>
            <a:r>
              <a:rPr lang="en-US" dirty="0" err="1" smtClean="0"/>
              <a:t>t.start</a:t>
            </a:r>
            <a:r>
              <a:rPr lang="en-US" dirty="0" smtClean="0"/>
              <a:t>();</a:t>
            </a:r>
          </a:p>
          <a:p>
            <a:r>
              <a:rPr lang="en-US" dirty="0" smtClean="0"/>
              <a:t> }</a:t>
            </a:r>
          </a:p>
          <a:p>
            <a:r>
              <a:rPr lang="en-US" dirty="0" smtClean="0"/>
              <a:t> }</a:t>
            </a:r>
          </a:p>
          <a:p>
            <a:r>
              <a:rPr lang="en-US" dirty="0" smtClean="0"/>
              <a:t>Output :</a:t>
            </a:r>
          </a:p>
          <a:p>
            <a:r>
              <a:rPr lang="en-US" dirty="0" smtClean="0"/>
              <a:t>If we are not overriding run() method then Thread class run() method will be executed which has empty implementation and hence we won't get any output. </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What is Multitasking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err="1" smtClean="0"/>
              <a:t>Overloding</a:t>
            </a:r>
            <a:r>
              <a:rPr lang="en-US" dirty="0" smtClean="0"/>
              <a:t> of run() method.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0"/>
            <a:ext cx="8229600" cy="6553200"/>
          </a:xfrm>
        </p:spPr>
        <p:txBody>
          <a:bodyPr>
            <a:normAutofit fontScale="62500" lnSpcReduction="20000"/>
          </a:bodyPr>
          <a:lstStyle/>
          <a:p>
            <a:endParaRPr lang="en-US" dirty="0" smtClean="0"/>
          </a:p>
          <a:p>
            <a:r>
              <a:rPr lang="en-US" dirty="0" smtClean="0"/>
              <a:t>class </a:t>
            </a:r>
            <a:r>
              <a:rPr lang="en-US" dirty="0" err="1" smtClean="0"/>
              <a:t>MyThread</a:t>
            </a:r>
            <a:r>
              <a:rPr lang="en-US" dirty="0" smtClean="0"/>
              <a:t> extends Thread</a:t>
            </a:r>
          </a:p>
          <a:p>
            <a:r>
              <a:rPr lang="en-US" dirty="0" smtClean="0"/>
              <a:t> { </a:t>
            </a:r>
          </a:p>
          <a:p>
            <a:r>
              <a:rPr lang="en-US" dirty="0" smtClean="0"/>
              <a:t>public void run()</a:t>
            </a:r>
          </a:p>
          <a:p>
            <a:r>
              <a:rPr lang="en-US" dirty="0" smtClean="0"/>
              <a:t> { </a:t>
            </a:r>
          </a:p>
          <a:p>
            <a:r>
              <a:rPr lang="en-US" dirty="0" err="1" smtClean="0"/>
              <a:t>System.out.println</a:t>
            </a:r>
            <a:r>
              <a:rPr lang="en-US" dirty="0" smtClean="0"/>
              <a:t>("no </a:t>
            </a:r>
            <a:r>
              <a:rPr lang="en-US" dirty="0" err="1" smtClean="0"/>
              <a:t>arg</a:t>
            </a:r>
            <a:r>
              <a:rPr lang="en-US" dirty="0" smtClean="0"/>
              <a:t> method");</a:t>
            </a:r>
          </a:p>
          <a:p>
            <a:r>
              <a:rPr lang="en-US" dirty="0" smtClean="0"/>
              <a:t> }</a:t>
            </a:r>
          </a:p>
          <a:p>
            <a:r>
              <a:rPr lang="en-US" dirty="0" smtClean="0"/>
              <a:t> public void run(</a:t>
            </a:r>
            <a:r>
              <a:rPr lang="en-US" dirty="0" err="1" smtClean="0"/>
              <a:t>int</a:t>
            </a:r>
            <a:r>
              <a:rPr lang="en-US" dirty="0" smtClean="0"/>
              <a:t> </a:t>
            </a:r>
            <a:r>
              <a:rPr lang="en-US" dirty="0" err="1" smtClean="0"/>
              <a:t>i</a:t>
            </a:r>
            <a:r>
              <a:rPr lang="en-US" dirty="0" smtClean="0"/>
              <a:t>) </a:t>
            </a:r>
          </a:p>
          <a:p>
            <a:r>
              <a:rPr lang="en-US" dirty="0" smtClean="0"/>
              <a:t>{</a:t>
            </a:r>
          </a:p>
          <a:p>
            <a:r>
              <a:rPr lang="en-US" dirty="0" smtClean="0"/>
              <a:t> </a:t>
            </a:r>
            <a:r>
              <a:rPr lang="en-US" dirty="0" err="1" smtClean="0"/>
              <a:t>System.out.println</a:t>
            </a:r>
            <a:r>
              <a:rPr lang="en-US" dirty="0" smtClean="0"/>
              <a:t>("</a:t>
            </a:r>
            <a:r>
              <a:rPr lang="en-US" dirty="0" err="1" smtClean="0"/>
              <a:t>int</a:t>
            </a:r>
            <a:r>
              <a:rPr lang="en-US" dirty="0" smtClean="0"/>
              <a:t> </a:t>
            </a:r>
            <a:r>
              <a:rPr lang="en-US" dirty="0" err="1" smtClean="0"/>
              <a:t>arg</a:t>
            </a:r>
            <a:r>
              <a:rPr lang="en-US" dirty="0" smtClean="0"/>
              <a:t> method");</a:t>
            </a:r>
          </a:p>
          <a:p>
            <a:r>
              <a:rPr lang="en-US" dirty="0" smtClean="0"/>
              <a:t> } </a:t>
            </a:r>
          </a:p>
          <a:p>
            <a:r>
              <a:rPr lang="en-US" dirty="0" smtClean="0"/>
              <a:t>}</a:t>
            </a:r>
          </a:p>
          <a:p>
            <a:r>
              <a:rPr lang="en-US" dirty="0" smtClean="0"/>
              <a:t>class </a:t>
            </a:r>
            <a:r>
              <a:rPr lang="en-US" dirty="0" err="1" smtClean="0"/>
              <a:t>ThreadDemo</a:t>
            </a:r>
            <a:r>
              <a:rPr lang="en-US" dirty="0" smtClean="0"/>
              <a:t> </a:t>
            </a:r>
          </a:p>
          <a:p>
            <a:r>
              <a:rPr lang="en-US" dirty="0" smtClean="0"/>
              <a:t>{</a:t>
            </a:r>
          </a:p>
          <a:p>
            <a:r>
              <a:rPr lang="en-US" dirty="0" smtClean="0"/>
              <a:t> public static void main(String[] </a:t>
            </a:r>
            <a:r>
              <a:rPr lang="en-US" dirty="0" err="1" smtClean="0"/>
              <a:t>args</a:t>
            </a:r>
            <a:r>
              <a:rPr lang="en-US" dirty="0" smtClean="0"/>
              <a:t>) {</a:t>
            </a:r>
          </a:p>
          <a:p>
            <a:r>
              <a:rPr lang="en-US" dirty="0" smtClean="0"/>
              <a:t> </a:t>
            </a:r>
            <a:r>
              <a:rPr lang="en-US" dirty="0" err="1" smtClean="0"/>
              <a:t>MyThread</a:t>
            </a:r>
            <a:r>
              <a:rPr lang="en-US" dirty="0" smtClean="0"/>
              <a:t> t=new </a:t>
            </a:r>
            <a:r>
              <a:rPr lang="en-US" dirty="0" err="1" smtClean="0"/>
              <a:t>MyThread</a:t>
            </a:r>
            <a:r>
              <a:rPr lang="en-US" dirty="0" smtClean="0"/>
              <a:t>();</a:t>
            </a:r>
          </a:p>
          <a:p>
            <a:r>
              <a:rPr lang="en-US" dirty="0" smtClean="0"/>
              <a:t> </a:t>
            </a:r>
            <a:r>
              <a:rPr lang="en-US" dirty="0" err="1" smtClean="0"/>
              <a:t>t.start</a:t>
            </a:r>
            <a:r>
              <a:rPr lang="en-US" dirty="0" smtClean="0"/>
              <a:t>();</a:t>
            </a:r>
          </a:p>
          <a:p>
            <a:r>
              <a:rPr lang="en-US" dirty="0" smtClean="0"/>
              <a:t> }</a:t>
            </a:r>
          </a:p>
          <a:p>
            <a:r>
              <a:rPr lang="en-US" dirty="0" smtClean="0"/>
              <a:t> }</a:t>
            </a:r>
          </a:p>
          <a:p>
            <a:r>
              <a:rPr lang="en-US" dirty="0" smtClean="0"/>
              <a:t> Output: No </a:t>
            </a:r>
            <a:r>
              <a:rPr lang="en-US" dirty="0" err="1" smtClean="0"/>
              <a:t>arg</a:t>
            </a:r>
            <a:r>
              <a:rPr lang="en-US" dirty="0" smtClean="0"/>
              <a:t> method</a:t>
            </a:r>
          </a:p>
          <a:p>
            <a:endParaRPr lang="en-US" dirty="0" smtClean="0"/>
          </a:p>
          <a:p>
            <a:r>
              <a:rPr lang="en-US" dirty="0" smtClean="0"/>
              <a:t>We can overload run() method but Thread class start() method always invokes no argument run() method the other overload run() methods we have to call explicitly then only it will be executed just like normal method.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overriding of start() method</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978608" y="1481138"/>
            <a:ext cx="7186783" cy="45259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628650" y="1720056"/>
            <a:ext cx="7886700" cy="4048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Life cycle of thread</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52400" y="1524000"/>
            <a:ext cx="8229600" cy="2005374"/>
          </a:xfrm>
          <a:prstGeom prst="rect">
            <a:avLst/>
          </a:prstGeom>
          <a:noFill/>
          <a:ln w="9525">
            <a:noFill/>
            <a:miter lim="800000"/>
            <a:headEnd/>
            <a:tailEnd/>
          </a:ln>
          <a:effectLst/>
        </p:spPr>
      </p:pic>
      <p:pic>
        <p:nvPicPr>
          <p:cNvPr id="5" name="Picture 4"/>
          <p:cNvPicPr/>
          <p:nvPr/>
        </p:nvPicPr>
        <p:blipFill>
          <a:blip r:embed="rId3"/>
          <a:srcRect/>
          <a:stretch>
            <a:fillRect/>
          </a:stretch>
        </p:blipFill>
        <p:spPr bwMode="auto">
          <a:xfrm>
            <a:off x="1752600" y="4343400"/>
            <a:ext cx="5943600" cy="1885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dirty="0" err="1" smtClean="0"/>
              <a:t>IllegalThreadStateException</a:t>
            </a:r>
            <a:r>
              <a:rPr lang="en-US" dirty="0" smtClean="0"/>
              <a:t> when it  raises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1019175" y="2939256"/>
            <a:ext cx="7105650" cy="1609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dirty="0" smtClean="0"/>
              <a:t>Which is one is the best practice for thread </a:t>
            </a:r>
            <a:r>
              <a:rPr lang="en-US" dirty="0" err="1" smtClean="0"/>
              <a:t>Thread</a:t>
            </a:r>
            <a:r>
              <a:rPr lang="en-US" dirty="0" smtClean="0"/>
              <a:t> class or </a:t>
            </a:r>
            <a:r>
              <a:rPr lang="en-US" dirty="0" err="1" smtClean="0"/>
              <a:t>Runnable</a:t>
            </a:r>
            <a:r>
              <a:rPr lang="en-US" dirty="0" smtClean="0"/>
              <a:t> interface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Among the 2 ways of defining a Thread, implements </a:t>
            </a:r>
            <a:r>
              <a:rPr lang="en-US" dirty="0" err="1" smtClean="0"/>
              <a:t>Runnable</a:t>
            </a:r>
            <a:r>
              <a:rPr lang="en-US" dirty="0" smtClean="0"/>
              <a:t> approach is always recommended. </a:t>
            </a:r>
          </a:p>
          <a:p>
            <a:r>
              <a:rPr lang="en-US" dirty="0" smtClean="0"/>
              <a:t> In the 1st approach our class should always extends Thread class there is no chance of extending any other class hence we are missing the benefits of inheritance. </a:t>
            </a:r>
          </a:p>
          <a:p>
            <a:r>
              <a:rPr lang="en-US" dirty="0" smtClean="0"/>
              <a:t> But in the 2nd approach while implementing </a:t>
            </a:r>
            <a:r>
              <a:rPr lang="en-US" dirty="0" err="1" smtClean="0"/>
              <a:t>Runnable</a:t>
            </a:r>
            <a:r>
              <a:rPr lang="en-US" dirty="0" smtClean="0"/>
              <a:t> interface we can extend some other class also. Hence implements </a:t>
            </a:r>
            <a:r>
              <a:rPr lang="en-US" dirty="0" err="1" smtClean="0"/>
              <a:t>Runnable</a:t>
            </a:r>
            <a:r>
              <a:rPr lang="en-US" dirty="0" smtClean="0"/>
              <a:t> mechanism is recommended to define a Thread. </a:t>
            </a:r>
            <a:endParaRPr lang="en-US"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Multitasking: Executing several tasks simultaneously is the concept of multitasking. There are two types of multitasking's. </a:t>
            </a:r>
          </a:p>
          <a:p>
            <a:endParaRPr lang="en-US" dirty="0" smtClean="0"/>
          </a:p>
          <a:p>
            <a:r>
              <a:rPr lang="en-US" dirty="0" smtClean="0"/>
              <a:t>1. Process based multitasking.</a:t>
            </a:r>
          </a:p>
          <a:p>
            <a:r>
              <a:rPr lang="en-US" dirty="0" smtClean="0"/>
              <a:t> 2. Thread based multitasking</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1. Thread t=new Thread();</a:t>
            </a:r>
          </a:p>
          <a:p>
            <a:r>
              <a:rPr lang="en-US" dirty="0" smtClean="0"/>
              <a:t> 2. Thread t=new Thread(</a:t>
            </a:r>
            <a:r>
              <a:rPr lang="en-US" dirty="0" err="1" smtClean="0"/>
              <a:t>Runnable</a:t>
            </a:r>
            <a:r>
              <a:rPr lang="en-US" dirty="0" smtClean="0"/>
              <a:t> r); </a:t>
            </a:r>
          </a:p>
          <a:p>
            <a:r>
              <a:rPr lang="en-US" dirty="0" smtClean="0"/>
              <a:t>3. Thread t=new Thread(String name);</a:t>
            </a:r>
          </a:p>
          <a:p>
            <a:r>
              <a:rPr lang="en-US" dirty="0" smtClean="0"/>
              <a:t>4. Thread t=new Thread(</a:t>
            </a:r>
            <a:r>
              <a:rPr lang="en-US" dirty="0" err="1" smtClean="0"/>
              <a:t>Runnable</a:t>
            </a:r>
            <a:r>
              <a:rPr lang="en-US" dirty="0" smtClean="0"/>
              <a:t> </a:t>
            </a:r>
            <a:r>
              <a:rPr lang="en-US" dirty="0" err="1" smtClean="0"/>
              <a:t>r,String</a:t>
            </a:r>
            <a:r>
              <a:rPr lang="en-US" dirty="0" smtClean="0"/>
              <a:t> name); </a:t>
            </a:r>
          </a:p>
          <a:p>
            <a:r>
              <a:rPr lang="en-US" dirty="0" smtClean="0"/>
              <a:t>5. Thread t=new Thread(</a:t>
            </a:r>
            <a:r>
              <a:rPr lang="en-US" dirty="0" err="1" smtClean="0"/>
              <a:t>ThreadGroup</a:t>
            </a:r>
            <a:r>
              <a:rPr lang="en-US" dirty="0" smtClean="0"/>
              <a:t> </a:t>
            </a:r>
            <a:r>
              <a:rPr lang="en-US" dirty="0" err="1" smtClean="0"/>
              <a:t>g,String</a:t>
            </a:r>
            <a:r>
              <a:rPr lang="en-US" dirty="0" smtClean="0"/>
              <a:t> name); </a:t>
            </a:r>
          </a:p>
          <a:p>
            <a:r>
              <a:rPr lang="en-US" dirty="0" smtClean="0"/>
              <a:t>6. Thread t=new Thread(</a:t>
            </a:r>
            <a:r>
              <a:rPr lang="en-US" dirty="0" err="1" smtClean="0"/>
              <a:t>ThreadGroup</a:t>
            </a:r>
            <a:r>
              <a:rPr lang="en-US" dirty="0" smtClean="0"/>
              <a:t> </a:t>
            </a:r>
            <a:r>
              <a:rPr lang="en-US" dirty="0" err="1" smtClean="0"/>
              <a:t>g,Runnable</a:t>
            </a:r>
            <a:r>
              <a:rPr lang="en-US" dirty="0" smtClean="0"/>
              <a:t> r);</a:t>
            </a:r>
          </a:p>
          <a:p>
            <a:r>
              <a:rPr lang="en-US" dirty="0" smtClean="0"/>
              <a:t> 7. Thread t=new Thread(</a:t>
            </a:r>
            <a:r>
              <a:rPr lang="en-US" dirty="0" err="1" smtClean="0"/>
              <a:t>ThreadGroup</a:t>
            </a:r>
            <a:r>
              <a:rPr lang="en-US" dirty="0" smtClean="0"/>
              <a:t> </a:t>
            </a:r>
            <a:r>
              <a:rPr lang="en-US" dirty="0" err="1" smtClean="0"/>
              <a:t>g,Runnable</a:t>
            </a:r>
            <a:r>
              <a:rPr lang="en-US" dirty="0" smtClean="0"/>
              <a:t> </a:t>
            </a:r>
            <a:r>
              <a:rPr lang="en-US" dirty="0" err="1" smtClean="0"/>
              <a:t>r,String</a:t>
            </a:r>
            <a:r>
              <a:rPr lang="en-US" dirty="0" smtClean="0"/>
              <a:t> name); </a:t>
            </a:r>
          </a:p>
          <a:p>
            <a:r>
              <a:rPr lang="en-US" dirty="0" smtClean="0"/>
              <a:t>8. Thread t=new Thread(</a:t>
            </a:r>
            <a:r>
              <a:rPr lang="en-US" dirty="0" err="1" smtClean="0"/>
              <a:t>ThreadGroup</a:t>
            </a:r>
            <a:r>
              <a:rPr lang="en-US" dirty="0" smtClean="0"/>
              <a:t> </a:t>
            </a:r>
            <a:r>
              <a:rPr lang="en-US" dirty="0" err="1" smtClean="0"/>
              <a:t>g,Runnable</a:t>
            </a:r>
            <a:r>
              <a:rPr lang="en-US" dirty="0" smtClean="0"/>
              <a:t> </a:t>
            </a:r>
            <a:r>
              <a:rPr lang="en-US" dirty="0" err="1" smtClean="0"/>
              <a:t>r,String</a:t>
            </a:r>
            <a:r>
              <a:rPr lang="en-US" dirty="0" smtClean="0"/>
              <a:t> </a:t>
            </a:r>
            <a:r>
              <a:rPr lang="en-US" dirty="0" err="1" smtClean="0"/>
              <a:t>name,long</a:t>
            </a:r>
            <a:r>
              <a:rPr lang="en-US" dirty="0" smtClean="0"/>
              <a:t> </a:t>
            </a:r>
            <a:r>
              <a:rPr lang="en-US" dirty="0" err="1" smtClean="0"/>
              <a:t>stackSize</a:t>
            </a:r>
            <a:r>
              <a:rPr lang="en-US" dirty="0" smtClean="0"/>
              <a:t>);</a:t>
            </a:r>
            <a:endParaRPr lang="en-US" dirty="0"/>
          </a:p>
        </p:txBody>
      </p:sp>
      <p:sp>
        <p:nvSpPr>
          <p:cNvPr id="3" name="Title 2"/>
          <p:cNvSpPr>
            <a:spLocks noGrp="1"/>
          </p:cNvSpPr>
          <p:nvPr>
            <p:ph type="title"/>
          </p:nvPr>
        </p:nvSpPr>
        <p:spPr/>
        <p:txBody>
          <a:bodyPr/>
          <a:lstStyle/>
          <a:p>
            <a:r>
              <a:rPr lang="en-US" dirty="0" smtClean="0"/>
              <a:t>Thread Constructor()</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smtClean="0"/>
              <a:t>class </a:t>
            </a:r>
            <a:r>
              <a:rPr lang="en-US" dirty="0" err="1" smtClean="0"/>
              <a:t>MyThread</a:t>
            </a:r>
            <a:r>
              <a:rPr lang="en-US" dirty="0" smtClean="0"/>
              <a:t> extends Thread {</a:t>
            </a:r>
          </a:p>
          <a:p>
            <a:r>
              <a:rPr lang="en-US" dirty="0" smtClean="0"/>
              <a:t>} </a:t>
            </a:r>
          </a:p>
          <a:p>
            <a:endParaRPr lang="en-US" dirty="0" smtClean="0"/>
          </a:p>
          <a:p>
            <a:r>
              <a:rPr lang="en-US" dirty="0" smtClean="0"/>
              <a:t>class </a:t>
            </a:r>
            <a:r>
              <a:rPr lang="en-US" dirty="0" err="1" smtClean="0"/>
              <a:t>ThreadDemo</a:t>
            </a:r>
            <a:endParaRPr lang="en-US" dirty="0" smtClean="0"/>
          </a:p>
          <a:p>
            <a:r>
              <a:rPr lang="en-US" dirty="0" smtClean="0"/>
              <a:t> { </a:t>
            </a:r>
          </a:p>
          <a:p>
            <a:endParaRPr lang="en-US" dirty="0" smtClean="0"/>
          </a:p>
          <a:p>
            <a:r>
              <a:rPr lang="en-US" dirty="0" smtClean="0"/>
              <a:t>public static void main(String[] </a:t>
            </a:r>
            <a:r>
              <a:rPr lang="en-US" dirty="0" err="1" smtClean="0"/>
              <a:t>args</a:t>
            </a:r>
            <a:r>
              <a:rPr lang="en-US" dirty="0" smtClean="0"/>
              <a:t>) {</a:t>
            </a:r>
          </a:p>
          <a:p>
            <a:r>
              <a:rPr lang="en-US" dirty="0" smtClean="0"/>
              <a:t> </a:t>
            </a:r>
            <a:r>
              <a:rPr lang="en-US" dirty="0" err="1" smtClean="0"/>
              <a:t>System.out.println</a:t>
            </a:r>
            <a:r>
              <a:rPr lang="en-US" dirty="0" smtClean="0"/>
              <a:t>(</a:t>
            </a:r>
            <a:r>
              <a:rPr lang="en-US" dirty="0" err="1" smtClean="0"/>
              <a:t>Thread.currentThread</a:t>
            </a:r>
            <a:r>
              <a:rPr lang="en-US" dirty="0" smtClean="0"/>
              <a:t>().</a:t>
            </a:r>
            <a:r>
              <a:rPr lang="en-US" dirty="0" err="1" smtClean="0"/>
              <a:t>getName</a:t>
            </a:r>
            <a:r>
              <a:rPr lang="en-US" dirty="0" smtClean="0"/>
              <a:t>());</a:t>
            </a:r>
          </a:p>
          <a:p>
            <a:r>
              <a:rPr lang="en-US" dirty="0" smtClean="0"/>
              <a:t>//main</a:t>
            </a:r>
          </a:p>
          <a:p>
            <a:endParaRPr lang="en-US" dirty="0" smtClean="0"/>
          </a:p>
          <a:p>
            <a:r>
              <a:rPr lang="en-US" dirty="0" smtClean="0"/>
              <a:t> </a:t>
            </a:r>
            <a:r>
              <a:rPr lang="en-US" dirty="0" err="1" smtClean="0"/>
              <a:t>MyThread</a:t>
            </a:r>
            <a:r>
              <a:rPr lang="en-US" dirty="0" smtClean="0"/>
              <a:t> t=new </a:t>
            </a:r>
            <a:r>
              <a:rPr lang="en-US" dirty="0" err="1" smtClean="0"/>
              <a:t>MyThread</a:t>
            </a:r>
            <a:r>
              <a:rPr lang="en-US" dirty="0" smtClean="0"/>
              <a:t>(); </a:t>
            </a:r>
            <a:r>
              <a:rPr lang="en-US" dirty="0" err="1" smtClean="0"/>
              <a:t>System.out.println</a:t>
            </a:r>
            <a:r>
              <a:rPr lang="en-US" dirty="0" smtClean="0"/>
              <a:t>(</a:t>
            </a:r>
            <a:r>
              <a:rPr lang="en-US" dirty="0" err="1" smtClean="0"/>
              <a:t>t.getName</a:t>
            </a:r>
            <a:r>
              <a:rPr lang="en-US" dirty="0" smtClean="0"/>
              <a:t>());</a:t>
            </a:r>
          </a:p>
          <a:p>
            <a:r>
              <a:rPr lang="en-US" dirty="0" smtClean="0"/>
              <a:t>//Thread-0 </a:t>
            </a:r>
          </a:p>
          <a:p>
            <a:endParaRPr lang="en-US" dirty="0" smtClean="0"/>
          </a:p>
          <a:p>
            <a:r>
              <a:rPr lang="en-US" dirty="0" err="1" smtClean="0"/>
              <a:t>Thread.currentThread</a:t>
            </a:r>
            <a:r>
              <a:rPr lang="en-US" dirty="0" smtClean="0"/>
              <a:t>().</a:t>
            </a:r>
            <a:r>
              <a:rPr lang="en-US" dirty="0" err="1" smtClean="0"/>
              <a:t>setName</a:t>
            </a:r>
            <a:r>
              <a:rPr lang="en-US" dirty="0" smtClean="0"/>
              <a:t>("</a:t>
            </a:r>
            <a:r>
              <a:rPr lang="en-US" dirty="0" err="1" smtClean="0"/>
              <a:t>Bhaskar</a:t>
            </a:r>
            <a:r>
              <a:rPr lang="en-US" dirty="0" smtClean="0"/>
              <a:t> Thread"); </a:t>
            </a:r>
          </a:p>
          <a:p>
            <a:r>
              <a:rPr lang="en-US" dirty="0" err="1" smtClean="0"/>
              <a:t>System.out.println</a:t>
            </a:r>
            <a:r>
              <a:rPr lang="en-US" dirty="0" smtClean="0"/>
              <a:t>(</a:t>
            </a:r>
            <a:r>
              <a:rPr lang="en-US" dirty="0" err="1" smtClean="0"/>
              <a:t>Thread.currentThread</a:t>
            </a:r>
            <a:r>
              <a:rPr lang="en-US" dirty="0" smtClean="0"/>
              <a:t>().</a:t>
            </a:r>
            <a:r>
              <a:rPr lang="en-US" dirty="0" err="1" smtClean="0"/>
              <a:t>getName</a:t>
            </a:r>
            <a:r>
              <a:rPr lang="en-US" dirty="0" smtClean="0"/>
              <a:t>());</a:t>
            </a:r>
          </a:p>
          <a:p>
            <a:r>
              <a:rPr lang="en-US" dirty="0" smtClean="0"/>
              <a:t>//</a:t>
            </a:r>
            <a:r>
              <a:rPr lang="en-US" dirty="0" err="1" smtClean="0"/>
              <a:t>Bhaskar</a:t>
            </a:r>
            <a:r>
              <a:rPr lang="en-US" dirty="0" smtClean="0"/>
              <a:t> Thread } }</a:t>
            </a:r>
            <a:endParaRPr lang="en-US" dirty="0"/>
          </a:p>
        </p:txBody>
      </p:sp>
      <p:sp>
        <p:nvSpPr>
          <p:cNvPr id="3" name="Title 2"/>
          <p:cNvSpPr>
            <a:spLocks noGrp="1"/>
          </p:cNvSpPr>
          <p:nvPr>
            <p:ph type="title"/>
          </p:nvPr>
        </p:nvSpPr>
        <p:spPr/>
        <p:txBody>
          <a:bodyPr>
            <a:noAutofit/>
          </a:bodyPr>
          <a:lstStyle/>
          <a:p>
            <a:r>
              <a:rPr lang="en-US" sz="2800" dirty="0" smtClean="0"/>
              <a:t>Methods: 1. public final String </a:t>
            </a:r>
            <a:r>
              <a:rPr lang="en-US" sz="2800" dirty="0" err="1" smtClean="0"/>
              <a:t>getName</a:t>
            </a:r>
            <a:r>
              <a:rPr lang="en-US" sz="2800" dirty="0" smtClean="0"/>
              <a:t>() </a:t>
            </a:r>
            <a:br>
              <a:rPr lang="en-US" sz="2800" dirty="0" smtClean="0"/>
            </a:br>
            <a:r>
              <a:rPr lang="en-US" sz="2800" dirty="0" smtClean="0"/>
              <a:t>2. public final void </a:t>
            </a:r>
            <a:r>
              <a:rPr lang="en-US" sz="2800" dirty="0" err="1" smtClean="0"/>
              <a:t>setName</a:t>
            </a:r>
            <a:r>
              <a:rPr lang="en-US" sz="2800" dirty="0" smtClean="0"/>
              <a:t>(String name)</a:t>
            </a:r>
            <a:endParaRPr lang="en-US" sz="2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Thread class defines the following constants to represent some standard priorities. </a:t>
            </a:r>
          </a:p>
          <a:p>
            <a:endParaRPr lang="en-US" dirty="0" smtClean="0"/>
          </a:p>
          <a:p>
            <a:r>
              <a:rPr lang="en-US" dirty="0" smtClean="0"/>
              <a:t>1. Thread. MIN_PRIORITY----------1 </a:t>
            </a:r>
          </a:p>
          <a:p>
            <a:r>
              <a:rPr lang="en-US" dirty="0" smtClean="0"/>
              <a:t>2. Thread. MAX_PRIORITY----------10</a:t>
            </a:r>
          </a:p>
          <a:p>
            <a:r>
              <a:rPr lang="en-US" dirty="0" smtClean="0"/>
              <a:t> 3. Thread. NORM_PRIORITY--------5</a:t>
            </a:r>
          </a:p>
          <a:p>
            <a:endParaRPr lang="en-US" dirty="0" smtClean="0"/>
          </a:p>
          <a:p>
            <a:endParaRPr lang="en-US" dirty="0"/>
          </a:p>
        </p:txBody>
      </p:sp>
      <p:sp>
        <p:nvSpPr>
          <p:cNvPr id="3" name="Title 2"/>
          <p:cNvSpPr>
            <a:spLocks noGrp="1"/>
          </p:cNvSpPr>
          <p:nvPr>
            <p:ph type="title"/>
          </p:nvPr>
        </p:nvSpPr>
        <p:spPr/>
        <p:txBody>
          <a:bodyPr/>
          <a:lstStyle/>
          <a:p>
            <a:r>
              <a:rPr lang="en-US" dirty="0" smtClean="0"/>
              <a:t>Thread Priority constant </a:t>
            </a:r>
            <a:endParaRPr lang="en-US" dirty="0"/>
          </a:p>
        </p:txBody>
      </p:sp>
      <p:sp>
        <p:nvSpPr>
          <p:cNvPr id="4" name="Rectangle 3"/>
          <p:cNvSpPr/>
          <p:nvPr/>
        </p:nvSpPr>
        <p:spPr>
          <a:xfrm>
            <a:off x="1600200" y="4648200"/>
            <a:ext cx="6248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Valid Range of priority 1 to 10</a:t>
            </a:r>
          </a:p>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 least </a:t>
            </a:r>
          </a:p>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10 Highest </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6000" dirty="0" smtClean="0"/>
              <a:t>1. yield();</a:t>
            </a:r>
            <a:r>
              <a:rPr lang="en-US" sz="4400" dirty="0" smtClean="0"/>
              <a:t> Shopping Mall</a:t>
            </a:r>
            <a:r>
              <a:rPr lang="en-US" sz="6000" dirty="0" smtClean="0"/>
              <a:t> </a:t>
            </a:r>
          </a:p>
          <a:p>
            <a:r>
              <a:rPr lang="en-US" sz="6000" dirty="0" smtClean="0"/>
              <a:t>2. join();</a:t>
            </a:r>
          </a:p>
          <a:p>
            <a:r>
              <a:rPr lang="en-US" sz="6000" dirty="0" smtClean="0"/>
              <a:t> 3. sleep(); </a:t>
            </a:r>
            <a:endParaRPr lang="en-US" sz="6000" dirty="0"/>
          </a:p>
        </p:txBody>
      </p:sp>
      <p:sp>
        <p:nvSpPr>
          <p:cNvPr id="3" name="Title 2"/>
          <p:cNvSpPr>
            <a:spLocks noGrp="1"/>
          </p:cNvSpPr>
          <p:nvPr>
            <p:ph type="title"/>
          </p:nvPr>
        </p:nvSpPr>
        <p:spPr/>
        <p:txBody>
          <a:bodyPr>
            <a:normAutofit fontScale="90000"/>
          </a:bodyPr>
          <a:lstStyle/>
          <a:p>
            <a:r>
              <a:rPr lang="en-US" dirty="0" smtClean="0"/>
              <a:t>The Methods to Prevent a Thread from Execution: </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376672"/>
          </a:xfrm>
        </p:spPr>
        <p:txBody>
          <a:bodyPr>
            <a:normAutofit lnSpcReduction="10000"/>
          </a:bodyPr>
          <a:lstStyle/>
          <a:p>
            <a:r>
              <a:rPr lang="en-US" dirty="0" smtClean="0"/>
              <a:t>1. yield() method causes "to pause current executing Thread for giving the chance of remaining waiting Threads of same priority".</a:t>
            </a:r>
          </a:p>
          <a:p>
            <a:r>
              <a:rPr lang="en-US" dirty="0" smtClean="0"/>
              <a:t> 2. If all waiting Threads have the low priority or if there is no waiting Threads then the same Thread will be continued its execution. </a:t>
            </a:r>
          </a:p>
          <a:p>
            <a:r>
              <a:rPr lang="en-US" dirty="0" smtClean="0"/>
              <a:t>3. If several waiting Threads with same priority available then we can't expect exact which Thread will get chance for execution. </a:t>
            </a:r>
          </a:p>
          <a:p>
            <a:r>
              <a:rPr lang="en-US" dirty="0" smtClean="0"/>
              <a:t>4. The Thread which is yielded when it get chance once again for execution is depends on mercy of the Thread scheduler. </a:t>
            </a:r>
          </a:p>
          <a:p>
            <a:r>
              <a:rPr lang="en-US" dirty="0" smtClean="0"/>
              <a:t>5. public static native void yield();</a:t>
            </a:r>
            <a:endParaRPr lang="en-US" dirty="0"/>
          </a:p>
        </p:txBody>
      </p:sp>
      <p:sp>
        <p:nvSpPr>
          <p:cNvPr id="3" name="Title 2"/>
          <p:cNvSpPr>
            <a:spLocks noGrp="1"/>
          </p:cNvSpPr>
          <p:nvPr>
            <p:ph type="title"/>
          </p:nvPr>
        </p:nvSpPr>
        <p:spPr/>
        <p:txBody>
          <a:bodyPr/>
          <a:lstStyle/>
          <a:p>
            <a:r>
              <a:rPr lang="en-US" dirty="0" smtClean="0"/>
              <a:t>yield():</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If a Thread wants to wait until completing some other Thread then we should go for join() method. </a:t>
            </a:r>
          </a:p>
          <a:p>
            <a:r>
              <a:rPr lang="en-US" dirty="0" smtClean="0"/>
              <a:t>Example: If a Thread t1 executes t2.join() then t1 should go for waiting state until completing t2.</a:t>
            </a:r>
            <a:endParaRPr lang="en-US" dirty="0"/>
          </a:p>
        </p:txBody>
      </p:sp>
      <p:sp>
        <p:nvSpPr>
          <p:cNvPr id="3" name="Title 2"/>
          <p:cNvSpPr>
            <a:spLocks noGrp="1"/>
          </p:cNvSpPr>
          <p:nvPr>
            <p:ph type="title"/>
          </p:nvPr>
        </p:nvSpPr>
        <p:spPr/>
        <p:txBody>
          <a:bodyPr/>
          <a:lstStyle/>
          <a:p>
            <a:r>
              <a:rPr lang="en-US" dirty="0" smtClean="0"/>
              <a:t>Join():</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rcRect/>
          <a:stretch>
            <a:fillRect/>
          </a:stretch>
        </p:blipFill>
        <p:spPr bwMode="auto">
          <a:xfrm>
            <a:off x="1524000" y="1066800"/>
            <a:ext cx="6035040" cy="47548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1. public final void join()throws </a:t>
            </a:r>
            <a:r>
              <a:rPr lang="en-US" dirty="0" err="1" smtClean="0"/>
              <a:t>InterruptedException</a:t>
            </a:r>
            <a:r>
              <a:rPr lang="en-US" dirty="0" smtClean="0"/>
              <a:t> </a:t>
            </a:r>
          </a:p>
          <a:p>
            <a:endParaRPr lang="en-US" dirty="0" smtClean="0"/>
          </a:p>
          <a:p>
            <a:r>
              <a:rPr lang="en-US" dirty="0" smtClean="0"/>
              <a:t>2. public final void join(long ms) throws </a:t>
            </a:r>
            <a:r>
              <a:rPr lang="en-US" dirty="0" err="1" smtClean="0"/>
              <a:t>InterruptedException</a:t>
            </a:r>
            <a:r>
              <a:rPr lang="en-US" dirty="0" smtClean="0"/>
              <a:t> </a:t>
            </a:r>
          </a:p>
          <a:p>
            <a:endParaRPr lang="en-US" smtClean="0"/>
          </a:p>
          <a:p>
            <a:r>
              <a:rPr lang="en-US" dirty="0" smtClean="0"/>
              <a:t>3. public final void join(long </a:t>
            </a:r>
            <a:r>
              <a:rPr lang="en-US" dirty="0" err="1" smtClean="0"/>
              <a:t>ms,int</a:t>
            </a:r>
            <a:r>
              <a:rPr lang="en-US" dirty="0" smtClean="0"/>
              <a:t> ns) throws </a:t>
            </a:r>
            <a:r>
              <a:rPr lang="en-US" dirty="0" err="1" smtClean="0"/>
              <a:t>InterruptedException</a:t>
            </a:r>
            <a:endParaRPr lang="en-US"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If a Thread don't want to perform any operation for a particular amount of time then we should go for sleep() method.</a:t>
            </a:r>
          </a:p>
          <a:p>
            <a:endParaRPr lang="en-US" dirty="0" smtClean="0"/>
          </a:p>
          <a:p>
            <a:r>
              <a:rPr lang="en-US" dirty="0" smtClean="0"/>
              <a:t> 1. public static native void sleep(long ms) throws </a:t>
            </a:r>
            <a:r>
              <a:rPr lang="en-US" dirty="0" err="1" smtClean="0"/>
              <a:t>InterruptedException</a:t>
            </a:r>
            <a:r>
              <a:rPr lang="en-US" dirty="0" smtClean="0"/>
              <a:t> </a:t>
            </a:r>
          </a:p>
          <a:p>
            <a:endParaRPr lang="en-US" dirty="0" smtClean="0"/>
          </a:p>
          <a:p>
            <a:r>
              <a:rPr lang="en-US" dirty="0" smtClean="0"/>
              <a:t>2. public static void sleep(long </a:t>
            </a:r>
            <a:r>
              <a:rPr lang="en-US" dirty="0" err="1" smtClean="0"/>
              <a:t>ms,int</a:t>
            </a:r>
            <a:r>
              <a:rPr lang="en-US" dirty="0" smtClean="0"/>
              <a:t> ns)throws </a:t>
            </a:r>
            <a:r>
              <a:rPr lang="en-US" dirty="0" err="1" smtClean="0"/>
              <a:t>InterruptedException</a:t>
            </a:r>
            <a:endParaRPr lang="en-US" dirty="0"/>
          </a:p>
        </p:txBody>
      </p:sp>
      <p:sp>
        <p:nvSpPr>
          <p:cNvPr id="3" name="Title 2"/>
          <p:cNvSpPr>
            <a:spLocks noGrp="1"/>
          </p:cNvSpPr>
          <p:nvPr>
            <p:ph type="title"/>
          </p:nvPr>
        </p:nvSpPr>
        <p:spPr/>
        <p:txBody>
          <a:bodyPr/>
          <a:lstStyle/>
          <a:p>
            <a:r>
              <a:rPr lang="en-US" dirty="0" smtClean="0"/>
              <a:t>Sleep() method:</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endParaRPr lang="en-US" dirty="0" smtClean="0"/>
          </a:p>
          <a:p>
            <a:r>
              <a:rPr lang="en-US" b="1" dirty="0" smtClean="0"/>
              <a:t>public class </a:t>
            </a:r>
            <a:r>
              <a:rPr lang="en-US" b="1" dirty="0" err="1" smtClean="0"/>
              <a:t>SleepMethod</a:t>
            </a:r>
            <a:r>
              <a:rPr lang="en-US" b="1" dirty="0" smtClean="0"/>
              <a:t> {</a:t>
            </a:r>
          </a:p>
          <a:p>
            <a:endParaRPr lang="en-US" dirty="0" smtClean="0"/>
          </a:p>
          <a:p>
            <a:endParaRPr lang="en-US" dirty="0" smtClean="0"/>
          </a:p>
          <a:p>
            <a:r>
              <a:rPr lang="en-US" b="1" dirty="0" smtClean="0"/>
              <a:t>public static void main(String[] </a:t>
            </a:r>
            <a:r>
              <a:rPr lang="en-US" b="1" dirty="0" err="1" smtClean="0"/>
              <a:t>args</a:t>
            </a:r>
            <a:r>
              <a:rPr lang="en-US" b="1" dirty="0" smtClean="0"/>
              <a:t>)throws </a:t>
            </a:r>
            <a:r>
              <a:rPr lang="en-US" b="1" dirty="0" err="1" smtClean="0"/>
              <a:t>InterruptedException</a:t>
            </a:r>
            <a:endParaRPr lang="en-US" b="1" dirty="0" smtClean="0"/>
          </a:p>
          <a:p>
            <a:r>
              <a:rPr lang="en-US" dirty="0" smtClean="0"/>
              <a:t>{</a:t>
            </a:r>
          </a:p>
          <a:p>
            <a:r>
              <a:rPr lang="en-US" dirty="0" err="1" smtClean="0"/>
              <a:t>System.</a:t>
            </a:r>
            <a:r>
              <a:rPr lang="en-US" b="1" i="1" dirty="0" err="1" smtClean="0"/>
              <a:t>out.println</a:t>
            </a:r>
            <a:r>
              <a:rPr lang="en-US" b="1" i="1" dirty="0" smtClean="0"/>
              <a:t>("M");</a:t>
            </a:r>
          </a:p>
          <a:p>
            <a:r>
              <a:rPr lang="en-US" dirty="0" err="1" smtClean="0"/>
              <a:t>Thread.</a:t>
            </a:r>
            <a:r>
              <a:rPr lang="en-US" i="1" dirty="0" err="1" smtClean="0"/>
              <a:t>sleep</a:t>
            </a:r>
            <a:r>
              <a:rPr lang="en-US" i="1" dirty="0" smtClean="0"/>
              <a:t>(3000);</a:t>
            </a:r>
          </a:p>
          <a:p>
            <a:r>
              <a:rPr lang="en-US" dirty="0" err="1" smtClean="0"/>
              <a:t>System.</a:t>
            </a:r>
            <a:r>
              <a:rPr lang="en-US" b="1" i="1" dirty="0" err="1" smtClean="0"/>
              <a:t>out.println</a:t>
            </a:r>
            <a:r>
              <a:rPr lang="en-US" b="1" i="1" dirty="0" smtClean="0"/>
              <a:t>("E");</a:t>
            </a:r>
          </a:p>
          <a:p>
            <a:r>
              <a:rPr lang="en-US" dirty="0" err="1" smtClean="0"/>
              <a:t>Thread.</a:t>
            </a:r>
            <a:r>
              <a:rPr lang="en-US" i="1" dirty="0" err="1" smtClean="0"/>
              <a:t>sleep</a:t>
            </a:r>
            <a:r>
              <a:rPr lang="en-US" i="1" dirty="0" smtClean="0"/>
              <a:t>(3000);</a:t>
            </a:r>
          </a:p>
          <a:p>
            <a:r>
              <a:rPr lang="en-US" dirty="0" err="1" smtClean="0"/>
              <a:t>System.</a:t>
            </a:r>
            <a:r>
              <a:rPr lang="en-US" b="1" i="1" dirty="0" err="1" smtClean="0"/>
              <a:t>out.println</a:t>
            </a:r>
            <a:r>
              <a:rPr lang="en-US" b="1" i="1" dirty="0" smtClean="0"/>
              <a:t>("G");</a:t>
            </a:r>
          </a:p>
          <a:p>
            <a:r>
              <a:rPr lang="en-US" dirty="0" err="1" smtClean="0"/>
              <a:t>Thread.</a:t>
            </a:r>
            <a:r>
              <a:rPr lang="en-US" i="1" dirty="0" err="1" smtClean="0"/>
              <a:t>sleep</a:t>
            </a:r>
            <a:r>
              <a:rPr lang="en-US" i="1" dirty="0" smtClean="0"/>
              <a:t>(3000);</a:t>
            </a:r>
          </a:p>
          <a:p>
            <a:r>
              <a:rPr lang="en-US" dirty="0" err="1" smtClean="0"/>
              <a:t>System.</a:t>
            </a:r>
            <a:r>
              <a:rPr lang="en-US" b="1" i="1" dirty="0" err="1" smtClean="0"/>
              <a:t>out.println</a:t>
            </a:r>
            <a:r>
              <a:rPr lang="en-US" b="1" i="1" dirty="0" smtClean="0"/>
              <a:t>("A");</a:t>
            </a:r>
          </a:p>
          <a:p>
            <a:r>
              <a:rPr lang="en-US" dirty="0" smtClean="0"/>
              <a:t>}</a:t>
            </a:r>
          </a:p>
          <a:p>
            <a:r>
              <a:rPr lang="en-US" dirty="0" smtClean="0"/>
              <a:t>}</a:t>
            </a:r>
          </a:p>
          <a:p>
            <a:endParaRPr lang="en-US" dirty="0" smtClean="0"/>
          </a:p>
          <a:p>
            <a:endParaRPr lang="en-US"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What is multiprocessing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Interrupting a Thread:</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How a Thread can interrupt another thread ? If a Thread can interrupt a sleeping or waiting Thread by using interrupt()(break off) method of Thread class. public void interrupt();</a:t>
            </a:r>
            <a:endParaRPr lang="en-US"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304800" y="304800"/>
            <a:ext cx="8229600" cy="3507989"/>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28600" y="3810000"/>
            <a:ext cx="8753475" cy="1552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		Synchronization</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1. Synchronized is the keyword applicable for methods and blocks but not for classes and variables. </a:t>
            </a:r>
            <a:endParaRPr lang="en-US" dirty="0" smtClean="0"/>
          </a:p>
          <a:p>
            <a:endParaRPr lang="en-US" dirty="0" smtClean="0"/>
          </a:p>
          <a:p>
            <a:r>
              <a:rPr lang="en-US" dirty="0" smtClean="0"/>
              <a:t>2</a:t>
            </a:r>
            <a:r>
              <a:rPr lang="en-US" dirty="0" smtClean="0"/>
              <a:t>. If a method or block declared as the synchronized then at a time only one Thread is allow to execute that method or block on the given object</a:t>
            </a:r>
            <a:r>
              <a:rPr lang="en-US" dirty="0" smtClean="0"/>
              <a:t>.</a:t>
            </a:r>
          </a:p>
          <a:p>
            <a:endParaRPr lang="en-US" dirty="0" smtClean="0"/>
          </a:p>
          <a:p>
            <a:r>
              <a:rPr lang="en-US" dirty="0" smtClean="0"/>
              <a:t> </a:t>
            </a:r>
            <a:r>
              <a:rPr lang="en-US" dirty="0" smtClean="0"/>
              <a:t>3. The main advantage of synchronized keyword is we can resolve date inconsistency problems. </a:t>
            </a:r>
            <a:endParaRPr lang="en-US" dirty="0" smtClean="0"/>
          </a:p>
          <a:p>
            <a:r>
              <a:rPr lang="en-US" dirty="0" smtClean="0"/>
              <a:t>4</a:t>
            </a:r>
            <a:r>
              <a:rPr lang="en-US" dirty="0" smtClean="0"/>
              <a:t>. But the main disadvantage of synchronized keyword is it increases waiting time of the Thread and effects performance of the system. </a:t>
            </a:r>
            <a:endParaRPr lang="en-US" dirty="0" smtClean="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endParaRPr lang="en-US" dirty="0" smtClean="0"/>
          </a:p>
          <a:p>
            <a:r>
              <a:rPr lang="en-US" dirty="0" smtClean="0"/>
              <a:t>5. Hence if there is no specific requirement then never recommended to use synchronized keyword. </a:t>
            </a:r>
            <a:endParaRPr lang="en-US" dirty="0" smtClean="0"/>
          </a:p>
          <a:p>
            <a:endParaRPr lang="en-US" dirty="0" smtClean="0"/>
          </a:p>
          <a:p>
            <a:r>
              <a:rPr lang="en-US" dirty="0" smtClean="0"/>
              <a:t>6</a:t>
            </a:r>
            <a:r>
              <a:rPr lang="en-US" dirty="0" smtClean="0"/>
              <a:t>. Internally synchronization concept is implemented by using lock concept. </a:t>
            </a:r>
          </a:p>
          <a:p>
            <a:endParaRPr lang="en-US" dirty="0" smtClean="0"/>
          </a:p>
          <a:p>
            <a:r>
              <a:rPr lang="en-US" dirty="0" smtClean="0"/>
              <a:t>7</a:t>
            </a:r>
            <a:r>
              <a:rPr lang="en-US" dirty="0" smtClean="0"/>
              <a:t>. Every object in java has a unique lock. Whenever we are using synchronized keyword then only lock concept will come into the picture</a:t>
            </a:r>
            <a:r>
              <a:rPr lang="en-US" dirty="0" smtClean="0"/>
              <a:t>.</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 8. If a Thread wants to execute any synchronized method on the given object 1st it has to get the lock of that object. Once a Thread got the lock of that object then it's allow to execute any synchronized method on that object. If the synchronized method execution completes then automatically Thread releases lock. </a:t>
            </a:r>
            <a:endParaRPr lang="en-US" dirty="0" smtClean="0"/>
          </a:p>
          <a:p>
            <a:endParaRPr lang="en-US" dirty="0" smtClean="0"/>
          </a:p>
          <a:p>
            <a:r>
              <a:rPr lang="en-US" dirty="0" smtClean="0"/>
              <a:t>9. While a Thread executing any synchronized method the remaining Threads are not allowed execute any synchronized method on that object simultaneously. But remaining Threads are allowed to execute any non-synchronized method simultaneously. [lock concept is implemented based on object but not based on method].</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Conclusion : If multiple threads are operating on multiple objects then there is no impact of </a:t>
            </a:r>
            <a:r>
              <a:rPr lang="en-US" dirty="0" err="1" smtClean="0"/>
              <a:t>Syncronization</a:t>
            </a:r>
            <a:r>
              <a:rPr lang="en-US" dirty="0" smtClean="0"/>
              <a:t>. If multiple threads are operating on same java objects then </a:t>
            </a:r>
            <a:r>
              <a:rPr lang="en-US" dirty="0" err="1" smtClean="0"/>
              <a:t>syncronized</a:t>
            </a:r>
            <a:r>
              <a:rPr lang="en-US" dirty="0" smtClean="0"/>
              <a:t> concept is required(applicable). </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0"/>
            <a:ext cx="8229600" cy="6858000"/>
          </a:xfrm>
        </p:spPr>
        <p:txBody>
          <a:bodyPr>
            <a:normAutofit fontScale="92500" lnSpcReduction="20000"/>
          </a:bodyPr>
          <a:lstStyle/>
          <a:p>
            <a:r>
              <a:rPr lang="en-US" dirty="0" smtClean="0"/>
              <a:t>1.Explain </a:t>
            </a:r>
            <a:r>
              <a:rPr lang="en-US" dirty="0" smtClean="0"/>
              <a:t>about synchronized keyword and its advantages and disadvantages? </a:t>
            </a:r>
            <a:endParaRPr lang="en-US" dirty="0" smtClean="0"/>
          </a:p>
          <a:p>
            <a:r>
              <a:rPr lang="en-US" dirty="0" smtClean="0"/>
              <a:t>2</a:t>
            </a:r>
            <a:r>
              <a:rPr lang="en-US" dirty="0" smtClean="0"/>
              <a:t>. What is object lock and when a Thread required</a:t>
            </a:r>
            <a:r>
              <a:rPr lang="en-US" dirty="0" smtClean="0"/>
              <a:t>?</a:t>
            </a:r>
          </a:p>
          <a:p>
            <a:r>
              <a:rPr lang="en-US" dirty="0" smtClean="0"/>
              <a:t> </a:t>
            </a:r>
            <a:r>
              <a:rPr lang="en-US" dirty="0" smtClean="0"/>
              <a:t>3. What is class level lock and when a Thread required</a:t>
            </a:r>
            <a:r>
              <a:rPr lang="en-US" dirty="0" smtClean="0"/>
              <a:t>?</a:t>
            </a:r>
          </a:p>
          <a:p>
            <a:r>
              <a:rPr lang="en-US" dirty="0" smtClean="0"/>
              <a:t> </a:t>
            </a:r>
            <a:r>
              <a:rPr lang="en-US" dirty="0" smtClean="0"/>
              <a:t>4. What is the difference between object lock and class level lock? </a:t>
            </a:r>
            <a:endParaRPr lang="en-US" dirty="0" smtClean="0"/>
          </a:p>
          <a:p>
            <a:r>
              <a:rPr lang="en-US" dirty="0" smtClean="0"/>
              <a:t>5</a:t>
            </a:r>
            <a:r>
              <a:rPr lang="en-US" dirty="0" smtClean="0"/>
              <a:t>. While a Thread executing a synchronized method on the given object is the remaining Threads are allowed to execute other synchronized methods simultaneously on the same object? </a:t>
            </a:r>
            <a:r>
              <a:rPr lang="en-US" dirty="0" err="1" smtClean="0"/>
              <a:t>Ans</a:t>
            </a:r>
            <a:r>
              <a:rPr lang="en-US" dirty="0" smtClean="0"/>
              <a:t>: No</a:t>
            </a:r>
            <a:r>
              <a:rPr lang="en-US" dirty="0" smtClean="0"/>
              <a:t>.</a:t>
            </a:r>
          </a:p>
          <a:p>
            <a:r>
              <a:rPr lang="en-US" dirty="0" smtClean="0"/>
              <a:t> </a:t>
            </a:r>
            <a:r>
              <a:rPr lang="en-US" dirty="0" smtClean="0"/>
              <a:t>6. What is synchronized block and explain its declaration? 7. What is the advantage of synchronized block over synchronized method? </a:t>
            </a:r>
            <a:endParaRPr lang="en-US" dirty="0" smtClean="0"/>
          </a:p>
          <a:p>
            <a:r>
              <a:rPr lang="en-US" dirty="0" smtClean="0"/>
              <a:t>8</a:t>
            </a:r>
            <a:r>
              <a:rPr lang="en-US" dirty="0" smtClean="0"/>
              <a:t>. Is a Thread can hold more than one lock at a time? </a:t>
            </a:r>
            <a:r>
              <a:rPr lang="en-US" dirty="0" err="1" smtClean="0"/>
              <a:t>Ans</a:t>
            </a:r>
            <a:r>
              <a:rPr lang="en-US" dirty="0" smtClean="0"/>
              <a:t>: Yes, up course from different objects. Example:</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Executing several tasks simultaneously where each task is a separate independent process such type of multitasking is called process based multitasking. </a:t>
            </a:r>
          </a:p>
          <a:p>
            <a:r>
              <a:rPr lang="en-US" dirty="0" smtClean="0"/>
              <a:t>Example:  While typing a java program in the editor we can able to listen mp3 audio songs at the same time we can download a file from the net all these tasks are independent of each other and executing simultaneously and hence it is Process based multitasking. </a:t>
            </a:r>
          </a:p>
          <a:p>
            <a:r>
              <a:rPr lang="en-US" dirty="0" smtClean="0"/>
              <a:t> This type of multitasking is best suitable at "</a:t>
            </a:r>
            <a:r>
              <a:rPr lang="en-US" dirty="0" err="1" smtClean="0"/>
              <a:t>os</a:t>
            </a:r>
            <a:r>
              <a:rPr lang="en-US" dirty="0" smtClean="0"/>
              <a:t> level".</a:t>
            </a:r>
            <a:endParaRPr lang="en-US" dirty="0"/>
          </a:p>
        </p:txBody>
      </p:sp>
      <p:sp>
        <p:nvSpPr>
          <p:cNvPr id="3" name="Title 2"/>
          <p:cNvSpPr>
            <a:spLocks noGrp="1"/>
          </p:cNvSpPr>
          <p:nvPr>
            <p:ph type="title"/>
          </p:nvPr>
        </p:nvSpPr>
        <p:spPr/>
        <p:txBody>
          <a:bodyPr/>
          <a:lstStyle/>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multithreading ?</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Executing several tasks simultaneously where each task is a separate independent part of the same program, is called Thread based multitasking. And each independent part is called a "Thread".</a:t>
            </a:r>
            <a:endParaRPr lang="en-US"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smtClean="0"/>
              <a:t>The main important application areas of multithreading are:</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1. To implement multimedia graphics</a:t>
            </a:r>
          </a:p>
          <a:p>
            <a:r>
              <a:rPr lang="en-US" dirty="0" smtClean="0"/>
              <a:t>2. To develop animations. </a:t>
            </a:r>
          </a:p>
          <a:p>
            <a:r>
              <a:rPr lang="en-US" dirty="0" smtClean="0"/>
              <a:t>3. To develop video games etc. </a:t>
            </a:r>
          </a:p>
          <a:p>
            <a:r>
              <a:rPr lang="en-US" dirty="0" smtClean="0"/>
              <a:t>4. To develop web and application servers</a:t>
            </a:r>
            <a:endParaRPr lang="en-US"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645</TotalTime>
  <Words>1537</Words>
  <Application>Microsoft Office PowerPoint</Application>
  <PresentationFormat>On-screen Show (4:3)</PresentationFormat>
  <Paragraphs>175</Paragraphs>
  <Slides>105</Slides>
  <Notes>0</Notes>
  <HiddenSlides>0</HiddenSlides>
  <MMClips>0</MMClips>
  <ScaleCrop>false</ScaleCrop>
  <HeadingPairs>
    <vt:vector size="4" baseType="variant">
      <vt:variant>
        <vt:lpstr>Theme</vt:lpstr>
      </vt:variant>
      <vt:variant>
        <vt:i4>1</vt:i4>
      </vt:variant>
      <vt:variant>
        <vt:lpstr>Slide Titles</vt:lpstr>
      </vt:variant>
      <vt:variant>
        <vt:i4>105</vt:i4>
      </vt:variant>
    </vt:vector>
  </HeadingPairs>
  <TitlesOfParts>
    <vt:vector size="106" baseType="lpstr">
      <vt:lpstr>Concourse</vt:lpstr>
      <vt:lpstr>Multithreading </vt:lpstr>
      <vt:lpstr>What is Multitasking ?</vt:lpstr>
      <vt:lpstr>Slide 3</vt:lpstr>
      <vt:lpstr>What is multiprocessing  </vt:lpstr>
      <vt:lpstr>Slide 5</vt:lpstr>
      <vt:lpstr>What is multithreading ?</vt:lpstr>
      <vt:lpstr>Slide 7</vt:lpstr>
      <vt:lpstr>The main important application areas of multithreading are:</vt:lpstr>
      <vt:lpstr>Slide 9</vt:lpstr>
      <vt:lpstr>How can define a Thread .</vt:lpstr>
      <vt:lpstr>Slide 11</vt:lpstr>
      <vt:lpstr>By using Thread()</vt:lpstr>
      <vt:lpstr>By implementing Runnable </vt:lpstr>
      <vt:lpstr>What is Thread Scheduler:</vt:lpstr>
      <vt:lpstr>Slide 15</vt:lpstr>
      <vt:lpstr>Difference between t.start() and t.run() methods. </vt:lpstr>
      <vt:lpstr>Slide 17</vt:lpstr>
      <vt:lpstr>: If we are not overriding run() method:</vt:lpstr>
      <vt:lpstr>Slide 19</vt:lpstr>
      <vt:lpstr>Overloding of run() method. </vt:lpstr>
      <vt:lpstr>Slide 21</vt:lpstr>
      <vt:lpstr>overriding of start() method</vt:lpstr>
      <vt:lpstr>Slide 23</vt:lpstr>
      <vt:lpstr>Slide 24</vt:lpstr>
      <vt:lpstr>Life cycle of thread</vt:lpstr>
      <vt:lpstr>IllegalThreadStateException when it  raises</vt:lpstr>
      <vt:lpstr>Slide 27</vt:lpstr>
      <vt:lpstr>Which is one is the best practice for thread Thread class or Runnable interface</vt:lpstr>
      <vt:lpstr>Slide 29</vt:lpstr>
      <vt:lpstr>Thread Constructor()</vt:lpstr>
      <vt:lpstr>Methods: 1. public final String getName()  2. public final void setName(String name)</vt:lpstr>
      <vt:lpstr>Thread Priority constant </vt:lpstr>
      <vt:lpstr>The Methods to Prevent a Thread from Execution: </vt:lpstr>
      <vt:lpstr>yield():</vt:lpstr>
      <vt:lpstr>Join():</vt:lpstr>
      <vt:lpstr>Slide 36</vt:lpstr>
      <vt:lpstr>Slide 37</vt:lpstr>
      <vt:lpstr>Sleep() method:</vt:lpstr>
      <vt:lpstr>Slide 39</vt:lpstr>
      <vt:lpstr>Interrupting a Thread:</vt:lpstr>
      <vt:lpstr>Slide 41</vt:lpstr>
      <vt:lpstr>Slide 42</vt:lpstr>
      <vt:lpstr>  Synchronization</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dc:title>
  <dc:creator>hp</dc:creator>
  <cp:lastModifiedBy>hp</cp:lastModifiedBy>
  <cp:revision>73</cp:revision>
  <dcterms:created xsi:type="dcterms:W3CDTF">2022-05-11T09:28:20Z</dcterms:created>
  <dcterms:modified xsi:type="dcterms:W3CDTF">2022-05-13T17:25:19Z</dcterms:modified>
</cp:coreProperties>
</file>