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60" d="100"/>
          <a:sy n="60" d="100"/>
        </p:scale>
        <p:origin x="3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88A7-FAB3-44EC-BF37-47903A93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7C5E3-74A2-467B-95D7-0A5797B66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C795-2419-486F-8788-DDE66BB6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901D-2272-4BB0-B677-C968AA7D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496E-D03D-4F4E-90B0-CAA58604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8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71DB-F0D3-4873-B787-CE3DDF30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4E61A-F5F5-44F0-8D86-A21319C8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37D6-8C5F-46AD-A15F-21F7A0A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77A7-0617-4311-ADA5-98430A83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25AE-F0A4-4394-98DD-143C8C75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C2761-E156-4BCE-954E-38C0631B6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1E1CB-E3AB-43BA-AF05-B0DF2558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1974-4A91-4AF0-8E71-64B5F4A9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8827-8072-4FBD-9A00-978DB233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6537-6DC3-4D7F-B7B3-0D208FB9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0D09-6692-4930-83B2-7F502F4E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65126"/>
            <a:ext cx="10267950" cy="980296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BF-6D02-48E7-B572-E8513608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  <a:lvl2pPr>
              <a:defRPr>
                <a:latin typeface="Bahnschrift Light" panose="020B0502040204020203" pitchFamily="34" charset="0"/>
              </a:defRPr>
            </a:lvl2pPr>
            <a:lvl3pPr>
              <a:defRPr>
                <a:latin typeface="Bahnschrift Light" panose="020B0502040204020203" pitchFamily="34" charset="0"/>
              </a:defRPr>
            </a:lvl3pPr>
            <a:lvl4pPr>
              <a:defRPr>
                <a:latin typeface="Bahnschrift Light" panose="020B0502040204020203" pitchFamily="34" charset="0"/>
              </a:defRPr>
            </a:lvl4pPr>
            <a:lvl5pPr>
              <a:defRPr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91D1-A45A-4C6C-8E74-E537C7F9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53DF-F14E-4333-9E1D-35D3919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88F56-DC1B-4CB8-831E-3ECC0331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C23AFA-060F-41AC-95CB-1D8C28FD2090}"/>
              </a:ext>
            </a:extLst>
          </p:cNvPr>
          <p:cNvGrpSpPr/>
          <p:nvPr userDrawn="1"/>
        </p:nvGrpSpPr>
        <p:grpSpPr>
          <a:xfrm>
            <a:off x="108418" y="418706"/>
            <a:ext cx="697123" cy="6020587"/>
            <a:chOff x="104775" y="448022"/>
            <a:chExt cx="697123" cy="6020587"/>
          </a:xfrm>
        </p:grpSpPr>
        <p:pic>
          <p:nvPicPr>
            <p:cNvPr id="9218" name="Picture 2" descr="IPL 2021 Team Players - infobowl">
              <a:extLst>
                <a:ext uri="{FF2B5EF4-FFF2-40B4-BE49-F238E27FC236}">
                  <a16:creationId xmlns:a16="http://schemas.microsoft.com/office/drawing/2014/main" id="{7FA4D633-CE1E-4A13-9838-BC74F15A67C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4" t="6727" r="75562" b="62257"/>
            <a:stretch/>
          </p:blipFill>
          <p:spPr bwMode="auto">
            <a:xfrm>
              <a:off x="104775" y="448022"/>
              <a:ext cx="697123" cy="793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PL 2021 Team Players - infobowl">
              <a:extLst>
                <a:ext uri="{FF2B5EF4-FFF2-40B4-BE49-F238E27FC236}">
                  <a16:creationId xmlns:a16="http://schemas.microsoft.com/office/drawing/2014/main" id="{CBE705CE-4735-4DE5-90CF-9D2422A23A8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95" t="50927" r="5252" b="24274"/>
            <a:stretch/>
          </p:blipFill>
          <p:spPr bwMode="auto">
            <a:xfrm>
              <a:off x="120370" y="5885317"/>
              <a:ext cx="665932" cy="583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PL 2021 Team Players - infobowl">
              <a:extLst>
                <a:ext uri="{FF2B5EF4-FFF2-40B4-BE49-F238E27FC236}">
                  <a16:creationId xmlns:a16="http://schemas.microsoft.com/office/drawing/2014/main" id="{198A12F1-4BD4-4017-BF16-9F88FA7675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9" t="10814" r="51971" b="64839"/>
            <a:stretch/>
          </p:blipFill>
          <p:spPr bwMode="auto">
            <a:xfrm>
              <a:off x="136791" y="1374737"/>
              <a:ext cx="633091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PL 2021 Team Players - infobowl">
              <a:extLst>
                <a:ext uri="{FF2B5EF4-FFF2-40B4-BE49-F238E27FC236}">
                  <a16:creationId xmlns:a16="http://schemas.microsoft.com/office/drawing/2014/main" id="{A719464D-6AE3-45F3-8E96-079AE2C98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64" t="12877" r="29492" b="68425"/>
            <a:stretch/>
          </p:blipFill>
          <p:spPr bwMode="auto">
            <a:xfrm>
              <a:off x="150618" y="2039609"/>
              <a:ext cx="605437" cy="46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PL 2021 Team Players - infobowl">
              <a:extLst>
                <a:ext uri="{FF2B5EF4-FFF2-40B4-BE49-F238E27FC236}">
                  <a16:creationId xmlns:a16="http://schemas.microsoft.com/office/drawing/2014/main" id="{0A0F6DF3-8848-4112-BDC7-769E6A399A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892" t="5596" r="7543" b="61747"/>
            <a:stretch/>
          </p:blipFill>
          <p:spPr bwMode="auto">
            <a:xfrm>
              <a:off x="136791" y="2633286"/>
              <a:ext cx="633091" cy="848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PL 2021 Team Players - infobowl">
              <a:extLst>
                <a:ext uri="{FF2B5EF4-FFF2-40B4-BE49-F238E27FC236}">
                  <a16:creationId xmlns:a16="http://schemas.microsoft.com/office/drawing/2014/main" id="{852ABE98-6710-4112-A9C1-2F1A60389C4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9" t="47904" r="75603" b="20413"/>
            <a:stretch/>
          </p:blipFill>
          <p:spPr bwMode="auto">
            <a:xfrm>
              <a:off x="148536" y="3615286"/>
              <a:ext cx="609600" cy="637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PL 2021 Team Players - infobowl">
              <a:extLst>
                <a:ext uri="{FF2B5EF4-FFF2-40B4-BE49-F238E27FC236}">
                  <a16:creationId xmlns:a16="http://schemas.microsoft.com/office/drawing/2014/main" id="{F131F43D-16A5-416D-8F50-16520FACF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50" t="48093" r="52654" b="20838"/>
            <a:stretch/>
          </p:blipFill>
          <p:spPr bwMode="auto">
            <a:xfrm>
              <a:off x="163176" y="4386690"/>
              <a:ext cx="580320" cy="637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PL 2021 Team Players - infobowl">
              <a:extLst>
                <a:ext uri="{FF2B5EF4-FFF2-40B4-BE49-F238E27FC236}">
                  <a16:creationId xmlns:a16="http://schemas.microsoft.com/office/drawing/2014/main" id="{5C73EE1C-8908-4A25-8323-1AF3ACF0FD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0" t="50183" r="28121" b="20874"/>
            <a:stretch/>
          </p:blipFill>
          <p:spPr bwMode="auto">
            <a:xfrm>
              <a:off x="130952" y="5158095"/>
              <a:ext cx="644769" cy="59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C71F86-E9D7-4D26-9011-8A1B1CFC418F}"/>
              </a:ext>
            </a:extLst>
          </p:cNvPr>
          <p:cNvCxnSpPr/>
          <p:nvPr userDrawn="1"/>
        </p:nvCxnSpPr>
        <p:spPr>
          <a:xfrm>
            <a:off x="843641" y="365125"/>
            <a:ext cx="0" cy="599122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8D1602-51E3-4961-969B-E36893BC8745}"/>
              </a:ext>
            </a:extLst>
          </p:cNvPr>
          <p:cNvCxnSpPr>
            <a:cxnSpLocks/>
          </p:cNvCxnSpPr>
          <p:nvPr userDrawn="1"/>
        </p:nvCxnSpPr>
        <p:spPr>
          <a:xfrm>
            <a:off x="1085850" y="1345421"/>
            <a:ext cx="1026250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2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4A30-46F0-467C-BD2C-D462DA84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AC3E-EA11-4C97-A453-F8B74A89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C977-DF8F-43DE-961F-5DE6B338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4406-09EE-4C9E-818B-CED4658E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3C4A-C14D-41B2-9922-3460A184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1819-7C03-4890-9741-D8A98DF3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28D5-CEF8-42A5-AE3C-03247B8CE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4B6B1-B11E-4763-9789-A6FD49F05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3F67-7864-4ECA-8FBF-00BF216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2FFD-E9B4-4C05-9E79-F3720839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3427E-907B-42FF-AA5A-4E43FB75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5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0C17-1137-4314-9515-73E4A679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FF2D-EB92-4E46-B491-33D10582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85CB1-A657-4A3B-8CC6-4ECBA134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4F8A4-DA25-48D1-9FAC-7C6CB5736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3C835-E97E-4C5A-B1A5-B8CB2DDA9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5821F-4D14-4F10-A6FD-AD2568A1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9C40C-DFC1-4AF9-979F-A5497BC6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FFD1D-AE93-4D91-A709-48BCD03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7958-81C0-4446-8173-C74D8122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6B2B9-80F7-4CD2-83A1-BE634FB0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DC147-DBBD-4171-AFAA-8B2AA287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0CBA9-571C-4AC5-98F4-D0A895E6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42777-27C6-42C0-975C-A681E12F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134A-DECF-41C0-9DEF-28D82AD9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2D24-45D2-4C93-A567-00020E1D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F976-9F97-43E1-B0E4-255A106D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C0DA-F048-4ACA-ABF0-C0437F08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42DDB-D65C-4F8D-960D-5E1DEF269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C75F-DE13-4082-87D2-96C5F605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1D278-3E67-4015-AE5B-5B882496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F170-2596-4638-B7AC-7AD5BD15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0BDB-9695-4C44-A69B-62ACFB63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910EE-80A1-44CE-9360-66D3B0BCE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21A7-9C6B-468E-B314-03F93DF9E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7390-2C23-4684-9E8F-DC11009D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AF42-EC60-4DE4-956B-A5344E9B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4F75-292A-4B2F-B56A-FE383B3A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BD14C-5E22-445A-A1A5-14852DC0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DE73-F96B-4491-AAD7-403131F0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4C1D-BAA5-4C5C-B933-4FC6DB08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16FD-5E45-45E8-8925-48A7FA2F4521}" type="datetimeFigureOut">
              <a:rPr lang="en-US" smtClean="0"/>
              <a:t>11-Feb-24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64E7-392A-4E05-8E3A-5FED9F337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C334-A5A8-4158-A6C2-DB7AD314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2C88-5EBC-40A7-864D-C5977FABB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9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PL 2023 Auction Start and End Time, Auctioneer, Remaining Purse and Live  Telecast Channel List - myKhel">
            <a:extLst>
              <a:ext uri="{FF2B5EF4-FFF2-40B4-BE49-F238E27FC236}">
                <a16:creationId xmlns:a16="http://schemas.microsoft.com/office/drawing/2014/main" id="{81CF3E78-EB46-432A-A6CC-52AD8D74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9B851-4A89-4C2F-A081-839FC6473EC8}"/>
              </a:ext>
            </a:extLst>
          </p:cNvPr>
          <p:cNvSpPr txBox="1"/>
          <p:nvPr/>
        </p:nvSpPr>
        <p:spPr>
          <a:xfrm>
            <a:off x="754381" y="4872445"/>
            <a:ext cx="5502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IPL AUCTION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9425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hitters(Query)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390650" y="1783893"/>
            <a:ext cx="509723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WITH PlayerBoundaryRuns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SUM(CASE WHEN b.batsman_runs IN (4, 6) THEN b.batsman_runs ELSE 0 END) AS boundary_runs,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SUM(b.batsman_runs) AS total_runs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 b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PlayerSeasons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COUNT(DISTINCT EXTRACT(YEAR FROM m.date)) AS seasons_played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 b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JOIN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IPL_matches m ON b.id = m.id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HAVING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COUNT(DISTINCT EXTRACT(YEAR FROM m.date)) &gt;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6B06-7879-4FD0-AFCD-458B30BAB336}"/>
              </a:ext>
            </a:extLst>
          </p:cNvPr>
          <p:cNvSpPr txBox="1"/>
          <p:nvPr/>
        </p:nvSpPr>
        <p:spPr>
          <a:xfrm>
            <a:off x="7252608" y="2125080"/>
            <a:ext cx="50972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HardHittingPlayers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pbr.batsman,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pbr.boundary_runs,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pbr.total_runs,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round((pbr.boundary_runs * 100.0 / pbr.total_runs),2) AS boundary_percentage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PlayerBoundaryRuns pbr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JOIN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PlayerSeasons ps ON pbr.batsman = ps.batsman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boundary_runs,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total_runs,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boundary_percentage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HardHittingPlayers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ORDER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boundary_percentage DESC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LIMIT 10;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34634-9B07-4160-9926-31480DF2C4C9}"/>
              </a:ext>
            </a:extLst>
          </p:cNvPr>
          <p:cNvSpPr txBox="1"/>
          <p:nvPr/>
        </p:nvSpPr>
        <p:spPr>
          <a:xfrm>
            <a:off x="7255330" y="1686087"/>
            <a:ext cx="209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Continued……….</a:t>
            </a:r>
          </a:p>
        </p:txBody>
      </p:sp>
      <p:pic>
        <p:nvPicPr>
          <p:cNvPr id="9" name="Picture 2" descr="Sql Special Flat icon">
            <a:extLst>
              <a:ext uri="{FF2B5EF4-FFF2-40B4-BE49-F238E27FC236}">
                <a16:creationId xmlns:a16="http://schemas.microsoft.com/office/drawing/2014/main" id="{F24A595A-10EE-4044-8838-ADE09530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372821"/>
            <a:ext cx="794558" cy="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4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bowlers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66E7D-B019-4EF1-B7DB-189D748C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61" y="1976439"/>
            <a:ext cx="6568539" cy="3948112"/>
          </a:xfrm>
          <a:prstGeom prst="rect">
            <a:avLst/>
          </a:prstGeom>
        </p:spPr>
      </p:pic>
      <p:pic>
        <p:nvPicPr>
          <p:cNvPr id="15362" name="Picture 2" descr="Rashid Khan Profile - Cricket Player Afghanistan | Stats, Records, Video">
            <a:extLst>
              <a:ext uri="{FF2B5EF4-FFF2-40B4-BE49-F238E27FC236}">
                <a16:creationId xmlns:a16="http://schemas.microsoft.com/office/drawing/2014/main" id="{9DD342FC-551E-450C-85AC-9A08FF525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62163"/>
            <a:ext cx="3009899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36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bowlers(Output table)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8CE58-34A1-44B9-9C2C-116F31E8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22389"/>
              </p:ext>
            </p:extLst>
          </p:nvPr>
        </p:nvGraphicFramePr>
        <p:xfrm>
          <a:off x="1861457" y="1582511"/>
          <a:ext cx="7855980" cy="507977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5129">
                  <a:extLst>
                    <a:ext uri="{9D8B030D-6E8A-4147-A177-3AD203B41FA5}">
                      <a16:colId xmlns:a16="http://schemas.microsoft.com/office/drawing/2014/main" val="15224615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2929662837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105803464"/>
                    </a:ext>
                  </a:extLst>
                </a:gridCol>
                <a:gridCol w="2320593">
                  <a:extLst>
                    <a:ext uri="{9D8B030D-6E8A-4147-A177-3AD203B41FA5}">
                      <a16:colId xmlns:a16="http://schemas.microsoft.com/office/drawing/2014/main" val="3085349230"/>
                    </a:ext>
                  </a:extLst>
                </a:gridCol>
              </a:tblGrid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balls_bowled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runs_conceded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economy_rate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918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514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722373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86040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230248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7452294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313448"/>
                  </a:ext>
                </a:extLst>
              </a:tr>
              <a:tr h="67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515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06455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087798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Harbhajan Singh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41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3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bowlers (Query)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447800" y="1505628"/>
            <a:ext cx="509723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WITH BowlerStats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AS balls_bowled,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SUM(total_runs) AS runs_conceded -- Assuming total_runs includes all runs from the delivery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HAVING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&gt;= 500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BowlerEconomy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balls_bowled,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runs_conceded,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round((runs_conceded * 1.0 / (balls_bowled / 6)),2) AS economy_rate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BowlerStats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34634-9B07-4160-9926-31480DF2C4C9}"/>
              </a:ext>
            </a:extLst>
          </p:cNvPr>
          <p:cNvSpPr txBox="1"/>
          <p:nvPr/>
        </p:nvSpPr>
        <p:spPr>
          <a:xfrm>
            <a:off x="7445830" y="1505628"/>
            <a:ext cx="209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Continued……….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7DDDF-DAD4-4767-82B3-F4CD0B984D04}"/>
              </a:ext>
            </a:extLst>
          </p:cNvPr>
          <p:cNvSpPr txBox="1"/>
          <p:nvPr/>
        </p:nvSpPr>
        <p:spPr>
          <a:xfrm>
            <a:off x="7445830" y="1968560"/>
            <a:ext cx="60985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bowler,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balls_bowled,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runs_conceded,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economy_rate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BowlerEconomy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ORDER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economy_rate ASC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LIMIT 10;</a:t>
            </a:r>
          </a:p>
        </p:txBody>
      </p:sp>
      <p:pic>
        <p:nvPicPr>
          <p:cNvPr id="9" name="Picture 2" descr="Sql Special Flat icon">
            <a:extLst>
              <a:ext uri="{FF2B5EF4-FFF2-40B4-BE49-F238E27FC236}">
                <a16:creationId xmlns:a16="http://schemas.microsoft.com/office/drawing/2014/main" id="{E37E9628-C292-441A-B20B-B2B455D0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79" y="465154"/>
            <a:ext cx="794558" cy="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9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taking bowlers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FF3B1-1D9D-4A26-BC52-B6D74B6E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10" y="1938339"/>
            <a:ext cx="6822090" cy="4100512"/>
          </a:xfrm>
          <a:prstGeom prst="rect">
            <a:avLst/>
          </a:prstGeom>
        </p:spPr>
      </p:pic>
      <p:pic>
        <p:nvPicPr>
          <p:cNvPr id="17410" name="Picture 2" descr="Live Cricket Scores &amp; News - ICC Cricket World Cup 2019">
            <a:extLst>
              <a:ext uri="{FF2B5EF4-FFF2-40B4-BE49-F238E27FC236}">
                <a16:creationId xmlns:a16="http://schemas.microsoft.com/office/drawing/2014/main" id="{C8D94A7C-C690-4C88-B1EC-8513D5C8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991505"/>
            <a:ext cx="3143250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4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taking bowlers (Output table)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8CE58-34A1-44B9-9C2C-116F31E8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91659"/>
              </p:ext>
            </p:extLst>
          </p:nvPr>
        </p:nvGraphicFramePr>
        <p:xfrm>
          <a:off x="1861457" y="1582511"/>
          <a:ext cx="7855980" cy="48021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5129">
                  <a:extLst>
                    <a:ext uri="{9D8B030D-6E8A-4147-A177-3AD203B41FA5}">
                      <a16:colId xmlns:a16="http://schemas.microsoft.com/office/drawing/2014/main" val="15224615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2929662837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105803464"/>
                    </a:ext>
                  </a:extLst>
                </a:gridCol>
                <a:gridCol w="2320593">
                  <a:extLst>
                    <a:ext uri="{9D8B030D-6E8A-4147-A177-3AD203B41FA5}">
                      <a16:colId xmlns:a16="http://schemas.microsoft.com/office/drawing/2014/main" val="3085349230"/>
                    </a:ext>
                  </a:extLst>
                </a:gridCol>
              </a:tblGrid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balls_bowled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wickets_taken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918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514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722373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86040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230248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7452294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Aravind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313448"/>
                  </a:ext>
                </a:extLst>
              </a:tr>
              <a:tr h="67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515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06455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087798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 Boult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41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55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taking bowlers (Query)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583873" y="1683976"/>
            <a:ext cx="50972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WITH BowlerPerformance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AS balls_bowled, -- Total balls bowled by each bowler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SUM(CASE WHEN is_wicket = 1 AND dismissal_kind NOT IN ('run out', 'retired hurt', 'obstructing the field') THEN 1 ELSE 0 END) AS wickets_taken -- Counting legitimate bowler wickets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HAVING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&gt;= 500 -- Bowlers who have bowled at least 500 balls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BowlerStrikeRate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balls_bowled,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wickets_taken,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(balls_bowled * 1.0 / NULLIF(wickets_taken, 0)) AS strike_rate -- Calculating strike 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BowlerPerformance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34634-9B07-4160-9926-31480DF2C4C9}"/>
              </a:ext>
            </a:extLst>
          </p:cNvPr>
          <p:cNvSpPr txBox="1"/>
          <p:nvPr/>
        </p:nvSpPr>
        <p:spPr>
          <a:xfrm>
            <a:off x="7404210" y="1683976"/>
            <a:ext cx="209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Continued……….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25BCC-F137-40B0-B4B1-0B8CE894A1D0}"/>
              </a:ext>
            </a:extLst>
          </p:cNvPr>
          <p:cNvSpPr txBox="1"/>
          <p:nvPr/>
        </p:nvSpPr>
        <p:spPr>
          <a:xfrm>
            <a:off x="7404210" y="2176187"/>
            <a:ext cx="64078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bowler,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balls_bowled,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wickets_taken,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strike_rate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BowlerStrikeRate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ORDER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strike_rate ASC -- Lower strike rate is better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LIMIT 10;</a:t>
            </a:r>
          </a:p>
        </p:txBody>
      </p:sp>
      <p:pic>
        <p:nvPicPr>
          <p:cNvPr id="9" name="Picture 2" descr="Sql Special Flat icon">
            <a:extLst>
              <a:ext uri="{FF2B5EF4-FFF2-40B4-BE49-F238E27FC236}">
                <a16:creationId xmlns:a16="http://schemas.microsoft.com/office/drawing/2014/main" id="{31AD584D-8C53-47F6-9964-09A520F8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10" y="474036"/>
            <a:ext cx="794558" cy="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2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Rounder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0C621-2F19-406B-A2DB-C3D967AB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79" y="1976438"/>
            <a:ext cx="6663621" cy="4005262"/>
          </a:xfrm>
          <a:prstGeom prst="rect">
            <a:avLst/>
          </a:prstGeom>
        </p:spPr>
      </p:pic>
      <p:pic>
        <p:nvPicPr>
          <p:cNvPr id="18434" name="Picture 2" descr="Andre Russell Profile - Cricket Player West Indies | Stats, Records, Video">
            <a:extLst>
              <a:ext uri="{FF2B5EF4-FFF2-40B4-BE49-F238E27FC236}">
                <a16:creationId xmlns:a16="http://schemas.microsoft.com/office/drawing/2014/main" id="{A9C15B3E-4795-4D2E-9336-6A444DB5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138362"/>
            <a:ext cx="3300413" cy="36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7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Rounder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8CE58-34A1-44B9-9C2C-116F31E8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55210"/>
              </p:ext>
            </p:extLst>
          </p:nvPr>
        </p:nvGraphicFramePr>
        <p:xfrm>
          <a:off x="1861457" y="1582511"/>
          <a:ext cx="7478487" cy="49103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92829">
                  <a:extLst>
                    <a:ext uri="{9D8B030D-6E8A-4147-A177-3AD203B41FA5}">
                      <a16:colId xmlns:a16="http://schemas.microsoft.com/office/drawing/2014/main" val="15224615"/>
                    </a:ext>
                  </a:extLst>
                </a:gridCol>
                <a:gridCol w="2492829">
                  <a:extLst>
                    <a:ext uri="{9D8B030D-6E8A-4147-A177-3AD203B41FA5}">
                      <a16:colId xmlns:a16="http://schemas.microsoft.com/office/drawing/2014/main" val="2929662837"/>
                    </a:ext>
                  </a:extLst>
                </a:gridCol>
                <a:gridCol w="2492829">
                  <a:extLst>
                    <a:ext uri="{9D8B030D-6E8A-4147-A177-3AD203B41FA5}">
                      <a16:colId xmlns:a16="http://schemas.microsoft.com/office/drawing/2014/main" val="3105803464"/>
                    </a:ext>
                  </a:extLst>
                </a:gridCol>
              </a:tblGrid>
              <a:tr h="6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batting_strike_rate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bowling_strike_rate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91876"/>
                  </a:ext>
                </a:extLst>
              </a:tr>
              <a:tr h="34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17.70149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514776"/>
                  </a:ext>
                </a:extLst>
              </a:tr>
              <a:tr h="34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19.74825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722373"/>
                  </a:ext>
                </a:extLst>
              </a:tr>
              <a:tr h="587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16.26286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86040"/>
                  </a:ext>
                </a:extLst>
              </a:tr>
              <a:tr h="34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230248"/>
                  </a:ext>
                </a:extLst>
              </a:tr>
              <a:tr h="587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 Morkel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18.82292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7452294"/>
                  </a:ext>
                </a:extLst>
              </a:tr>
              <a:tr h="34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19.91549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313448"/>
                  </a:ext>
                </a:extLst>
              </a:tr>
              <a:tr h="682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18.8125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515776"/>
                  </a:ext>
                </a:extLst>
              </a:tr>
              <a:tr h="34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 Stoinis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19.37931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06455"/>
                  </a:ext>
                </a:extLst>
              </a:tr>
              <a:tr h="34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19.97196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087798"/>
                  </a:ext>
                </a:extLst>
              </a:tr>
              <a:tr h="346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Smith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20.62963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41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46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Rounder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390649" y="1345422"/>
            <a:ext cx="50972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WITH BattingStats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AS balls_faced,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SUM(batsman_runs) AS runs_scored,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(SUM(batsman_runs) * 100 / COUNT(*)) AS batting_strike_rate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batsman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HAVING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&gt;= 500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BowlingStats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AS balls_bowled,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SUM(CASE WHEN is_wicket = 1 AND dismissal_kind NOT IN ('run out', 'retired hurt', 'obstructing the field') THEN 1 ELSE 0 END) AS wickets_taken,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(COUNT(*) * 1.0 / NULLIF(SUM(CASE WHEN is_wicket = 1 THEN 1 ELSE 0 END), 0)) AS bowling_strike_rate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HAVING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COUNT(*) &gt;= 300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34634-9B07-4160-9926-31480DF2C4C9}"/>
              </a:ext>
            </a:extLst>
          </p:cNvPr>
          <p:cNvSpPr txBox="1"/>
          <p:nvPr/>
        </p:nvSpPr>
        <p:spPr>
          <a:xfrm>
            <a:off x="7064830" y="1418924"/>
            <a:ext cx="209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Continued……….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E72EA-C540-40AF-8D00-95B6CAD7E530}"/>
              </a:ext>
            </a:extLst>
          </p:cNvPr>
          <p:cNvSpPr txBox="1"/>
          <p:nvPr/>
        </p:nvSpPr>
        <p:spPr>
          <a:xfrm>
            <a:off x="7064830" y="1757478"/>
            <a:ext cx="656408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AllRounderPerformance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bs.batsman AS player,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bs.batting_strike_rate,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bw.bowling_strike_rate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BattingStats bs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JOIN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BowlingStats bw ON bs.batsman = bw.bowler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player,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batting_strike_rate,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bowling_strike_rate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AllRounderPerformance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ORDER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(batting_strike_rate / bowling_strike_rate) DESC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83665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505822"/>
            <a:ext cx="9771017" cy="787401"/>
          </a:xfrm>
        </p:spPr>
        <p:txBody>
          <a:bodyPr/>
          <a:lstStyle/>
          <a:p>
            <a:r>
              <a:rPr lang="en-US" b="1" dirty="0"/>
              <a:t>Aggressive Batters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D41701-3023-4350-B4D7-194D615B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1866899"/>
            <a:ext cx="7012577" cy="4215007"/>
          </a:xfrm>
          <a:prstGeom prst="rect">
            <a:avLst/>
          </a:prstGeom>
        </p:spPr>
      </p:pic>
      <p:pic>
        <p:nvPicPr>
          <p:cNvPr id="10242" name="Picture 2" descr="AB de Villiers | cricket.com.au">
            <a:extLst>
              <a:ext uri="{FF2B5EF4-FFF2-40B4-BE49-F238E27FC236}">
                <a16:creationId xmlns:a16="http://schemas.microsoft.com/office/drawing/2014/main" id="{DCC2E643-45C7-417F-8CAD-4A957327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66899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Wicket keeper (criteria)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4250325" y="2274838"/>
            <a:ext cx="7103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Catches and Stumpings: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 numbers of catches and stumpings are indicative of a wicketkeeper's skill and reaction time. Prioritize wicketkeepers with a high rate of dismissals per game, as this reflects their ability to take advantage of any opportunity to remove a batsman.</a:t>
            </a:r>
          </a:p>
          <a:p>
            <a:pPr algn="just"/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just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Strike Rate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Given the T20 format's emphasis on scoring quickly, a wicketkeeper with a high strike rate can significantly impact the game's momentum and team's total score.</a:t>
            </a:r>
            <a:endParaRPr lang="en-US" dirty="0"/>
          </a:p>
        </p:txBody>
      </p:sp>
      <p:pic>
        <p:nvPicPr>
          <p:cNvPr id="21506" name="Picture 2" descr="Cricket Logo Wicket Keeper Vector Sketch: стоковая векторная графика (без  лицензионных платежей), 2161379433 | Shutterstock">
            <a:extLst>
              <a:ext uri="{FF2B5EF4-FFF2-40B4-BE49-F238E27FC236}">
                <a16:creationId xmlns:a16="http://schemas.microsoft.com/office/drawing/2014/main" id="{8E72ED67-7440-4CF6-B776-2A2F1DC2F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b="7301"/>
          <a:stretch/>
        </p:blipFill>
        <p:spPr bwMode="auto">
          <a:xfrm>
            <a:off x="1084908" y="1581150"/>
            <a:ext cx="2917767" cy="31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456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Questions </a:t>
            </a:r>
            <a:r>
              <a:rPr lang="en-US" sz="3600" dirty="0"/>
              <a:t>(Table creation : Deliveries)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769471" y="1957388"/>
            <a:ext cx="710347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CREATE TABLE Deliveries (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id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inning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over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ball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batsman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non_striker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bowler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batsman_runs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extra_runs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total_runs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is_wicket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dismissal_kind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player_dismissed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fielder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extras_type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batting_team VARCHAR(255),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bowling_team VARCHAR(255)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22530" name="Picture 2" descr="SQL SERVER - CTAS - Create Table As SELECT - What is CTAS? - SQL Authority  with Pinal Dave">
            <a:extLst>
              <a:ext uri="{FF2B5EF4-FFF2-40B4-BE49-F238E27FC236}">
                <a16:creationId xmlns:a16="http://schemas.microsoft.com/office/drawing/2014/main" id="{21678707-E682-441B-9EF6-740AB1DC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281238"/>
            <a:ext cx="3071812" cy="30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66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Questions </a:t>
            </a:r>
            <a:r>
              <a:rPr lang="en-US" sz="3600" dirty="0"/>
              <a:t>(Table creation : Matches)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750421" y="2014538"/>
            <a:ext cx="710347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en-US" sz="1400" dirty="0">
                <a:solidFill>
                  <a:srgbClr val="0D0D0D"/>
                </a:solidFill>
                <a:latin typeface="Consolas" panose="020B0609020204030204" pitchFamily="49" charset="0"/>
              </a:rPr>
              <a:t>M</a:t>
            </a:r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atches (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id INT PRIMARY KEY,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city VARCHAR(50),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date bowling team,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player_of_match VARCHAR(100),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venue VARCHAR(100),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neutral_venue INT,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team1 VARCHAR(100),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team2 VARCHAR(100),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toss_winner VARCHAR(100),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toss_decision VARCHAR(10),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winner VARCHAR(100),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result VARCHAR(10),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result_margin FLOAT,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eliminator CHAR(2),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method VARCHAR(10),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umpire1 VARCHAR(50),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umpire2 VARCHAR(50)</a:t>
            </a:r>
          </a:p>
          <a:p>
            <a:r>
              <a:rPr lang="en-US" sz="14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2" descr="SQL SERVER - CTAS - Create Table As SELECT - What is CTAS? - SQL Authority  with Pinal Dave">
            <a:extLst>
              <a:ext uri="{FF2B5EF4-FFF2-40B4-BE49-F238E27FC236}">
                <a16:creationId xmlns:a16="http://schemas.microsoft.com/office/drawing/2014/main" id="{B91B8654-2483-4F5A-A5D0-D1B0D48A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281238"/>
            <a:ext cx="3071812" cy="30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73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Total cities hosted IPL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352819" y="2151959"/>
            <a:ext cx="2440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 Count(Distinct city)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 Matches;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2AB4C-CB51-4F3D-9D6A-3231D53C356B}"/>
              </a:ext>
            </a:extLst>
          </p:cNvPr>
          <p:cNvSpPr txBox="1"/>
          <p:nvPr/>
        </p:nvSpPr>
        <p:spPr>
          <a:xfrm>
            <a:off x="1352819" y="3875045"/>
            <a:ext cx="40554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There are tota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l of </a:t>
            </a:r>
            <a:r>
              <a:rPr lang="en-US" sz="2800" b="1" dirty="0">
                <a:solidFill>
                  <a:srgbClr val="0D0D0D"/>
                </a:solidFill>
                <a:highlight>
                  <a:srgbClr val="FFFF00"/>
                </a:highlight>
                <a:latin typeface="Söhne"/>
              </a:rPr>
              <a:t>33 cities </a:t>
            </a:r>
            <a:r>
              <a:rPr lang="en-US" sz="2800" b="1" dirty="0">
                <a:solidFill>
                  <a:srgbClr val="0D0D0D"/>
                </a:solidFill>
                <a:latin typeface="Söhne"/>
              </a:rPr>
              <a:t>have hosted IPL so far</a:t>
            </a:r>
            <a:endParaRPr lang="en-US" sz="28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23554" name="Picture 2" descr="World Map Location Pins Markers On Stock Vector (Royalty Free) 729223048 |  Shutterstock">
            <a:extLst>
              <a:ext uri="{FF2B5EF4-FFF2-40B4-BE49-F238E27FC236}">
                <a16:creationId xmlns:a16="http://schemas.microsoft.com/office/drawing/2014/main" id="{EBDAE36F-7C0E-45A5-B020-DA664D2B1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9"/>
          <a:stretch/>
        </p:blipFill>
        <p:spPr bwMode="auto">
          <a:xfrm>
            <a:off x="6229350" y="2080308"/>
            <a:ext cx="5124450" cy="358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4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Create new table derived from deliveries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951263" y="2399377"/>
            <a:ext cx="45039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CREATE TABLE deliveries_v02 AS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*,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CASE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    WHEN total_runs &gt;= 4 THEN 'boundary'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    WHEN total_runs = 0 THEN 'dot'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    ELSE 'other'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END AS ball_result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deliveries;</a:t>
            </a:r>
          </a:p>
        </p:txBody>
      </p:sp>
      <p:pic>
        <p:nvPicPr>
          <p:cNvPr id="6" name="Picture 2" descr="SQL SERVER - CTAS - Create Table As SELECT - What is CTAS? - SQL Authority  with Pinal Dave">
            <a:extLst>
              <a:ext uri="{FF2B5EF4-FFF2-40B4-BE49-F238E27FC236}">
                <a16:creationId xmlns:a16="http://schemas.microsoft.com/office/drawing/2014/main" id="{544BC9CD-0969-4B9F-9518-39294FEB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2263854"/>
            <a:ext cx="3071812" cy="30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8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Total boundaries and dot balls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2237013" y="1914809"/>
            <a:ext cx="79656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SUM(CASE WHEN ball_result = 'boundary' THEN 1 ELSE 0 END) AS total_boundaries,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SUM(CASE WHEN ball_result = 'dot' THEN 1 ELSE 0 END) AS total_dot_balls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deliveries_v02;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439054-1BFD-4F22-853A-CE266B928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21216"/>
              </p:ext>
            </p:extLst>
          </p:nvPr>
        </p:nvGraphicFramePr>
        <p:xfrm>
          <a:off x="3013165" y="4567221"/>
          <a:ext cx="6165670" cy="1260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835">
                  <a:extLst>
                    <a:ext uri="{9D8B030D-6E8A-4147-A177-3AD203B41FA5}">
                      <a16:colId xmlns:a16="http://schemas.microsoft.com/office/drawing/2014/main" val="3358992262"/>
                    </a:ext>
                  </a:extLst>
                </a:gridCol>
                <a:gridCol w="3082835">
                  <a:extLst>
                    <a:ext uri="{9D8B030D-6E8A-4147-A177-3AD203B41FA5}">
                      <a16:colId xmlns:a16="http://schemas.microsoft.com/office/drawing/2014/main" val="325974203"/>
                    </a:ext>
                  </a:extLst>
                </a:gridCol>
              </a:tblGrid>
              <a:tr h="823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total_boundaries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total_dot_balls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05900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31468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67841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39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Total boundaries by each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332409" y="2120324"/>
            <a:ext cx="35634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batting_team,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COUNT(*) AS total_boundaries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deliveries_v02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WHERE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ball_result = 'boundary'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GROUP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batting_team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ORDER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total_boundaries DESC;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43C11-EE17-4BE9-9ECC-2D003A44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01" y="1690688"/>
            <a:ext cx="6207239" cy="42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9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Total dot balls by each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389559" y="1905506"/>
            <a:ext cx="35634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bowling_team,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COUNT(*) AS total_dot_balls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deliveries_v02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WHERE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ball_result = 'dot'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GROUP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bowling_team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ORDER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total_dot_balls DESC;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066B1B-6BFE-47B4-B0E9-4A581214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29" y="1787704"/>
            <a:ext cx="5363271" cy="39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7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Total dismissals by dismissal kind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314450" y="2165026"/>
            <a:ext cx="356344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dismissal_kind,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COUNT(*) AS total_dismissals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deliveries_v02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WHERE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dismissal_kind IS NOT NULL AND dismissal_kind != 'NA'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GROUP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dismissal_kind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ORDER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total_dismissals DESC;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E603C-5796-4BF7-9829-DE487258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88" y="2126678"/>
            <a:ext cx="5968512" cy="35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32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Top 5 bowlers conceding max extras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408609" y="2447492"/>
            <a:ext cx="35634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bowler,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SUM(extra_runs) AS total_extra_runs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GROUP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bowler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ORDER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total_extra_runs DESC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LIMIT 5;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C75A3-9B66-4C6F-A3F1-61027F98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07" y="2237628"/>
            <a:ext cx="5455684" cy="32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Aggressive Batters (Output table)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BE1DD2-7DC2-4498-ADE7-379B5E486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3217"/>
              </p:ext>
            </p:extLst>
          </p:nvPr>
        </p:nvGraphicFramePr>
        <p:xfrm>
          <a:off x="2351315" y="1690687"/>
          <a:ext cx="7380516" cy="48021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5129">
                  <a:extLst>
                    <a:ext uri="{9D8B030D-6E8A-4147-A177-3AD203B41FA5}">
                      <a16:colId xmlns:a16="http://schemas.microsoft.com/office/drawing/2014/main" val="15224615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2929662837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105803464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085349230"/>
                    </a:ext>
                  </a:extLst>
                </a:gridCol>
              </a:tblGrid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batsman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runs_scored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balls_faced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strike_rate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918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AD Russell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182.33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514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SP Narine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164.27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722373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HH Pandya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159.27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86040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V Sehwag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2728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1755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155.44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230248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GJ Maxwell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154.68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7452294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RR Pant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151.97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313448"/>
                  </a:ext>
                </a:extLst>
              </a:tr>
              <a:tr h="67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AB de Villiers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4849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3192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151.91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515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CH Gayle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4772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3179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150.11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06455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KA Pollard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3023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149.88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087798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JC Buttler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1714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149.56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41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2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Create new derived table deliveries_v03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2035254" y="2450102"/>
            <a:ext cx="35634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CREATE TABLE deliveries_v03 AS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d.*,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m.venue,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m.date AS match_date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deliveries_v02 d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JOIN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matches m ON d.id = m.id;</a:t>
            </a:r>
          </a:p>
        </p:txBody>
      </p:sp>
    </p:spTree>
    <p:extLst>
      <p:ext uri="{BB962C8B-B14F-4D97-AF65-F5344CB8AC3E}">
        <p14:creationId xmlns:p14="http://schemas.microsoft.com/office/powerpoint/2010/main" val="229784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Total runs for each venues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473780" y="2514271"/>
            <a:ext cx="35634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venue,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SUM(total_runs) AS total_runs_scored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deliveries_v03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GROUP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venue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ORDER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total_runs_scored DESC;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944FC-EBD7-4EA1-9A76-D46AFD77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021324" cy="45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10. Year wise total scores at Eden Garden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441696" y="2225513"/>
            <a:ext cx="356344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SELECT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EXTRACT(YEAR FROM match_date) AS year,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SUM(total_runs) AS total_runs_scored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deliveries_v03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WHERE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venue = 'Eden Gardens'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GROUP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year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ORDER BY</a:t>
            </a:r>
          </a:p>
          <a:p>
            <a:r>
              <a:rPr lang="en-US" sz="1600" i="0" dirty="0">
                <a:solidFill>
                  <a:srgbClr val="0D0D0D"/>
                </a:solidFill>
                <a:effectLst/>
                <a:latin typeface="Consolas" panose="020B0609020204030204" pitchFamily="49" charset="0"/>
              </a:rPr>
              <a:t>    total_runs_scored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F31DE-15D4-48C4-9B29-0AB71C53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45" y="2225513"/>
            <a:ext cx="5555589" cy="3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8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Aggressive Batters (Query) </a:t>
            </a:r>
          </a:p>
        </p:txBody>
      </p:sp>
      <p:pic>
        <p:nvPicPr>
          <p:cNvPr id="11266" name="Picture 2" descr="Sql Special Flat icon">
            <a:extLst>
              <a:ext uri="{FF2B5EF4-FFF2-40B4-BE49-F238E27FC236}">
                <a16:creationId xmlns:a16="http://schemas.microsoft.com/office/drawing/2014/main" id="{80CEDFF6-AB9F-46CC-A4AE-742DEF66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460376"/>
            <a:ext cx="794558" cy="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1C1DFF-39B9-47A5-A8B4-54FAD316FA41}"/>
              </a:ext>
            </a:extLst>
          </p:cNvPr>
          <p:cNvSpPr txBox="1"/>
          <p:nvPr/>
        </p:nvSpPr>
        <p:spPr>
          <a:xfrm>
            <a:off x="1807709" y="1690688"/>
            <a:ext cx="85765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latin typeface="Consolas" panose="020B0609020204030204" pitchFamily="49" charset="0"/>
              </a:rPr>
              <a:t>    batsman,</a:t>
            </a:r>
          </a:p>
          <a:p>
            <a:r>
              <a:rPr lang="en-US" dirty="0">
                <a:latin typeface="Consolas" panose="020B0609020204030204" pitchFamily="49" charset="0"/>
              </a:rPr>
              <a:t>    SUM(batsman_runs) AS runs_scored,</a:t>
            </a:r>
          </a:p>
          <a:p>
            <a:r>
              <a:rPr lang="en-US" dirty="0">
                <a:latin typeface="Consolas" panose="020B0609020204030204" pitchFamily="49" charset="0"/>
              </a:rPr>
              <a:t>    COUNT(*) AS balls_faced,</a:t>
            </a:r>
          </a:p>
          <a:p>
            <a:r>
              <a:rPr lang="en-US" dirty="0">
                <a:latin typeface="Consolas" panose="020B0609020204030204" pitchFamily="49" charset="0"/>
              </a:rPr>
              <a:t>    ROUND(SUM(batsman_runs) * 100.0 / COUNT(*),2) AS strike_rate</a:t>
            </a:r>
          </a:p>
          <a:p>
            <a:r>
              <a:rPr lang="en-US" dirty="0">
                <a:latin typeface="Consolas" panose="020B0609020204030204" pitchFamily="49" charset="0"/>
              </a:rPr>
              <a:t>FROM</a:t>
            </a:r>
          </a:p>
          <a:p>
            <a:r>
              <a:rPr lang="en-US" dirty="0">
                <a:latin typeface="Consolas" panose="020B0609020204030204" pitchFamily="49" charset="0"/>
              </a:rPr>
              <a:t>    IPL_Ball</a:t>
            </a:r>
          </a:p>
          <a:p>
            <a:r>
              <a:rPr lang="en-US" dirty="0">
                <a:latin typeface="Consolas" panose="020B0609020204030204" pitchFamily="49" charset="0"/>
              </a:rPr>
              <a:t>WHERE</a:t>
            </a:r>
          </a:p>
          <a:p>
            <a:r>
              <a:rPr lang="en-US" dirty="0">
                <a:latin typeface="Consolas" panose="020B0609020204030204" pitchFamily="49" charset="0"/>
              </a:rPr>
              <a:t>    extras_type &lt;&gt; 'wides'</a:t>
            </a:r>
          </a:p>
          <a:p>
            <a:r>
              <a:rPr lang="en-US" dirty="0">
                <a:latin typeface="Consolas" panose="020B0609020204030204" pitchFamily="49" charset="0"/>
              </a:rPr>
              <a:t>GROUP BY</a:t>
            </a:r>
          </a:p>
          <a:p>
            <a:r>
              <a:rPr lang="en-US" dirty="0">
                <a:latin typeface="Consolas" panose="020B0609020204030204" pitchFamily="49" charset="0"/>
              </a:rPr>
              <a:t>    batsman</a:t>
            </a:r>
          </a:p>
          <a:p>
            <a:r>
              <a:rPr lang="en-US" dirty="0">
                <a:latin typeface="Consolas" panose="020B0609020204030204" pitchFamily="49" charset="0"/>
              </a:rPr>
              <a:t>HAVING</a:t>
            </a:r>
          </a:p>
          <a:p>
            <a:r>
              <a:rPr lang="en-US" dirty="0">
                <a:latin typeface="Consolas" panose="020B0609020204030204" pitchFamily="49" charset="0"/>
              </a:rPr>
              <a:t>    COUNT(*) &gt;= 500</a:t>
            </a:r>
          </a:p>
          <a:p>
            <a:r>
              <a:rPr lang="en-US" dirty="0">
                <a:latin typeface="Consolas" panose="020B0609020204030204" pitchFamily="49" charset="0"/>
              </a:rPr>
              <a:t>ORDER BY</a:t>
            </a:r>
          </a:p>
          <a:p>
            <a:r>
              <a:rPr lang="en-US" dirty="0">
                <a:latin typeface="Consolas" panose="020B0609020204030204" pitchFamily="49" charset="0"/>
              </a:rPr>
              <a:t>    strike_rate DESC</a:t>
            </a:r>
          </a:p>
          <a:p>
            <a:r>
              <a:rPr lang="en-US" dirty="0">
                <a:latin typeface="Consolas" panose="020B06090202040302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90984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Batters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834D4-39D5-4DC8-B2BB-F9549374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52" y="1771650"/>
            <a:ext cx="6999048" cy="4206875"/>
          </a:xfrm>
          <a:prstGeom prst="rect">
            <a:avLst/>
          </a:prstGeom>
        </p:spPr>
      </p:pic>
      <p:pic>
        <p:nvPicPr>
          <p:cNvPr id="12290" name="Picture 2" descr="Kane Williamson Profile - Cricket Player New Zealand | Stats, Records, Video">
            <a:extLst>
              <a:ext uri="{FF2B5EF4-FFF2-40B4-BE49-F238E27FC236}">
                <a16:creationId xmlns:a16="http://schemas.microsoft.com/office/drawing/2014/main" id="{E2E7D2C2-B8ED-4716-8325-4ED8926C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769269"/>
            <a:ext cx="2914650" cy="3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0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Batters (Output table)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8CE58-34A1-44B9-9C2C-116F31E8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61188"/>
              </p:ext>
            </p:extLst>
          </p:nvPr>
        </p:nvGraphicFramePr>
        <p:xfrm>
          <a:off x="1861457" y="1582511"/>
          <a:ext cx="7380516" cy="48021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5129">
                  <a:extLst>
                    <a:ext uri="{9D8B030D-6E8A-4147-A177-3AD203B41FA5}">
                      <a16:colId xmlns:a16="http://schemas.microsoft.com/office/drawing/2014/main" val="15224615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2929662837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105803464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085349230"/>
                    </a:ext>
                  </a:extLst>
                </a:gridCol>
              </a:tblGrid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batsman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total_runs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dismissals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batting_average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918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Iqbal Abdulla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514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KL Rahul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2647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722373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AB de Villiers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86040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 Warner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230248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JP Duminy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7452294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 Gayle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4772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313448"/>
                  </a:ext>
                </a:extLst>
              </a:tr>
              <a:tr h="67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ML Hayden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515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LMP Simmons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39.96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06455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KS Williamson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087798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OA Shah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38.92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41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72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Batters (Query)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4DFF0-AC2F-43A4-B529-909ED8169F4A}"/>
              </a:ext>
            </a:extLst>
          </p:cNvPr>
          <p:cNvSpPr txBox="1"/>
          <p:nvPr/>
        </p:nvSpPr>
        <p:spPr>
          <a:xfrm>
            <a:off x="1096786" y="1842729"/>
            <a:ext cx="509723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WITH SeasonParticipation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COUNT(DISTINCT EXTRACT(YEAR FROM m.date)) AS seasons_played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 b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JOIN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IPL_matches m ON b.id = m.id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BattingStats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SUM(b.batsman_runs) AS total_runs,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COUNT(CASE WHEN b.is_wicket = 1 THEN 1 ELSE NULL END) AS dismissals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IPL_Ball b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GROUP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b.batsman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6B06-7879-4FD0-AFCD-458B30BAB336}"/>
              </a:ext>
            </a:extLst>
          </p:cNvPr>
          <p:cNvSpPr txBox="1"/>
          <p:nvPr/>
        </p:nvSpPr>
        <p:spPr>
          <a:xfrm>
            <a:off x="6800801" y="1893235"/>
            <a:ext cx="509723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CombinedStats AS (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sp.batsman,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sp.seasons_played,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bs.total_runs,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bs.dismissals,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round((bs.total_runs * 1.0 / bs.dismissals),2) AS batting_average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SeasonParticipation sp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JOIN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BattingStats bs ON sp.batsman = bs.batsman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WHERE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sp.seasons_played &gt; 2 AND bs.dismissals &gt;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batsman,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total_runs,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dismissals,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batting_average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CombinedStats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ORDER BY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batting_average DESC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LIMIT 10;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34634-9B07-4160-9926-31480DF2C4C9}"/>
              </a:ext>
            </a:extLst>
          </p:cNvPr>
          <p:cNvSpPr txBox="1"/>
          <p:nvPr/>
        </p:nvSpPr>
        <p:spPr>
          <a:xfrm>
            <a:off x="6931430" y="1504175"/>
            <a:ext cx="209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highlight>
                  <a:srgbClr val="FFFF00"/>
                </a:highlight>
                <a:latin typeface="Consolas" panose="020B0609020204030204" pitchFamily="49" charset="0"/>
              </a:rPr>
              <a:t>Continued……….</a:t>
            </a:r>
          </a:p>
        </p:txBody>
      </p:sp>
      <p:pic>
        <p:nvPicPr>
          <p:cNvPr id="10" name="Picture 2" descr="Sql Special Flat icon">
            <a:extLst>
              <a:ext uri="{FF2B5EF4-FFF2-40B4-BE49-F238E27FC236}">
                <a16:creationId xmlns:a16="http://schemas.microsoft.com/office/drawing/2014/main" id="{94F6CC3A-9599-4A8F-B6B2-BA2AB200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22" y="473373"/>
            <a:ext cx="794558" cy="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3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hitters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8121B-E972-4C8C-B43F-A3981F1E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005" y="1942393"/>
            <a:ext cx="6561795" cy="3944058"/>
          </a:xfrm>
          <a:prstGeom prst="rect">
            <a:avLst/>
          </a:prstGeom>
        </p:spPr>
      </p:pic>
      <p:pic>
        <p:nvPicPr>
          <p:cNvPr id="13314" name="Picture 2" descr="Chris Gayle | cricket.com.au">
            <a:extLst>
              <a:ext uri="{FF2B5EF4-FFF2-40B4-BE49-F238E27FC236}">
                <a16:creationId xmlns:a16="http://schemas.microsoft.com/office/drawing/2014/main" id="{ECE5B6FB-BA96-4327-89AB-7DDB8576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942393"/>
            <a:ext cx="3555560" cy="38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18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DB0F-24AA-4A1B-A440-D6E95EC6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hitters (Output table)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8CE58-34A1-44B9-9C2C-116F31E8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49583"/>
              </p:ext>
            </p:extLst>
          </p:nvPr>
        </p:nvGraphicFramePr>
        <p:xfrm>
          <a:off x="1861457" y="1582511"/>
          <a:ext cx="7855980" cy="507977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5129">
                  <a:extLst>
                    <a:ext uri="{9D8B030D-6E8A-4147-A177-3AD203B41FA5}">
                      <a16:colId xmlns:a16="http://schemas.microsoft.com/office/drawing/2014/main" val="15224615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2929662837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105803464"/>
                    </a:ext>
                  </a:extLst>
                </a:gridCol>
                <a:gridCol w="2320593">
                  <a:extLst>
                    <a:ext uri="{9D8B030D-6E8A-4147-A177-3AD203B41FA5}">
                      <a16:colId xmlns:a16="http://schemas.microsoft.com/office/drawing/2014/main" val="3085349230"/>
                    </a:ext>
                  </a:extLst>
                </a:gridCol>
              </a:tblGrid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boundary_runs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boundary_percentage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918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4514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722373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886040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 Brathwaite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2230248"/>
                  </a:ext>
                </a:extLst>
              </a:tr>
              <a:tr h="579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7452294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BCJ Cutting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313448"/>
                  </a:ext>
                </a:extLst>
              </a:tr>
              <a:tr h="672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MJ McClenaghan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515776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06455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Mujeeb Ur Rahman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087798"/>
                  </a:ext>
                </a:extLst>
              </a:tr>
              <a:tr h="341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Gony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41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9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2381</Words>
  <Application>Microsoft Office PowerPoint</Application>
  <PresentationFormat>Widescreen</PresentationFormat>
  <Paragraphs>638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Bahnschrift</vt:lpstr>
      <vt:lpstr>Bahnschrift Light</vt:lpstr>
      <vt:lpstr>Calibri</vt:lpstr>
      <vt:lpstr>Calibri Light</vt:lpstr>
      <vt:lpstr>Consolas</vt:lpstr>
      <vt:lpstr>Söhne</vt:lpstr>
      <vt:lpstr>Office Theme</vt:lpstr>
      <vt:lpstr>PowerPoint Presentation</vt:lpstr>
      <vt:lpstr>Aggressive Batters</vt:lpstr>
      <vt:lpstr>Aggressive Batters (Output table) </vt:lpstr>
      <vt:lpstr>Aggressive Batters (Query) </vt:lpstr>
      <vt:lpstr>Anchor Batters</vt:lpstr>
      <vt:lpstr>Anchor Batters (Output table) </vt:lpstr>
      <vt:lpstr>Anchor Batters (Query) </vt:lpstr>
      <vt:lpstr>Hard hitters</vt:lpstr>
      <vt:lpstr>Hard hitters (Output table) </vt:lpstr>
      <vt:lpstr>Hard hitters(Query) </vt:lpstr>
      <vt:lpstr>Economical bowlers</vt:lpstr>
      <vt:lpstr>Economical bowlers(Output table) </vt:lpstr>
      <vt:lpstr>Economical bowlers (Query) </vt:lpstr>
      <vt:lpstr>Wicket taking bowlers</vt:lpstr>
      <vt:lpstr>Wicket taking bowlers (Output table) </vt:lpstr>
      <vt:lpstr>Wicket taking bowlers (Query) </vt:lpstr>
      <vt:lpstr>All Rounder</vt:lpstr>
      <vt:lpstr>All Rounder</vt:lpstr>
      <vt:lpstr>All Rounder</vt:lpstr>
      <vt:lpstr>Wicket keeper (criteria)</vt:lpstr>
      <vt:lpstr>Additional Questions (Table creation : Deliveries)</vt:lpstr>
      <vt:lpstr>Additional Questions (Table creation : Matches)</vt:lpstr>
      <vt:lpstr>1. Total cities hosted IPL</vt:lpstr>
      <vt:lpstr>2. Create new table derived from deliveries</vt:lpstr>
      <vt:lpstr>3. Total boundaries and dot balls</vt:lpstr>
      <vt:lpstr>4. Total boundaries by each team</vt:lpstr>
      <vt:lpstr>5. Total dot balls by each team</vt:lpstr>
      <vt:lpstr>6. Total dismissals by dismissal kind</vt:lpstr>
      <vt:lpstr>7. Top 5 bowlers conceding max extras</vt:lpstr>
      <vt:lpstr>8. Create new derived table deliveries_v03</vt:lpstr>
      <vt:lpstr>9. Total runs for each venues</vt:lpstr>
      <vt:lpstr>10. Year wise total scores at Eden Garden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patel</dc:creator>
  <cp:lastModifiedBy>sandeep patel</cp:lastModifiedBy>
  <cp:revision>23</cp:revision>
  <cp:lastPrinted>2024-02-11T11:44:31Z</cp:lastPrinted>
  <dcterms:created xsi:type="dcterms:W3CDTF">2024-02-11T11:32:17Z</dcterms:created>
  <dcterms:modified xsi:type="dcterms:W3CDTF">2024-02-11T17:30:30Z</dcterms:modified>
</cp:coreProperties>
</file>