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sldIdLst>
    <p:sldId id="256" r:id="rId2"/>
    <p:sldId id="257" r:id="rId3"/>
    <p:sldId id="258" r:id="rId4"/>
    <p:sldId id="261" r:id="rId5"/>
    <p:sldId id="277" r:id="rId6"/>
    <p:sldId id="269" r:id="rId7"/>
    <p:sldId id="280" r:id="rId8"/>
    <p:sldId id="279" r:id="rId9"/>
    <p:sldId id="274" r:id="rId10"/>
    <p:sldId id="272" r:id="rId11"/>
    <p:sldId id="270" r:id="rId12"/>
    <p:sldId id="276" r:id="rId13"/>
    <p:sldId id="271" r:id="rId14"/>
    <p:sldId id="278" r:id="rId15"/>
    <p:sldId id="273"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Richard</a:t>
            </a: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2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107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26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56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656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66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Richard</a:t>
            </a:r>
            <a:endParaRPr/>
          </a:p>
        </p:txBody>
      </p:sp>
      <p:sp>
        <p:nvSpPr>
          <p:cNvPr id="152" name="Google Shape;1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e58c38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e58c38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Richard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Katherine </a:t>
            </a:r>
            <a:endParaRPr/>
          </a:p>
        </p:txBody>
      </p:sp>
      <p:sp>
        <p:nvSpPr>
          <p:cNvPr id="177" name="Google Shape;1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Katherine </a:t>
            </a:r>
            <a:endParaRPr/>
          </a:p>
        </p:txBody>
      </p:sp>
      <p:sp>
        <p:nvSpPr>
          <p:cNvPr id="177" name="Google Shape;1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83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933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76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7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700" cy="33297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7200"/>
              <a:buFont typeface="Century Gothic"/>
              <a:buNone/>
              <a:defRPr sz="7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700" cy="861300"/>
          </a:xfrm>
          <a:prstGeom prst="rect">
            <a:avLst/>
          </a:prstGeom>
          <a:noFill/>
          <a:ln>
            <a:noFill/>
          </a:ln>
        </p:spPr>
        <p:txBody>
          <a:bodyPr spcFirstLastPara="1" wrap="square" lIns="91425" tIns="45700" rIns="91425" bIns="45700" anchor="t" anchorCtr="0"/>
          <a:lstStyle>
            <a:lvl1pPr lvl="0" algn="l" rtl="0">
              <a:spcBef>
                <a:spcPts val="1000"/>
              </a:spcBef>
              <a:spcAft>
                <a:spcPts val="0"/>
              </a:spcAft>
              <a:buSzPts val="1600"/>
              <a:buNone/>
              <a:defRPr cap="none">
                <a:solidFill>
                  <a:srgbClr val="86D1D8"/>
                </a:solidFill>
              </a:defRPr>
            </a:lvl1pPr>
            <a:lvl2pPr lvl="1" algn="ctr" rtl="0">
              <a:spcBef>
                <a:spcPts val="1000"/>
              </a:spcBef>
              <a:spcAft>
                <a:spcPts val="0"/>
              </a:spcAft>
              <a:buSzPts val="1440"/>
              <a:buNone/>
              <a:defRPr>
                <a:solidFill>
                  <a:schemeClr val="lt1"/>
                </a:solidFill>
              </a:defRPr>
            </a:lvl2pPr>
            <a:lvl3pPr lvl="2" algn="ctr" rtl="0">
              <a:spcBef>
                <a:spcPts val="1000"/>
              </a:spcBef>
              <a:spcAft>
                <a:spcPts val="0"/>
              </a:spcAft>
              <a:buSzPts val="1280"/>
              <a:buNone/>
              <a:defRPr>
                <a:solidFill>
                  <a:schemeClr val="lt1"/>
                </a:solidFill>
              </a:defRPr>
            </a:lvl3pPr>
            <a:lvl4pPr lvl="3" algn="ctr" rtl="0">
              <a:spcBef>
                <a:spcPts val="1000"/>
              </a:spcBef>
              <a:spcAft>
                <a:spcPts val="0"/>
              </a:spcAft>
              <a:buSzPts val="1120"/>
              <a:buNone/>
              <a:defRPr>
                <a:solidFill>
                  <a:schemeClr val="lt1"/>
                </a:solidFill>
              </a:defRPr>
            </a:lvl4pPr>
            <a:lvl5pPr lvl="4" algn="ctr" rtl="0">
              <a:spcBef>
                <a:spcPts val="1000"/>
              </a:spcBef>
              <a:spcAft>
                <a:spcPts val="0"/>
              </a:spcAft>
              <a:buSzPts val="1120"/>
              <a:buNone/>
              <a:defRPr>
                <a:solidFill>
                  <a:schemeClr val="lt1"/>
                </a:solidFill>
              </a:defRPr>
            </a:lvl5pPr>
            <a:lvl6pPr lvl="5" algn="ctr" rtl="0">
              <a:spcBef>
                <a:spcPts val="1000"/>
              </a:spcBef>
              <a:spcAft>
                <a:spcPts val="0"/>
              </a:spcAft>
              <a:buSzPts val="1120"/>
              <a:buNone/>
              <a:defRPr>
                <a:solidFill>
                  <a:schemeClr val="lt1"/>
                </a:solidFill>
              </a:defRPr>
            </a:lvl6pPr>
            <a:lvl7pPr lvl="6" algn="ctr" rtl="0">
              <a:spcBef>
                <a:spcPts val="1000"/>
              </a:spcBef>
              <a:spcAft>
                <a:spcPts val="0"/>
              </a:spcAft>
              <a:buSzPts val="1120"/>
              <a:buNone/>
              <a:defRPr>
                <a:solidFill>
                  <a:schemeClr val="lt1"/>
                </a:solidFill>
              </a:defRPr>
            </a:lvl7pPr>
            <a:lvl8pPr lvl="7" algn="ctr" rtl="0">
              <a:spcBef>
                <a:spcPts val="1000"/>
              </a:spcBef>
              <a:spcAft>
                <a:spcPts val="0"/>
              </a:spcAft>
              <a:buSzPts val="1120"/>
              <a:buNone/>
              <a:defRPr>
                <a:solidFill>
                  <a:schemeClr val="lt1"/>
                </a:solidFill>
              </a:defRPr>
            </a:lvl8pPr>
            <a:lvl9pPr lvl="8" algn="ctr" rtl="0">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700" cy="5667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700" cy="36408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1"/>
          <p:cNvSpPr txBox="1">
            <a:spLocks noGrp="1"/>
          </p:cNvSpPr>
          <p:nvPr>
            <p:ph type="body" idx="1"/>
          </p:nvPr>
        </p:nvSpPr>
        <p:spPr>
          <a:xfrm>
            <a:off x="1154956" y="5367325"/>
            <a:ext cx="8825700" cy="4938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960"/>
              <a:buNone/>
              <a:defRPr sz="12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700" cy="19812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800"/>
              <a:buFont typeface="Century Gothic"/>
              <a:buNone/>
              <a:defRPr sz="48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700" cy="2362200"/>
          </a:xfrm>
          <a:prstGeom prst="rect">
            <a:avLst/>
          </a:prstGeom>
          <a:noFill/>
          <a:ln>
            <a:noFill/>
          </a:ln>
        </p:spPr>
        <p:txBody>
          <a:bodyPr spcFirstLastPara="1" wrap="square" lIns="91425" tIns="45700" rIns="91425" bIns="45700" anchor="ctr" anchorCtr="0"/>
          <a:lstStyle>
            <a:lvl1pPr marL="457200" lvl="0" indent="-228600" algn="l" rtl="0">
              <a:spcBef>
                <a:spcPts val="1000"/>
              </a:spcBef>
              <a:spcAft>
                <a:spcPts val="0"/>
              </a:spcAft>
              <a:buSzPts val="1440"/>
              <a:buNone/>
              <a:defRPr sz="18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200" cy="23235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800"/>
              <a:buFont typeface="Century Gothic"/>
              <a:buNone/>
              <a:defRPr sz="48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500" cy="3423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700" cy="1676400"/>
          </a:xfrm>
          <a:prstGeom prst="rect">
            <a:avLst/>
          </a:prstGeom>
          <a:noFill/>
          <a:ln>
            <a:noFill/>
          </a:ln>
        </p:spPr>
        <p:txBody>
          <a:bodyPr spcFirstLastPara="1" wrap="square" lIns="91425" tIns="45700" rIns="91425" bIns="45700" anchor="ctr" anchorCtr="0"/>
          <a:lstStyle>
            <a:lvl1pPr marL="457200" lvl="0" indent="-228600" algn="l" rtl="0">
              <a:spcBef>
                <a:spcPts val="1000"/>
              </a:spcBef>
              <a:spcAft>
                <a:spcPts val="0"/>
              </a:spcAft>
              <a:buSzPts val="1440"/>
              <a:buNone/>
              <a:defRPr sz="18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00" cy="1969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00" cy="1969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700" cy="16533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4000"/>
              <a:buFont typeface="Century Gothic"/>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700" cy="8604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600"/>
              <a:buNone/>
              <a:defRPr sz="2000" cap="none">
                <a:solidFill>
                  <a:srgbClr val="86D1D8"/>
                </a:solidFill>
              </a:defRPr>
            </a:lvl1pPr>
            <a:lvl2pPr marL="914400" lvl="1" indent="-228600" algn="l" rtl="0">
              <a:spcBef>
                <a:spcPts val="1000"/>
              </a:spcBef>
              <a:spcAft>
                <a:spcPts val="0"/>
              </a:spcAft>
              <a:buSzPts val="1440"/>
              <a:buNone/>
              <a:defRPr sz="1800">
                <a:solidFill>
                  <a:schemeClr val="lt1"/>
                </a:solidFill>
              </a:defRPr>
            </a:lvl2pPr>
            <a:lvl3pPr marL="1371600" lvl="2" indent="-228600" algn="l" rtl="0">
              <a:spcBef>
                <a:spcPts val="1000"/>
              </a:spcBef>
              <a:spcAft>
                <a:spcPts val="0"/>
              </a:spcAft>
              <a:buSzPts val="1280"/>
              <a:buNone/>
              <a:defRPr sz="1600">
                <a:solidFill>
                  <a:schemeClr val="lt1"/>
                </a:solidFill>
              </a:defRPr>
            </a:lvl3pPr>
            <a:lvl4pPr marL="1828800" lvl="3" indent="-228600" algn="l" rtl="0">
              <a:spcBef>
                <a:spcPts val="1000"/>
              </a:spcBef>
              <a:spcAft>
                <a:spcPts val="0"/>
              </a:spcAft>
              <a:buSzPts val="1120"/>
              <a:buNone/>
              <a:defRPr sz="1400">
                <a:solidFill>
                  <a:schemeClr val="lt1"/>
                </a:solidFill>
              </a:defRPr>
            </a:lvl4pPr>
            <a:lvl5pPr marL="2286000" lvl="4" indent="-228600" algn="l" rtl="0">
              <a:spcBef>
                <a:spcPts val="1000"/>
              </a:spcBef>
              <a:spcAft>
                <a:spcPts val="0"/>
              </a:spcAft>
              <a:buSzPts val="1120"/>
              <a:buNone/>
              <a:defRPr sz="1400">
                <a:solidFill>
                  <a:schemeClr val="lt1"/>
                </a:solidFill>
              </a:defRPr>
            </a:lvl5pPr>
            <a:lvl6pPr marL="2743200" lvl="5" indent="-228600" algn="l" rtl="0">
              <a:spcBef>
                <a:spcPts val="1000"/>
              </a:spcBef>
              <a:spcAft>
                <a:spcPts val="0"/>
              </a:spcAft>
              <a:buSzPts val="1120"/>
              <a:buNone/>
              <a:defRPr sz="1400">
                <a:solidFill>
                  <a:schemeClr val="lt1"/>
                </a:solidFill>
              </a:defRPr>
            </a:lvl6pPr>
            <a:lvl7pPr marL="3200400" lvl="6" indent="-228600" algn="l" rtl="0">
              <a:spcBef>
                <a:spcPts val="1000"/>
              </a:spcBef>
              <a:spcAft>
                <a:spcPts val="0"/>
              </a:spcAft>
              <a:buSzPts val="1120"/>
              <a:buNone/>
              <a:defRPr sz="1400">
                <a:solidFill>
                  <a:schemeClr val="lt1"/>
                </a:solidFill>
              </a:defRPr>
            </a:lvl7pPr>
            <a:lvl8pPr marL="3657600" lvl="7" indent="-228600" algn="l" rtl="0">
              <a:spcBef>
                <a:spcPts val="1000"/>
              </a:spcBef>
              <a:spcAft>
                <a:spcPts val="0"/>
              </a:spcAft>
              <a:buSzPts val="1120"/>
              <a:buNone/>
              <a:defRPr sz="1400">
                <a:solidFill>
                  <a:schemeClr val="lt1"/>
                </a:solidFill>
              </a:defRPr>
            </a:lvl8pPr>
            <a:lvl9pPr marL="4114800" lvl="8" indent="-228600" algn="l" rtl="0">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200"/>
              <a:buFont typeface="Century Gothic"/>
              <a:buNone/>
              <a:defRPr sz="4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9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400" cy="35892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1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900" cy="35892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2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200" cy="35892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900"/>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200"/>
              <a:buFont typeface="Century Gothic"/>
              <a:buNone/>
              <a:defRPr sz="4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00" cy="15240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16"/>
          <p:cNvSpPr txBox="1">
            <a:spLocks noGrp="1"/>
          </p:cNvSpPr>
          <p:nvPr>
            <p:ph type="body" idx="3"/>
          </p:nvPr>
        </p:nvSpPr>
        <p:spPr>
          <a:xfrm>
            <a:off x="652463" y="4827211"/>
            <a:ext cx="2940000" cy="6591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4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400" cy="15240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16"/>
          <p:cNvSpPr txBox="1">
            <a:spLocks noGrp="1"/>
          </p:cNvSpPr>
          <p:nvPr>
            <p:ph type="body" idx="6"/>
          </p:nvPr>
        </p:nvSpPr>
        <p:spPr>
          <a:xfrm>
            <a:off x="3888022" y="4827210"/>
            <a:ext cx="2934300" cy="6591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2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200" cy="15240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16"/>
          <p:cNvSpPr txBox="1">
            <a:spLocks noGrp="1"/>
          </p:cNvSpPr>
          <p:nvPr>
            <p:ph type="body" idx="9"/>
          </p:nvPr>
        </p:nvSpPr>
        <p:spPr>
          <a:xfrm>
            <a:off x="7124575" y="4827208"/>
            <a:ext cx="2936100" cy="6591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900"/>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03" y="-322632"/>
            <a:ext cx="4195500" cy="89466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513" y="2466913"/>
            <a:ext cx="5826000" cy="17526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612" y="-139786"/>
            <a:ext cx="5368800" cy="74232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03312" y="2060575"/>
            <a:ext cx="4396200" cy="41958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sz="1800"/>
            </a:lvl1pPr>
            <a:lvl2pPr marL="914400" lvl="1" indent="-309880" algn="l" rtl="0">
              <a:spcBef>
                <a:spcPts val="1000"/>
              </a:spcBef>
              <a:spcAft>
                <a:spcPts val="0"/>
              </a:spcAft>
              <a:buSzPts val="1280"/>
              <a:buChar char="▶"/>
              <a:defRPr sz="1600"/>
            </a:lvl2pPr>
            <a:lvl3pPr marL="1371600" lvl="2" indent="-299719" algn="l" rtl="0">
              <a:spcBef>
                <a:spcPts val="1000"/>
              </a:spcBef>
              <a:spcAft>
                <a:spcPts val="0"/>
              </a:spcAft>
              <a:buSzPts val="1120"/>
              <a:buChar char="▶"/>
              <a:defRPr sz="1400"/>
            </a:lvl3pPr>
            <a:lvl4pPr marL="1828800" lvl="3" indent="-289560" algn="l" rtl="0">
              <a:spcBef>
                <a:spcPts val="1000"/>
              </a:spcBef>
              <a:spcAft>
                <a:spcPts val="0"/>
              </a:spcAft>
              <a:buSzPts val="960"/>
              <a:buChar char="▶"/>
              <a:defRPr sz="1200"/>
            </a:lvl4pPr>
            <a:lvl5pPr marL="2286000" lvl="4" indent="-289560" algn="l" rtl="0">
              <a:spcBef>
                <a:spcPts val="1000"/>
              </a:spcBef>
              <a:spcAft>
                <a:spcPts val="0"/>
              </a:spcAft>
              <a:buSzPts val="960"/>
              <a:buChar char="▶"/>
              <a:defRPr sz="1200"/>
            </a:lvl5pPr>
            <a:lvl6pPr marL="2743200" lvl="5" indent="-289560" algn="l" rtl="0">
              <a:spcBef>
                <a:spcPts val="1000"/>
              </a:spcBef>
              <a:spcAft>
                <a:spcPts val="0"/>
              </a:spcAft>
              <a:buSzPts val="960"/>
              <a:buChar char="▶"/>
              <a:defRPr sz="1200"/>
            </a:lvl6pPr>
            <a:lvl7pPr marL="3200400" lvl="6" indent="-289560" algn="l" rtl="0">
              <a:spcBef>
                <a:spcPts val="1000"/>
              </a:spcBef>
              <a:spcAft>
                <a:spcPts val="0"/>
              </a:spcAft>
              <a:buSzPts val="960"/>
              <a:buChar char="▶"/>
              <a:defRPr sz="1200"/>
            </a:lvl7pPr>
            <a:lvl8pPr marL="3657600" lvl="7" indent="-289559" algn="l" rtl="0">
              <a:spcBef>
                <a:spcPts val="1000"/>
              </a:spcBef>
              <a:spcAft>
                <a:spcPts val="0"/>
              </a:spcAft>
              <a:buSzPts val="960"/>
              <a:buChar char="▶"/>
              <a:defRPr sz="1200"/>
            </a:lvl8pPr>
            <a:lvl9pPr marL="4114800" lvl="8" indent="-289559" algn="l" rtl="0">
              <a:spcBef>
                <a:spcPts val="1000"/>
              </a:spcBef>
              <a:spcAft>
                <a:spcPts val="0"/>
              </a:spcAft>
              <a:buSzPts val="960"/>
              <a:buChar char="▶"/>
              <a:defRPr sz="1200"/>
            </a:lvl9pPr>
          </a:lstStyle>
          <a:p>
            <a:endParaRPr/>
          </a:p>
        </p:txBody>
      </p:sp>
      <p:sp>
        <p:nvSpPr>
          <p:cNvPr id="26" name="Google Shape;26;p3"/>
          <p:cNvSpPr txBox="1">
            <a:spLocks noGrp="1"/>
          </p:cNvSpPr>
          <p:nvPr>
            <p:ph type="body" idx="2"/>
          </p:nvPr>
        </p:nvSpPr>
        <p:spPr>
          <a:xfrm>
            <a:off x="5654493" y="2056092"/>
            <a:ext cx="4396200" cy="42003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sz="1800"/>
            </a:lvl1pPr>
            <a:lvl2pPr marL="914400" lvl="1" indent="-309880" algn="l" rtl="0">
              <a:spcBef>
                <a:spcPts val="1000"/>
              </a:spcBef>
              <a:spcAft>
                <a:spcPts val="0"/>
              </a:spcAft>
              <a:buSzPts val="1280"/>
              <a:buChar char="▶"/>
              <a:defRPr sz="1600"/>
            </a:lvl2pPr>
            <a:lvl3pPr marL="1371600" lvl="2" indent="-299719" algn="l" rtl="0">
              <a:spcBef>
                <a:spcPts val="1000"/>
              </a:spcBef>
              <a:spcAft>
                <a:spcPts val="0"/>
              </a:spcAft>
              <a:buSzPts val="1120"/>
              <a:buChar char="▶"/>
              <a:defRPr sz="1400"/>
            </a:lvl3pPr>
            <a:lvl4pPr marL="1828800" lvl="3" indent="-289560" algn="l" rtl="0">
              <a:spcBef>
                <a:spcPts val="1000"/>
              </a:spcBef>
              <a:spcAft>
                <a:spcPts val="0"/>
              </a:spcAft>
              <a:buSzPts val="960"/>
              <a:buChar char="▶"/>
              <a:defRPr sz="1200"/>
            </a:lvl4pPr>
            <a:lvl5pPr marL="2286000" lvl="4" indent="-289560" algn="l" rtl="0">
              <a:spcBef>
                <a:spcPts val="1000"/>
              </a:spcBef>
              <a:spcAft>
                <a:spcPts val="0"/>
              </a:spcAft>
              <a:buSzPts val="960"/>
              <a:buChar char="▶"/>
              <a:defRPr sz="1200"/>
            </a:lvl5pPr>
            <a:lvl6pPr marL="2743200" lvl="5" indent="-289560" algn="l" rtl="0">
              <a:spcBef>
                <a:spcPts val="1000"/>
              </a:spcBef>
              <a:spcAft>
                <a:spcPts val="0"/>
              </a:spcAft>
              <a:buSzPts val="960"/>
              <a:buChar char="▶"/>
              <a:defRPr sz="1200"/>
            </a:lvl6pPr>
            <a:lvl7pPr marL="3200400" lvl="6" indent="-289560" algn="l" rtl="0">
              <a:spcBef>
                <a:spcPts val="1000"/>
              </a:spcBef>
              <a:spcAft>
                <a:spcPts val="0"/>
              </a:spcAft>
              <a:buSzPts val="960"/>
              <a:buChar char="▶"/>
              <a:defRPr sz="1200"/>
            </a:lvl7pPr>
            <a:lvl8pPr marL="3657600" lvl="7" indent="-289559" algn="l" rtl="0">
              <a:spcBef>
                <a:spcPts val="1000"/>
              </a:spcBef>
              <a:spcAft>
                <a:spcPts val="0"/>
              </a:spcAft>
              <a:buSzPts val="960"/>
              <a:buChar char="▶"/>
              <a:defRPr sz="1200"/>
            </a:lvl8pPr>
            <a:lvl9pPr marL="4114800" lvl="8" indent="-289559" algn="l" rtl="0">
              <a:spcBef>
                <a:spcPts val="1000"/>
              </a:spcBef>
              <a:spcAft>
                <a:spcPts val="0"/>
              </a:spcAft>
              <a:buSzPts val="960"/>
              <a:buChar char="▶"/>
              <a:defRPr sz="1200"/>
            </a:lvl9pPr>
          </a:lstStyle>
          <a:p>
            <a:endParaRPr/>
          </a:p>
        </p:txBody>
      </p:sp>
      <p:sp>
        <p:nvSpPr>
          <p:cNvPr id="27" name="Google Shape;27;p3"/>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3"/>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33" name="Google Shape;33;p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4"/>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154956" y="2861733"/>
            <a:ext cx="8825700" cy="19155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4000"/>
              <a:buFont typeface="Century Gothic"/>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1154955" y="4777381"/>
            <a:ext cx="8825700" cy="8604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600"/>
              <a:buNone/>
              <a:defRPr sz="2000" cap="none">
                <a:solidFill>
                  <a:srgbClr val="86D1D8"/>
                </a:solidFill>
              </a:defRPr>
            </a:lvl1pPr>
            <a:lvl2pPr marL="914400" lvl="1" indent="-228600" algn="l" rtl="0">
              <a:spcBef>
                <a:spcPts val="1000"/>
              </a:spcBef>
              <a:spcAft>
                <a:spcPts val="0"/>
              </a:spcAft>
              <a:buSzPts val="1440"/>
              <a:buNone/>
              <a:defRPr sz="1800">
                <a:solidFill>
                  <a:schemeClr val="lt1"/>
                </a:solidFill>
              </a:defRPr>
            </a:lvl2pPr>
            <a:lvl3pPr marL="1371600" lvl="2" indent="-228600" algn="l" rtl="0">
              <a:spcBef>
                <a:spcPts val="1000"/>
              </a:spcBef>
              <a:spcAft>
                <a:spcPts val="0"/>
              </a:spcAft>
              <a:buSzPts val="1280"/>
              <a:buNone/>
              <a:defRPr sz="1600">
                <a:solidFill>
                  <a:schemeClr val="lt1"/>
                </a:solidFill>
              </a:defRPr>
            </a:lvl3pPr>
            <a:lvl4pPr marL="1828800" lvl="3" indent="-228600" algn="l" rtl="0">
              <a:spcBef>
                <a:spcPts val="1000"/>
              </a:spcBef>
              <a:spcAft>
                <a:spcPts val="0"/>
              </a:spcAft>
              <a:buSzPts val="1120"/>
              <a:buNone/>
              <a:defRPr sz="1400">
                <a:solidFill>
                  <a:schemeClr val="lt1"/>
                </a:solidFill>
              </a:defRPr>
            </a:lvl4pPr>
            <a:lvl5pPr marL="2286000" lvl="4" indent="-228600" algn="l" rtl="0">
              <a:spcBef>
                <a:spcPts val="1000"/>
              </a:spcBef>
              <a:spcAft>
                <a:spcPts val="0"/>
              </a:spcAft>
              <a:buSzPts val="1120"/>
              <a:buNone/>
              <a:defRPr sz="1400">
                <a:solidFill>
                  <a:schemeClr val="lt1"/>
                </a:solidFill>
              </a:defRPr>
            </a:lvl5pPr>
            <a:lvl6pPr marL="2743200" lvl="5" indent="-228600" algn="l" rtl="0">
              <a:spcBef>
                <a:spcPts val="1000"/>
              </a:spcBef>
              <a:spcAft>
                <a:spcPts val="0"/>
              </a:spcAft>
              <a:buSzPts val="1120"/>
              <a:buNone/>
              <a:defRPr sz="1400">
                <a:solidFill>
                  <a:schemeClr val="lt1"/>
                </a:solidFill>
              </a:defRPr>
            </a:lvl6pPr>
            <a:lvl7pPr marL="3200400" lvl="6" indent="-228600" algn="l" rtl="0">
              <a:spcBef>
                <a:spcPts val="1000"/>
              </a:spcBef>
              <a:spcAft>
                <a:spcPts val="0"/>
              </a:spcAft>
              <a:buSzPts val="1120"/>
              <a:buNone/>
              <a:defRPr sz="1400">
                <a:solidFill>
                  <a:schemeClr val="lt1"/>
                </a:solidFill>
              </a:defRPr>
            </a:lvl7pPr>
            <a:lvl8pPr marL="3657600" lvl="7" indent="-228600" algn="l" rtl="0">
              <a:spcBef>
                <a:spcPts val="1000"/>
              </a:spcBef>
              <a:spcAft>
                <a:spcPts val="0"/>
              </a:spcAft>
              <a:buSzPts val="1120"/>
              <a:buNone/>
              <a:defRPr sz="1400">
                <a:solidFill>
                  <a:schemeClr val="lt1"/>
                </a:solidFill>
              </a:defRPr>
            </a:lvl8pPr>
            <a:lvl9pPr marL="4114800" lvl="8" indent="-228600" algn="l" rtl="0">
              <a:spcBef>
                <a:spcPts val="1000"/>
              </a:spcBef>
              <a:spcAft>
                <a:spcPts val="0"/>
              </a:spcAft>
              <a:buSzPts val="1120"/>
              <a:buNone/>
              <a:defRPr sz="1400">
                <a:solidFill>
                  <a:schemeClr val="lt1"/>
                </a:solidFill>
              </a:defRPr>
            </a:lvl9pPr>
          </a:lstStyle>
          <a:p>
            <a:endParaRPr/>
          </a:p>
        </p:txBody>
      </p:sp>
      <p:sp>
        <p:nvSpPr>
          <p:cNvPr id="39" name="Google Shape;39;p5"/>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200"/>
              <a:buFont typeface="Century Gothic"/>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03313" y="1905000"/>
            <a:ext cx="43962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45" name="Google Shape;45;p6"/>
          <p:cNvSpPr txBox="1">
            <a:spLocks noGrp="1"/>
          </p:cNvSpPr>
          <p:nvPr>
            <p:ph type="body" idx="2"/>
          </p:nvPr>
        </p:nvSpPr>
        <p:spPr>
          <a:xfrm>
            <a:off x="1103312" y="2514600"/>
            <a:ext cx="4396200" cy="37416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sz="1800"/>
            </a:lvl1pPr>
            <a:lvl2pPr marL="914400" lvl="1" indent="-309880" algn="l" rtl="0">
              <a:spcBef>
                <a:spcPts val="1000"/>
              </a:spcBef>
              <a:spcAft>
                <a:spcPts val="0"/>
              </a:spcAft>
              <a:buSzPts val="1280"/>
              <a:buChar char="▶"/>
              <a:defRPr sz="1600"/>
            </a:lvl2pPr>
            <a:lvl3pPr marL="1371600" lvl="2" indent="-299719" algn="l" rtl="0">
              <a:spcBef>
                <a:spcPts val="1000"/>
              </a:spcBef>
              <a:spcAft>
                <a:spcPts val="0"/>
              </a:spcAft>
              <a:buSzPts val="1120"/>
              <a:buChar char="▶"/>
              <a:defRPr sz="1400"/>
            </a:lvl3pPr>
            <a:lvl4pPr marL="1828800" lvl="3" indent="-289560" algn="l" rtl="0">
              <a:spcBef>
                <a:spcPts val="1000"/>
              </a:spcBef>
              <a:spcAft>
                <a:spcPts val="0"/>
              </a:spcAft>
              <a:buSzPts val="960"/>
              <a:buChar char="▶"/>
              <a:defRPr sz="1200"/>
            </a:lvl4pPr>
            <a:lvl5pPr marL="2286000" lvl="4" indent="-289560" algn="l" rtl="0">
              <a:spcBef>
                <a:spcPts val="1000"/>
              </a:spcBef>
              <a:spcAft>
                <a:spcPts val="0"/>
              </a:spcAft>
              <a:buSzPts val="960"/>
              <a:buChar char="▶"/>
              <a:defRPr sz="1200"/>
            </a:lvl5pPr>
            <a:lvl6pPr marL="2743200" lvl="5" indent="-289560" algn="l" rtl="0">
              <a:spcBef>
                <a:spcPts val="1000"/>
              </a:spcBef>
              <a:spcAft>
                <a:spcPts val="0"/>
              </a:spcAft>
              <a:buSzPts val="960"/>
              <a:buChar char="▶"/>
              <a:defRPr sz="1200"/>
            </a:lvl6pPr>
            <a:lvl7pPr marL="3200400" lvl="6" indent="-289560" algn="l" rtl="0">
              <a:spcBef>
                <a:spcPts val="1000"/>
              </a:spcBef>
              <a:spcAft>
                <a:spcPts val="0"/>
              </a:spcAft>
              <a:buSzPts val="960"/>
              <a:buChar char="▶"/>
              <a:defRPr sz="1200"/>
            </a:lvl7pPr>
            <a:lvl8pPr marL="3657600" lvl="7" indent="-289559" algn="l" rtl="0">
              <a:spcBef>
                <a:spcPts val="1000"/>
              </a:spcBef>
              <a:spcAft>
                <a:spcPts val="0"/>
              </a:spcAft>
              <a:buSzPts val="960"/>
              <a:buChar char="▶"/>
              <a:defRPr sz="1200"/>
            </a:lvl8pPr>
            <a:lvl9pPr marL="4114800" lvl="8" indent="-289559" algn="l" rtl="0">
              <a:spcBef>
                <a:spcPts val="1000"/>
              </a:spcBef>
              <a:spcAft>
                <a:spcPts val="0"/>
              </a:spcAft>
              <a:buSzPts val="960"/>
              <a:buChar char="▶"/>
              <a:defRPr sz="1200"/>
            </a:lvl9pPr>
          </a:lstStyle>
          <a:p>
            <a:endParaRPr/>
          </a:p>
        </p:txBody>
      </p:sp>
      <p:sp>
        <p:nvSpPr>
          <p:cNvPr id="46" name="Google Shape;46;p6"/>
          <p:cNvSpPr txBox="1">
            <a:spLocks noGrp="1"/>
          </p:cNvSpPr>
          <p:nvPr>
            <p:ph type="body" idx="3"/>
          </p:nvPr>
        </p:nvSpPr>
        <p:spPr>
          <a:xfrm>
            <a:off x="5654495" y="1905000"/>
            <a:ext cx="43962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47" name="Google Shape;47;p6"/>
          <p:cNvSpPr txBox="1">
            <a:spLocks noGrp="1"/>
          </p:cNvSpPr>
          <p:nvPr>
            <p:ph type="body" idx="4"/>
          </p:nvPr>
        </p:nvSpPr>
        <p:spPr>
          <a:xfrm>
            <a:off x="5654495" y="2514600"/>
            <a:ext cx="4396200" cy="37416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sz="1800"/>
            </a:lvl1pPr>
            <a:lvl2pPr marL="914400" lvl="1" indent="-309880" algn="l" rtl="0">
              <a:spcBef>
                <a:spcPts val="1000"/>
              </a:spcBef>
              <a:spcAft>
                <a:spcPts val="0"/>
              </a:spcAft>
              <a:buSzPts val="1280"/>
              <a:buChar char="▶"/>
              <a:defRPr sz="1600"/>
            </a:lvl2pPr>
            <a:lvl3pPr marL="1371600" lvl="2" indent="-299719" algn="l" rtl="0">
              <a:spcBef>
                <a:spcPts val="1000"/>
              </a:spcBef>
              <a:spcAft>
                <a:spcPts val="0"/>
              </a:spcAft>
              <a:buSzPts val="1120"/>
              <a:buChar char="▶"/>
              <a:defRPr sz="1400"/>
            </a:lvl3pPr>
            <a:lvl4pPr marL="1828800" lvl="3" indent="-289560" algn="l" rtl="0">
              <a:spcBef>
                <a:spcPts val="1000"/>
              </a:spcBef>
              <a:spcAft>
                <a:spcPts val="0"/>
              </a:spcAft>
              <a:buSzPts val="960"/>
              <a:buChar char="▶"/>
              <a:defRPr sz="1200"/>
            </a:lvl4pPr>
            <a:lvl5pPr marL="2286000" lvl="4" indent="-289560" algn="l" rtl="0">
              <a:spcBef>
                <a:spcPts val="1000"/>
              </a:spcBef>
              <a:spcAft>
                <a:spcPts val="0"/>
              </a:spcAft>
              <a:buSzPts val="960"/>
              <a:buChar char="▶"/>
              <a:defRPr sz="1200"/>
            </a:lvl5pPr>
            <a:lvl6pPr marL="2743200" lvl="5" indent="-289560" algn="l" rtl="0">
              <a:spcBef>
                <a:spcPts val="1000"/>
              </a:spcBef>
              <a:spcAft>
                <a:spcPts val="0"/>
              </a:spcAft>
              <a:buSzPts val="960"/>
              <a:buChar char="▶"/>
              <a:defRPr sz="1200"/>
            </a:lvl6pPr>
            <a:lvl7pPr marL="3200400" lvl="6" indent="-289560" algn="l" rtl="0">
              <a:spcBef>
                <a:spcPts val="1000"/>
              </a:spcBef>
              <a:spcAft>
                <a:spcPts val="0"/>
              </a:spcAft>
              <a:buSzPts val="960"/>
              <a:buChar char="▶"/>
              <a:defRPr sz="1200"/>
            </a:lvl7pPr>
            <a:lvl8pPr marL="3657600" lvl="7" indent="-289559" algn="l" rtl="0">
              <a:spcBef>
                <a:spcPts val="1000"/>
              </a:spcBef>
              <a:spcAft>
                <a:spcPts val="0"/>
              </a:spcAft>
              <a:buSzPts val="960"/>
              <a:buChar char="▶"/>
              <a:defRPr sz="1200"/>
            </a:lvl8pPr>
            <a:lvl9pPr marL="4114800" lvl="8" indent="-289559" algn="l" rtl="0">
              <a:spcBef>
                <a:spcPts val="1000"/>
              </a:spcBef>
              <a:spcAft>
                <a:spcPts val="0"/>
              </a:spcAft>
              <a:buSzPts val="960"/>
              <a:buChar char="▶"/>
              <a:defRPr sz="1200"/>
            </a:lvl9pPr>
          </a:lstStyle>
          <a:p>
            <a:endParaRPr/>
          </a:p>
        </p:txBody>
      </p:sp>
      <p:sp>
        <p:nvSpPr>
          <p:cNvPr id="48" name="Google Shape;48;p6"/>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100" cy="14478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6000" cy="4572000"/>
          </a:xfrm>
          <a:prstGeom prst="rect">
            <a:avLst/>
          </a:prstGeom>
          <a:noFill/>
          <a:ln>
            <a:noFill/>
          </a:ln>
        </p:spPr>
        <p:txBody>
          <a:bodyPr spcFirstLastPara="1" wrap="square" lIns="91425" tIns="45700" rIns="91425" bIns="45700" anchor="ctr" anchorCtr="0"/>
          <a:lstStyle>
            <a:lvl1pPr marL="457200" lvl="0" indent="-330200" algn="l" rtl="0">
              <a:spcBef>
                <a:spcPts val="1000"/>
              </a:spcBef>
              <a:spcAft>
                <a:spcPts val="0"/>
              </a:spcAft>
              <a:buSzPts val="1600"/>
              <a:buChar char="▶"/>
              <a:defRPr sz="2000"/>
            </a:lvl1pPr>
            <a:lvl2pPr marL="914400" lvl="1" indent="-320040" algn="l" rtl="0">
              <a:spcBef>
                <a:spcPts val="1000"/>
              </a:spcBef>
              <a:spcAft>
                <a:spcPts val="0"/>
              </a:spcAft>
              <a:buSzPts val="1440"/>
              <a:buChar char="▶"/>
              <a:defRPr sz="1800"/>
            </a:lvl2pPr>
            <a:lvl3pPr marL="1371600" lvl="2" indent="-309880" algn="l" rtl="0">
              <a:spcBef>
                <a:spcPts val="1000"/>
              </a:spcBef>
              <a:spcAft>
                <a:spcPts val="0"/>
              </a:spcAft>
              <a:buSzPts val="1280"/>
              <a:buChar char="▶"/>
              <a:defRPr sz="1600"/>
            </a:lvl3pPr>
            <a:lvl4pPr marL="1828800" lvl="3" indent="-299719" algn="l" rtl="0">
              <a:spcBef>
                <a:spcPts val="1000"/>
              </a:spcBef>
              <a:spcAft>
                <a:spcPts val="0"/>
              </a:spcAft>
              <a:buSzPts val="1120"/>
              <a:buChar char="▶"/>
              <a:defRPr sz="1400"/>
            </a:lvl4pPr>
            <a:lvl5pPr marL="2286000" lvl="4" indent="-299720" algn="l" rtl="0">
              <a:spcBef>
                <a:spcPts val="1000"/>
              </a:spcBef>
              <a:spcAft>
                <a:spcPts val="0"/>
              </a:spcAft>
              <a:buSzPts val="1120"/>
              <a:buChar char="▶"/>
              <a:defRPr sz="1400"/>
            </a:lvl5pPr>
            <a:lvl6pPr marL="2743200" lvl="5" indent="-299720" algn="l" rtl="0">
              <a:spcBef>
                <a:spcPts val="1000"/>
              </a:spcBef>
              <a:spcAft>
                <a:spcPts val="0"/>
              </a:spcAft>
              <a:buSzPts val="1120"/>
              <a:buChar char="▶"/>
              <a:defRPr sz="1400"/>
            </a:lvl6pPr>
            <a:lvl7pPr marL="3200400" lvl="6" indent="-299720" algn="l" rtl="0">
              <a:spcBef>
                <a:spcPts val="1000"/>
              </a:spcBef>
              <a:spcAft>
                <a:spcPts val="0"/>
              </a:spcAft>
              <a:buSzPts val="1120"/>
              <a:buChar char="▶"/>
              <a:defRPr sz="1400"/>
            </a:lvl7pPr>
            <a:lvl8pPr marL="3657600" lvl="7" indent="-299720" algn="l" rtl="0">
              <a:spcBef>
                <a:spcPts val="1000"/>
              </a:spcBef>
              <a:spcAft>
                <a:spcPts val="0"/>
              </a:spcAft>
              <a:buSzPts val="1120"/>
              <a:buChar char="▶"/>
              <a:defRPr sz="1400"/>
            </a:lvl8pPr>
            <a:lvl9pPr marL="4114800" lvl="8" indent="-299720" algn="l" rtl="0">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100" cy="28956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800" cy="15747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3600"/>
              <a:buFont typeface="Century Gothic"/>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0"/>
          <p:cNvSpPr txBox="1">
            <a:spLocks noGrp="1"/>
          </p:cNvSpPr>
          <p:nvPr>
            <p:ph type="body" idx="1"/>
          </p:nvPr>
        </p:nvSpPr>
        <p:spPr>
          <a:xfrm>
            <a:off x="1154954" y="3657600"/>
            <a:ext cx="5085000" cy="13716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9">
            <a:alphaModFix/>
          </a:blip>
          <a:srcRect l="3614"/>
          <a:stretch/>
        </p:blipFill>
        <p:spPr>
          <a:xfrm>
            <a:off x="0" y="2669685"/>
            <a:ext cx="4037013" cy="4188314"/>
          </a:xfrm>
          <a:prstGeom prst="rect">
            <a:avLst/>
          </a:prstGeom>
          <a:noFill/>
          <a:ln>
            <a:noFill/>
          </a:ln>
        </p:spPr>
      </p:pic>
      <p:pic>
        <p:nvPicPr>
          <p:cNvPr id="7" name="Google Shape;7;p1"/>
          <p:cNvPicPr preferRelativeResize="0"/>
          <p:nvPr/>
        </p:nvPicPr>
        <p:blipFill rotWithShape="1">
          <a:blip r:embed="rId20">
            <a:alphaModFix/>
          </a:blip>
          <a:srcRect l="35641"/>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1">
            <a:alphaModFix/>
          </a:blip>
          <a:srcRect t="28815"/>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2">
            <a:alphaModFix/>
          </a:blip>
          <a:srcRect b="23318"/>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hbo.com/game-of-thrones/cast-and-cre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154955" y="1447800"/>
            <a:ext cx="8825700" cy="3329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7200"/>
              <a:buFont typeface="Century Gothic"/>
              <a:buNone/>
            </a:pPr>
            <a:r>
              <a:rPr lang="en-US" b="1" dirty="0"/>
              <a:t>Game of Thrones – Sentiment Analysis</a:t>
            </a:r>
            <a:endParaRPr b="1" dirty="0"/>
          </a:p>
        </p:txBody>
      </p:sp>
      <p:cxnSp>
        <p:nvCxnSpPr>
          <p:cNvPr id="148" name="Google Shape;148;p19"/>
          <p:cNvCxnSpPr/>
          <p:nvPr/>
        </p:nvCxnSpPr>
        <p:spPr>
          <a:xfrm flipH="1">
            <a:off x="751475" y="1075775"/>
            <a:ext cx="1792800" cy="17100"/>
          </a:xfrm>
          <a:prstGeom prst="straightConnector1">
            <a:avLst/>
          </a:prstGeom>
          <a:noFill/>
          <a:ln w="76200" cap="flat" cmpd="sng">
            <a:solidFill>
              <a:srgbClr val="FFFFFF"/>
            </a:solidFill>
            <a:prstDash val="solid"/>
            <a:round/>
            <a:headEnd type="none" w="med" len="med"/>
            <a:tailEnd type="none" w="med" len="med"/>
          </a:ln>
        </p:spPr>
      </p:cxnSp>
      <p:cxnSp>
        <p:nvCxnSpPr>
          <p:cNvPr id="149" name="Google Shape;149;p19"/>
          <p:cNvCxnSpPr/>
          <p:nvPr/>
        </p:nvCxnSpPr>
        <p:spPr>
          <a:xfrm rot="10800000">
            <a:off x="751475" y="1075775"/>
            <a:ext cx="1200" cy="1845300"/>
          </a:xfrm>
          <a:prstGeom prst="straightConnector1">
            <a:avLst/>
          </a:prstGeom>
          <a:noFill/>
          <a:ln w="7620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2728800"/>
            <a:ext cx="9404700" cy="1400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dirty="0"/>
              <a:t>Questions</a:t>
            </a:r>
            <a:endParaRPr b="1" dirty="0"/>
          </a:p>
        </p:txBody>
      </p:sp>
    </p:spTree>
    <p:extLst>
      <p:ext uri="{BB962C8B-B14F-4D97-AF65-F5344CB8AC3E}">
        <p14:creationId xmlns:p14="http://schemas.microsoft.com/office/powerpoint/2010/main" val="251339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2728800"/>
            <a:ext cx="9404700" cy="1400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dirty="0"/>
              <a:t>Thank You</a:t>
            </a:r>
            <a:endParaRPr b="1" dirty="0"/>
          </a:p>
        </p:txBody>
      </p:sp>
    </p:spTree>
    <p:extLst>
      <p:ext uri="{BB962C8B-B14F-4D97-AF65-F5344CB8AC3E}">
        <p14:creationId xmlns:p14="http://schemas.microsoft.com/office/powerpoint/2010/main" val="50264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2728800"/>
            <a:ext cx="9404700" cy="1400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dirty="0"/>
              <a:t>Appendix</a:t>
            </a:r>
            <a:endParaRPr b="1" dirty="0"/>
          </a:p>
        </p:txBody>
      </p:sp>
    </p:spTree>
    <p:extLst>
      <p:ext uri="{BB962C8B-B14F-4D97-AF65-F5344CB8AC3E}">
        <p14:creationId xmlns:p14="http://schemas.microsoft.com/office/powerpoint/2010/main" val="80298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dirty="0"/>
              <a:t>Extract tweets and Web-Scraping</a:t>
            </a:r>
            <a:endParaRPr b="1" dirty="0"/>
          </a:p>
        </p:txBody>
      </p:sp>
      <p:sp>
        <p:nvSpPr>
          <p:cNvPr id="241" name="Google Shape;241;p32"/>
          <p:cNvSpPr txBox="1">
            <a:spLocks noGrp="1"/>
          </p:cNvSpPr>
          <p:nvPr>
            <p:ph type="body" idx="1"/>
          </p:nvPr>
        </p:nvSpPr>
        <p:spPr>
          <a:xfrm>
            <a:off x="1103312" y="1926798"/>
            <a:ext cx="8946600" cy="40969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dirty="0"/>
              <a:t>Extract Tweets:</a:t>
            </a:r>
          </a:p>
          <a:p>
            <a:pPr marL="342900" lvl="0" indent="-342900" algn="l" rtl="0">
              <a:spcBef>
                <a:spcPts val="0"/>
              </a:spcBef>
              <a:spcAft>
                <a:spcPts val="0"/>
              </a:spcAft>
              <a:buSzPts val="1600"/>
              <a:buChar char="▶"/>
            </a:pPr>
            <a:r>
              <a:rPr lang="en-US" dirty="0"/>
              <a:t>Utilize tweet API to extract data</a:t>
            </a:r>
          </a:p>
          <a:p>
            <a:pPr marL="342900" lvl="0" indent="-342900" algn="l" rtl="0">
              <a:spcBef>
                <a:spcPts val="0"/>
              </a:spcBef>
              <a:spcAft>
                <a:spcPts val="0"/>
              </a:spcAft>
              <a:buSzPts val="1600"/>
              <a:buChar char="▶"/>
            </a:pPr>
            <a:r>
              <a:rPr lang="en-US" dirty="0"/>
              <a:t>Data was filtered at date and character level using </a:t>
            </a:r>
            <a:r>
              <a:rPr lang="en-US" dirty="0" err="1"/>
              <a:t>tweepy</a:t>
            </a:r>
            <a:r>
              <a:rPr lang="en-US" dirty="0"/>
              <a:t> cursor</a:t>
            </a:r>
          </a:p>
          <a:p>
            <a:pPr marL="0" lvl="0" indent="0" algn="l" rtl="0">
              <a:spcBef>
                <a:spcPts val="0"/>
              </a:spcBef>
              <a:spcAft>
                <a:spcPts val="0"/>
              </a:spcAft>
              <a:buSzPts val="1600"/>
              <a:buNone/>
            </a:pPr>
            <a:endParaRPr lang="en-US" dirty="0"/>
          </a:p>
          <a:p>
            <a:pPr marL="0" lvl="0" indent="0">
              <a:spcBef>
                <a:spcPts val="0"/>
              </a:spcBef>
              <a:buSzPts val="1600"/>
              <a:buNone/>
            </a:pPr>
            <a:r>
              <a:rPr lang="en-US" dirty="0"/>
              <a:t>Web-Scraping:</a:t>
            </a:r>
          </a:p>
          <a:p>
            <a:pPr marL="342900" lvl="0" indent="-342900">
              <a:spcBef>
                <a:spcPts val="0"/>
              </a:spcBef>
              <a:buSzPts val="1600"/>
            </a:pPr>
            <a:r>
              <a:rPr lang="en-US" dirty="0"/>
              <a:t>Extract the names of characters and their respective images from the '</a:t>
            </a:r>
            <a:r>
              <a:rPr lang="en-US" dirty="0" err="1">
                <a:hlinkClick r:id="rId3"/>
              </a:rPr>
              <a:t>hbo</a:t>
            </a:r>
            <a:r>
              <a:rPr lang="en-US" dirty="0">
                <a:hlinkClick r:id="rId3"/>
              </a:rPr>
              <a:t> - Game of Thrones</a:t>
            </a:r>
            <a:r>
              <a:rPr lang="en-US" dirty="0"/>
              <a:t>' website</a:t>
            </a:r>
          </a:p>
          <a:p>
            <a:pPr marL="342900" lvl="0" indent="-342900">
              <a:spcBef>
                <a:spcPts val="0"/>
              </a:spcBef>
              <a:buSzPts val="1600"/>
            </a:pPr>
            <a:r>
              <a:rPr lang="en-US" dirty="0"/>
              <a:t>Store the data of the names and the image </a:t>
            </a:r>
            <a:r>
              <a:rPr lang="en-US" dirty="0" err="1"/>
              <a:t>urls</a:t>
            </a:r>
            <a:r>
              <a:rPr lang="en-US" dirty="0"/>
              <a:t> in Mongo DB.</a:t>
            </a:r>
          </a:p>
          <a:p>
            <a:pPr marL="0" lvl="0" indent="0" algn="l" rtl="0">
              <a:spcBef>
                <a:spcPts val="0"/>
              </a:spcBef>
              <a:spcAft>
                <a:spcPts val="0"/>
              </a:spcAft>
              <a:buSzPts val="1600"/>
              <a:buNone/>
            </a:pPr>
            <a:endParaRPr lang="en-US" dirty="0"/>
          </a:p>
        </p:txBody>
      </p:sp>
      <p:sp>
        <p:nvSpPr>
          <p:cNvPr id="3" name="Arrow: Right 2">
            <a:hlinkClick r:id="rId4" action="ppaction://hlinksldjump"/>
            <a:extLst>
              <a:ext uri="{FF2B5EF4-FFF2-40B4-BE49-F238E27FC236}">
                <a16:creationId xmlns:a16="http://schemas.microsoft.com/office/drawing/2014/main" id="{4ADD88AF-655D-4084-8FE8-72F19EADAE04}"/>
              </a:ext>
            </a:extLst>
          </p:cNvPr>
          <p:cNvSpPr/>
          <p:nvPr/>
        </p:nvSpPr>
        <p:spPr>
          <a:xfrm>
            <a:off x="10426045" y="6023728"/>
            <a:ext cx="1102936" cy="71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Back</a:t>
            </a:r>
          </a:p>
        </p:txBody>
      </p:sp>
    </p:spTree>
    <p:extLst>
      <p:ext uri="{BB962C8B-B14F-4D97-AF65-F5344CB8AC3E}">
        <p14:creationId xmlns:p14="http://schemas.microsoft.com/office/powerpoint/2010/main" val="422659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dirty="0"/>
              <a:t>Derive sentiments</a:t>
            </a:r>
            <a:endParaRPr b="1" dirty="0"/>
          </a:p>
        </p:txBody>
      </p:sp>
      <p:sp>
        <p:nvSpPr>
          <p:cNvPr id="241" name="Google Shape;241;p32"/>
          <p:cNvSpPr txBox="1">
            <a:spLocks noGrp="1"/>
          </p:cNvSpPr>
          <p:nvPr>
            <p:ph type="body" idx="1"/>
          </p:nvPr>
        </p:nvSpPr>
        <p:spPr>
          <a:xfrm>
            <a:off x="1103312" y="1926798"/>
            <a:ext cx="8946600" cy="40969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dirty="0"/>
              <a:t>Derive Sentiments:</a:t>
            </a:r>
          </a:p>
          <a:p>
            <a:pPr marL="342900" lvl="0" indent="-342900">
              <a:spcBef>
                <a:spcPts val="0"/>
              </a:spcBef>
              <a:buSzPts val="1600"/>
            </a:pPr>
            <a:r>
              <a:rPr lang="en-US" dirty="0"/>
              <a:t>Utilize </a:t>
            </a:r>
            <a:r>
              <a:rPr lang="en-US" dirty="0" err="1"/>
              <a:t>TextBlob</a:t>
            </a:r>
            <a:r>
              <a:rPr lang="en-US" dirty="0"/>
              <a:t> to calculate the polarity and subjectivity</a:t>
            </a:r>
          </a:p>
          <a:p>
            <a:pPr marL="342900" lvl="0" indent="-342900">
              <a:spcBef>
                <a:spcPts val="0"/>
              </a:spcBef>
              <a:buSzPts val="1600"/>
            </a:pPr>
            <a:r>
              <a:rPr lang="en-US" dirty="0"/>
              <a:t>Derive sentiments based on polarity </a:t>
            </a:r>
            <a:r>
              <a:rPr lang="en-US" dirty="0" err="1"/>
              <a:t>scrores</a:t>
            </a:r>
            <a:endParaRPr lang="en-US" dirty="0"/>
          </a:p>
          <a:p>
            <a:pPr marL="342900" lvl="0" indent="-342900">
              <a:spcBef>
                <a:spcPts val="0"/>
              </a:spcBef>
              <a:buSzPts val="1600"/>
            </a:pPr>
            <a:r>
              <a:rPr lang="en-US" dirty="0"/>
              <a:t>Preprocess the text by using the </a:t>
            </a:r>
            <a:r>
              <a:rPr lang="en-US" dirty="0" err="1"/>
              <a:t>WordNetLemmatizer</a:t>
            </a:r>
            <a:r>
              <a:rPr lang="en-US" dirty="0"/>
              <a:t> from </a:t>
            </a:r>
            <a:r>
              <a:rPr lang="en-US" dirty="0" err="1"/>
              <a:t>nltk</a:t>
            </a:r>
            <a:r>
              <a:rPr lang="en-US" dirty="0"/>
              <a:t> library</a:t>
            </a:r>
          </a:p>
          <a:p>
            <a:pPr marL="0" lvl="0" indent="0" algn="l" rtl="0">
              <a:spcBef>
                <a:spcPts val="0"/>
              </a:spcBef>
              <a:spcAft>
                <a:spcPts val="0"/>
              </a:spcAft>
              <a:buSzPts val="1600"/>
              <a:buNone/>
            </a:pPr>
            <a:endParaRPr lang="en-US" dirty="0"/>
          </a:p>
        </p:txBody>
      </p:sp>
      <p:sp>
        <p:nvSpPr>
          <p:cNvPr id="5" name="Arrow: Right 4">
            <a:hlinkClick r:id="rId3" action="ppaction://hlinksldjump"/>
            <a:extLst>
              <a:ext uri="{FF2B5EF4-FFF2-40B4-BE49-F238E27FC236}">
                <a16:creationId xmlns:a16="http://schemas.microsoft.com/office/drawing/2014/main" id="{B007794E-62B0-42E6-A8D7-B33A32B09E3D}"/>
              </a:ext>
            </a:extLst>
          </p:cNvPr>
          <p:cNvSpPr/>
          <p:nvPr/>
        </p:nvSpPr>
        <p:spPr>
          <a:xfrm>
            <a:off x="10426045" y="6023728"/>
            <a:ext cx="1102936" cy="71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Back</a:t>
            </a:r>
          </a:p>
        </p:txBody>
      </p:sp>
    </p:spTree>
    <p:extLst>
      <p:ext uri="{BB962C8B-B14F-4D97-AF65-F5344CB8AC3E}">
        <p14:creationId xmlns:p14="http://schemas.microsoft.com/office/powerpoint/2010/main" val="341794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dirty="0"/>
              <a:t>Clean and combine the data</a:t>
            </a:r>
            <a:endParaRPr b="1" dirty="0"/>
          </a:p>
        </p:txBody>
      </p:sp>
      <p:sp>
        <p:nvSpPr>
          <p:cNvPr id="241" name="Google Shape;241;p32"/>
          <p:cNvSpPr txBox="1">
            <a:spLocks noGrp="1"/>
          </p:cNvSpPr>
          <p:nvPr>
            <p:ph type="body" idx="1"/>
          </p:nvPr>
        </p:nvSpPr>
        <p:spPr>
          <a:xfrm>
            <a:off x="1103312" y="1813675"/>
            <a:ext cx="8946600" cy="385183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dirty="0"/>
              <a:t>The data of various characters are combined using pandas</a:t>
            </a:r>
          </a:p>
          <a:p>
            <a:pPr marL="342900" lvl="0" indent="-342900" algn="l" rtl="0">
              <a:spcBef>
                <a:spcPts val="0"/>
              </a:spcBef>
              <a:spcAft>
                <a:spcPts val="0"/>
              </a:spcAft>
              <a:buSzPts val="1600"/>
              <a:buChar char="▶"/>
            </a:pPr>
            <a:r>
              <a:rPr lang="en-US" dirty="0"/>
              <a:t>The data munging is performed at date and character level</a:t>
            </a:r>
          </a:p>
          <a:p>
            <a:pPr marL="342900" lvl="0" indent="-342900" algn="l" rtl="0">
              <a:spcBef>
                <a:spcPts val="0"/>
              </a:spcBef>
              <a:spcAft>
                <a:spcPts val="0"/>
              </a:spcAft>
              <a:buSzPts val="1600"/>
              <a:buChar char="▶"/>
            </a:pPr>
            <a:r>
              <a:rPr lang="en-US" dirty="0"/>
              <a:t>The summary data is then saved in a combined csv</a:t>
            </a:r>
          </a:p>
        </p:txBody>
      </p:sp>
      <p:sp>
        <p:nvSpPr>
          <p:cNvPr id="5" name="Arrow: Right 4">
            <a:hlinkClick r:id="rId3" action="ppaction://hlinksldjump"/>
            <a:extLst>
              <a:ext uri="{FF2B5EF4-FFF2-40B4-BE49-F238E27FC236}">
                <a16:creationId xmlns:a16="http://schemas.microsoft.com/office/drawing/2014/main" id="{5FACA782-1107-4B1A-9648-29273D81419A}"/>
              </a:ext>
            </a:extLst>
          </p:cNvPr>
          <p:cNvSpPr/>
          <p:nvPr/>
        </p:nvSpPr>
        <p:spPr>
          <a:xfrm>
            <a:off x="10426045" y="6023728"/>
            <a:ext cx="1102936" cy="71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Back</a:t>
            </a:r>
          </a:p>
        </p:txBody>
      </p:sp>
    </p:spTree>
    <p:extLst>
      <p:ext uri="{BB962C8B-B14F-4D97-AF65-F5344CB8AC3E}">
        <p14:creationId xmlns:p14="http://schemas.microsoft.com/office/powerpoint/2010/main" val="37858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46100" y="452723"/>
            <a:ext cx="9404700" cy="971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dirty="0"/>
              <a:t>Team</a:t>
            </a:r>
            <a:endParaRPr b="1" dirty="0"/>
          </a:p>
        </p:txBody>
      </p:sp>
      <p:sp>
        <p:nvSpPr>
          <p:cNvPr id="155" name="Google Shape;155;p20"/>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Autofit/>
          </a:bodyPr>
          <a:lstStyle/>
          <a:p>
            <a:pPr marL="342900" lvl="0" indent="-403860" algn="l" rtl="0">
              <a:spcBef>
                <a:spcPts val="0"/>
              </a:spcBef>
              <a:spcAft>
                <a:spcPts val="0"/>
              </a:spcAft>
              <a:buSzPts val="2400"/>
              <a:buChar char="▶"/>
            </a:pPr>
            <a:r>
              <a:rPr lang="en-US" sz="2400" dirty="0"/>
              <a:t>Tara</a:t>
            </a:r>
            <a:endParaRPr sz="2400" dirty="0"/>
          </a:p>
          <a:p>
            <a:pPr marL="342900" lvl="0" indent="-403860" algn="l" rtl="0">
              <a:spcBef>
                <a:spcPts val="1000"/>
              </a:spcBef>
              <a:spcAft>
                <a:spcPts val="0"/>
              </a:spcAft>
              <a:buSzPts val="2400"/>
              <a:buChar char="▶"/>
            </a:pPr>
            <a:r>
              <a:rPr lang="en-US" sz="2400" dirty="0" err="1"/>
              <a:t>Aritra</a:t>
            </a:r>
            <a:endParaRPr sz="2400" dirty="0"/>
          </a:p>
          <a:p>
            <a:pPr marL="342900" lvl="0" indent="-403860" algn="l" rtl="0">
              <a:spcBef>
                <a:spcPts val="1000"/>
              </a:spcBef>
              <a:spcAft>
                <a:spcPts val="0"/>
              </a:spcAft>
              <a:buSzPts val="2400"/>
              <a:buChar char="▶"/>
            </a:pPr>
            <a:r>
              <a:rPr lang="en-US" sz="2400" dirty="0"/>
              <a:t>Sandeep</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608404" y="42443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Objective and Overview</a:t>
            </a:r>
            <a:endParaRPr dirty="0"/>
          </a:p>
        </p:txBody>
      </p:sp>
      <p:sp>
        <p:nvSpPr>
          <p:cNvPr id="162" name="Google Shape;162;p21"/>
          <p:cNvSpPr txBox="1">
            <a:spLocks noGrp="1"/>
          </p:cNvSpPr>
          <p:nvPr>
            <p:ph type="body" idx="1"/>
          </p:nvPr>
        </p:nvSpPr>
        <p:spPr>
          <a:xfrm>
            <a:off x="1103300" y="1604200"/>
            <a:ext cx="9805200" cy="4683478"/>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Clr>
                <a:srgbClr val="FFFFFF"/>
              </a:buClr>
              <a:buSzPts val="2000"/>
              <a:buFont typeface="Century Gothic"/>
              <a:buChar char="➢"/>
            </a:pPr>
            <a:r>
              <a:rPr lang="en-US" dirty="0">
                <a:solidFill>
                  <a:srgbClr val="FFFFFF"/>
                </a:solidFill>
              </a:rPr>
              <a:t>Story scripts are written in advance, but we want to wear our analysis hat to see if twitter sentiment analysis to predict the show’s outcomes </a:t>
            </a:r>
          </a:p>
          <a:p>
            <a:pPr marL="457200" lvl="0" indent="-355600" algn="l" rtl="0">
              <a:spcBef>
                <a:spcPts val="1000"/>
              </a:spcBef>
              <a:spcAft>
                <a:spcPts val="0"/>
              </a:spcAft>
              <a:buClr>
                <a:srgbClr val="FFFFFF"/>
              </a:buClr>
              <a:buSzPts val="2000"/>
              <a:buFont typeface="Century Gothic"/>
              <a:buChar char="➢"/>
            </a:pPr>
            <a:r>
              <a:rPr lang="en-US" dirty="0">
                <a:solidFill>
                  <a:srgbClr val="FFFFFF"/>
                </a:solidFill>
              </a:rPr>
              <a:t>We want to predict the popularity of the primary characters who were contenders of the ‘Iron Throne’ based on the sentiment analysis of twitter users</a:t>
            </a:r>
          </a:p>
          <a:p>
            <a:pPr marL="457200" lvl="0" indent="-355600" algn="l" rtl="0">
              <a:spcBef>
                <a:spcPts val="1000"/>
              </a:spcBef>
              <a:spcAft>
                <a:spcPts val="0"/>
              </a:spcAft>
              <a:buClr>
                <a:srgbClr val="FFFFFF"/>
              </a:buClr>
              <a:buSzPts val="2000"/>
              <a:buFont typeface="Century Gothic"/>
              <a:buChar char="➢"/>
            </a:pPr>
            <a:r>
              <a:rPr lang="en-US" dirty="0">
                <a:solidFill>
                  <a:srgbClr val="FFFFFF"/>
                </a:solidFill>
              </a:rPr>
              <a:t>The project utilizes </a:t>
            </a:r>
          </a:p>
          <a:p>
            <a:pPr lvl="1" indent="-355600">
              <a:buClr>
                <a:srgbClr val="FFFFFF"/>
              </a:buClr>
              <a:buSzPts val="2000"/>
              <a:buFont typeface="Century Gothic"/>
              <a:buChar char="➢"/>
            </a:pPr>
            <a:r>
              <a:rPr lang="en-US" dirty="0">
                <a:solidFill>
                  <a:srgbClr val="FFFFFF"/>
                </a:solidFill>
              </a:rPr>
              <a:t>Web-Scraping of the Images</a:t>
            </a:r>
          </a:p>
          <a:p>
            <a:pPr lvl="1" indent="-355600">
              <a:buClr>
                <a:srgbClr val="FFFFFF"/>
              </a:buClr>
              <a:buSzPts val="2000"/>
              <a:buFont typeface="Century Gothic"/>
              <a:buChar char="➢"/>
            </a:pPr>
            <a:r>
              <a:rPr lang="en-US" dirty="0" err="1">
                <a:solidFill>
                  <a:srgbClr val="FFFFFF"/>
                </a:solidFill>
              </a:rPr>
              <a:t>tweepy</a:t>
            </a:r>
            <a:r>
              <a:rPr lang="en-US" dirty="0">
                <a:solidFill>
                  <a:srgbClr val="FFFFFF"/>
                </a:solidFill>
              </a:rPr>
              <a:t> API and </a:t>
            </a:r>
            <a:r>
              <a:rPr lang="en-US" dirty="0" err="1">
                <a:solidFill>
                  <a:srgbClr val="FFFFFF"/>
                </a:solidFill>
              </a:rPr>
              <a:t>tweepy</a:t>
            </a:r>
            <a:r>
              <a:rPr lang="en-US" dirty="0">
                <a:solidFill>
                  <a:srgbClr val="FFFFFF"/>
                </a:solidFill>
              </a:rPr>
              <a:t> cursor to obtain the tweets for selected characters</a:t>
            </a:r>
          </a:p>
          <a:p>
            <a:pPr lvl="1" indent="-355600">
              <a:buClr>
                <a:srgbClr val="FFFFFF"/>
              </a:buClr>
              <a:buSzPts val="2000"/>
              <a:buFont typeface="Century Gothic"/>
              <a:buChar char="➢"/>
            </a:pPr>
            <a:r>
              <a:rPr lang="en-US" dirty="0" err="1">
                <a:solidFill>
                  <a:srgbClr val="FFFFFF"/>
                </a:solidFill>
              </a:rPr>
              <a:t>TextBlob</a:t>
            </a:r>
            <a:r>
              <a:rPr lang="en-US" dirty="0">
                <a:solidFill>
                  <a:srgbClr val="FFFFFF"/>
                </a:solidFill>
              </a:rPr>
              <a:t> to analyze the sentiments of the tweets by calculating the polarity, subjectivity scores and arriving at the sentiment (Positive, Negative and Neutral)</a:t>
            </a:r>
          </a:p>
          <a:p>
            <a:pPr lvl="1" indent="-355600">
              <a:buClr>
                <a:srgbClr val="FFFFFF"/>
              </a:buClr>
              <a:buSzPts val="2000"/>
              <a:buFont typeface="Century Gothic"/>
              <a:buChar char="➢"/>
            </a:pPr>
            <a:r>
              <a:rPr lang="en-US" dirty="0">
                <a:solidFill>
                  <a:srgbClr val="FFFFFF"/>
                </a:solidFill>
              </a:rPr>
              <a:t>Create UI using flask app to render data in the front end in the form of image and graphs using HTML, CSS and Plotly.js</a:t>
            </a:r>
            <a:endParaRPr dirty="0">
              <a:solidFill>
                <a:srgbClr val="FFFFFF"/>
              </a:solidFill>
            </a:endParaRPr>
          </a:p>
          <a:p>
            <a:pPr marL="101600" lvl="0" indent="0" algn="l" rtl="0">
              <a:lnSpc>
                <a:spcPct val="115000"/>
              </a:lnSpc>
              <a:spcBef>
                <a:spcPts val="0"/>
              </a:spcBef>
              <a:spcAft>
                <a:spcPts val="0"/>
              </a:spcAft>
              <a:buClr>
                <a:srgbClr val="FFFFFF"/>
              </a:buClr>
              <a:buSzPts val="2000"/>
              <a:buNone/>
            </a:pPr>
            <a:endParaRPr sz="12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646100" y="452723"/>
            <a:ext cx="9404700" cy="95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dirty="0"/>
              <a:t>Preprocess</a:t>
            </a:r>
            <a:endParaRPr b="1" dirty="0"/>
          </a:p>
        </p:txBody>
      </p:sp>
      <p:sp>
        <p:nvSpPr>
          <p:cNvPr id="3" name="Text Placeholder 2">
            <a:extLst>
              <a:ext uri="{FF2B5EF4-FFF2-40B4-BE49-F238E27FC236}">
                <a16:creationId xmlns:a16="http://schemas.microsoft.com/office/drawing/2014/main" id="{BCAE3C1B-2031-4994-958C-86EFFF1D91BF}"/>
              </a:ext>
            </a:extLst>
          </p:cNvPr>
          <p:cNvSpPr>
            <a:spLocks noGrp="1"/>
          </p:cNvSpPr>
          <p:nvPr>
            <p:ph type="body" idx="1"/>
          </p:nvPr>
        </p:nvSpPr>
        <p:spPr>
          <a:xfrm>
            <a:off x="1103312" y="1489435"/>
            <a:ext cx="9049356" cy="5222450"/>
          </a:xfrm>
        </p:spPr>
        <p:txBody>
          <a:bodyPr/>
          <a:lstStyle/>
          <a:p>
            <a:pPr marL="137160" indent="0">
              <a:buNone/>
            </a:pPr>
            <a:endParaRPr lang="en-US" dirty="0"/>
          </a:p>
        </p:txBody>
      </p:sp>
      <p:sp>
        <p:nvSpPr>
          <p:cNvPr id="8" name="Rectangle 7">
            <a:hlinkClick r:id="rId3" action="ppaction://hlinksldjump"/>
            <a:extLst>
              <a:ext uri="{FF2B5EF4-FFF2-40B4-BE49-F238E27FC236}">
                <a16:creationId xmlns:a16="http://schemas.microsoft.com/office/drawing/2014/main" id="{35A4E30B-A0DF-4216-B982-3339DBA775F2}"/>
              </a:ext>
            </a:extLst>
          </p:cNvPr>
          <p:cNvSpPr/>
          <p:nvPr/>
        </p:nvSpPr>
        <p:spPr>
          <a:xfrm>
            <a:off x="1385740" y="2045614"/>
            <a:ext cx="8493551" cy="4422745"/>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0D60E4-102A-4D0D-B9B1-E61C7AAFF695}"/>
              </a:ext>
            </a:extLst>
          </p:cNvPr>
          <p:cNvSpPr/>
          <p:nvPr/>
        </p:nvSpPr>
        <p:spPr>
          <a:xfrm>
            <a:off x="9352801" y="2207443"/>
            <a:ext cx="1326359" cy="50904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and MongoDB</a:t>
            </a:r>
          </a:p>
        </p:txBody>
      </p:sp>
      <p:sp>
        <p:nvSpPr>
          <p:cNvPr id="10" name="Flowchart: Magnetic Disk 9">
            <a:extLst>
              <a:ext uri="{FF2B5EF4-FFF2-40B4-BE49-F238E27FC236}">
                <a16:creationId xmlns:a16="http://schemas.microsoft.com/office/drawing/2014/main" id="{6FE4ABE9-82D7-47CF-9B46-454B032B9C42}"/>
              </a:ext>
            </a:extLst>
          </p:cNvPr>
          <p:cNvSpPr/>
          <p:nvPr/>
        </p:nvSpPr>
        <p:spPr>
          <a:xfrm>
            <a:off x="7661651" y="2567233"/>
            <a:ext cx="1360602" cy="677158"/>
          </a:xfrm>
          <a:prstGeom prst="flowChartMagneticDisk">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MongoDB</a:t>
            </a:r>
          </a:p>
        </p:txBody>
      </p:sp>
      <p:sp>
        <p:nvSpPr>
          <p:cNvPr id="33" name="Arrow: Curved Right 32">
            <a:extLst>
              <a:ext uri="{FF2B5EF4-FFF2-40B4-BE49-F238E27FC236}">
                <a16:creationId xmlns:a16="http://schemas.microsoft.com/office/drawing/2014/main" id="{27DA24CA-B5B5-4F88-83EB-56B335FFC895}"/>
              </a:ext>
            </a:extLst>
          </p:cNvPr>
          <p:cNvSpPr/>
          <p:nvPr/>
        </p:nvSpPr>
        <p:spPr>
          <a:xfrm>
            <a:off x="4666268" y="2102176"/>
            <a:ext cx="970961" cy="1734532"/>
          </a:xfrm>
          <a:prstGeom prst="curvedRightArrow">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ircle: Hollow 37">
            <a:hlinkClick r:id="rId4" action="ppaction://hlinksldjump"/>
            <a:extLst>
              <a:ext uri="{FF2B5EF4-FFF2-40B4-BE49-F238E27FC236}">
                <a16:creationId xmlns:a16="http://schemas.microsoft.com/office/drawing/2014/main" id="{306DC97A-8566-4FCB-BE43-C5DA2A1C3851}"/>
              </a:ext>
            </a:extLst>
          </p:cNvPr>
          <p:cNvSpPr/>
          <p:nvPr/>
        </p:nvSpPr>
        <p:spPr>
          <a:xfrm>
            <a:off x="3972053" y="2656785"/>
            <a:ext cx="512189" cy="502763"/>
          </a:xfrm>
          <a:prstGeom prst="don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a:extLst>
              <a:ext uri="{FF2B5EF4-FFF2-40B4-BE49-F238E27FC236}">
                <a16:creationId xmlns:a16="http://schemas.microsoft.com/office/drawing/2014/main" id="{5740F1CF-1CBC-467C-A1D1-D7101841ADA4}"/>
              </a:ext>
            </a:extLst>
          </p:cNvPr>
          <p:cNvSpPr/>
          <p:nvPr/>
        </p:nvSpPr>
        <p:spPr>
          <a:xfrm>
            <a:off x="4928671" y="2650501"/>
            <a:ext cx="1604895" cy="509047"/>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Extract tweets and web-scraping</a:t>
            </a:r>
          </a:p>
        </p:txBody>
      </p:sp>
      <p:sp>
        <p:nvSpPr>
          <p:cNvPr id="34" name="Arrow: Curved Left 33">
            <a:extLst>
              <a:ext uri="{FF2B5EF4-FFF2-40B4-BE49-F238E27FC236}">
                <a16:creationId xmlns:a16="http://schemas.microsoft.com/office/drawing/2014/main" id="{4804C831-C382-42B2-8F21-6E4DFF7097AD}"/>
              </a:ext>
            </a:extLst>
          </p:cNvPr>
          <p:cNvSpPr/>
          <p:nvPr/>
        </p:nvSpPr>
        <p:spPr>
          <a:xfrm>
            <a:off x="5673524" y="3446141"/>
            <a:ext cx="1068057" cy="1709681"/>
          </a:xfrm>
          <a:prstGeom prst="curvedLeftArrow">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EDD3DBA3-2639-453C-8481-CB9D910B5739}"/>
              </a:ext>
            </a:extLst>
          </p:cNvPr>
          <p:cNvSpPr/>
          <p:nvPr/>
        </p:nvSpPr>
        <p:spPr>
          <a:xfrm>
            <a:off x="4491105" y="3954541"/>
            <a:ext cx="1604895" cy="509047"/>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 Sentiments</a:t>
            </a:r>
          </a:p>
        </p:txBody>
      </p:sp>
      <p:sp>
        <p:nvSpPr>
          <p:cNvPr id="42" name="Arrow: Curved Right 41">
            <a:extLst>
              <a:ext uri="{FF2B5EF4-FFF2-40B4-BE49-F238E27FC236}">
                <a16:creationId xmlns:a16="http://schemas.microsoft.com/office/drawing/2014/main" id="{9DDBB3B5-D655-4F22-AE36-703EC3D6CDD3}"/>
              </a:ext>
            </a:extLst>
          </p:cNvPr>
          <p:cNvSpPr/>
          <p:nvPr/>
        </p:nvSpPr>
        <p:spPr>
          <a:xfrm>
            <a:off x="4667842" y="4733828"/>
            <a:ext cx="970961" cy="1734532"/>
          </a:xfrm>
          <a:prstGeom prst="curvedRightArrow">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28ACCEA3-CE7A-4AE3-83F7-F4230CBB82F3}"/>
              </a:ext>
            </a:extLst>
          </p:cNvPr>
          <p:cNvSpPr/>
          <p:nvPr/>
        </p:nvSpPr>
        <p:spPr>
          <a:xfrm>
            <a:off x="4930245" y="5282153"/>
            <a:ext cx="1604895" cy="509047"/>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 and combine the data</a:t>
            </a:r>
          </a:p>
        </p:txBody>
      </p:sp>
      <p:sp>
        <p:nvSpPr>
          <p:cNvPr id="44" name="Circle: Hollow 43">
            <a:hlinkClick r:id="rId5" action="ppaction://hlinksldjump"/>
            <a:extLst>
              <a:ext uri="{FF2B5EF4-FFF2-40B4-BE49-F238E27FC236}">
                <a16:creationId xmlns:a16="http://schemas.microsoft.com/office/drawing/2014/main" id="{8FC55BC6-0585-4FF4-8D7E-B3C03A4EDC18}"/>
              </a:ext>
            </a:extLst>
          </p:cNvPr>
          <p:cNvSpPr/>
          <p:nvPr/>
        </p:nvSpPr>
        <p:spPr>
          <a:xfrm>
            <a:off x="7149462" y="3957682"/>
            <a:ext cx="512189" cy="502763"/>
          </a:xfrm>
          <a:prstGeom prst="don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5" name="Circle: Hollow 44">
            <a:extLst>
              <a:ext uri="{FF2B5EF4-FFF2-40B4-BE49-F238E27FC236}">
                <a16:creationId xmlns:a16="http://schemas.microsoft.com/office/drawing/2014/main" id="{69E4A45A-4603-48D9-A953-278523E188B2}"/>
              </a:ext>
            </a:extLst>
          </p:cNvPr>
          <p:cNvSpPr/>
          <p:nvPr/>
        </p:nvSpPr>
        <p:spPr>
          <a:xfrm>
            <a:off x="3971256" y="5288437"/>
            <a:ext cx="512189" cy="502763"/>
          </a:xfrm>
          <a:prstGeom prst="don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46" name="Straight Arrow Connector 45">
            <a:extLst>
              <a:ext uri="{FF2B5EF4-FFF2-40B4-BE49-F238E27FC236}">
                <a16:creationId xmlns:a16="http://schemas.microsoft.com/office/drawing/2014/main" id="{BFD4CF8C-F151-4F83-A8EF-ABF234F3954C}"/>
              </a:ext>
            </a:extLst>
          </p:cNvPr>
          <p:cNvCxnSpPr>
            <a:stCxn id="39" idx="3"/>
            <a:endCxn id="10" idx="2"/>
          </p:cNvCxnSpPr>
          <p:nvPr/>
        </p:nvCxnSpPr>
        <p:spPr>
          <a:xfrm>
            <a:off x="6533566" y="2905025"/>
            <a:ext cx="1128085" cy="78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7" name="Flowchart: Multidocument 46">
            <a:extLst>
              <a:ext uri="{FF2B5EF4-FFF2-40B4-BE49-F238E27FC236}">
                <a16:creationId xmlns:a16="http://schemas.microsoft.com/office/drawing/2014/main" id="{AAA76B44-8CD1-41F5-948F-5411D40B08DE}"/>
              </a:ext>
            </a:extLst>
          </p:cNvPr>
          <p:cNvSpPr/>
          <p:nvPr/>
        </p:nvSpPr>
        <p:spPr>
          <a:xfrm>
            <a:off x="2214639" y="3743083"/>
            <a:ext cx="1528462" cy="917825"/>
          </a:xfrm>
          <a:prstGeom prst="flowChartMultidocument">
            <a:avLst/>
          </a:prstGeom>
          <a:solidFill>
            <a:schemeClr val="accent5">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CSV at Character level</a:t>
            </a:r>
          </a:p>
        </p:txBody>
      </p:sp>
      <p:cxnSp>
        <p:nvCxnSpPr>
          <p:cNvPr id="49" name="Straight Arrow Connector 48">
            <a:extLst>
              <a:ext uri="{FF2B5EF4-FFF2-40B4-BE49-F238E27FC236}">
                <a16:creationId xmlns:a16="http://schemas.microsoft.com/office/drawing/2014/main" id="{131DCDCF-7AFB-40BC-A344-8E9C98E5D4F6}"/>
              </a:ext>
            </a:extLst>
          </p:cNvPr>
          <p:cNvCxnSpPr>
            <a:cxnSpLocks/>
            <a:stCxn id="41" idx="1"/>
            <a:endCxn id="47" idx="3"/>
          </p:cNvCxnSpPr>
          <p:nvPr/>
        </p:nvCxnSpPr>
        <p:spPr>
          <a:xfrm flipH="1" flipV="1">
            <a:off x="3743101" y="4201996"/>
            <a:ext cx="748004" cy="706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Multidocument 51">
            <a:extLst>
              <a:ext uri="{FF2B5EF4-FFF2-40B4-BE49-F238E27FC236}">
                <a16:creationId xmlns:a16="http://schemas.microsoft.com/office/drawing/2014/main" id="{ED32E75A-F964-404B-931B-C26DE84F7871}"/>
              </a:ext>
            </a:extLst>
          </p:cNvPr>
          <p:cNvSpPr/>
          <p:nvPr/>
        </p:nvSpPr>
        <p:spPr>
          <a:xfrm>
            <a:off x="7701790" y="5069907"/>
            <a:ext cx="1528462" cy="917825"/>
          </a:xfrm>
          <a:prstGeom prst="flowChartMultidocument">
            <a:avLst/>
          </a:prstGeom>
          <a:solidFill>
            <a:schemeClr val="accent5">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Combined CSV</a:t>
            </a:r>
          </a:p>
        </p:txBody>
      </p:sp>
      <p:cxnSp>
        <p:nvCxnSpPr>
          <p:cNvPr id="53" name="Straight Arrow Connector 52">
            <a:extLst>
              <a:ext uri="{FF2B5EF4-FFF2-40B4-BE49-F238E27FC236}">
                <a16:creationId xmlns:a16="http://schemas.microsoft.com/office/drawing/2014/main" id="{C6320CF8-C3F8-4D40-A97E-79AB84CF71C5}"/>
              </a:ext>
            </a:extLst>
          </p:cNvPr>
          <p:cNvCxnSpPr>
            <a:cxnSpLocks/>
            <a:stCxn id="43" idx="3"/>
            <a:endCxn id="52" idx="1"/>
          </p:cNvCxnSpPr>
          <p:nvPr/>
        </p:nvCxnSpPr>
        <p:spPr>
          <a:xfrm flipV="1">
            <a:off x="6535140" y="5528820"/>
            <a:ext cx="1166650" cy="785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646100" y="452723"/>
            <a:ext cx="9404700" cy="95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dirty="0"/>
              <a:t>UI Process and presentation</a:t>
            </a:r>
            <a:endParaRPr b="1" dirty="0"/>
          </a:p>
        </p:txBody>
      </p:sp>
      <p:sp>
        <p:nvSpPr>
          <p:cNvPr id="3" name="Text Placeholder 2">
            <a:extLst>
              <a:ext uri="{FF2B5EF4-FFF2-40B4-BE49-F238E27FC236}">
                <a16:creationId xmlns:a16="http://schemas.microsoft.com/office/drawing/2014/main" id="{BCAE3C1B-2031-4994-958C-86EFFF1D91BF}"/>
              </a:ext>
            </a:extLst>
          </p:cNvPr>
          <p:cNvSpPr>
            <a:spLocks noGrp="1"/>
          </p:cNvSpPr>
          <p:nvPr>
            <p:ph type="body" idx="1"/>
          </p:nvPr>
        </p:nvSpPr>
        <p:spPr>
          <a:xfrm>
            <a:off x="1103312" y="1489435"/>
            <a:ext cx="9049356" cy="4766940"/>
          </a:xfrm>
        </p:spPr>
        <p:txBody>
          <a:bodyPr/>
          <a:lstStyle/>
          <a:p>
            <a:pPr marL="137160" indent="0">
              <a:buNone/>
            </a:pPr>
            <a:endParaRPr lang="en-US" dirty="0"/>
          </a:p>
        </p:txBody>
      </p:sp>
      <p:sp>
        <p:nvSpPr>
          <p:cNvPr id="8" name="Rectangle 7">
            <a:extLst>
              <a:ext uri="{FF2B5EF4-FFF2-40B4-BE49-F238E27FC236}">
                <a16:creationId xmlns:a16="http://schemas.microsoft.com/office/drawing/2014/main" id="{35A4E30B-A0DF-4216-B982-3339DBA775F2}"/>
              </a:ext>
            </a:extLst>
          </p:cNvPr>
          <p:cNvSpPr/>
          <p:nvPr/>
        </p:nvSpPr>
        <p:spPr>
          <a:xfrm>
            <a:off x="1385740" y="2168165"/>
            <a:ext cx="8493551" cy="149886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B58949-6AC7-4297-8C1D-C77B025E80D2}"/>
              </a:ext>
            </a:extLst>
          </p:cNvPr>
          <p:cNvSpPr/>
          <p:nvPr/>
        </p:nvSpPr>
        <p:spPr>
          <a:xfrm>
            <a:off x="1368456" y="3941976"/>
            <a:ext cx="8493551" cy="1498862"/>
          </a:xfrm>
          <a:prstGeom prst="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EA3B122-ED42-47BB-BC64-96AA15E019C7}"/>
              </a:ext>
            </a:extLst>
          </p:cNvPr>
          <p:cNvSpPr/>
          <p:nvPr/>
        </p:nvSpPr>
        <p:spPr>
          <a:xfrm>
            <a:off x="1527140" y="2243579"/>
            <a:ext cx="1941922" cy="509047"/>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Display</a:t>
            </a:r>
          </a:p>
        </p:txBody>
      </p:sp>
      <p:sp>
        <p:nvSpPr>
          <p:cNvPr id="14" name="Rectangle 13">
            <a:extLst>
              <a:ext uri="{FF2B5EF4-FFF2-40B4-BE49-F238E27FC236}">
                <a16:creationId xmlns:a16="http://schemas.microsoft.com/office/drawing/2014/main" id="{9D0D60E4-102A-4D0D-B9B1-E61C7AAFF695}"/>
              </a:ext>
            </a:extLst>
          </p:cNvPr>
          <p:cNvSpPr/>
          <p:nvPr/>
        </p:nvSpPr>
        <p:spPr>
          <a:xfrm>
            <a:off x="9352801" y="2207443"/>
            <a:ext cx="1326359" cy="50904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HTML, CSS and </a:t>
            </a:r>
            <a:r>
              <a:rPr lang="en-US" dirty="0" err="1">
                <a:solidFill>
                  <a:schemeClr val="tx1"/>
                </a:solidFill>
              </a:rPr>
              <a:t>Plotly</a:t>
            </a:r>
            <a:endParaRPr lang="en-US" dirty="0">
              <a:solidFill>
                <a:schemeClr val="tx1"/>
              </a:solidFill>
            </a:endParaRPr>
          </a:p>
        </p:txBody>
      </p:sp>
      <p:sp>
        <p:nvSpPr>
          <p:cNvPr id="15" name="Rectangle 14">
            <a:extLst>
              <a:ext uri="{FF2B5EF4-FFF2-40B4-BE49-F238E27FC236}">
                <a16:creationId xmlns:a16="http://schemas.microsoft.com/office/drawing/2014/main" id="{8A46E320-1EE9-4F87-AC8B-2818C2569922}"/>
              </a:ext>
            </a:extLst>
          </p:cNvPr>
          <p:cNvSpPr/>
          <p:nvPr/>
        </p:nvSpPr>
        <p:spPr>
          <a:xfrm>
            <a:off x="9344942" y="3990680"/>
            <a:ext cx="1326359" cy="50904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Flask, Mongo</a:t>
            </a:r>
          </a:p>
        </p:txBody>
      </p:sp>
      <p:sp>
        <p:nvSpPr>
          <p:cNvPr id="16" name="Rectangle 15">
            <a:extLst>
              <a:ext uri="{FF2B5EF4-FFF2-40B4-BE49-F238E27FC236}">
                <a16:creationId xmlns:a16="http://schemas.microsoft.com/office/drawing/2014/main" id="{18ABAAE2-B033-44D9-A67D-DE04D1D978FE}"/>
              </a:ext>
            </a:extLst>
          </p:cNvPr>
          <p:cNvSpPr/>
          <p:nvPr/>
        </p:nvSpPr>
        <p:spPr>
          <a:xfrm>
            <a:off x="3183117" y="3000864"/>
            <a:ext cx="1941922" cy="509047"/>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JS Processing</a:t>
            </a:r>
          </a:p>
        </p:txBody>
      </p:sp>
      <p:sp>
        <p:nvSpPr>
          <p:cNvPr id="17" name="Rectangle 16">
            <a:extLst>
              <a:ext uri="{FF2B5EF4-FFF2-40B4-BE49-F238E27FC236}">
                <a16:creationId xmlns:a16="http://schemas.microsoft.com/office/drawing/2014/main" id="{3495BADF-CB47-4E61-BA67-7B03F053701A}"/>
              </a:ext>
            </a:extLst>
          </p:cNvPr>
          <p:cNvSpPr/>
          <p:nvPr/>
        </p:nvSpPr>
        <p:spPr>
          <a:xfrm>
            <a:off x="3183117" y="4194928"/>
            <a:ext cx="1941922" cy="50904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Extract and combine data</a:t>
            </a:r>
          </a:p>
        </p:txBody>
      </p:sp>
      <p:sp>
        <p:nvSpPr>
          <p:cNvPr id="10" name="Flowchart: Magnetic Disk 9">
            <a:extLst>
              <a:ext uri="{FF2B5EF4-FFF2-40B4-BE49-F238E27FC236}">
                <a16:creationId xmlns:a16="http://schemas.microsoft.com/office/drawing/2014/main" id="{6FE4ABE9-82D7-47CF-9B46-454B032B9C42}"/>
              </a:ext>
            </a:extLst>
          </p:cNvPr>
          <p:cNvSpPr/>
          <p:nvPr/>
        </p:nvSpPr>
        <p:spPr>
          <a:xfrm>
            <a:off x="7066962" y="4738542"/>
            <a:ext cx="1360602" cy="677158"/>
          </a:xfrm>
          <a:prstGeom prst="flowChartMagneticDisk">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MongoDB</a:t>
            </a:r>
          </a:p>
        </p:txBody>
      </p:sp>
      <p:cxnSp>
        <p:nvCxnSpPr>
          <p:cNvPr id="13" name="Connector: Elbow 12">
            <a:extLst>
              <a:ext uri="{FF2B5EF4-FFF2-40B4-BE49-F238E27FC236}">
                <a16:creationId xmlns:a16="http://schemas.microsoft.com/office/drawing/2014/main" id="{ECAA217C-06EF-4DA3-8EEF-123ED9B2F267}"/>
              </a:ext>
            </a:extLst>
          </p:cNvPr>
          <p:cNvCxnSpPr>
            <a:cxnSpLocks/>
            <a:stCxn id="9" idx="2"/>
            <a:endCxn id="17" idx="1"/>
          </p:cNvCxnSpPr>
          <p:nvPr/>
        </p:nvCxnSpPr>
        <p:spPr>
          <a:xfrm rot="16200000" flipH="1">
            <a:off x="1992196" y="3258531"/>
            <a:ext cx="1696826" cy="6850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826334D-0550-414F-86F7-5B67C7071DC5}"/>
              </a:ext>
            </a:extLst>
          </p:cNvPr>
          <p:cNvCxnSpPr>
            <a:cxnSpLocks/>
            <a:stCxn id="10" idx="2"/>
            <a:endCxn id="17" idx="2"/>
          </p:cNvCxnSpPr>
          <p:nvPr/>
        </p:nvCxnSpPr>
        <p:spPr>
          <a:xfrm rot="10800000">
            <a:off x="4154078" y="4703975"/>
            <a:ext cx="2912884" cy="37314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F263BE-1363-4B47-930B-F926EE362E0E}"/>
              </a:ext>
            </a:extLst>
          </p:cNvPr>
          <p:cNvCxnSpPr>
            <a:cxnSpLocks/>
            <a:stCxn id="17" idx="0"/>
            <a:endCxn id="16" idx="2"/>
          </p:cNvCxnSpPr>
          <p:nvPr/>
        </p:nvCxnSpPr>
        <p:spPr>
          <a:xfrm flipV="1">
            <a:off x="4154078" y="3509911"/>
            <a:ext cx="0" cy="685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ultidocument 24">
            <a:extLst>
              <a:ext uri="{FF2B5EF4-FFF2-40B4-BE49-F238E27FC236}">
                <a16:creationId xmlns:a16="http://schemas.microsoft.com/office/drawing/2014/main" id="{32D9B775-2754-4366-8632-1ABD28CABF17}"/>
              </a:ext>
            </a:extLst>
          </p:cNvPr>
          <p:cNvSpPr/>
          <p:nvPr/>
        </p:nvSpPr>
        <p:spPr>
          <a:xfrm>
            <a:off x="2039332" y="4845376"/>
            <a:ext cx="1033806" cy="457200"/>
          </a:xfrm>
          <a:prstGeom prst="flowChartMultidocumen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CSV</a:t>
            </a:r>
          </a:p>
        </p:txBody>
      </p:sp>
      <p:cxnSp>
        <p:nvCxnSpPr>
          <p:cNvPr id="34" name="Connector: Elbow 33">
            <a:extLst>
              <a:ext uri="{FF2B5EF4-FFF2-40B4-BE49-F238E27FC236}">
                <a16:creationId xmlns:a16="http://schemas.microsoft.com/office/drawing/2014/main" id="{44A89921-9F8C-480E-AD49-1BF283CE4459}"/>
              </a:ext>
            </a:extLst>
          </p:cNvPr>
          <p:cNvCxnSpPr>
            <a:cxnSpLocks/>
            <a:stCxn id="25" idx="3"/>
            <a:endCxn id="17" idx="2"/>
          </p:cNvCxnSpPr>
          <p:nvPr/>
        </p:nvCxnSpPr>
        <p:spPr>
          <a:xfrm flipV="1">
            <a:off x="3073138" y="4703975"/>
            <a:ext cx="1080940" cy="3700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lowchart: Predefined Process 32">
            <a:extLst>
              <a:ext uri="{FF2B5EF4-FFF2-40B4-BE49-F238E27FC236}">
                <a16:creationId xmlns:a16="http://schemas.microsoft.com/office/drawing/2014/main" id="{87910AE7-95E6-4E81-A3C7-FE85EDBC2949}"/>
              </a:ext>
            </a:extLst>
          </p:cNvPr>
          <p:cNvSpPr/>
          <p:nvPr/>
        </p:nvSpPr>
        <p:spPr>
          <a:xfrm>
            <a:off x="6922808" y="3014208"/>
            <a:ext cx="1461912" cy="460364"/>
          </a:xfrm>
          <a:prstGeom prst="flowChartPredefinedProcess">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interaction</a:t>
            </a:r>
          </a:p>
        </p:txBody>
      </p:sp>
      <p:cxnSp>
        <p:nvCxnSpPr>
          <p:cNvPr id="39" name="Straight Arrow Connector 38">
            <a:extLst>
              <a:ext uri="{FF2B5EF4-FFF2-40B4-BE49-F238E27FC236}">
                <a16:creationId xmlns:a16="http://schemas.microsoft.com/office/drawing/2014/main" id="{AFE70E75-5AE4-45E0-B851-B3CADE1B38DE}"/>
              </a:ext>
            </a:extLst>
          </p:cNvPr>
          <p:cNvCxnSpPr>
            <a:cxnSpLocks/>
            <a:endCxn id="33" idx="1"/>
          </p:cNvCxnSpPr>
          <p:nvPr/>
        </p:nvCxnSpPr>
        <p:spPr>
          <a:xfrm flipV="1">
            <a:off x="5133686" y="3244390"/>
            <a:ext cx="1789122" cy="10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96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dirty="0"/>
              <a:t>Outcome from the sentiment analysis</a:t>
            </a:r>
            <a:endParaRPr b="1" dirty="0"/>
          </a:p>
        </p:txBody>
      </p:sp>
      <p:sp>
        <p:nvSpPr>
          <p:cNvPr id="241" name="Google Shape;241;p32"/>
          <p:cNvSpPr txBox="1">
            <a:spLocks noGrp="1"/>
          </p:cNvSpPr>
          <p:nvPr>
            <p:ph type="body" idx="1"/>
          </p:nvPr>
        </p:nvSpPr>
        <p:spPr>
          <a:xfrm>
            <a:off x="1103312" y="1770113"/>
            <a:ext cx="8946600" cy="443272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dirty="0"/>
              <a:t>Polarity of the character Arya Stark mostly revolve in the negative zone. This could be attributed to “#Not Today” hashtag as well as words containing “kill” and “die” and subjective cuss words which may be the reason for the negative connotation.</a:t>
            </a:r>
          </a:p>
          <a:p>
            <a:pPr marL="342900" lvl="0" indent="-342900" algn="l" rtl="0">
              <a:spcBef>
                <a:spcPts val="0"/>
              </a:spcBef>
              <a:spcAft>
                <a:spcPts val="0"/>
              </a:spcAft>
              <a:buSzPts val="1600"/>
              <a:buChar char="▶"/>
            </a:pPr>
            <a:r>
              <a:rPr lang="en-US" dirty="0"/>
              <a:t>Cersei Lannister has negative popularity almost throughout the season , however her manner of death in the 5</a:t>
            </a:r>
            <a:r>
              <a:rPr lang="en-US" baseline="30000" dirty="0"/>
              <a:t>th</a:t>
            </a:r>
            <a:r>
              <a:rPr lang="en-US" dirty="0"/>
              <a:t> episode garnered some sympathy wave which led to the positive polarity score.</a:t>
            </a:r>
          </a:p>
          <a:p>
            <a:pPr marL="342900" lvl="0" indent="-342900" algn="l" rtl="0">
              <a:spcBef>
                <a:spcPts val="0"/>
              </a:spcBef>
              <a:spcAft>
                <a:spcPts val="0"/>
              </a:spcAft>
              <a:buSzPts val="1600"/>
              <a:buChar char="▶"/>
            </a:pPr>
            <a:r>
              <a:rPr lang="en-US" dirty="0"/>
              <a:t>Jon Snow ‘s popularity was pretty less before the 5</a:t>
            </a:r>
            <a:r>
              <a:rPr lang="en-US" baseline="30000" dirty="0"/>
              <a:t>th</a:t>
            </a:r>
            <a:r>
              <a:rPr lang="en-US" dirty="0"/>
              <a:t> episode was aired because of his support to attack the King’s landing and decimate the city supporting Queen Daenerys, however after the episode was aired he gained popularity for showing angst to Dragon Queen’s decision.</a:t>
            </a:r>
          </a:p>
          <a:p>
            <a:pPr marL="342900" lvl="0" indent="-342900" algn="l" rtl="0">
              <a:spcBef>
                <a:spcPts val="0"/>
              </a:spcBef>
              <a:spcAft>
                <a:spcPts val="0"/>
              </a:spcAft>
              <a:buSzPts val="1600"/>
              <a:buChar char="▶"/>
            </a:pPr>
            <a:r>
              <a:rPr lang="en-US" dirty="0"/>
              <a:t>Queen Daenerys popularity decreased starkly after the mass killing she inflicted on the 5</a:t>
            </a:r>
            <a:r>
              <a:rPr lang="en-US" baseline="30000" dirty="0"/>
              <a:t>th</a:t>
            </a:r>
            <a:r>
              <a:rPr lang="en-US" dirty="0"/>
              <a:t> episode.</a:t>
            </a:r>
          </a:p>
          <a:p>
            <a:pPr marL="800100" lvl="1" indent="-342900">
              <a:spcBef>
                <a:spcPts val="0"/>
              </a:spcBef>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dirty="0"/>
              <a:t>Outcome from the sentiment analysis 							</a:t>
            </a:r>
            <a:r>
              <a:rPr lang="en-US" sz="1400" b="1" dirty="0"/>
              <a:t>(Contd.)</a:t>
            </a:r>
            <a:endParaRPr sz="1400" b="1" dirty="0"/>
          </a:p>
        </p:txBody>
      </p:sp>
      <p:sp>
        <p:nvSpPr>
          <p:cNvPr id="241" name="Google Shape;241;p32"/>
          <p:cNvSpPr txBox="1">
            <a:spLocks noGrp="1"/>
          </p:cNvSpPr>
          <p:nvPr>
            <p:ph type="body" idx="1"/>
          </p:nvPr>
        </p:nvSpPr>
        <p:spPr>
          <a:xfrm>
            <a:off x="1103312" y="1770113"/>
            <a:ext cx="8946600" cy="443272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dirty="0"/>
              <a:t>Polarity of the character Sansa Stark revolved around the negative zone because she betrayed Jon Snow’s trust and told Tyrion about the truth of Jon Snow’s parents.</a:t>
            </a:r>
          </a:p>
          <a:p>
            <a:pPr marL="342900" lvl="0" indent="-342900" algn="l" rtl="0">
              <a:spcBef>
                <a:spcPts val="0"/>
              </a:spcBef>
              <a:spcAft>
                <a:spcPts val="0"/>
              </a:spcAft>
              <a:buSzPts val="1600"/>
              <a:buChar char="▶"/>
            </a:pPr>
            <a:r>
              <a:rPr lang="en-US" dirty="0"/>
              <a:t>Tyrion was associated with Khaleesi and taking action against her (i.e. killing her or going against her) so many negative tweets </a:t>
            </a:r>
            <a:r>
              <a:rPr lang="en-US"/>
              <a:t>were presented</a:t>
            </a:r>
          </a:p>
        </p:txBody>
      </p:sp>
    </p:spTree>
    <p:extLst>
      <p:ext uri="{BB962C8B-B14F-4D97-AF65-F5344CB8AC3E}">
        <p14:creationId xmlns:p14="http://schemas.microsoft.com/office/powerpoint/2010/main" val="409021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Challenges &amp; Learnings</a:t>
            </a:r>
            <a:endParaRPr b="1"/>
          </a:p>
        </p:txBody>
      </p:sp>
      <p:sp>
        <p:nvSpPr>
          <p:cNvPr id="241" name="Google Shape;241;p32"/>
          <p:cNvSpPr txBox="1">
            <a:spLocks noGrp="1"/>
          </p:cNvSpPr>
          <p:nvPr>
            <p:ph type="body" idx="1"/>
          </p:nvPr>
        </p:nvSpPr>
        <p:spPr>
          <a:xfrm>
            <a:off x="1103312" y="1449602"/>
            <a:ext cx="8946600" cy="4195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dirty="0" err="1"/>
              <a:t>Tweepy</a:t>
            </a:r>
            <a:r>
              <a:rPr lang="en-US" dirty="0"/>
              <a:t> gives us tweets for only the last 7 days without </a:t>
            </a:r>
            <a:r>
              <a:rPr lang="en-US" dirty="0" err="1"/>
              <a:t>usertimeline</a:t>
            </a:r>
            <a:endParaRPr dirty="0"/>
          </a:p>
          <a:p>
            <a:pPr marL="342900" lvl="0" indent="0" algn="l" rtl="0">
              <a:spcBef>
                <a:spcPts val="0"/>
              </a:spcBef>
              <a:spcAft>
                <a:spcPts val="0"/>
              </a:spcAft>
              <a:buNone/>
            </a:pPr>
            <a:endParaRPr dirty="0"/>
          </a:p>
          <a:p>
            <a:pPr marL="342900" lvl="0" indent="-342900" algn="l" rtl="0">
              <a:spcBef>
                <a:spcPts val="0"/>
              </a:spcBef>
              <a:spcAft>
                <a:spcPts val="0"/>
              </a:spcAft>
              <a:buSzPts val="1440"/>
              <a:buChar char="▶"/>
            </a:pPr>
            <a:r>
              <a:rPr lang="en-US" dirty="0"/>
              <a:t>Tweet data is not proportionate for each characters</a:t>
            </a:r>
          </a:p>
          <a:p>
            <a:pPr marL="457200" lvl="1" indent="0">
              <a:spcBef>
                <a:spcPts val="0"/>
              </a:spcBef>
              <a:buNone/>
            </a:pPr>
            <a:endParaRPr lang="en-US" dirty="0"/>
          </a:p>
          <a:p>
            <a:pPr marL="342900" indent="-342900">
              <a:spcBef>
                <a:spcPts val="0"/>
              </a:spcBef>
              <a:buSzPts val="1600"/>
            </a:pPr>
            <a:r>
              <a:rPr lang="en-US" dirty="0"/>
              <a:t>Predictive analytics is not possible due to data limitations and hence it is being approached as a big data problem instead of ML problem.</a:t>
            </a:r>
          </a:p>
          <a:p>
            <a:pPr marL="800100" lvl="1" indent="-342900">
              <a:spcBef>
                <a:spcPts val="0"/>
              </a:spcBef>
            </a:pPr>
            <a:endParaRPr lang="en-US" dirty="0"/>
          </a:p>
        </p:txBody>
      </p:sp>
    </p:spTree>
    <p:extLst>
      <p:ext uri="{BB962C8B-B14F-4D97-AF65-F5344CB8AC3E}">
        <p14:creationId xmlns:p14="http://schemas.microsoft.com/office/powerpoint/2010/main" val="366656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dirty="0"/>
              <a:t>How can it be made better ?</a:t>
            </a:r>
            <a:endParaRPr b="1" dirty="0"/>
          </a:p>
        </p:txBody>
      </p:sp>
      <p:sp>
        <p:nvSpPr>
          <p:cNvPr id="241" name="Google Shape;241;p32"/>
          <p:cNvSpPr txBox="1">
            <a:spLocks noGrp="1"/>
          </p:cNvSpPr>
          <p:nvPr>
            <p:ph type="body" idx="1"/>
          </p:nvPr>
        </p:nvSpPr>
        <p:spPr>
          <a:xfrm>
            <a:off x="1103312" y="1449602"/>
            <a:ext cx="8946600" cy="4195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dirty="0"/>
              <a:t>Gather data through out the season – even before the start of the season. This could have enabled us to train a model and perform predictive analytics</a:t>
            </a:r>
          </a:p>
          <a:p>
            <a:pPr marL="0" lvl="0" indent="0" algn="l" rtl="0">
              <a:spcBef>
                <a:spcPts val="0"/>
              </a:spcBef>
              <a:spcAft>
                <a:spcPts val="0"/>
              </a:spcAft>
              <a:buSzPts val="1600"/>
              <a:buNone/>
            </a:pPr>
            <a:endParaRPr lang="en-US" dirty="0"/>
          </a:p>
          <a:p>
            <a:pPr marL="342900" indent="-342900">
              <a:spcBef>
                <a:spcPts val="0"/>
              </a:spcBef>
              <a:buSzPts val="1600"/>
            </a:pPr>
            <a:endParaRPr lang="en-US" dirty="0"/>
          </a:p>
          <a:p>
            <a:pPr marL="800100" lvl="1" indent="-342900">
              <a:spcBef>
                <a:spcPts val="0"/>
              </a:spcBef>
            </a:pPr>
            <a:endParaRPr lang="en-US" dirty="0"/>
          </a:p>
        </p:txBody>
      </p:sp>
    </p:spTree>
    <p:extLst>
      <p:ext uri="{BB962C8B-B14F-4D97-AF65-F5344CB8AC3E}">
        <p14:creationId xmlns:p14="http://schemas.microsoft.com/office/powerpoint/2010/main" val="4223556625"/>
      </p:ext>
    </p:extLst>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625</Words>
  <Application>Microsoft Office PowerPoint</Application>
  <PresentationFormat>Widescreen</PresentationFormat>
  <Paragraphs>88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Noto Sans Symbols</vt:lpstr>
      <vt:lpstr>Century Gothic</vt:lpstr>
      <vt:lpstr>Arial</vt:lpstr>
      <vt:lpstr>Ion</vt:lpstr>
      <vt:lpstr>Game of Thrones – Sentiment Analysis</vt:lpstr>
      <vt:lpstr>Team</vt:lpstr>
      <vt:lpstr>Objective and Overview</vt:lpstr>
      <vt:lpstr>Preprocess</vt:lpstr>
      <vt:lpstr>UI Process and presentation</vt:lpstr>
      <vt:lpstr>Outcome from the sentiment analysis</vt:lpstr>
      <vt:lpstr>Outcome from the sentiment analysis        (Contd.)</vt:lpstr>
      <vt:lpstr>Challenges &amp; Learnings</vt:lpstr>
      <vt:lpstr>How can it be made better ?</vt:lpstr>
      <vt:lpstr>Questions</vt:lpstr>
      <vt:lpstr>Thank You</vt:lpstr>
      <vt:lpstr>Appendix</vt:lpstr>
      <vt:lpstr>Extract tweets and Web-Scraping</vt:lpstr>
      <vt:lpstr>Derive sentiments</vt:lpstr>
      <vt:lpstr>Clean and combine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Income, and Popular Vote</dc:title>
  <dc:creator>sande</dc:creator>
  <cp:lastModifiedBy> </cp:lastModifiedBy>
  <cp:revision>25</cp:revision>
  <dcterms:modified xsi:type="dcterms:W3CDTF">2019-05-21T03:48:04Z</dcterms:modified>
</cp:coreProperties>
</file>