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0" r:id="rId3"/>
    <p:sldId id="261" r:id="rId4"/>
    <p:sldId id="256" r:id="rId5"/>
    <p:sldId id="257"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9382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408274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60286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704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5A555B-8F0C-4EE8-9DA7-6F03865EBB75}"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18988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A555B-8F0C-4EE8-9DA7-6F03865EBB75}"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7045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A555B-8F0C-4EE8-9DA7-6F03865EBB75}"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72019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A555B-8F0C-4EE8-9DA7-6F03865EBB75}"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45170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A555B-8F0C-4EE8-9DA7-6F03865EBB75}"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87830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5A555B-8F0C-4EE8-9DA7-6F03865EBB75}"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04727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5A555B-8F0C-4EE8-9DA7-6F03865EBB75}"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64911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A555B-8F0C-4EE8-9DA7-6F03865EBB75}" type="datetimeFigureOut">
              <a:rPr lang="en-US" smtClean="0"/>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ECDB-8845-41AD-B3DD-8752F445718E}" type="slidenum">
              <a:rPr lang="en-US" smtClean="0"/>
              <a:t>‹#›</a:t>
            </a:fld>
            <a:endParaRPr lang="en-US"/>
          </a:p>
        </p:txBody>
      </p:sp>
    </p:spTree>
    <p:extLst>
      <p:ext uri="{BB962C8B-B14F-4D97-AF65-F5344CB8AC3E}">
        <p14:creationId xmlns:p14="http://schemas.microsoft.com/office/powerpoint/2010/main" val="303092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image" Target="../media/image7.png"/><Relationship Id="rId8" Type="http://schemas.openxmlformats.org/officeDocument/2006/relationships/image" Target="../media/image204.svg"/><Relationship Id="rId13" Type="http://schemas.openxmlformats.org/officeDocument/2006/relationships/image" Target="../media/image274.svg"/><Relationship Id="rId3" Type="http://schemas.openxmlformats.org/officeDocument/2006/relationships/image" Target="../media/image302.svg"/><Relationship Id="rId21" Type="http://schemas.openxmlformats.org/officeDocument/2006/relationships/image" Target="../media/image320.svg"/><Relationship Id="rId7" Type="http://schemas.openxmlformats.org/officeDocument/2006/relationships/image" Target="../media/image3.png"/><Relationship Id="rId25" Type="http://schemas.openxmlformats.org/officeDocument/2006/relationships/image" Target="../media/image1622.svg"/><Relationship Id="rId12" Type="http://schemas.openxmlformats.org/officeDocument/2006/relationships/image" Target="../media/image208.svg"/><Relationship Id="rId33" Type="http://schemas.openxmlformats.org/officeDocument/2006/relationships/image" Target="../media/image12.png"/><Relationship Id="rId2" Type="http://schemas.openxmlformats.org/officeDocument/2006/relationships/image" Target="../media/image1.png"/><Relationship Id="rId29"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png"/><Relationship Id="rId24" Type="http://schemas.openxmlformats.org/officeDocument/2006/relationships/image" Target="../media/image6.png"/><Relationship Id="rId32" Type="http://schemas.openxmlformats.org/officeDocument/2006/relationships/image" Target="../media/image100.svg"/><Relationship Id="rId5" Type="http://schemas.openxmlformats.org/officeDocument/2006/relationships/image" Target="../media/image304.svg"/><Relationship Id="rId23" Type="http://schemas.openxmlformats.org/officeDocument/2006/relationships/image" Target="../media/image5.png"/><Relationship Id="rId28" Type="http://schemas.openxmlformats.org/officeDocument/2006/relationships/image" Target="../media/image8.png"/><Relationship Id="rId31" Type="http://schemas.openxmlformats.org/officeDocument/2006/relationships/image" Target="../media/image11.png"/><Relationship Id="rId22" Type="http://schemas.openxmlformats.org/officeDocument/2006/relationships/image" Target="../media/image4.png"/><Relationship Id="rId9" Type="http://schemas.openxmlformats.org/officeDocument/2006/relationships/image" Target="../media/image33.svg"/><Relationship Id="rId4" Type="http://schemas.openxmlformats.org/officeDocument/2006/relationships/image" Target="../media/image200.svg"/><Relationship Id="rId27" Type="http://schemas.openxmlformats.org/officeDocument/2006/relationships/image" Target="../media/image202.svg"/><Relationship Id="rId30"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ndeepchandra/youtube-analytics-aw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65" y="590204"/>
            <a:ext cx="10981113" cy="5586759"/>
          </a:xfrm>
        </p:spPr>
        <p:txBody>
          <a:bodyPr/>
          <a:lstStyle/>
          <a:p>
            <a:pPr marL="0" indent="0" algn="ctr">
              <a:buNone/>
            </a:pPr>
            <a:r>
              <a:rPr lang="en-US" sz="4800" dirty="0" smtClean="0"/>
              <a:t>SPH Assignment</a:t>
            </a:r>
          </a:p>
          <a:p>
            <a:pPr marL="0" indent="0">
              <a:buNone/>
            </a:pPr>
            <a:endParaRPr lang="en-US" dirty="0"/>
          </a:p>
          <a:p>
            <a:pPr marL="0" indent="0">
              <a:buNone/>
            </a:pPr>
            <a:r>
              <a:rPr lang="en-US" sz="4800" dirty="0" smtClean="0"/>
              <a:t>Data Pipeline for YouTube Analytics using AWS services &amp; Lakehouse implementation</a:t>
            </a:r>
          </a:p>
          <a:p>
            <a:pPr marL="0" indent="0">
              <a:buNone/>
            </a:pPr>
            <a:r>
              <a:rPr lang="en-US" sz="4800" dirty="0" smtClean="0"/>
              <a:t>---------------------------------------------------------</a:t>
            </a:r>
          </a:p>
          <a:p>
            <a:pPr marL="0" indent="0">
              <a:buNone/>
            </a:pPr>
            <a:r>
              <a:rPr lang="en-US" sz="4800" dirty="0"/>
              <a:t>	</a:t>
            </a:r>
            <a:r>
              <a:rPr lang="en-US" sz="4800" dirty="0" smtClean="0"/>
              <a:t>						</a:t>
            </a:r>
            <a:r>
              <a:rPr lang="en-US" sz="3200" dirty="0" smtClean="0"/>
              <a:t>Sai Sandeep Chandragiri</a:t>
            </a:r>
            <a:endParaRPr lang="en-US" sz="4800" dirty="0"/>
          </a:p>
        </p:txBody>
      </p:sp>
    </p:spTree>
    <p:extLst>
      <p:ext uri="{BB962C8B-B14F-4D97-AF65-F5344CB8AC3E}">
        <p14:creationId xmlns:p14="http://schemas.microsoft.com/office/powerpoint/2010/main" val="68044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pPr algn="ctr"/>
            <a:r>
              <a:rPr lang="en-US" sz="2800" dirty="0" smtClean="0"/>
              <a:t>Solution Overview</a:t>
            </a:r>
            <a:endParaRPr lang="en-US" sz="2800" dirty="0"/>
          </a:p>
        </p:txBody>
      </p:sp>
      <p:sp>
        <p:nvSpPr>
          <p:cNvPr id="4" name="TextBox 3"/>
          <p:cNvSpPr txBox="1"/>
          <p:nvPr/>
        </p:nvSpPr>
        <p:spPr>
          <a:xfrm>
            <a:off x="897775" y="1330036"/>
            <a:ext cx="10374283" cy="3970318"/>
          </a:xfrm>
          <a:prstGeom prst="rect">
            <a:avLst/>
          </a:prstGeom>
          <a:noFill/>
        </p:spPr>
        <p:txBody>
          <a:bodyPr wrap="square" rtlCol="0">
            <a:spAutoFit/>
          </a:bodyPr>
          <a:lstStyle/>
          <a:p>
            <a:r>
              <a:rPr lang="en-US" dirty="0" smtClean="0"/>
              <a:t>Followed the medallion architecture where segregated the ETL pipeline with different layers like,</a:t>
            </a:r>
          </a:p>
          <a:p>
            <a:endParaRPr lang="en-US" dirty="0"/>
          </a:p>
          <a:p>
            <a:pPr marL="285750" indent="-285750">
              <a:buFont typeface="Arial" panose="020B0604020202020204" pitchFamily="34" charset="0"/>
              <a:buChar char="•"/>
            </a:pPr>
            <a:r>
              <a:rPr lang="en-US" u="sng" dirty="0" smtClean="0"/>
              <a:t>Raw Layer</a:t>
            </a:r>
            <a:r>
              <a:rPr lang="en-US" dirty="0" smtClean="0"/>
              <a:t> – Extracting the data from Google YouTube Data API using AWS lambda Function and storing in S3.</a:t>
            </a:r>
          </a:p>
          <a:p>
            <a:pPr marL="285750" indent="-285750">
              <a:buFont typeface="Arial" panose="020B0604020202020204" pitchFamily="34" charset="0"/>
              <a:buChar char="•"/>
            </a:pPr>
            <a:r>
              <a:rPr lang="en-US" u="sng" dirty="0" smtClean="0"/>
              <a:t>Curated Layer</a:t>
            </a:r>
            <a:r>
              <a:rPr lang="en-US" dirty="0" smtClean="0"/>
              <a:t> – Reading the data from output of Raw Layer in S3 and perform data cleansing and data quality checks and write the data back to S3 in delta format.</a:t>
            </a:r>
          </a:p>
          <a:p>
            <a:pPr marL="285750" indent="-285750">
              <a:buFont typeface="Arial" panose="020B0604020202020204" pitchFamily="34" charset="0"/>
              <a:buChar char="•"/>
            </a:pPr>
            <a:r>
              <a:rPr lang="en-US" u="sng" dirty="0" smtClean="0"/>
              <a:t>Consumption Layer</a:t>
            </a:r>
            <a:r>
              <a:rPr lang="en-US" dirty="0" smtClean="0"/>
              <a:t> – Reading the data from output of Curated layer in S3 and add the business logic on deriving dimension and fact tables and </a:t>
            </a:r>
            <a:r>
              <a:rPr lang="en-US" dirty="0" smtClean="0"/>
              <a:t>write the data back to S3 in delta format.</a:t>
            </a:r>
            <a:endParaRPr lang="en-US" dirty="0" smtClean="0"/>
          </a:p>
          <a:p>
            <a:pPr marL="285750" indent="-285750">
              <a:buFont typeface="Arial" panose="020B0604020202020204" pitchFamily="34" charset="0"/>
              <a:buChar char="•"/>
            </a:pPr>
            <a:endParaRPr lang="en-US" dirty="0"/>
          </a:p>
          <a:p>
            <a:r>
              <a:rPr lang="en-US" dirty="0" smtClean="0"/>
              <a:t>Implemented </a:t>
            </a:r>
            <a:r>
              <a:rPr lang="en-US" dirty="0"/>
              <a:t>L</a:t>
            </a:r>
            <a:r>
              <a:rPr lang="en-US" dirty="0" smtClean="0"/>
              <a:t>akehouse framework with the help of </a:t>
            </a:r>
            <a:r>
              <a:rPr lang="en-US" dirty="0" err="1" smtClean="0"/>
              <a:t>DeltaLake</a:t>
            </a:r>
            <a:r>
              <a:rPr lang="en-US" dirty="0" smtClean="0"/>
              <a:t> to extends </a:t>
            </a:r>
            <a:r>
              <a:rPr lang="en-US" dirty="0"/>
              <a:t>Parquet data files with a file-based transaction log for </a:t>
            </a:r>
            <a:r>
              <a:rPr lang="en-US" dirty="0" smtClean="0"/>
              <a:t>ACID transactions</a:t>
            </a:r>
            <a:r>
              <a:rPr lang="en-US" dirty="0"/>
              <a:t> and scalable metadata handling</a:t>
            </a:r>
            <a:r>
              <a:rPr lang="en-US" dirty="0" smtClean="0"/>
              <a:t>.</a:t>
            </a:r>
          </a:p>
          <a:p>
            <a:endParaRPr lang="en-US" dirty="0"/>
          </a:p>
          <a:p>
            <a:endParaRPr lang="en-US" dirty="0" smtClean="0"/>
          </a:p>
          <a:p>
            <a:endParaRPr lang="en-US" dirty="0" smtClean="0"/>
          </a:p>
        </p:txBody>
      </p:sp>
    </p:spTree>
    <p:extLst>
      <p:ext uri="{BB962C8B-B14F-4D97-AF65-F5344CB8AC3E}">
        <p14:creationId xmlns:p14="http://schemas.microsoft.com/office/powerpoint/2010/main" val="310050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6211" y="847898"/>
            <a:ext cx="10407534"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AWS services used for the Data Pipeline solution –</a:t>
            </a:r>
          </a:p>
          <a:p>
            <a:endParaRPr lang="en-US" dirty="0" smtClean="0"/>
          </a:p>
          <a:p>
            <a:pPr lvl="1"/>
            <a:r>
              <a:rPr lang="en-US" dirty="0" smtClean="0"/>
              <a:t>AWS Lambda</a:t>
            </a:r>
          </a:p>
          <a:p>
            <a:pPr lvl="1"/>
            <a:r>
              <a:rPr lang="en-US" dirty="0" smtClean="0"/>
              <a:t>AWS S3</a:t>
            </a:r>
          </a:p>
          <a:p>
            <a:pPr lvl="1"/>
            <a:r>
              <a:rPr lang="en-US" dirty="0" smtClean="0"/>
              <a:t>AWS Glue Jobs</a:t>
            </a:r>
          </a:p>
          <a:p>
            <a:pPr lvl="1"/>
            <a:r>
              <a:rPr lang="en-US" dirty="0" smtClean="0"/>
              <a:t>AWS Crawler</a:t>
            </a:r>
          </a:p>
          <a:p>
            <a:pPr lvl="1"/>
            <a:r>
              <a:rPr lang="en-US" dirty="0" smtClean="0"/>
              <a:t>AWS Data Catalog</a:t>
            </a:r>
          </a:p>
          <a:p>
            <a:pPr lvl="1"/>
            <a:r>
              <a:rPr lang="en-US" dirty="0" smtClean="0"/>
              <a:t>AWS Athena</a:t>
            </a:r>
          </a:p>
          <a:p>
            <a:pPr lvl="1"/>
            <a:r>
              <a:rPr lang="en-US" dirty="0" smtClean="0"/>
              <a:t>AWS Step Function</a:t>
            </a:r>
          </a:p>
          <a:p>
            <a:pPr lvl="1"/>
            <a:r>
              <a:rPr lang="en-US" dirty="0" smtClean="0"/>
              <a:t>AWS Event Bridge</a:t>
            </a:r>
          </a:p>
          <a:p>
            <a:endParaRPr lang="en-US" dirty="0"/>
          </a:p>
          <a:p>
            <a:pPr marL="285750" indent="-285750">
              <a:buFont typeface="Arial" panose="020B0604020202020204" pitchFamily="34" charset="0"/>
              <a:buChar char="•"/>
            </a:pPr>
            <a:r>
              <a:rPr lang="en-US" dirty="0" smtClean="0"/>
              <a:t>Programming Language and Data Wrangler Libraries used are,</a:t>
            </a:r>
          </a:p>
          <a:p>
            <a:endParaRPr lang="en-US" dirty="0"/>
          </a:p>
          <a:p>
            <a:pPr lvl="1"/>
            <a:r>
              <a:rPr lang="en-US" dirty="0" smtClean="0"/>
              <a:t>Python</a:t>
            </a:r>
          </a:p>
          <a:p>
            <a:pPr lvl="1"/>
            <a:r>
              <a:rPr lang="en-US" dirty="0" err="1" smtClean="0"/>
              <a:t>PySpark</a:t>
            </a:r>
            <a:endParaRPr lang="en-US" dirty="0" smtClean="0"/>
          </a:p>
          <a:p>
            <a:pPr lvl="1"/>
            <a:r>
              <a:rPr lang="en-US" dirty="0" smtClean="0"/>
              <a:t>SQL </a:t>
            </a:r>
          </a:p>
          <a:p>
            <a:endParaRPr lang="en-US" dirty="0"/>
          </a:p>
          <a:p>
            <a:pPr marL="285750" indent="-285750">
              <a:buFont typeface="Arial" panose="020B0604020202020204" pitchFamily="34" charset="0"/>
              <a:buChar char="•"/>
            </a:pPr>
            <a:r>
              <a:rPr lang="en-US" dirty="0" smtClean="0"/>
              <a:t>Google YouTube Data API</a:t>
            </a:r>
            <a:endParaRPr lang="en-US" dirty="0"/>
          </a:p>
        </p:txBody>
      </p:sp>
      <p:sp>
        <p:nvSpPr>
          <p:cNvPr id="5" name="TextBox 4"/>
          <p:cNvSpPr txBox="1"/>
          <p:nvPr/>
        </p:nvSpPr>
        <p:spPr>
          <a:xfrm>
            <a:off x="2098963" y="191193"/>
            <a:ext cx="7922029" cy="523220"/>
          </a:xfrm>
          <a:prstGeom prst="rect">
            <a:avLst/>
          </a:prstGeom>
          <a:noFill/>
        </p:spPr>
        <p:txBody>
          <a:bodyPr wrap="square" rtlCol="0">
            <a:spAutoFit/>
          </a:bodyPr>
          <a:lstStyle/>
          <a:p>
            <a:pPr algn="ctr"/>
            <a:r>
              <a:rPr lang="en-US" sz="2800" dirty="0" smtClean="0"/>
              <a:t>Tech Stack For Data Pipeline</a:t>
            </a:r>
            <a:endParaRPr lang="en-US" sz="2800" dirty="0"/>
          </a:p>
        </p:txBody>
      </p:sp>
    </p:spTree>
    <p:extLst>
      <p:ext uri="{BB962C8B-B14F-4D97-AF65-F5344CB8AC3E}">
        <p14:creationId xmlns:p14="http://schemas.microsoft.com/office/powerpoint/2010/main" val="354019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2" name="Group 1031"/>
          <p:cNvGrpSpPr/>
          <p:nvPr/>
        </p:nvGrpSpPr>
        <p:grpSpPr>
          <a:xfrm>
            <a:off x="1237469" y="881220"/>
            <a:ext cx="9508542" cy="5278519"/>
            <a:chOff x="572452" y="291009"/>
            <a:chExt cx="9508542" cy="5278519"/>
          </a:xfrm>
        </p:grpSpPr>
        <p:pic>
          <p:nvPicPr>
            <p:cNvPr id="4" name="Graphic 19" descr="Amazon EventBridge service icon.">
              <a:extLst>
                <a:ext uri="{FF2B5EF4-FFF2-40B4-BE49-F238E27FC236}">
                  <a16:creationId xmlns:a16="http://schemas.microsoft.com/office/drawing/2014/main" id="{820E96C4-59EB-2648-98B1-156ACC2C9039}"/>
                </a:ext>
              </a:extLst>
            </p:cNvPr>
            <p:cNvPicPr>
              <a:picLocks noChangeAspect="1" noChangeArrowheads="1"/>
            </p:cNvPicPr>
            <p:nvPr/>
          </p:nvPicPr>
          <p:blipFill>
            <a:blip r:embed="rId2">
              <a:extLst>
                <a:ext uri="{96DAC541-7B7A-43D3-8B79-37D633B846F1}">
                  <asvg:svgBlip xmlns:asvg="http://schemas.microsoft.com/office/drawing/2016/SVG/main" xmlns="" r:embed="rId5"/>
                </a:ext>
              </a:extLst>
            </a:blip>
            <a:srcRect/>
            <a:stretch/>
          </p:blipFill>
          <p:spPr bwMode="auto">
            <a:xfrm>
              <a:off x="1080424" y="2887171"/>
              <a:ext cx="548871" cy="54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a:extLst>
                <a:ext uri="{FF2B5EF4-FFF2-40B4-BE49-F238E27FC236}">
                  <a16:creationId xmlns:a16="http://schemas.microsoft.com/office/drawing/2014/main" id="{C9BB1F7E-248D-424E-8B74-0C0C9C2B1E04}"/>
                </a:ext>
              </a:extLst>
            </p:cNvPr>
            <p:cNvSpPr txBox="1">
              <a:spLocks noChangeArrowheads="1"/>
            </p:cNvSpPr>
            <p:nvPr/>
          </p:nvSpPr>
          <p:spPr bwMode="auto">
            <a:xfrm>
              <a:off x="572452" y="3540391"/>
              <a:ext cx="1564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7" name="Graphic 17" descr="AWS Step Functions service icon.">
              <a:extLst>
                <a:ext uri="{FF2B5EF4-FFF2-40B4-BE49-F238E27FC236}">
                  <a16:creationId xmlns:a16="http://schemas.microsoft.com/office/drawing/2014/main" id="{0653FD24-2B86-D54E-B72A-EDBDEF2955D6}"/>
                </a:ext>
              </a:extLst>
            </p:cNvPr>
            <p:cNvPicPr>
              <a:picLocks noChangeAspect="1" noChangeArrowheads="1"/>
            </p:cNvPicPr>
            <p:nvPr/>
          </p:nvPicPr>
          <p:blipFill>
            <a:blip r:embed="rId6">
              <a:extLst>
                <a:ext uri="{96DAC541-7B7A-43D3-8B79-37D633B846F1}">
                  <asvg:svgBlip xmlns:asvg="http://schemas.microsoft.com/office/drawing/2016/SVG/main" xmlns="" r:embed="rId3"/>
                </a:ext>
              </a:extLst>
            </a:blip>
            <a:srcRect/>
            <a:stretch/>
          </p:blipFill>
          <p:spPr bwMode="auto">
            <a:xfrm>
              <a:off x="5578576" y="767318"/>
              <a:ext cx="493158" cy="49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5353845" y="1378413"/>
              <a:ext cx="948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Step Functions</a:t>
              </a:r>
            </a:p>
          </p:txBody>
        </p:sp>
        <p:pic>
          <p:nvPicPr>
            <p:cNvPr id="9" name="Graphic 25" descr="Scheduler resource icon for the Amazon EventBridge service.">
              <a:extLst>
                <a:ext uri="{FF2B5EF4-FFF2-40B4-BE49-F238E27FC236}">
                  <a16:creationId xmlns:a16="http://schemas.microsoft.com/office/drawing/2014/main" id="{9912B49F-2A74-AB20-7E72-8128FCA4FA10}"/>
                </a:ext>
              </a:extLst>
            </p:cNvPr>
            <p:cNvPicPr>
              <a:picLocks noChangeAspect="1"/>
            </p:cNvPicPr>
            <p:nvPr/>
          </p:nvPicPr>
          <p:blipFill>
            <a:blip r:embed="rId7">
              <a:extLst>
                <a:ext uri="{96DAC541-7B7A-43D3-8B79-37D633B846F1}">
                  <asvg:svgBlip xmlns:asvg="http://schemas.microsoft.com/office/drawing/2016/SVG/main" xmlns="" r:embed="rId21"/>
                </a:ext>
              </a:extLst>
            </a:blip>
            <a:stretch>
              <a:fillRect/>
            </a:stretch>
          </p:blipFill>
          <p:spPr>
            <a:xfrm>
              <a:off x="1113904" y="1601051"/>
              <a:ext cx="457200" cy="457200"/>
            </a:xfrm>
            <a:prstGeom prst="rect">
              <a:avLst/>
            </a:prstGeom>
          </p:spPr>
        </p:pic>
        <p:sp>
          <p:nvSpPr>
            <p:cNvPr id="10" name="TextBox 26">
              <a:extLst>
                <a:ext uri="{FF2B5EF4-FFF2-40B4-BE49-F238E27FC236}">
                  <a16:creationId xmlns:a16="http://schemas.microsoft.com/office/drawing/2014/main" id="{B3678C14-417D-B9BA-6436-C0B9149DEB9F}"/>
                </a:ext>
              </a:extLst>
            </p:cNvPr>
            <p:cNvSpPr txBox="1">
              <a:spLocks noChangeArrowheads="1"/>
            </p:cNvSpPr>
            <p:nvPr/>
          </p:nvSpPr>
          <p:spPr bwMode="auto">
            <a:xfrm>
              <a:off x="905195" y="2064648"/>
              <a:ext cx="914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Scheduler</a:t>
              </a:r>
            </a:p>
          </p:txBody>
        </p:sp>
        <p:pic>
          <p:nvPicPr>
            <p:cNvPr id="11"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22">
              <a:extLst>
                <a:ext uri="{96DAC541-7B7A-43D3-8B79-37D633B846F1}">
                  <asvg:svgBlip xmlns:asvg="http://schemas.microsoft.com/office/drawing/2016/SVG/main" xmlns="" r:embed="rId9"/>
                </a:ext>
              </a:extLst>
            </a:blip>
            <a:srcRect/>
            <a:stretch/>
          </p:blipFill>
          <p:spPr bwMode="auto">
            <a:xfrm>
              <a:off x="4663439" y="1275535"/>
              <a:ext cx="526279" cy="52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4153577" y="1919751"/>
              <a:ext cx="1583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13"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23">
              <a:extLst>
                <a:ext uri="{96DAC541-7B7A-43D3-8B79-37D633B846F1}">
                  <asvg:svgBlip xmlns:asvg="http://schemas.microsoft.com/office/drawing/2016/SVG/main" xmlns="" r:embed="rId4"/>
                </a:ext>
              </a:extLst>
            </a:blip>
            <a:srcRect/>
            <a:stretch/>
          </p:blipFill>
          <p:spPr bwMode="auto">
            <a:xfrm>
              <a:off x="4630418" y="2857180"/>
              <a:ext cx="578862" cy="57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438598" y="3441560"/>
              <a:ext cx="9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Glue Job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23">
              <a:extLst>
                <a:ext uri="{96DAC541-7B7A-43D3-8B79-37D633B846F1}">
                  <asvg:svgBlip xmlns:asvg="http://schemas.microsoft.com/office/drawing/2016/SVG/main" xmlns="" r:embed="rId4"/>
                </a:ext>
              </a:extLst>
            </a:blip>
            <a:srcRect/>
            <a:stretch/>
          </p:blipFill>
          <p:spPr bwMode="auto">
            <a:xfrm>
              <a:off x="4630418" y="4293153"/>
              <a:ext cx="578862" cy="57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493635" y="4869872"/>
              <a:ext cx="9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Glue Job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7"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24">
              <a:extLst>
                <a:ext uri="{96DAC541-7B7A-43D3-8B79-37D633B846F1}">
                  <asvg:svgBlip xmlns:asvg="http://schemas.microsoft.com/office/drawing/2016/SVG/main" xmlns="" r:embed="rId25"/>
                </a:ext>
              </a:extLst>
            </a:blip>
            <a:srcRect/>
            <a:stretch/>
          </p:blipFill>
          <p:spPr bwMode="auto">
            <a:xfrm>
              <a:off x="6974838" y="2887171"/>
              <a:ext cx="618461" cy="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6832515" y="3632722"/>
              <a:ext cx="9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a:t>
              </a:r>
              <a:r>
                <a:rPr lang="en-US" altLang="en-US" sz="1200" dirty="0" smtClean="0">
                  <a:latin typeface="Arial" panose="020B0604020202020204" pitchFamily="34" charset="0"/>
                  <a:ea typeface="Amazon Ember" panose="020B0603020204020204" pitchFamily="34" charset="0"/>
                  <a:cs typeface="Arial" panose="020B0604020202020204" pitchFamily="34" charset="0"/>
                </a:rPr>
                <a:t>S3</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9" name="Graphic 53" descr="Crawler resource icon for the AWS Glue service.">
              <a:extLst>
                <a:ext uri="{FF2B5EF4-FFF2-40B4-BE49-F238E27FC236}">
                  <a16:creationId xmlns:a16="http://schemas.microsoft.com/office/drawing/2014/main" id="{BF2EF803-75CA-4822-AC84-2355412B9688}"/>
                </a:ext>
              </a:extLst>
            </p:cNvPr>
            <p:cNvPicPr>
              <a:picLocks noChangeAspect="1"/>
            </p:cNvPicPr>
            <p:nvPr/>
          </p:nvPicPr>
          <p:blipFill>
            <a:blip r:embed="rId26">
              <a:extLst>
                <a:ext uri="{96DAC541-7B7A-43D3-8B79-37D633B846F1}">
                  <asvg:svgBlip xmlns:asvg="http://schemas.microsoft.com/office/drawing/2016/SVG/main" xmlns="" r:embed="rId27"/>
                </a:ext>
              </a:extLst>
            </a:blip>
            <a:stretch>
              <a:fillRect/>
            </a:stretch>
          </p:blipFill>
          <p:spPr>
            <a:xfrm>
              <a:off x="7069335" y="1601051"/>
              <a:ext cx="457200" cy="457200"/>
            </a:xfrm>
            <a:prstGeom prst="rect">
              <a:avLst/>
            </a:prstGeom>
          </p:spPr>
        </p:pic>
        <p:sp>
          <p:nvSpPr>
            <p:cNvPr id="20" name="TextBox 16">
              <a:extLst>
                <a:ext uri="{FF2B5EF4-FFF2-40B4-BE49-F238E27FC236}">
                  <a16:creationId xmlns:a16="http://schemas.microsoft.com/office/drawing/2014/main" id="{178A2E04-E001-4538-95D6-A4627C14D97C}"/>
                </a:ext>
              </a:extLst>
            </p:cNvPr>
            <p:cNvSpPr txBox="1">
              <a:spLocks noChangeArrowheads="1"/>
            </p:cNvSpPr>
            <p:nvPr/>
          </p:nvSpPr>
          <p:spPr bwMode="auto">
            <a:xfrm>
              <a:off x="6807110" y="2109825"/>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Crawler</a:t>
              </a:r>
            </a:p>
          </p:txBody>
        </p:sp>
        <p:pic>
          <p:nvPicPr>
            <p:cNvPr id="21" name="Graphic 55" descr="AWS Glue Data Catalog resource icon for the AWS Glue service.">
              <a:extLst>
                <a:ext uri="{FF2B5EF4-FFF2-40B4-BE49-F238E27FC236}">
                  <a16:creationId xmlns:a16="http://schemas.microsoft.com/office/drawing/2014/main" id="{118AEBA6-B174-4027-9F75-4D03C7AEB8A0}"/>
                </a:ext>
              </a:extLst>
            </p:cNvPr>
            <p:cNvPicPr>
              <a:picLocks noChangeAspect="1"/>
            </p:cNvPicPr>
            <p:nvPr/>
          </p:nvPicPr>
          <p:blipFill>
            <a:blip r:embed="rId28">
              <a:extLst>
                <a:ext uri="{96DAC541-7B7A-43D3-8B79-37D633B846F1}">
                  <asvg:svgBlip xmlns:asvg="http://schemas.microsoft.com/office/drawing/2016/SVG/main" xmlns="" r:embed="rId8"/>
                </a:ext>
              </a:extLst>
            </a:blip>
            <a:stretch>
              <a:fillRect/>
            </a:stretch>
          </p:blipFill>
          <p:spPr>
            <a:xfrm>
              <a:off x="8979008" y="1598153"/>
              <a:ext cx="457200" cy="457200"/>
            </a:xfrm>
            <a:prstGeom prst="rect">
              <a:avLst/>
            </a:prstGeom>
          </p:spPr>
        </p:pic>
        <p:sp>
          <p:nvSpPr>
            <p:cNvPr id="22" name="TextBox 24">
              <a:extLst>
                <a:ext uri="{FF2B5EF4-FFF2-40B4-BE49-F238E27FC236}">
                  <a16:creationId xmlns:a16="http://schemas.microsoft.com/office/drawing/2014/main" id="{1AE5850E-13B3-48A3-95E4-9C2ABD35A954}"/>
                </a:ext>
              </a:extLst>
            </p:cNvPr>
            <p:cNvSpPr txBox="1">
              <a:spLocks noChangeArrowheads="1"/>
            </p:cNvSpPr>
            <p:nvPr/>
          </p:nvSpPr>
          <p:spPr bwMode="auto">
            <a:xfrm>
              <a:off x="8668786" y="2088908"/>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pic>
          <p:nvPicPr>
            <p:cNvPr id="2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9">
              <a:extLst>
                <a:ext uri="{96DAC541-7B7A-43D3-8B79-37D633B846F1}">
                  <asvg:svgBlip xmlns:asvg="http://schemas.microsoft.com/office/drawing/2016/SVG/main" xmlns="" r:embed="rId13"/>
                </a:ext>
              </a:extLst>
            </a:blip>
            <a:srcRect/>
            <a:stretch/>
          </p:blipFill>
          <p:spPr bwMode="auto">
            <a:xfrm>
              <a:off x="8906227" y="2865493"/>
              <a:ext cx="606713" cy="6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8478028" y="3632000"/>
              <a:ext cx="16029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25" name="Graphic 59" descr="AWS Glue Data Quality resource icon for the AWS Glue service.">
              <a:extLst>
                <a:ext uri="{FF2B5EF4-FFF2-40B4-BE49-F238E27FC236}">
                  <a16:creationId xmlns:a16="http://schemas.microsoft.com/office/drawing/2014/main" id="{11DE7C73-03D5-4B2A-B781-03169D71DC7F}"/>
                </a:ext>
              </a:extLst>
            </p:cNvPr>
            <p:cNvPicPr>
              <a:picLocks noChangeAspect="1"/>
            </p:cNvPicPr>
            <p:nvPr/>
          </p:nvPicPr>
          <p:blipFill>
            <a:blip r:embed="rId30">
              <a:extLst>
                <a:ext uri="{96DAC541-7B7A-43D3-8B79-37D633B846F1}">
                  <asvg:svgBlip xmlns:asvg="http://schemas.microsoft.com/office/drawing/2016/SVG/main" xmlns="" r:embed="rId12"/>
                </a:ext>
              </a:extLst>
            </a:blip>
            <a:stretch>
              <a:fillRect/>
            </a:stretch>
          </p:blipFill>
          <p:spPr>
            <a:xfrm>
              <a:off x="5385263" y="2892621"/>
              <a:ext cx="502920" cy="502920"/>
            </a:xfrm>
            <a:prstGeom prst="rect">
              <a:avLst/>
            </a:prstGeom>
          </p:spPr>
        </p:pic>
        <p:sp>
          <p:nvSpPr>
            <p:cNvPr id="26" name="TextBox 24">
              <a:extLst>
                <a:ext uri="{FF2B5EF4-FFF2-40B4-BE49-F238E27FC236}">
                  <a16:creationId xmlns:a16="http://schemas.microsoft.com/office/drawing/2014/main" id="{B120249F-D92F-4325-9FA6-3FA7473402FC}"/>
                </a:ext>
              </a:extLst>
            </p:cNvPr>
            <p:cNvSpPr txBox="1">
              <a:spLocks noChangeArrowheads="1"/>
            </p:cNvSpPr>
            <p:nvPr/>
          </p:nvSpPr>
          <p:spPr bwMode="auto">
            <a:xfrm>
              <a:off x="5181331" y="3388897"/>
              <a:ext cx="976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 Data Quality</a:t>
              </a:r>
            </a:p>
          </p:txBody>
        </p:sp>
        <p:cxnSp>
          <p:nvCxnSpPr>
            <p:cNvPr id="27" name="Straight Arrow Connector 26"/>
            <p:cNvCxnSpPr>
              <a:stCxn id="10" idx="2"/>
              <a:endCxn id="4" idx="0"/>
            </p:cNvCxnSpPr>
            <p:nvPr/>
          </p:nvCxnSpPr>
          <p:spPr>
            <a:xfrm flipH="1">
              <a:off x="1354860" y="2341647"/>
              <a:ext cx="7535" cy="54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37" idx="1"/>
            </p:cNvCxnSpPr>
            <p:nvPr/>
          </p:nvCxnSpPr>
          <p:spPr>
            <a:xfrm flipV="1">
              <a:off x="1629295" y="3154682"/>
              <a:ext cx="2270288" cy="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Graphic 91" descr="Internet resource icon for the General Icons category.">
              <a:extLst>
                <a:ext uri="{FF2B5EF4-FFF2-40B4-BE49-F238E27FC236}">
                  <a16:creationId xmlns:a16="http://schemas.microsoft.com/office/drawing/2014/main" id="{0EEE1E7F-10A5-44F1-8084-ABE8C48FFBBD}"/>
                </a:ext>
              </a:extLst>
            </p:cNvPr>
            <p:cNvPicPr>
              <a:picLocks noChangeAspect="1"/>
            </p:cNvPicPr>
            <p:nvPr/>
          </p:nvPicPr>
          <p:blipFill>
            <a:blip r:embed="rId31">
              <a:extLst>
                <a:ext uri="{96DAC541-7B7A-43D3-8B79-37D633B846F1}">
                  <asvg:svgBlip xmlns:asvg="http://schemas.microsoft.com/office/drawing/2016/SVG/main" xmlns="" r:embed="rId32"/>
                </a:ext>
              </a:extLst>
            </a:blip>
            <a:stretch>
              <a:fillRect/>
            </a:stretch>
          </p:blipFill>
          <p:spPr>
            <a:xfrm>
              <a:off x="2548109" y="291009"/>
              <a:ext cx="574922" cy="574922"/>
            </a:xfrm>
            <a:prstGeom prst="rect">
              <a:avLst/>
            </a:prstGeom>
          </p:spPr>
        </p:pic>
        <p:sp>
          <p:nvSpPr>
            <p:cNvPr id="32" name="TextBox 29">
              <a:extLst>
                <a:ext uri="{FF2B5EF4-FFF2-40B4-BE49-F238E27FC236}">
                  <a16:creationId xmlns:a16="http://schemas.microsoft.com/office/drawing/2014/main" id="{39619346-3854-4095-907E-2F3C8D53CA42}"/>
                </a:ext>
              </a:extLst>
            </p:cNvPr>
            <p:cNvSpPr txBox="1">
              <a:spLocks noChangeArrowheads="1"/>
            </p:cNvSpPr>
            <p:nvPr/>
          </p:nvSpPr>
          <p:spPr bwMode="auto">
            <a:xfrm>
              <a:off x="2278853" y="760775"/>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smtClean="0">
                  <a:latin typeface="Arial" panose="020B0604020202020204" pitchFamily="34" charset="0"/>
                  <a:cs typeface="Arial" panose="020B0604020202020204" pitchFamily="34" charset="0"/>
                </a:rPr>
                <a:t>Google </a:t>
              </a:r>
              <a:r>
                <a:rPr lang="en-US" altLang="en-US" sz="1050" dirty="0" err="1" smtClean="0">
                  <a:latin typeface="Arial" panose="020B0604020202020204" pitchFamily="34" charset="0"/>
                  <a:cs typeface="Arial" panose="020B0604020202020204" pitchFamily="34" charset="0"/>
                </a:rPr>
                <a:t>Youtube</a:t>
              </a:r>
              <a:r>
                <a:rPr lang="en-US" altLang="en-US" sz="1050" dirty="0" smtClean="0">
                  <a:latin typeface="Arial" panose="020B0604020202020204" pitchFamily="34" charset="0"/>
                  <a:cs typeface="Arial" panose="020B0604020202020204" pitchFamily="34" charset="0"/>
                </a:rPr>
                <a:t> API</a:t>
              </a:r>
              <a:endParaRPr lang="en-US" altLang="en-US" sz="1050" dirty="0">
                <a:latin typeface="Arial" panose="020B0604020202020204" pitchFamily="34" charset="0"/>
                <a:cs typeface="Arial" panose="020B0604020202020204" pitchFamily="34" charset="0"/>
              </a:endParaRPr>
            </a:p>
          </p:txBody>
        </p:sp>
        <p:cxnSp>
          <p:nvCxnSpPr>
            <p:cNvPr id="35" name="Elbow Connector 34"/>
            <p:cNvCxnSpPr>
              <a:stCxn id="11" idx="0"/>
            </p:cNvCxnSpPr>
            <p:nvPr/>
          </p:nvCxnSpPr>
          <p:spPr>
            <a:xfrm rot="16200000" flipV="1">
              <a:off x="3620623" y="-30422"/>
              <a:ext cx="730634" cy="188127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36" descr="Availability Zone 1 represented by availability zone resource group.">
              <a:extLst>
                <a:ext uri="{FF2B5EF4-FFF2-40B4-BE49-F238E27FC236}">
                  <a16:creationId xmlns:a16="http://schemas.microsoft.com/office/drawing/2014/main" id="{95D102AA-00CD-FF49-9C6E-1658BE901624}"/>
                </a:ext>
              </a:extLst>
            </p:cNvPr>
            <p:cNvSpPr/>
            <p:nvPr/>
          </p:nvSpPr>
          <p:spPr bwMode="auto">
            <a:xfrm>
              <a:off x="3899583" y="739835"/>
              <a:ext cx="2466953" cy="4829693"/>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cxnSp>
          <p:nvCxnSpPr>
            <p:cNvPr id="41" name="Straight Arrow Connector 40"/>
            <p:cNvCxnSpPr>
              <a:stCxn id="11" idx="2"/>
              <a:endCxn id="13" idx="0"/>
            </p:cNvCxnSpPr>
            <p:nvPr/>
          </p:nvCxnSpPr>
          <p:spPr>
            <a:xfrm flipH="1">
              <a:off x="4919849" y="1801814"/>
              <a:ext cx="6730" cy="1055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2"/>
              <a:endCxn id="15" idx="0"/>
            </p:cNvCxnSpPr>
            <p:nvPr/>
          </p:nvCxnSpPr>
          <p:spPr>
            <a:xfrm>
              <a:off x="4919849" y="3436042"/>
              <a:ext cx="0" cy="85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3"/>
              <a:endCxn id="17" idx="1"/>
            </p:cNvCxnSpPr>
            <p:nvPr/>
          </p:nvCxnSpPr>
          <p:spPr>
            <a:xfrm>
              <a:off x="5189718" y="1538675"/>
              <a:ext cx="1785120" cy="1657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17" idx="1"/>
            </p:cNvCxnSpPr>
            <p:nvPr/>
          </p:nvCxnSpPr>
          <p:spPr>
            <a:xfrm flipV="1">
              <a:off x="5209280" y="3196402"/>
              <a:ext cx="1765558" cy="138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descr="Availability Zone 1 represented by availability zone resource group.">
              <a:extLst>
                <a:ext uri="{FF2B5EF4-FFF2-40B4-BE49-F238E27FC236}">
                  <a16:creationId xmlns:a16="http://schemas.microsoft.com/office/drawing/2014/main" id="{95D102AA-00CD-FF49-9C6E-1658BE901624}"/>
                </a:ext>
              </a:extLst>
            </p:cNvPr>
            <p:cNvSpPr/>
            <p:nvPr/>
          </p:nvSpPr>
          <p:spPr bwMode="auto">
            <a:xfrm>
              <a:off x="4051984" y="2584028"/>
              <a:ext cx="2019750" cy="1250154"/>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cxnSp>
          <p:nvCxnSpPr>
            <p:cNvPr id="50" name="Straight Arrow Connector 49"/>
            <p:cNvCxnSpPr>
              <a:stCxn id="49" idx="3"/>
              <a:endCxn id="17" idx="1"/>
            </p:cNvCxnSpPr>
            <p:nvPr/>
          </p:nvCxnSpPr>
          <p:spPr>
            <a:xfrm flipV="1">
              <a:off x="6071734" y="3196402"/>
              <a:ext cx="903104" cy="12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9" idx="3"/>
              <a:endCxn id="21" idx="1"/>
            </p:cNvCxnSpPr>
            <p:nvPr/>
          </p:nvCxnSpPr>
          <p:spPr>
            <a:xfrm flipV="1">
              <a:off x="7526535" y="1826753"/>
              <a:ext cx="1452473" cy="2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0"/>
              <a:endCxn id="22" idx="2"/>
            </p:cNvCxnSpPr>
            <p:nvPr/>
          </p:nvCxnSpPr>
          <p:spPr>
            <a:xfrm flipH="1" flipV="1">
              <a:off x="9206343" y="2550573"/>
              <a:ext cx="3241" cy="314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elta Lake · GitHub"/>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555688" y="2476057"/>
              <a:ext cx="509537" cy="509537"/>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a:extLst>
                <a:ext uri="{FF2B5EF4-FFF2-40B4-BE49-F238E27FC236}">
                  <a16:creationId xmlns:a16="http://schemas.microsoft.com/office/drawing/2014/main" id="{CD96C4A8-31D8-4FC3-8EF2-276606D2356B}"/>
                </a:ext>
              </a:extLst>
            </p:cNvPr>
            <p:cNvSpPr>
              <a:spLocks noChangeAspect="1"/>
            </p:cNvSpPr>
            <p:nvPr/>
          </p:nvSpPr>
          <p:spPr bwMode="auto">
            <a:xfrm>
              <a:off x="914286" y="243371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62" name="Oval 61">
              <a:extLst>
                <a:ext uri="{FF2B5EF4-FFF2-40B4-BE49-F238E27FC236}">
                  <a16:creationId xmlns:a16="http://schemas.microsoft.com/office/drawing/2014/main" id="{AE09A0DD-168F-47D9-8454-75372E3787D3}"/>
                </a:ext>
              </a:extLst>
            </p:cNvPr>
            <p:cNvSpPr>
              <a:spLocks noChangeAspect="1"/>
            </p:cNvSpPr>
            <p:nvPr/>
          </p:nvSpPr>
          <p:spPr bwMode="auto">
            <a:xfrm>
              <a:off x="2512401" y="285718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2</a:t>
              </a:r>
            </a:p>
          </p:txBody>
        </p:sp>
        <p:sp>
          <p:nvSpPr>
            <p:cNvPr id="69" name="Oval 68">
              <a:extLst>
                <a:ext uri="{FF2B5EF4-FFF2-40B4-BE49-F238E27FC236}">
                  <a16:creationId xmlns:a16="http://schemas.microsoft.com/office/drawing/2014/main" id="{54801CFE-B276-4F99-8501-1E8CCB727406}"/>
                </a:ext>
              </a:extLst>
            </p:cNvPr>
            <p:cNvSpPr>
              <a:spLocks noChangeAspect="1"/>
            </p:cNvSpPr>
            <p:nvPr/>
          </p:nvSpPr>
          <p:spPr bwMode="auto">
            <a:xfrm>
              <a:off x="4114789" y="142818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3</a:t>
              </a:r>
            </a:p>
          </p:txBody>
        </p:sp>
        <p:sp>
          <p:nvSpPr>
            <p:cNvPr id="70" name="Oval 69">
              <a:extLst>
                <a:ext uri="{FF2B5EF4-FFF2-40B4-BE49-F238E27FC236}">
                  <a16:creationId xmlns:a16="http://schemas.microsoft.com/office/drawing/2014/main" id="{0FDDA8B3-BF31-4210-A13B-352104019F4C}"/>
                </a:ext>
              </a:extLst>
            </p:cNvPr>
            <p:cNvSpPr>
              <a:spLocks noChangeAspect="1"/>
            </p:cNvSpPr>
            <p:nvPr/>
          </p:nvSpPr>
          <p:spPr bwMode="auto">
            <a:xfrm>
              <a:off x="4120093" y="2614409"/>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23A58B13-5598-440B-BAA3-F333BC56B20A}"/>
                </a:ext>
              </a:extLst>
            </p:cNvPr>
            <p:cNvSpPr>
              <a:spLocks noChangeAspect="1"/>
            </p:cNvSpPr>
            <p:nvPr/>
          </p:nvSpPr>
          <p:spPr bwMode="auto">
            <a:xfrm>
              <a:off x="4114789" y="424172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5</a:t>
              </a:r>
            </a:p>
          </p:txBody>
        </p:sp>
        <p:sp>
          <p:nvSpPr>
            <p:cNvPr id="72" name="Oval 71">
              <a:extLst>
                <a:ext uri="{FF2B5EF4-FFF2-40B4-BE49-F238E27FC236}">
                  <a16:creationId xmlns:a16="http://schemas.microsoft.com/office/drawing/2014/main" id="{59A3869F-AD7F-43D4-AB97-395DCED89D1C}"/>
                </a:ext>
              </a:extLst>
            </p:cNvPr>
            <p:cNvSpPr>
              <a:spLocks noChangeAspect="1"/>
            </p:cNvSpPr>
            <p:nvPr/>
          </p:nvSpPr>
          <p:spPr bwMode="auto">
            <a:xfrm>
              <a:off x="7130392" y="114635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6</a:t>
              </a:r>
            </a:p>
          </p:txBody>
        </p:sp>
        <p:cxnSp>
          <p:nvCxnSpPr>
            <p:cNvPr id="1030" name="Straight Arrow Connector 1029"/>
            <p:cNvCxnSpPr>
              <a:stCxn id="20" idx="2"/>
              <a:endCxn id="17" idx="0"/>
            </p:cNvCxnSpPr>
            <p:nvPr/>
          </p:nvCxnSpPr>
          <p:spPr>
            <a:xfrm>
              <a:off x="7281308" y="2386824"/>
              <a:ext cx="2761" cy="500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0435F725-CC88-4D9E-AC49-5D90EC7DBD6B}"/>
                </a:ext>
              </a:extLst>
            </p:cNvPr>
            <p:cNvSpPr>
              <a:spLocks noChangeAspect="1"/>
            </p:cNvSpPr>
            <p:nvPr/>
          </p:nvSpPr>
          <p:spPr bwMode="auto">
            <a:xfrm>
              <a:off x="9069183" y="114607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7</a:t>
              </a:r>
            </a:p>
          </p:txBody>
        </p:sp>
        <p:sp>
          <p:nvSpPr>
            <p:cNvPr id="76" name="Oval 75">
              <a:extLst>
                <a:ext uri="{FF2B5EF4-FFF2-40B4-BE49-F238E27FC236}">
                  <a16:creationId xmlns:a16="http://schemas.microsoft.com/office/drawing/2014/main" id="{46BAB2EA-465D-4824-96D4-7070FBDFC8A5}"/>
                </a:ext>
              </a:extLst>
            </p:cNvPr>
            <p:cNvSpPr>
              <a:spLocks noChangeAspect="1"/>
            </p:cNvSpPr>
            <p:nvPr/>
          </p:nvSpPr>
          <p:spPr bwMode="auto">
            <a:xfrm>
              <a:off x="9743900" y="286549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8</a:t>
              </a:r>
            </a:p>
          </p:txBody>
        </p:sp>
      </p:grpSp>
      <p:sp>
        <p:nvSpPr>
          <p:cNvPr id="1033" name="TextBox 1032"/>
          <p:cNvSpPr txBox="1"/>
          <p:nvPr/>
        </p:nvSpPr>
        <p:spPr>
          <a:xfrm>
            <a:off x="2568633" y="157942"/>
            <a:ext cx="6765170" cy="523220"/>
          </a:xfrm>
          <a:prstGeom prst="rect">
            <a:avLst/>
          </a:prstGeom>
          <a:noFill/>
        </p:spPr>
        <p:txBody>
          <a:bodyPr wrap="square" rtlCol="0">
            <a:spAutoFit/>
          </a:bodyPr>
          <a:lstStyle/>
          <a:p>
            <a:pPr algn="ctr"/>
            <a:r>
              <a:rPr lang="en-US" sz="2800" dirty="0" smtClean="0"/>
              <a:t>YouTube Analytics Architecture</a:t>
            </a:r>
            <a:endParaRPr lang="en-US" sz="2800" dirty="0"/>
          </a:p>
        </p:txBody>
      </p:sp>
    </p:spTree>
    <p:extLst>
      <p:ext uri="{BB962C8B-B14F-4D97-AF65-F5344CB8AC3E}">
        <p14:creationId xmlns:p14="http://schemas.microsoft.com/office/powerpoint/2010/main" val="323402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88968" y="1155469"/>
            <a:ext cx="9592887" cy="4801314"/>
          </a:xfrm>
          <a:prstGeom prst="rect">
            <a:avLst/>
          </a:prstGeom>
          <a:noFill/>
        </p:spPr>
        <p:txBody>
          <a:bodyPr wrap="square" rtlCol="0">
            <a:spAutoFit/>
          </a:bodyPr>
          <a:lstStyle/>
          <a:p>
            <a:pPr marL="342900" indent="-342900">
              <a:buAutoNum type="arabicPeriod"/>
            </a:pPr>
            <a:r>
              <a:rPr lang="en-US" dirty="0" smtClean="0"/>
              <a:t>Using the </a:t>
            </a:r>
            <a:r>
              <a:rPr lang="en-US" dirty="0" err="1"/>
              <a:t>c</a:t>
            </a:r>
            <a:r>
              <a:rPr lang="en-US" dirty="0" err="1" smtClean="0"/>
              <a:t>ron</a:t>
            </a:r>
            <a:r>
              <a:rPr lang="en-US" dirty="0" smtClean="0"/>
              <a:t> expression we will trigger the event bridge rule which will runs once in a day at 5 PM.</a:t>
            </a:r>
          </a:p>
          <a:p>
            <a:pPr marL="342900" indent="-342900">
              <a:buAutoNum type="arabicPeriod"/>
            </a:pPr>
            <a:r>
              <a:rPr lang="en-US" dirty="0" smtClean="0"/>
              <a:t>Once the rule get trigger then it will start the execution of step function.</a:t>
            </a:r>
          </a:p>
          <a:p>
            <a:pPr marL="342900" indent="-342900">
              <a:buAutoNum type="arabicPeriod"/>
            </a:pPr>
            <a:r>
              <a:rPr lang="en-US" dirty="0" smtClean="0"/>
              <a:t>This is the first task which will get the data from YouTube Data API from the internet and store them into S3 bucket as csv files.</a:t>
            </a:r>
          </a:p>
          <a:p>
            <a:pPr marL="342900" indent="-342900">
              <a:buAutoNum type="arabicPeriod"/>
            </a:pPr>
            <a:r>
              <a:rPr lang="en-US" dirty="0" smtClean="0"/>
              <a:t>This is the second task in step functions which will read from the output of first task and do the data cleansing and data quality checks and write to another object folder in same S3 bucket in delta format.</a:t>
            </a:r>
          </a:p>
          <a:p>
            <a:pPr marL="342900" indent="-342900">
              <a:buAutoNum type="arabicPeriod"/>
            </a:pPr>
            <a:r>
              <a:rPr lang="en-US" dirty="0" smtClean="0"/>
              <a:t>This is the third step which reads the data from curated layer and then defines load the dim tables and later load the fact tables based on the logic and write it back to consumption location in S3 as delta format.</a:t>
            </a:r>
          </a:p>
          <a:p>
            <a:pPr marL="342900" indent="-342900">
              <a:buAutoNum type="arabicPeriod"/>
            </a:pPr>
            <a:r>
              <a:rPr lang="en-US" dirty="0" smtClean="0"/>
              <a:t>We will use Glue crawler to read the metadata details for the data stored in S3 of delta format and create the tables in AWS glue catalog.</a:t>
            </a:r>
          </a:p>
          <a:p>
            <a:pPr marL="342900" indent="-342900">
              <a:buAutoNum type="arabicPeriod"/>
            </a:pPr>
            <a:r>
              <a:rPr lang="en-US" dirty="0" smtClean="0"/>
              <a:t>We can locate the tables created in AWS glue catalog inside the database once the crawler is successful.</a:t>
            </a:r>
          </a:p>
          <a:p>
            <a:pPr marL="342900" indent="-342900">
              <a:buAutoNum type="arabicPeriod"/>
            </a:pPr>
            <a:r>
              <a:rPr lang="en-US" dirty="0" smtClean="0"/>
              <a:t>Finally we can query the data from AWS Glue Catalog using Athena to derive the solutions with the requirement.</a:t>
            </a:r>
            <a:endParaRPr lang="en-US" dirty="0"/>
          </a:p>
        </p:txBody>
      </p:sp>
      <p:sp>
        <p:nvSpPr>
          <p:cNvPr id="15" name="TextBox 14"/>
          <p:cNvSpPr txBox="1"/>
          <p:nvPr/>
        </p:nvSpPr>
        <p:spPr>
          <a:xfrm>
            <a:off x="2161309" y="232756"/>
            <a:ext cx="6858000" cy="523220"/>
          </a:xfrm>
          <a:prstGeom prst="rect">
            <a:avLst/>
          </a:prstGeom>
          <a:noFill/>
        </p:spPr>
        <p:txBody>
          <a:bodyPr wrap="square" rtlCol="0">
            <a:spAutoFit/>
          </a:bodyPr>
          <a:lstStyle/>
          <a:p>
            <a:pPr algn="ctr"/>
            <a:r>
              <a:rPr lang="en-US" sz="2800" dirty="0" smtClean="0"/>
              <a:t>Data Pipeline Architecture Flow Details</a:t>
            </a:r>
            <a:endParaRPr lang="en-US" sz="2800" dirty="0"/>
          </a:p>
        </p:txBody>
      </p:sp>
    </p:spTree>
    <p:extLst>
      <p:ext uri="{BB962C8B-B14F-4D97-AF65-F5344CB8AC3E}">
        <p14:creationId xmlns:p14="http://schemas.microsoft.com/office/powerpoint/2010/main" val="35878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2503" y="953361"/>
            <a:ext cx="6733308" cy="5364312"/>
          </a:xfrm>
          <a:prstGeom prst="rect">
            <a:avLst/>
          </a:prstGeom>
        </p:spPr>
      </p:pic>
      <p:sp>
        <p:nvSpPr>
          <p:cNvPr id="5" name="TextBox 4"/>
          <p:cNvSpPr txBox="1"/>
          <p:nvPr/>
        </p:nvSpPr>
        <p:spPr>
          <a:xfrm>
            <a:off x="1849582" y="182881"/>
            <a:ext cx="7739149" cy="523220"/>
          </a:xfrm>
          <a:prstGeom prst="rect">
            <a:avLst/>
          </a:prstGeom>
          <a:noFill/>
        </p:spPr>
        <p:txBody>
          <a:bodyPr wrap="square" rtlCol="0">
            <a:spAutoFit/>
          </a:bodyPr>
          <a:lstStyle/>
          <a:p>
            <a:pPr algn="ctr"/>
            <a:r>
              <a:rPr lang="en-US" sz="2800" dirty="0" smtClean="0"/>
              <a:t>Data Model Schema For YouTube Data Analytics</a:t>
            </a:r>
            <a:endParaRPr lang="en-US" sz="2800" dirty="0"/>
          </a:p>
        </p:txBody>
      </p:sp>
    </p:spTree>
    <p:extLst>
      <p:ext uri="{BB962C8B-B14F-4D97-AF65-F5344CB8AC3E}">
        <p14:creationId xmlns:p14="http://schemas.microsoft.com/office/powerpoint/2010/main" val="203528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403" y="897775"/>
            <a:ext cx="9767455" cy="923330"/>
          </a:xfrm>
          <a:prstGeom prst="rect">
            <a:avLst/>
          </a:prstGeom>
          <a:noFill/>
        </p:spPr>
        <p:txBody>
          <a:bodyPr wrap="square" rtlCol="0">
            <a:spAutoFit/>
          </a:bodyPr>
          <a:lstStyle/>
          <a:p>
            <a:r>
              <a:rPr lang="en-US" dirty="0" smtClean="0"/>
              <a:t>For the code related information below is the </a:t>
            </a:r>
            <a:r>
              <a:rPr lang="en-US" dirty="0" err="1" smtClean="0"/>
              <a:t>git</a:t>
            </a:r>
            <a:r>
              <a:rPr lang="en-US" dirty="0" smtClean="0"/>
              <a:t> repo link,</a:t>
            </a:r>
          </a:p>
          <a:p>
            <a:endParaRPr lang="en-US" dirty="0"/>
          </a:p>
          <a:p>
            <a:r>
              <a:rPr lang="en-US" dirty="0" smtClean="0">
                <a:hlinkClick r:id="rId2"/>
              </a:rPr>
              <a:t>https://github.com/sandeepchandra/youtube-analytics-aws.git</a:t>
            </a:r>
            <a:endParaRPr lang="en-US" dirty="0" smtClean="0"/>
          </a:p>
        </p:txBody>
      </p:sp>
    </p:spTree>
    <p:extLst>
      <p:ext uri="{BB962C8B-B14F-4D97-AF65-F5344CB8AC3E}">
        <p14:creationId xmlns:p14="http://schemas.microsoft.com/office/powerpoint/2010/main" val="47033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485</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Amazon Ember</vt:lpstr>
      <vt:lpstr>Arial</vt:lpstr>
      <vt:lpstr>Calibri</vt:lpstr>
      <vt:lpstr>Calibri Light</vt:lpstr>
      <vt:lpstr>Office Theme</vt:lpstr>
      <vt:lpstr>PowerPoint Presentation</vt:lpstr>
      <vt:lpstr>Solution Overview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11</cp:revision>
  <dcterms:created xsi:type="dcterms:W3CDTF">2024-09-03T12:11:48Z</dcterms:created>
  <dcterms:modified xsi:type="dcterms:W3CDTF">2024-09-03T16:14:23Z</dcterms:modified>
</cp:coreProperties>
</file>