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0" r:id="rId3"/>
    <p:sldId id="261" r:id="rId4"/>
    <p:sldId id="263" r:id="rId5"/>
    <p:sldId id="256" r:id="rId6"/>
    <p:sldId id="257" r:id="rId7"/>
    <p:sldId id="259"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autoAdjust="0"/>
    <p:restoredTop sz="94660"/>
  </p:normalViewPr>
  <p:slideViewPr>
    <p:cSldViewPr snapToGrid="0">
      <p:cViewPr varScale="1">
        <p:scale>
          <a:sx n="115" d="100"/>
          <a:sy n="115" d="100"/>
        </p:scale>
        <p:origin x="3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5A555B-8F0C-4EE8-9DA7-6F03865EBB75}"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293821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A555B-8F0C-4EE8-9DA7-6F03865EBB75}"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4082744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A555B-8F0C-4EE8-9DA7-6F03865EBB75}"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3602867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5A555B-8F0C-4EE8-9DA7-6F03865EBB75}"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27043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5A555B-8F0C-4EE8-9DA7-6F03865EBB75}"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118988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5A555B-8F0C-4EE8-9DA7-6F03865EBB75}"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170453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5A555B-8F0C-4EE8-9DA7-6F03865EBB75}"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372019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5A555B-8F0C-4EE8-9DA7-6F03865EBB75}"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245170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5A555B-8F0C-4EE8-9DA7-6F03865EBB75}"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2878301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5A555B-8F0C-4EE8-9DA7-6F03865EBB75}"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104727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5A555B-8F0C-4EE8-9DA7-6F03865EBB75}"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23ECDB-8845-41AD-B3DD-8752F445718E}" type="slidenum">
              <a:rPr lang="en-US" smtClean="0"/>
              <a:t>‹#›</a:t>
            </a:fld>
            <a:endParaRPr lang="en-US"/>
          </a:p>
        </p:txBody>
      </p:sp>
    </p:spTree>
    <p:extLst>
      <p:ext uri="{BB962C8B-B14F-4D97-AF65-F5344CB8AC3E}">
        <p14:creationId xmlns:p14="http://schemas.microsoft.com/office/powerpoint/2010/main" val="364911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A555B-8F0C-4EE8-9DA7-6F03865EBB75}" type="datetimeFigureOut">
              <a:rPr lang="en-US" smtClean="0"/>
              <a:t>9/4/2024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23ECDB-8845-41AD-B3DD-8752F445718E}" type="slidenum">
              <a:rPr lang="en-US" smtClean="0"/>
              <a:t>‹#›</a:t>
            </a:fld>
            <a:endParaRPr lang="en-US"/>
          </a:p>
        </p:txBody>
      </p:sp>
    </p:spTree>
    <p:extLst>
      <p:ext uri="{BB962C8B-B14F-4D97-AF65-F5344CB8AC3E}">
        <p14:creationId xmlns:p14="http://schemas.microsoft.com/office/powerpoint/2010/main" val="3030927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04.svg"/><Relationship Id="rId13" Type="http://schemas.openxmlformats.org/officeDocument/2006/relationships/image" Target="../media/image274.svg"/><Relationship Id="rId3" Type="http://schemas.openxmlformats.org/officeDocument/2006/relationships/image" Target="../media/image302.svg"/><Relationship Id="rId21" Type="http://schemas.openxmlformats.org/officeDocument/2006/relationships/image" Target="../media/image320.svg"/><Relationship Id="rId34"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208.svg"/><Relationship Id="rId33" Type="http://schemas.openxmlformats.org/officeDocument/2006/relationships/image" Target="../media/image11.png"/><Relationship Id="rId25" Type="http://schemas.openxmlformats.org/officeDocument/2006/relationships/image" Target="../media/image1622.svg"/><Relationship Id="rId2" Type="http://schemas.openxmlformats.org/officeDocument/2006/relationships/image" Target="../media/image1.png"/><Relationship Id="rId29"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2.png"/><Relationship Id="rId24" Type="http://schemas.openxmlformats.org/officeDocument/2006/relationships/image" Target="../media/image6.png"/><Relationship Id="rId32" Type="http://schemas.openxmlformats.org/officeDocument/2006/relationships/image" Target="../media/image100.svg"/><Relationship Id="rId5" Type="http://schemas.openxmlformats.org/officeDocument/2006/relationships/image" Target="../media/image304.svg"/><Relationship Id="rId23" Type="http://schemas.openxmlformats.org/officeDocument/2006/relationships/image" Target="../media/image5.png"/><Relationship Id="rId28" Type="http://schemas.openxmlformats.org/officeDocument/2006/relationships/image" Target="../media/image7.png"/><Relationship Id="rId36" Type="http://schemas.openxmlformats.org/officeDocument/2006/relationships/image" Target="../media/image35.svg"/><Relationship Id="rId31" Type="http://schemas.openxmlformats.org/officeDocument/2006/relationships/image" Target="../media/image10.png"/><Relationship Id="rId22" Type="http://schemas.openxmlformats.org/officeDocument/2006/relationships/image" Target="../media/image4.png"/><Relationship Id="rId9" Type="http://schemas.openxmlformats.org/officeDocument/2006/relationships/image" Target="../media/image33.svg"/><Relationship Id="rId4" Type="http://schemas.openxmlformats.org/officeDocument/2006/relationships/image" Target="../media/image200.svg"/><Relationship Id="rId27" Type="http://schemas.openxmlformats.org/officeDocument/2006/relationships/image" Target="../media/image202.svg"/><Relationship Id="rId30" Type="http://schemas.openxmlformats.org/officeDocument/2006/relationships/image" Target="../media/image9.png"/><Relationship Id="rId3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sandeepchandra/youtube-analytics-aws.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5265" y="590204"/>
            <a:ext cx="10981113" cy="5586759"/>
          </a:xfrm>
        </p:spPr>
        <p:txBody>
          <a:bodyPr/>
          <a:lstStyle/>
          <a:p>
            <a:pPr marL="0" indent="0" algn="ctr">
              <a:buNone/>
            </a:pPr>
            <a:r>
              <a:rPr lang="en-US" sz="4800" dirty="0" smtClean="0"/>
              <a:t>SPH Assignment</a:t>
            </a:r>
          </a:p>
          <a:p>
            <a:pPr marL="0" indent="0">
              <a:buNone/>
            </a:pPr>
            <a:endParaRPr lang="en-US" dirty="0"/>
          </a:p>
          <a:p>
            <a:pPr marL="0" indent="0">
              <a:buNone/>
            </a:pPr>
            <a:r>
              <a:rPr lang="en-US" sz="4800" dirty="0" smtClean="0"/>
              <a:t>Data Pipeline for YouTube Analytics using AWS services &amp; Lakehouse implementation</a:t>
            </a:r>
          </a:p>
          <a:p>
            <a:pPr marL="0" indent="0">
              <a:buNone/>
            </a:pPr>
            <a:r>
              <a:rPr lang="en-US" sz="4800" dirty="0" smtClean="0"/>
              <a:t>---------------------------------------------------------</a:t>
            </a:r>
          </a:p>
          <a:p>
            <a:pPr marL="0" indent="0">
              <a:buNone/>
            </a:pPr>
            <a:r>
              <a:rPr lang="en-US" sz="4800" dirty="0"/>
              <a:t>	</a:t>
            </a:r>
            <a:r>
              <a:rPr lang="en-US" sz="4800" dirty="0" smtClean="0"/>
              <a:t>						</a:t>
            </a:r>
            <a:r>
              <a:rPr lang="en-US" sz="3200" dirty="0" smtClean="0"/>
              <a:t>Sai Sandeep Chandragiri</a:t>
            </a:r>
            <a:endParaRPr lang="en-US" sz="4800" dirty="0"/>
          </a:p>
        </p:txBody>
      </p:sp>
    </p:spTree>
    <p:extLst>
      <p:ext uri="{BB962C8B-B14F-4D97-AF65-F5344CB8AC3E}">
        <p14:creationId xmlns:p14="http://schemas.microsoft.com/office/powerpoint/2010/main" val="68044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Autofit/>
          </a:bodyPr>
          <a:lstStyle/>
          <a:p>
            <a:pPr algn="ctr"/>
            <a:r>
              <a:rPr lang="en-US" sz="2800" dirty="0" smtClean="0"/>
              <a:t>Solution Overview</a:t>
            </a:r>
            <a:endParaRPr lang="en-US" sz="2800" dirty="0"/>
          </a:p>
        </p:txBody>
      </p:sp>
      <p:sp>
        <p:nvSpPr>
          <p:cNvPr id="4" name="TextBox 3"/>
          <p:cNvSpPr txBox="1"/>
          <p:nvPr/>
        </p:nvSpPr>
        <p:spPr>
          <a:xfrm>
            <a:off x="897775" y="1330036"/>
            <a:ext cx="10374283" cy="3970318"/>
          </a:xfrm>
          <a:prstGeom prst="rect">
            <a:avLst/>
          </a:prstGeom>
          <a:noFill/>
        </p:spPr>
        <p:txBody>
          <a:bodyPr wrap="square" rtlCol="0">
            <a:spAutoFit/>
          </a:bodyPr>
          <a:lstStyle/>
          <a:p>
            <a:r>
              <a:rPr lang="en-US" dirty="0" smtClean="0"/>
              <a:t>Followed the medallion architecture where segregated the ETL pipeline with different layers like,</a:t>
            </a:r>
          </a:p>
          <a:p>
            <a:endParaRPr lang="en-US" dirty="0"/>
          </a:p>
          <a:p>
            <a:pPr marL="285750" indent="-285750">
              <a:buFont typeface="Arial" panose="020B0604020202020204" pitchFamily="34" charset="0"/>
              <a:buChar char="•"/>
            </a:pPr>
            <a:r>
              <a:rPr lang="en-US" u="sng" dirty="0" smtClean="0"/>
              <a:t>Raw Layer</a:t>
            </a:r>
            <a:r>
              <a:rPr lang="en-US" dirty="0" smtClean="0"/>
              <a:t> – Extracting the data from Google YouTube Data API using AWS lambda Function and storing in S3.</a:t>
            </a:r>
          </a:p>
          <a:p>
            <a:pPr marL="285750" indent="-285750">
              <a:buFont typeface="Arial" panose="020B0604020202020204" pitchFamily="34" charset="0"/>
              <a:buChar char="•"/>
            </a:pPr>
            <a:r>
              <a:rPr lang="en-US" u="sng" dirty="0" smtClean="0"/>
              <a:t>Curated Layer</a:t>
            </a:r>
            <a:r>
              <a:rPr lang="en-US" dirty="0" smtClean="0"/>
              <a:t> – Reading the data from output of Raw Layer in S3 and perform data cleansing and data quality checks and write the data back to S3 in delta format.</a:t>
            </a:r>
          </a:p>
          <a:p>
            <a:pPr marL="285750" indent="-285750">
              <a:buFont typeface="Arial" panose="020B0604020202020204" pitchFamily="34" charset="0"/>
              <a:buChar char="•"/>
            </a:pPr>
            <a:r>
              <a:rPr lang="en-US" u="sng" dirty="0" smtClean="0"/>
              <a:t>Consumption Layer</a:t>
            </a:r>
            <a:r>
              <a:rPr lang="en-US" dirty="0" smtClean="0"/>
              <a:t> – Reading the data from output of Curated layer in S3 and add the business logic on deriving dimension and fact tables and write the data back to S3 in delta format.</a:t>
            </a:r>
          </a:p>
          <a:p>
            <a:pPr marL="285750" indent="-285750">
              <a:buFont typeface="Arial" panose="020B0604020202020204" pitchFamily="34" charset="0"/>
              <a:buChar char="•"/>
            </a:pPr>
            <a:endParaRPr lang="en-US" dirty="0"/>
          </a:p>
          <a:p>
            <a:r>
              <a:rPr lang="en-US" dirty="0" smtClean="0"/>
              <a:t>Implemented </a:t>
            </a:r>
            <a:r>
              <a:rPr lang="en-US" dirty="0"/>
              <a:t>L</a:t>
            </a:r>
            <a:r>
              <a:rPr lang="en-US" dirty="0" smtClean="0"/>
              <a:t>akehouse framework with the help of </a:t>
            </a:r>
            <a:r>
              <a:rPr lang="en-US" dirty="0" err="1" smtClean="0"/>
              <a:t>DeltaLake</a:t>
            </a:r>
            <a:r>
              <a:rPr lang="en-US" dirty="0" smtClean="0"/>
              <a:t> to extends </a:t>
            </a:r>
            <a:r>
              <a:rPr lang="en-US" dirty="0"/>
              <a:t>Parquet data files with a file-based transaction log for </a:t>
            </a:r>
            <a:r>
              <a:rPr lang="en-US" dirty="0" smtClean="0"/>
              <a:t>ACID transactions</a:t>
            </a:r>
            <a:r>
              <a:rPr lang="en-US" dirty="0"/>
              <a:t> and scalable metadata handling</a:t>
            </a:r>
            <a:r>
              <a:rPr lang="en-US" dirty="0" smtClean="0"/>
              <a:t>.</a:t>
            </a:r>
          </a:p>
          <a:p>
            <a:endParaRPr lang="en-US" dirty="0"/>
          </a:p>
          <a:p>
            <a:endParaRPr lang="en-US" dirty="0" smtClean="0"/>
          </a:p>
          <a:p>
            <a:endParaRPr lang="en-US" dirty="0" smtClean="0"/>
          </a:p>
        </p:txBody>
      </p:sp>
    </p:spTree>
    <p:extLst>
      <p:ext uri="{BB962C8B-B14F-4D97-AF65-F5344CB8AC3E}">
        <p14:creationId xmlns:p14="http://schemas.microsoft.com/office/powerpoint/2010/main" val="310050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6211" y="847898"/>
            <a:ext cx="10407534" cy="507831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AWS services used for the Data Pipeline solution –</a:t>
            </a:r>
          </a:p>
          <a:p>
            <a:endParaRPr lang="en-US" dirty="0" smtClean="0"/>
          </a:p>
          <a:p>
            <a:pPr lvl="1"/>
            <a:r>
              <a:rPr lang="en-US" dirty="0" smtClean="0"/>
              <a:t>AWS Lambda</a:t>
            </a:r>
          </a:p>
          <a:p>
            <a:pPr lvl="1"/>
            <a:r>
              <a:rPr lang="en-US" dirty="0" smtClean="0"/>
              <a:t>AWS S3</a:t>
            </a:r>
          </a:p>
          <a:p>
            <a:pPr lvl="1"/>
            <a:r>
              <a:rPr lang="en-US" dirty="0" smtClean="0"/>
              <a:t>AWS Glue Jobs</a:t>
            </a:r>
          </a:p>
          <a:p>
            <a:pPr lvl="1"/>
            <a:r>
              <a:rPr lang="en-US" dirty="0" smtClean="0"/>
              <a:t>AWS Crawler</a:t>
            </a:r>
          </a:p>
          <a:p>
            <a:pPr lvl="1"/>
            <a:r>
              <a:rPr lang="en-US" dirty="0" smtClean="0"/>
              <a:t>AWS Data Catalog</a:t>
            </a:r>
          </a:p>
          <a:p>
            <a:pPr lvl="1"/>
            <a:r>
              <a:rPr lang="en-US" dirty="0" smtClean="0"/>
              <a:t>AWS Athena</a:t>
            </a:r>
          </a:p>
          <a:p>
            <a:pPr lvl="1"/>
            <a:r>
              <a:rPr lang="en-US" dirty="0" smtClean="0"/>
              <a:t>AWS Step Function</a:t>
            </a:r>
          </a:p>
          <a:p>
            <a:pPr lvl="1"/>
            <a:r>
              <a:rPr lang="en-US" dirty="0" smtClean="0"/>
              <a:t>AWS Event Bridge</a:t>
            </a:r>
          </a:p>
          <a:p>
            <a:endParaRPr lang="en-US" dirty="0"/>
          </a:p>
          <a:p>
            <a:pPr marL="285750" indent="-285750">
              <a:buFont typeface="Arial" panose="020B0604020202020204" pitchFamily="34" charset="0"/>
              <a:buChar char="•"/>
            </a:pPr>
            <a:r>
              <a:rPr lang="en-US" dirty="0" smtClean="0"/>
              <a:t>Programming Language and Data Wrangler Libraries used are,</a:t>
            </a:r>
          </a:p>
          <a:p>
            <a:endParaRPr lang="en-US" dirty="0"/>
          </a:p>
          <a:p>
            <a:pPr lvl="1"/>
            <a:r>
              <a:rPr lang="en-US" dirty="0" smtClean="0"/>
              <a:t>Python</a:t>
            </a:r>
          </a:p>
          <a:p>
            <a:pPr lvl="1"/>
            <a:r>
              <a:rPr lang="en-US" dirty="0" err="1" smtClean="0"/>
              <a:t>PySpark</a:t>
            </a:r>
            <a:endParaRPr lang="en-US" dirty="0" smtClean="0"/>
          </a:p>
          <a:p>
            <a:pPr lvl="1"/>
            <a:r>
              <a:rPr lang="en-US" dirty="0" smtClean="0"/>
              <a:t>SQL </a:t>
            </a:r>
          </a:p>
          <a:p>
            <a:endParaRPr lang="en-US" dirty="0"/>
          </a:p>
          <a:p>
            <a:pPr marL="285750" indent="-285750">
              <a:buFont typeface="Arial" panose="020B0604020202020204" pitchFamily="34" charset="0"/>
              <a:buChar char="•"/>
            </a:pPr>
            <a:r>
              <a:rPr lang="en-US" dirty="0" smtClean="0"/>
              <a:t>Google YouTube Data API</a:t>
            </a:r>
            <a:endParaRPr lang="en-US" dirty="0"/>
          </a:p>
        </p:txBody>
      </p:sp>
      <p:sp>
        <p:nvSpPr>
          <p:cNvPr id="5" name="TextBox 4"/>
          <p:cNvSpPr txBox="1"/>
          <p:nvPr/>
        </p:nvSpPr>
        <p:spPr>
          <a:xfrm>
            <a:off x="2098963" y="191193"/>
            <a:ext cx="7922029" cy="523220"/>
          </a:xfrm>
          <a:prstGeom prst="rect">
            <a:avLst/>
          </a:prstGeom>
          <a:noFill/>
        </p:spPr>
        <p:txBody>
          <a:bodyPr wrap="square" rtlCol="0">
            <a:spAutoFit/>
          </a:bodyPr>
          <a:lstStyle/>
          <a:p>
            <a:pPr algn="ctr"/>
            <a:r>
              <a:rPr lang="en-US" sz="2800" dirty="0" smtClean="0"/>
              <a:t>Tech Stack For Data Pipeline</a:t>
            </a:r>
            <a:endParaRPr lang="en-US" sz="2800" dirty="0"/>
          </a:p>
        </p:txBody>
      </p:sp>
    </p:spTree>
    <p:extLst>
      <p:ext uri="{BB962C8B-B14F-4D97-AF65-F5344CB8AC3E}">
        <p14:creationId xmlns:p14="http://schemas.microsoft.com/office/powerpoint/2010/main" val="354019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37607" y="806334"/>
            <a:ext cx="8936182" cy="5909310"/>
          </a:xfrm>
          <a:prstGeom prst="rect">
            <a:avLst/>
          </a:prstGeom>
          <a:noFill/>
        </p:spPr>
        <p:txBody>
          <a:bodyPr wrap="square" rtlCol="0">
            <a:spAutoFit/>
          </a:bodyPr>
          <a:lstStyle/>
          <a:p>
            <a:r>
              <a:rPr lang="en-US" sz="1600" dirty="0" smtClean="0"/>
              <a:t>Scalability</a:t>
            </a:r>
          </a:p>
          <a:p>
            <a:endParaRPr lang="en-US" sz="1600" dirty="0"/>
          </a:p>
          <a:p>
            <a:r>
              <a:rPr lang="en-US" sz="1600" dirty="0" smtClean="0"/>
              <a:t>Based on the load of data extracted from the source we can make our data pipeline to scale efficiently by using auto scaling within AWS Glue on setting up the configuration min and max workers. In this way we can leverage more parallelism and increase the performance.</a:t>
            </a:r>
          </a:p>
          <a:p>
            <a:endParaRPr lang="en-US" sz="1600" dirty="0"/>
          </a:p>
          <a:p>
            <a:r>
              <a:rPr lang="en-US" sz="1600" dirty="0" smtClean="0"/>
              <a:t>Security</a:t>
            </a:r>
          </a:p>
          <a:p>
            <a:endParaRPr lang="en-US" sz="1600" dirty="0"/>
          </a:p>
          <a:p>
            <a:r>
              <a:rPr lang="en-US" sz="1600" dirty="0" smtClean="0"/>
              <a:t>As we store the data in S3 Bucket, We can make use of encryption at rest with the help of AWS KMS key and we can attain security in access related configuration with the help of IAM roles.</a:t>
            </a:r>
          </a:p>
          <a:p>
            <a:endParaRPr lang="en-US" sz="1600" dirty="0"/>
          </a:p>
          <a:p>
            <a:r>
              <a:rPr lang="en-US" sz="1600" dirty="0" smtClean="0"/>
              <a:t>Performance</a:t>
            </a:r>
          </a:p>
          <a:p>
            <a:endParaRPr lang="en-US" sz="1600" dirty="0"/>
          </a:p>
          <a:p>
            <a:r>
              <a:rPr lang="en-US" sz="1600" dirty="0" smtClean="0"/>
              <a:t>As we opted to perform transformations of the data using Apache Spark which by default leverage parallelism concept and in memory computation help to speed up the transformations on the large datasets. And with the spark configuration we can tweak them to increase the performance based on the data.</a:t>
            </a:r>
          </a:p>
          <a:p>
            <a:endParaRPr lang="en-US" sz="1600" dirty="0" smtClean="0"/>
          </a:p>
          <a:p>
            <a:r>
              <a:rPr lang="en-US" sz="1600" dirty="0" smtClean="0"/>
              <a:t>Availability</a:t>
            </a:r>
          </a:p>
          <a:p>
            <a:endParaRPr lang="en-US" sz="1600" dirty="0"/>
          </a:p>
          <a:p>
            <a:r>
              <a:rPr lang="en-US" sz="1600" dirty="0" smtClean="0"/>
              <a:t>As we are using </a:t>
            </a:r>
            <a:r>
              <a:rPr lang="en-US" sz="1600" dirty="0" err="1" smtClean="0"/>
              <a:t>serverless</a:t>
            </a:r>
            <a:r>
              <a:rPr lang="en-US" sz="1600" dirty="0" smtClean="0"/>
              <a:t> application like Lambda, Glue and S3 for storage gives more availability standpoint from AWS and by maintain retry mechanisms and custom health check scaling options help to draw more availability.</a:t>
            </a:r>
          </a:p>
        </p:txBody>
      </p:sp>
      <p:sp>
        <p:nvSpPr>
          <p:cNvPr id="7" name="TextBox 6"/>
          <p:cNvSpPr txBox="1"/>
          <p:nvPr/>
        </p:nvSpPr>
        <p:spPr>
          <a:xfrm>
            <a:off x="2327564" y="99753"/>
            <a:ext cx="6708371" cy="523220"/>
          </a:xfrm>
          <a:prstGeom prst="rect">
            <a:avLst/>
          </a:prstGeom>
          <a:noFill/>
        </p:spPr>
        <p:txBody>
          <a:bodyPr wrap="square" rtlCol="0">
            <a:spAutoFit/>
          </a:bodyPr>
          <a:lstStyle/>
          <a:p>
            <a:pPr algn="ctr"/>
            <a:r>
              <a:rPr lang="en-US" sz="2800" dirty="0" smtClean="0"/>
              <a:t>Non Functional Requirements</a:t>
            </a:r>
            <a:endParaRPr lang="en-US" sz="2800" dirty="0"/>
          </a:p>
        </p:txBody>
      </p:sp>
    </p:spTree>
    <p:extLst>
      <p:ext uri="{BB962C8B-B14F-4D97-AF65-F5344CB8AC3E}">
        <p14:creationId xmlns:p14="http://schemas.microsoft.com/office/powerpoint/2010/main" val="312661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9" descr="Amazon EventBridge service icon.">
            <a:extLst>
              <a:ext uri="{FF2B5EF4-FFF2-40B4-BE49-F238E27FC236}">
                <a16:creationId xmlns:a16="http://schemas.microsoft.com/office/drawing/2014/main" id="{820E96C4-59EB-2648-98B1-156ACC2C9039}"/>
              </a:ext>
            </a:extLst>
          </p:cNvPr>
          <p:cNvPicPr>
            <a:picLocks noChangeAspect="1" noChangeArrowheads="1"/>
          </p:cNvPicPr>
          <p:nvPr/>
        </p:nvPicPr>
        <p:blipFill>
          <a:blip r:embed="rId2">
            <a:extLst>
              <a:ext uri="{96DAC541-7B7A-43D3-8B79-37D633B846F1}">
                <asvg:svgBlip xmlns="" xmlns:asvg="http://schemas.microsoft.com/office/drawing/2016/SVG/main" r:embed="rId5"/>
              </a:ext>
            </a:extLst>
          </a:blip>
          <a:srcRect/>
          <a:stretch/>
        </p:blipFill>
        <p:spPr bwMode="auto">
          <a:xfrm>
            <a:off x="1745441" y="3477382"/>
            <a:ext cx="548871" cy="54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1">
            <a:extLst>
              <a:ext uri="{FF2B5EF4-FFF2-40B4-BE49-F238E27FC236}">
                <a16:creationId xmlns:a16="http://schemas.microsoft.com/office/drawing/2014/main" id="{C9BB1F7E-248D-424E-8B74-0C0C9C2B1E04}"/>
              </a:ext>
            </a:extLst>
          </p:cNvPr>
          <p:cNvSpPr txBox="1">
            <a:spLocks noChangeArrowheads="1"/>
          </p:cNvSpPr>
          <p:nvPr/>
        </p:nvSpPr>
        <p:spPr bwMode="auto">
          <a:xfrm>
            <a:off x="1237469" y="4130602"/>
            <a:ext cx="1564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7" name="Graphic 17" descr="AWS Step Functions service icon.">
            <a:extLst>
              <a:ext uri="{FF2B5EF4-FFF2-40B4-BE49-F238E27FC236}">
                <a16:creationId xmlns:a16="http://schemas.microsoft.com/office/drawing/2014/main" id="{0653FD24-2B86-D54E-B72A-EDBDEF2955D6}"/>
              </a:ext>
            </a:extLst>
          </p:cNvPr>
          <p:cNvPicPr>
            <a:picLocks noChangeAspect="1" noChangeArrowheads="1"/>
          </p:cNvPicPr>
          <p:nvPr/>
        </p:nvPicPr>
        <p:blipFill>
          <a:blip r:embed="rId6">
            <a:extLst>
              <a:ext uri="{96DAC541-7B7A-43D3-8B79-37D633B846F1}">
                <asvg:svgBlip xmlns="" xmlns:asvg="http://schemas.microsoft.com/office/drawing/2016/SVG/main" r:embed="rId3"/>
              </a:ext>
            </a:extLst>
          </a:blip>
          <a:srcRect/>
          <a:stretch/>
        </p:blipFill>
        <p:spPr bwMode="auto">
          <a:xfrm>
            <a:off x="5262484" y="767548"/>
            <a:ext cx="493158" cy="49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a:extLst>
              <a:ext uri="{FF2B5EF4-FFF2-40B4-BE49-F238E27FC236}">
                <a16:creationId xmlns:a16="http://schemas.microsoft.com/office/drawing/2014/main" id="{C7A69B04-7558-2B41-ADF0-336B92A47345}"/>
              </a:ext>
            </a:extLst>
          </p:cNvPr>
          <p:cNvSpPr txBox="1">
            <a:spLocks noChangeArrowheads="1"/>
          </p:cNvSpPr>
          <p:nvPr/>
        </p:nvSpPr>
        <p:spPr bwMode="auto">
          <a:xfrm>
            <a:off x="5041844" y="1322152"/>
            <a:ext cx="948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Step Functions</a:t>
            </a:r>
          </a:p>
        </p:txBody>
      </p:sp>
      <p:pic>
        <p:nvPicPr>
          <p:cNvPr id="9" name="Graphic 25" descr="Scheduler resource icon for the Amazon EventBridge service.">
            <a:extLst>
              <a:ext uri="{FF2B5EF4-FFF2-40B4-BE49-F238E27FC236}">
                <a16:creationId xmlns:a16="http://schemas.microsoft.com/office/drawing/2014/main" id="{9912B49F-2A74-AB20-7E72-8128FCA4FA10}"/>
              </a:ext>
            </a:extLst>
          </p:cNvPr>
          <p:cNvPicPr>
            <a:picLocks noChangeAspect="1"/>
          </p:cNvPicPr>
          <p:nvPr/>
        </p:nvPicPr>
        <p:blipFill>
          <a:blip r:embed="rId7">
            <a:extLst>
              <a:ext uri="{96DAC541-7B7A-43D3-8B79-37D633B846F1}">
                <asvg:svgBlip xmlns="" xmlns:asvg="http://schemas.microsoft.com/office/drawing/2016/SVG/main" r:embed="rId21"/>
              </a:ext>
            </a:extLst>
          </a:blip>
          <a:stretch>
            <a:fillRect/>
          </a:stretch>
        </p:blipFill>
        <p:spPr>
          <a:xfrm>
            <a:off x="1778921" y="2191262"/>
            <a:ext cx="457200" cy="457200"/>
          </a:xfrm>
          <a:prstGeom prst="rect">
            <a:avLst/>
          </a:prstGeom>
        </p:spPr>
      </p:pic>
      <p:sp>
        <p:nvSpPr>
          <p:cNvPr id="10" name="TextBox 26">
            <a:extLst>
              <a:ext uri="{FF2B5EF4-FFF2-40B4-BE49-F238E27FC236}">
                <a16:creationId xmlns:a16="http://schemas.microsoft.com/office/drawing/2014/main" id="{B3678C14-417D-B9BA-6436-C0B9149DEB9F}"/>
              </a:ext>
            </a:extLst>
          </p:cNvPr>
          <p:cNvSpPr txBox="1">
            <a:spLocks noChangeArrowheads="1"/>
          </p:cNvSpPr>
          <p:nvPr/>
        </p:nvSpPr>
        <p:spPr bwMode="auto">
          <a:xfrm>
            <a:off x="1570212" y="2654859"/>
            <a:ext cx="914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Scheduler</a:t>
            </a:r>
          </a:p>
        </p:txBody>
      </p:sp>
      <p:pic>
        <p:nvPicPr>
          <p:cNvPr id="11" name="Graphic 10" descr="AWS Lambda service icon.">
            <a:extLst>
              <a:ext uri="{FF2B5EF4-FFF2-40B4-BE49-F238E27FC236}">
                <a16:creationId xmlns:a16="http://schemas.microsoft.com/office/drawing/2014/main" id="{7249C1EC-5A69-3C4D-9DDF-0DB93BB70BC6}"/>
              </a:ext>
            </a:extLst>
          </p:cNvPr>
          <p:cNvPicPr>
            <a:picLocks noChangeAspect="1" noChangeArrowheads="1"/>
          </p:cNvPicPr>
          <p:nvPr/>
        </p:nvPicPr>
        <p:blipFill>
          <a:blip r:embed="rId22">
            <a:extLst>
              <a:ext uri="{96DAC541-7B7A-43D3-8B79-37D633B846F1}">
                <asvg:svgBlip xmlns="" xmlns:asvg="http://schemas.microsoft.com/office/drawing/2016/SVG/main" r:embed="rId9"/>
              </a:ext>
            </a:extLst>
          </a:blip>
          <a:srcRect/>
          <a:stretch/>
        </p:blipFill>
        <p:spPr bwMode="auto">
          <a:xfrm>
            <a:off x="4330920" y="1865746"/>
            <a:ext cx="526279" cy="526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20">
            <a:extLst>
              <a:ext uri="{FF2B5EF4-FFF2-40B4-BE49-F238E27FC236}">
                <a16:creationId xmlns:a16="http://schemas.microsoft.com/office/drawing/2014/main" id="{E5D4A7D0-5E44-1943-968A-C198F40D0E71}"/>
              </a:ext>
            </a:extLst>
          </p:cNvPr>
          <p:cNvSpPr txBox="1">
            <a:spLocks noChangeArrowheads="1"/>
          </p:cNvSpPr>
          <p:nvPr/>
        </p:nvSpPr>
        <p:spPr bwMode="auto">
          <a:xfrm>
            <a:off x="3821058" y="2509962"/>
            <a:ext cx="1583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pic>
        <p:nvPicPr>
          <p:cNvPr id="13"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23">
            <a:extLst>
              <a:ext uri="{96DAC541-7B7A-43D3-8B79-37D633B846F1}">
                <asvg:svgBlip xmlns="" xmlns:asvg="http://schemas.microsoft.com/office/drawing/2016/SVG/main" r:embed="rId4"/>
              </a:ext>
            </a:extLst>
          </a:blip>
          <a:srcRect/>
          <a:stretch/>
        </p:blipFill>
        <p:spPr bwMode="auto">
          <a:xfrm>
            <a:off x="4297899" y="3447391"/>
            <a:ext cx="578862" cy="57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106079" y="4031771"/>
            <a:ext cx="9031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Glue Job</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15"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23">
            <a:extLst>
              <a:ext uri="{96DAC541-7B7A-43D3-8B79-37D633B846F1}">
                <asvg:svgBlip xmlns="" xmlns:asvg="http://schemas.microsoft.com/office/drawing/2016/SVG/main" r:embed="rId4"/>
              </a:ext>
            </a:extLst>
          </a:blip>
          <a:srcRect/>
          <a:stretch/>
        </p:blipFill>
        <p:spPr bwMode="auto">
          <a:xfrm>
            <a:off x="4297899" y="4883364"/>
            <a:ext cx="578862" cy="57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4161116" y="5460083"/>
            <a:ext cx="90310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Glue Job</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19" name="Graphic 53" descr="Crawler resource icon for the AWS Glue service.">
            <a:extLst>
              <a:ext uri="{FF2B5EF4-FFF2-40B4-BE49-F238E27FC236}">
                <a16:creationId xmlns:a16="http://schemas.microsoft.com/office/drawing/2014/main" id="{BF2EF803-75CA-4822-AC84-2355412B9688}"/>
              </a:ext>
            </a:extLst>
          </p:cNvPr>
          <p:cNvPicPr>
            <a:picLocks noChangeAspect="1"/>
          </p:cNvPicPr>
          <p:nvPr/>
        </p:nvPicPr>
        <p:blipFill>
          <a:blip r:embed="rId24">
            <a:extLst>
              <a:ext uri="{96DAC541-7B7A-43D3-8B79-37D633B846F1}">
                <asvg:svgBlip xmlns="" xmlns:asvg="http://schemas.microsoft.com/office/drawing/2016/SVG/main" r:embed="rId27"/>
              </a:ext>
            </a:extLst>
          </a:blip>
          <a:stretch>
            <a:fillRect/>
          </a:stretch>
        </p:blipFill>
        <p:spPr>
          <a:xfrm>
            <a:off x="8482496" y="2191262"/>
            <a:ext cx="457200" cy="457200"/>
          </a:xfrm>
          <a:prstGeom prst="rect">
            <a:avLst/>
          </a:prstGeom>
        </p:spPr>
      </p:pic>
      <p:sp>
        <p:nvSpPr>
          <p:cNvPr id="20" name="TextBox 16">
            <a:extLst>
              <a:ext uri="{FF2B5EF4-FFF2-40B4-BE49-F238E27FC236}">
                <a16:creationId xmlns:a16="http://schemas.microsoft.com/office/drawing/2014/main" id="{178A2E04-E001-4538-95D6-A4627C14D97C}"/>
              </a:ext>
            </a:extLst>
          </p:cNvPr>
          <p:cNvSpPr txBox="1">
            <a:spLocks noChangeArrowheads="1"/>
          </p:cNvSpPr>
          <p:nvPr/>
        </p:nvSpPr>
        <p:spPr bwMode="auto">
          <a:xfrm>
            <a:off x="8220271" y="2700036"/>
            <a:ext cx="948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Crawler</a:t>
            </a:r>
          </a:p>
        </p:txBody>
      </p:sp>
      <p:pic>
        <p:nvPicPr>
          <p:cNvPr id="21" name="Graphic 55" descr="AWS Glue Data Catalog resource icon for the AWS Glue service.">
            <a:extLst>
              <a:ext uri="{FF2B5EF4-FFF2-40B4-BE49-F238E27FC236}">
                <a16:creationId xmlns:a16="http://schemas.microsoft.com/office/drawing/2014/main" id="{118AEBA6-B174-4027-9F75-4D03C7AEB8A0}"/>
              </a:ext>
            </a:extLst>
          </p:cNvPr>
          <p:cNvPicPr>
            <a:picLocks noChangeAspect="1"/>
          </p:cNvPicPr>
          <p:nvPr/>
        </p:nvPicPr>
        <p:blipFill>
          <a:blip r:embed="rId28">
            <a:extLst>
              <a:ext uri="{96DAC541-7B7A-43D3-8B79-37D633B846F1}">
                <asvg:svgBlip xmlns="" xmlns:asvg="http://schemas.microsoft.com/office/drawing/2016/SVG/main" r:embed="rId8"/>
              </a:ext>
            </a:extLst>
          </a:blip>
          <a:stretch>
            <a:fillRect/>
          </a:stretch>
        </p:blipFill>
        <p:spPr>
          <a:xfrm>
            <a:off x="10392169" y="2188364"/>
            <a:ext cx="457200" cy="457200"/>
          </a:xfrm>
          <a:prstGeom prst="rect">
            <a:avLst/>
          </a:prstGeom>
        </p:spPr>
      </p:pic>
      <p:sp>
        <p:nvSpPr>
          <p:cNvPr id="22" name="TextBox 24">
            <a:extLst>
              <a:ext uri="{FF2B5EF4-FFF2-40B4-BE49-F238E27FC236}">
                <a16:creationId xmlns:a16="http://schemas.microsoft.com/office/drawing/2014/main" id="{1AE5850E-13B3-48A3-95E4-9C2ABD35A954}"/>
              </a:ext>
            </a:extLst>
          </p:cNvPr>
          <p:cNvSpPr txBox="1">
            <a:spLocks noChangeArrowheads="1"/>
          </p:cNvSpPr>
          <p:nvPr/>
        </p:nvSpPr>
        <p:spPr bwMode="auto">
          <a:xfrm>
            <a:off x="10145680" y="2686510"/>
            <a:ext cx="10751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Catalog</a:t>
            </a:r>
          </a:p>
        </p:txBody>
      </p:sp>
      <p:pic>
        <p:nvPicPr>
          <p:cNvPr id="23"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29">
            <a:extLst>
              <a:ext uri="{96DAC541-7B7A-43D3-8B79-37D633B846F1}">
                <asvg:svgBlip xmlns="" xmlns:asvg="http://schemas.microsoft.com/office/drawing/2016/SVG/main" r:embed="rId13"/>
              </a:ext>
            </a:extLst>
          </a:blip>
          <a:srcRect/>
          <a:stretch/>
        </p:blipFill>
        <p:spPr bwMode="auto">
          <a:xfrm>
            <a:off x="10385888" y="3588712"/>
            <a:ext cx="606713" cy="6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9957689" y="4355219"/>
            <a:ext cx="16029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25" name="Graphic 59" descr="AWS Glue Data Quality resource icon for the AWS Glue service.">
            <a:extLst>
              <a:ext uri="{FF2B5EF4-FFF2-40B4-BE49-F238E27FC236}">
                <a16:creationId xmlns:a16="http://schemas.microsoft.com/office/drawing/2014/main" id="{11DE7C73-03D5-4B2A-B781-03169D71DC7F}"/>
              </a:ext>
            </a:extLst>
          </p:cNvPr>
          <p:cNvPicPr>
            <a:picLocks noChangeAspect="1"/>
          </p:cNvPicPr>
          <p:nvPr/>
        </p:nvPicPr>
        <p:blipFill>
          <a:blip r:embed="rId30">
            <a:extLst>
              <a:ext uri="{96DAC541-7B7A-43D3-8B79-37D633B846F1}">
                <asvg:svgBlip xmlns="" xmlns:asvg="http://schemas.microsoft.com/office/drawing/2016/SVG/main" r:embed="rId12"/>
              </a:ext>
            </a:extLst>
          </a:blip>
          <a:stretch>
            <a:fillRect/>
          </a:stretch>
        </p:blipFill>
        <p:spPr>
          <a:xfrm>
            <a:off x="5052744" y="3482832"/>
            <a:ext cx="502920" cy="502920"/>
          </a:xfrm>
          <a:prstGeom prst="rect">
            <a:avLst/>
          </a:prstGeom>
        </p:spPr>
      </p:pic>
      <p:sp>
        <p:nvSpPr>
          <p:cNvPr id="26" name="TextBox 24">
            <a:extLst>
              <a:ext uri="{FF2B5EF4-FFF2-40B4-BE49-F238E27FC236}">
                <a16:creationId xmlns:a16="http://schemas.microsoft.com/office/drawing/2014/main" id="{B120249F-D92F-4325-9FA6-3FA7473402FC}"/>
              </a:ext>
            </a:extLst>
          </p:cNvPr>
          <p:cNvSpPr txBox="1">
            <a:spLocks noChangeArrowheads="1"/>
          </p:cNvSpPr>
          <p:nvPr/>
        </p:nvSpPr>
        <p:spPr bwMode="auto">
          <a:xfrm>
            <a:off x="4848812" y="3979108"/>
            <a:ext cx="9761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Glue Data Quality</a:t>
            </a:r>
          </a:p>
        </p:txBody>
      </p:sp>
      <p:cxnSp>
        <p:nvCxnSpPr>
          <p:cNvPr id="27" name="Straight Arrow Connector 26"/>
          <p:cNvCxnSpPr>
            <a:stCxn id="10" idx="2"/>
            <a:endCxn id="4" idx="0"/>
          </p:cNvCxnSpPr>
          <p:nvPr/>
        </p:nvCxnSpPr>
        <p:spPr>
          <a:xfrm flipH="1">
            <a:off x="2019877" y="2931858"/>
            <a:ext cx="7535" cy="545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 idx="3"/>
            <a:endCxn id="37" idx="1"/>
          </p:cNvCxnSpPr>
          <p:nvPr/>
        </p:nvCxnSpPr>
        <p:spPr>
          <a:xfrm flipV="1">
            <a:off x="2294312" y="3744893"/>
            <a:ext cx="1272752" cy="6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Graphic 91" descr="Internet resource icon for the General Icons category.">
            <a:extLst>
              <a:ext uri="{FF2B5EF4-FFF2-40B4-BE49-F238E27FC236}">
                <a16:creationId xmlns:a16="http://schemas.microsoft.com/office/drawing/2014/main" id="{0EEE1E7F-10A5-44F1-8084-ABE8C48FFBBD}"/>
              </a:ext>
            </a:extLst>
          </p:cNvPr>
          <p:cNvPicPr>
            <a:picLocks noChangeAspect="1"/>
          </p:cNvPicPr>
          <p:nvPr/>
        </p:nvPicPr>
        <p:blipFill>
          <a:blip r:embed="rId31">
            <a:extLst>
              <a:ext uri="{96DAC541-7B7A-43D3-8B79-37D633B846F1}">
                <asvg:svgBlip xmlns="" xmlns:asvg="http://schemas.microsoft.com/office/drawing/2016/SVG/main" r:embed="rId32"/>
              </a:ext>
            </a:extLst>
          </a:blip>
          <a:stretch>
            <a:fillRect/>
          </a:stretch>
        </p:blipFill>
        <p:spPr>
          <a:xfrm>
            <a:off x="2074279" y="881220"/>
            <a:ext cx="574922" cy="574922"/>
          </a:xfrm>
          <a:prstGeom prst="rect">
            <a:avLst/>
          </a:prstGeom>
        </p:spPr>
      </p:pic>
      <p:sp>
        <p:nvSpPr>
          <p:cNvPr id="32" name="TextBox 29">
            <a:extLst>
              <a:ext uri="{FF2B5EF4-FFF2-40B4-BE49-F238E27FC236}">
                <a16:creationId xmlns:a16="http://schemas.microsoft.com/office/drawing/2014/main" id="{39619346-3854-4095-907E-2F3C8D53CA42}"/>
              </a:ext>
            </a:extLst>
          </p:cNvPr>
          <p:cNvSpPr txBox="1">
            <a:spLocks noChangeArrowheads="1"/>
          </p:cNvSpPr>
          <p:nvPr/>
        </p:nvSpPr>
        <p:spPr bwMode="auto">
          <a:xfrm>
            <a:off x="1805023" y="1350986"/>
            <a:ext cx="10731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50" dirty="0" smtClean="0">
                <a:latin typeface="Arial" panose="020B0604020202020204" pitchFamily="34" charset="0"/>
                <a:cs typeface="Arial" panose="020B0604020202020204" pitchFamily="34" charset="0"/>
              </a:rPr>
              <a:t>Google </a:t>
            </a:r>
            <a:r>
              <a:rPr lang="en-US" altLang="en-US" sz="1050" dirty="0" err="1" smtClean="0">
                <a:latin typeface="Arial" panose="020B0604020202020204" pitchFamily="34" charset="0"/>
                <a:cs typeface="Arial" panose="020B0604020202020204" pitchFamily="34" charset="0"/>
              </a:rPr>
              <a:t>Youtube</a:t>
            </a:r>
            <a:r>
              <a:rPr lang="en-US" altLang="en-US" sz="1050" dirty="0" smtClean="0">
                <a:latin typeface="Arial" panose="020B0604020202020204" pitchFamily="34" charset="0"/>
                <a:cs typeface="Arial" panose="020B0604020202020204" pitchFamily="34" charset="0"/>
              </a:rPr>
              <a:t> API</a:t>
            </a:r>
            <a:endParaRPr lang="en-US" altLang="en-US" sz="1050" dirty="0">
              <a:latin typeface="Arial" panose="020B0604020202020204" pitchFamily="34" charset="0"/>
              <a:cs typeface="Arial" panose="020B0604020202020204" pitchFamily="34" charset="0"/>
            </a:endParaRPr>
          </a:p>
        </p:txBody>
      </p:sp>
      <p:cxnSp>
        <p:nvCxnSpPr>
          <p:cNvPr id="35" name="Elbow Connector 34"/>
          <p:cNvCxnSpPr>
            <a:stCxn id="11" idx="0"/>
          </p:cNvCxnSpPr>
          <p:nvPr/>
        </p:nvCxnSpPr>
        <p:spPr>
          <a:xfrm rot="16200000" flipV="1">
            <a:off x="3288104" y="559789"/>
            <a:ext cx="730634" cy="188127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Rectangle 36" descr="Availability Zone 1 represented by availability zone resource group.">
            <a:extLst>
              <a:ext uri="{FF2B5EF4-FFF2-40B4-BE49-F238E27FC236}">
                <a16:creationId xmlns:a16="http://schemas.microsoft.com/office/drawing/2014/main" id="{95D102AA-00CD-FF49-9C6E-1658BE901624}"/>
              </a:ext>
            </a:extLst>
          </p:cNvPr>
          <p:cNvSpPr/>
          <p:nvPr/>
        </p:nvSpPr>
        <p:spPr bwMode="auto">
          <a:xfrm>
            <a:off x="3567064" y="1330046"/>
            <a:ext cx="2466953" cy="4829693"/>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cxnSp>
        <p:nvCxnSpPr>
          <p:cNvPr id="41" name="Straight Arrow Connector 40"/>
          <p:cNvCxnSpPr>
            <a:stCxn id="11" idx="2"/>
            <a:endCxn id="13" idx="0"/>
          </p:cNvCxnSpPr>
          <p:nvPr/>
        </p:nvCxnSpPr>
        <p:spPr>
          <a:xfrm flipH="1">
            <a:off x="4587330" y="2392025"/>
            <a:ext cx="6730" cy="1055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3" idx="2"/>
            <a:endCxn id="15" idx="0"/>
          </p:cNvCxnSpPr>
          <p:nvPr/>
        </p:nvCxnSpPr>
        <p:spPr>
          <a:xfrm>
            <a:off x="4587330" y="4026253"/>
            <a:ext cx="0" cy="85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descr="Availability Zone 1 represented by availability zone resource group.">
            <a:extLst>
              <a:ext uri="{FF2B5EF4-FFF2-40B4-BE49-F238E27FC236}">
                <a16:creationId xmlns:a16="http://schemas.microsoft.com/office/drawing/2014/main" id="{95D102AA-00CD-FF49-9C6E-1658BE901624}"/>
              </a:ext>
            </a:extLst>
          </p:cNvPr>
          <p:cNvSpPr/>
          <p:nvPr/>
        </p:nvSpPr>
        <p:spPr bwMode="auto">
          <a:xfrm>
            <a:off x="3719465" y="3174239"/>
            <a:ext cx="2019750" cy="1250154"/>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cxnSp>
        <p:nvCxnSpPr>
          <p:cNvPr id="56" name="Straight Arrow Connector 55"/>
          <p:cNvCxnSpPr>
            <a:stCxn id="19" idx="3"/>
            <a:endCxn id="21" idx="1"/>
          </p:cNvCxnSpPr>
          <p:nvPr/>
        </p:nvCxnSpPr>
        <p:spPr>
          <a:xfrm flipV="1">
            <a:off x="8939696" y="2416964"/>
            <a:ext cx="1452473" cy="2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23" idx="0"/>
            <a:endCxn id="22" idx="2"/>
          </p:cNvCxnSpPr>
          <p:nvPr/>
        </p:nvCxnSpPr>
        <p:spPr>
          <a:xfrm flipH="1" flipV="1">
            <a:off x="10683237" y="3148175"/>
            <a:ext cx="6008" cy="440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Delta Lake · GitHub"/>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7284227" y="3134624"/>
            <a:ext cx="509537" cy="509537"/>
          </a:xfrm>
          <a:prstGeom prst="rect">
            <a:avLst/>
          </a:prstGeom>
          <a:noFill/>
          <a:extLst>
            <a:ext uri="{909E8E84-426E-40DD-AFC4-6F175D3DCCD1}">
              <a14:hiddenFill xmlns:a14="http://schemas.microsoft.com/office/drawing/2010/main">
                <a:solidFill>
                  <a:srgbClr val="FFFFFF"/>
                </a:solidFill>
              </a14:hiddenFill>
            </a:ext>
          </a:extLst>
        </p:spPr>
      </p:pic>
      <p:sp>
        <p:nvSpPr>
          <p:cNvPr id="61" name="Oval 60">
            <a:extLst>
              <a:ext uri="{FF2B5EF4-FFF2-40B4-BE49-F238E27FC236}">
                <a16:creationId xmlns:a16="http://schemas.microsoft.com/office/drawing/2014/main" id="{CD96C4A8-31D8-4FC3-8EF2-276606D2356B}"/>
              </a:ext>
            </a:extLst>
          </p:cNvPr>
          <p:cNvSpPr>
            <a:spLocks noChangeAspect="1"/>
          </p:cNvSpPr>
          <p:nvPr/>
        </p:nvSpPr>
        <p:spPr bwMode="auto">
          <a:xfrm>
            <a:off x="1579303" y="3023924"/>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a:t>
            </a:r>
          </a:p>
        </p:txBody>
      </p:sp>
      <p:sp>
        <p:nvSpPr>
          <p:cNvPr id="62" name="Oval 61">
            <a:extLst>
              <a:ext uri="{FF2B5EF4-FFF2-40B4-BE49-F238E27FC236}">
                <a16:creationId xmlns:a16="http://schemas.microsoft.com/office/drawing/2014/main" id="{AE09A0DD-168F-47D9-8454-75372E3787D3}"/>
              </a:ext>
            </a:extLst>
          </p:cNvPr>
          <p:cNvSpPr>
            <a:spLocks noChangeAspect="1"/>
          </p:cNvSpPr>
          <p:nvPr/>
        </p:nvSpPr>
        <p:spPr bwMode="auto">
          <a:xfrm>
            <a:off x="3177418" y="3447391"/>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2</a:t>
            </a:r>
          </a:p>
        </p:txBody>
      </p:sp>
      <p:sp>
        <p:nvSpPr>
          <p:cNvPr id="69" name="Oval 68">
            <a:extLst>
              <a:ext uri="{FF2B5EF4-FFF2-40B4-BE49-F238E27FC236}">
                <a16:creationId xmlns:a16="http://schemas.microsoft.com/office/drawing/2014/main" id="{54801CFE-B276-4F99-8501-1E8CCB727406}"/>
              </a:ext>
            </a:extLst>
          </p:cNvPr>
          <p:cNvSpPr>
            <a:spLocks noChangeAspect="1"/>
          </p:cNvSpPr>
          <p:nvPr/>
        </p:nvSpPr>
        <p:spPr bwMode="auto">
          <a:xfrm>
            <a:off x="3782270" y="2018394"/>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3</a:t>
            </a:r>
          </a:p>
        </p:txBody>
      </p:sp>
      <p:sp>
        <p:nvSpPr>
          <p:cNvPr id="70" name="Oval 69">
            <a:extLst>
              <a:ext uri="{FF2B5EF4-FFF2-40B4-BE49-F238E27FC236}">
                <a16:creationId xmlns:a16="http://schemas.microsoft.com/office/drawing/2014/main" id="{0FDDA8B3-BF31-4210-A13B-352104019F4C}"/>
              </a:ext>
            </a:extLst>
          </p:cNvPr>
          <p:cNvSpPr>
            <a:spLocks noChangeAspect="1"/>
          </p:cNvSpPr>
          <p:nvPr/>
        </p:nvSpPr>
        <p:spPr bwMode="auto">
          <a:xfrm>
            <a:off x="3787574" y="320462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4</a:t>
            </a:r>
          </a:p>
        </p:txBody>
      </p:sp>
      <p:sp>
        <p:nvSpPr>
          <p:cNvPr id="71" name="Oval 70">
            <a:extLst>
              <a:ext uri="{FF2B5EF4-FFF2-40B4-BE49-F238E27FC236}">
                <a16:creationId xmlns:a16="http://schemas.microsoft.com/office/drawing/2014/main" id="{23A58B13-5598-440B-BAA3-F333BC56B20A}"/>
              </a:ext>
            </a:extLst>
          </p:cNvPr>
          <p:cNvSpPr>
            <a:spLocks noChangeAspect="1"/>
          </p:cNvSpPr>
          <p:nvPr/>
        </p:nvSpPr>
        <p:spPr bwMode="auto">
          <a:xfrm>
            <a:off x="3782270" y="4831931"/>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5</a:t>
            </a:r>
          </a:p>
        </p:txBody>
      </p:sp>
      <p:sp>
        <p:nvSpPr>
          <p:cNvPr id="72" name="Oval 71">
            <a:extLst>
              <a:ext uri="{FF2B5EF4-FFF2-40B4-BE49-F238E27FC236}">
                <a16:creationId xmlns:a16="http://schemas.microsoft.com/office/drawing/2014/main" id="{59A3869F-AD7F-43D4-AB97-395DCED89D1C}"/>
              </a:ext>
            </a:extLst>
          </p:cNvPr>
          <p:cNvSpPr>
            <a:spLocks noChangeAspect="1"/>
          </p:cNvSpPr>
          <p:nvPr/>
        </p:nvSpPr>
        <p:spPr bwMode="auto">
          <a:xfrm>
            <a:off x="8543553" y="1736569"/>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6</a:t>
            </a:r>
          </a:p>
        </p:txBody>
      </p:sp>
      <p:sp>
        <p:nvSpPr>
          <p:cNvPr id="75" name="Oval 74">
            <a:extLst>
              <a:ext uri="{FF2B5EF4-FFF2-40B4-BE49-F238E27FC236}">
                <a16:creationId xmlns:a16="http://schemas.microsoft.com/office/drawing/2014/main" id="{0435F725-CC88-4D9E-AC49-5D90EC7DBD6B}"/>
              </a:ext>
            </a:extLst>
          </p:cNvPr>
          <p:cNvSpPr>
            <a:spLocks noChangeAspect="1"/>
          </p:cNvSpPr>
          <p:nvPr/>
        </p:nvSpPr>
        <p:spPr bwMode="auto">
          <a:xfrm>
            <a:off x="10482344" y="1736284"/>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7</a:t>
            </a:r>
          </a:p>
        </p:txBody>
      </p:sp>
      <p:sp>
        <p:nvSpPr>
          <p:cNvPr id="76" name="Oval 75">
            <a:extLst>
              <a:ext uri="{FF2B5EF4-FFF2-40B4-BE49-F238E27FC236}">
                <a16:creationId xmlns:a16="http://schemas.microsoft.com/office/drawing/2014/main" id="{46BAB2EA-465D-4824-96D4-7070FBDFC8A5}"/>
              </a:ext>
            </a:extLst>
          </p:cNvPr>
          <p:cNvSpPr>
            <a:spLocks noChangeAspect="1"/>
          </p:cNvSpPr>
          <p:nvPr/>
        </p:nvSpPr>
        <p:spPr bwMode="auto">
          <a:xfrm>
            <a:off x="11107180" y="3588712"/>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a:solidFill>
                  <a:schemeClr val="bg1"/>
                </a:solidFill>
                <a:latin typeface="Arial" panose="020B0604020202020204" pitchFamily="34" charset="0"/>
                <a:cs typeface="Arial" panose="020B0604020202020204" pitchFamily="34" charset="0"/>
              </a:rPr>
              <a:t>8</a:t>
            </a:r>
          </a:p>
        </p:txBody>
      </p:sp>
      <p:sp>
        <p:nvSpPr>
          <p:cNvPr id="1033" name="TextBox 1032"/>
          <p:cNvSpPr txBox="1"/>
          <p:nvPr/>
        </p:nvSpPr>
        <p:spPr>
          <a:xfrm>
            <a:off x="2568633" y="157942"/>
            <a:ext cx="6765170" cy="523220"/>
          </a:xfrm>
          <a:prstGeom prst="rect">
            <a:avLst/>
          </a:prstGeom>
          <a:noFill/>
        </p:spPr>
        <p:txBody>
          <a:bodyPr wrap="square" rtlCol="0">
            <a:spAutoFit/>
          </a:bodyPr>
          <a:lstStyle/>
          <a:p>
            <a:pPr algn="ctr"/>
            <a:r>
              <a:rPr lang="en-US" sz="2800" dirty="0" smtClean="0"/>
              <a:t>YouTube Analytics Architecture</a:t>
            </a:r>
            <a:endParaRPr lang="en-US" sz="2800" dirty="0"/>
          </a:p>
        </p:txBody>
      </p:sp>
      <p:pic>
        <p:nvPicPr>
          <p:cNvPr id="51"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34">
            <a:extLst>
              <a:ext uri="{96DAC541-7B7A-43D3-8B79-37D633B846F1}">
                <asvg:svgBlip xmlns="" xmlns:asvg="http://schemas.microsoft.com/office/drawing/2016/SVG/main" r:embed="rId25"/>
              </a:ext>
            </a:extLst>
          </a:blip>
          <a:srcRect/>
          <a:stretch/>
        </p:blipFill>
        <p:spPr bwMode="auto">
          <a:xfrm>
            <a:off x="7062033" y="805651"/>
            <a:ext cx="420846" cy="420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Rectangle 62" descr="Availability Zone 1 represented by availability zone resource group.">
            <a:extLst>
              <a:ext uri="{FF2B5EF4-FFF2-40B4-BE49-F238E27FC236}">
                <a16:creationId xmlns:a16="http://schemas.microsoft.com/office/drawing/2014/main" id="{95D102AA-00CD-FF49-9C6E-1658BE901624}"/>
              </a:ext>
            </a:extLst>
          </p:cNvPr>
          <p:cNvSpPr/>
          <p:nvPr/>
        </p:nvSpPr>
        <p:spPr bwMode="auto">
          <a:xfrm>
            <a:off x="6794228" y="1336970"/>
            <a:ext cx="956457" cy="4829693"/>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p:txBody>
      </p:sp>
      <p:pic>
        <p:nvPicPr>
          <p:cNvPr id="64" name="Graphic 85" descr="Bucket with objects resource icon for the Amazon S3 service.">
            <a:extLst>
              <a:ext uri="{FF2B5EF4-FFF2-40B4-BE49-F238E27FC236}">
                <a16:creationId xmlns:a16="http://schemas.microsoft.com/office/drawing/2014/main" id="{37FEDDCD-BC60-4760-8014-C58F1C4423DA}"/>
              </a:ext>
            </a:extLst>
          </p:cNvPr>
          <p:cNvPicPr>
            <a:picLocks noChangeAspect="1"/>
          </p:cNvPicPr>
          <p:nvPr/>
        </p:nvPicPr>
        <p:blipFill>
          <a:blip r:embed="rId35">
            <a:extLst>
              <a:ext uri="{96DAC541-7B7A-43D3-8B79-37D633B846F1}">
                <asvg:svgBlip xmlns:asvg="http://schemas.microsoft.com/office/drawing/2016/SVG/main" xmlns="" r:embed="rId36"/>
              </a:ext>
            </a:extLst>
          </a:blip>
          <a:stretch>
            <a:fillRect/>
          </a:stretch>
        </p:blipFill>
        <p:spPr>
          <a:xfrm>
            <a:off x="7047985" y="1885963"/>
            <a:ext cx="457200" cy="457200"/>
          </a:xfrm>
          <a:prstGeom prst="rect">
            <a:avLst/>
          </a:prstGeom>
        </p:spPr>
      </p:pic>
      <p:pic>
        <p:nvPicPr>
          <p:cNvPr id="65" name="Graphic 85" descr="Bucket with objects resource icon for the Amazon S3 service.">
            <a:extLst>
              <a:ext uri="{FF2B5EF4-FFF2-40B4-BE49-F238E27FC236}">
                <a16:creationId xmlns:a16="http://schemas.microsoft.com/office/drawing/2014/main" id="{37FEDDCD-BC60-4760-8014-C58F1C4423DA}"/>
              </a:ext>
            </a:extLst>
          </p:cNvPr>
          <p:cNvPicPr>
            <a:picLocks noChangeAspect="1"/>
          </p:cNvPicPr>
          <p:nvPr/>
        </p:nvPicPr>
        <p:blipFill>
          <a:blip r:embed="rId35">
            <a:extLst>
              <a:ext uri="{96DAC541-7B7A-43D3-8B79-37D633B846F1}">
                <asvg:svgBlip xmlns:asvg="http://schemas.microsoft.com/office/drawing/2016/SVG/main" xmlns="" r:embed="rId36"/>
              </a:ext>
            </a:extLst>
          </a:blip>
          <a:stretch>
            <a:fillRect/>
          </a:stretch>
        </p:blipFill>
        <p:spPr>
          <a:xfrm>
            <a:off x="7055627" y="3563769"/>
            <a:ext cx="457200" cy="457200"/>
          </a:xfrm>
          <a:prstGeom prst="rect">
            <a:avLst/>
          </a:prstGeom>
        </p:spPr>
      </p:pic>
      <p:pic>
        <p:nvPicPr>
          <p:cNvPr id="66" name="Graphic 85" descr="Bucket with objects resource icon for the Amazon S3 service.">
            <a:extLst>
              <a:ext uri="{FF2B5EF4-FFF2-40B4-BE49-F238E27FC236}">
                <a16:creationId xmlns:a16="http://schemas.microsoft.com/office/drawing/2014/main" id="{37FEDDCD-BC60-4760-8014-C58F1C4423DA}"/>
              </a:ext>
            </a:extLst>
          </p:cNvPr>
          <p:cNvPicPr>
            <a:picLocks noChangeAspect="1"/>
          </p:cNvPicPr>
          <p:nvPr/>
        </p:nvPicPr>
        <p:blipFill>
          <a:blip r:embed="rId35">
            <a:extLst>
              <a:ext uri="{96DAC541-7B7A-43D3-8B79-37D633B846F1}">
                <asvg:svgBlip xmlns:asvg="http://schemas.microsoft.com/office/drawing/2016/SVG/main" xmlns="" r:embed="rId36"/>
              </a:ext>
            </a:extLst>
          </a:blip>
          <a:stretch>
            <a:fillRect/>
          </a:stretch>
        </p:blipFill>
        <p:spPr>
          <a:xfrm>
            <a:off x="7072253" y="4958181"/>
            <a:ext cx="457200" cy="457200"/>
          </a:xfrm>
          <a:prstGeom prst="rect">
            <a:avLst/>
          </a:prstGeom>
        </p:spPr>
      </p:pic>
      <p:sp>
        <p:nvSpPr>
          <p:cNvPr id="67" name="TextBox 9">
            <a:extLst>
              <a:ext uri="{FF2B5EF4-FFF2-40B4-BE49-F238E27FC236}">
                <a16:creationId xmlns:a16="http://schemas.microsoft.com/office/drawing/2014/main" id="{C7A69B04-7558-2B41-ADF0-336B92A47345}"/>
              </a:ext>
            </a:extLst>
          </p:cNvPr>
          <p:cNvSpPr txBox="1">
            <a:spLocks noChangeArrowheads="1"/>
          </p:cNvSpPr>
          <p:nvPr/>
        </p:nvSpPr>
        <p:spPr bwMode="auto">
          <a:xfrm>
            <a:off x="6801949" y="2345341"/>
            <a:ext cx="948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smtClean="0">
                <a:latin typeface="Arial" panose="020B0604020202020204" pitchFamily="34" charset="0"/>
                <a:ea typeface="Amazon Ember" panose="020B0603020204020204" pitchFamily="34" charset="0"/>
                <a:cs typeface="Arial" panose="020B0604020202020204" pitchFamily="34" charset="0"/>
              </a:rPr>
              <a:t>S3 Objects -Raw </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p:txBody>
      </p:sp>
      <p:sp>
        <p:nvSpPr>
          <p:cNvPr id="68" name="TextBox 9">
            <a:extLst>
              <a:ext uri="{FF2B5EF4-FFF2-40B4-BE49-F238E27FC236}">
                <a16:creationId xmlns:a16="http://schemas.microsoft.com/office/drawing/2014/main" id="{C7A69B04-7558-2B41-ADF0-336B92A47345}"/>
              </a:ext>
            </a:extLst>
          </p:cNvPr>
          <p:cNvSpPr txBox="1">
            <a:spLocks noChangeArrowheads="1"/>
          </p:cNvSpPr>
          <p:nvPr/>
        </p:nvSpPr>
        <p:spPr bwMode="auto">
          <a:xfrm>
            <a:off x="6798088" y="3998543"/>
            <a:ext cx="948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smtClean="0">
                <a:latin typeface="Arial" panose="020B0604020202020204" pitchFamily="34" charset="0"/>
                <a:ea typeface="Amazon Ember" panose="020B0603020204020204" pitchFamily="34" charset="0"/>
                <a:cs typeface="Arial" panose="020B0604020202020204" pitchFamily="34" charset="0"/>
              </a:rPr>
              <a:t>S3 Objects -curated </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p:txBody>
      </p:sp>
      <p:sp>
        <p:nvSpPr>
          <p:cNvPr id="73" name="TextBox 9">
            <a:extLst>
              <a:ext uri="{FF2B5EF4-FFF2-40B4-BE49-F238E27FC236}">
                <a16:creationId xmlns:a16="http://schemas.microsoft.com/office/drawing/2014/main" id="{C7A69B04-7558-2B41-ADF0-336B92A47345}"/>
              </a:ext>
            </a:extLst>
          </p:cNvPr>
          <p:cNvSpPr txBox="1">
            <a:spLocks noChangeArrowheads="1"/>
          </p:cNvSpPr>
          <p:nvPr/>
        </p:nvSpPr>
        <p:spPr bwMode="auto">
          <a:xfrm>
            <a:off x="6793228" y="5407343"/>
            <a:ext cx="948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smtClean="0">
                <a:latin typeface="Arial" panose="020B0604020202020204" pitchFamily="34" charset="0"/>
                <a:ea typeface="Amazon Ember" panose="020B0603020204020204" pitchFamily="34" charset="0"/>
                <a:cs typeface="Arial" panose="020B0604020202020204" pitchFamily="34" charset="0"/>
              </a:rPr>
              <a:t>S3 Objects -consumption </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p:txBody>
      </p:sp>
      <p:cxnSp>
        <p:nvCxnSpPr>
          <p:cNvPr id="38" name="Straight Arrow Connector 37"/>
          <p:cNvCxnSpPr>
            <a:stCxn id="11" idx="3"/>
            <a:endCxn id="64" idx="1"/>
          </p:cNvCxnSpPr>
          <p:nvPr/>
        </p:nvCxnSpPr>
        <p:spPr>
          <a:xfrm flipV="1">
            <a:off x="4857199" y="2114563"/>
            <a:ext cx="2190786" cy="14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49" idx="3"/>
            <a:endCxn id="65" idx="1"/>
          </p:cNvCxnSpPr>
          <p:nvPr/>
        </p:nvCxnSpPr>
        <p:spPr>
          <a:xfrm flipV="1">
            <a:off x="5739215" y="3792369"/>
            <a:ext cx="1316412" cy="6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5" idx="3"/>
            <a:endCxn id="66" idx="1"/>
          </p:cNvCxnSpPr>
          <p:nvPr/>
        </p:nvCxnSpPr>
        <p:spPr>
          <a:xfrm>
            <a:off x="4876761" y="5172795"/>
            <a:ext cx="2195492" cy="1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62">
            <a:extLst>
              <a:ext uri="{FF2B5EF4-FFF2-40B4-BE49-F238E27FC236}">
                <a16:creationId xmlns:a16="http://schemas.microsoft.com/office/drawing/2014/main" id="{03BDFE94-8CD7-4905-A7A8-A1ADD3FD6F55}"/>
              </a:ext>
            </a:extLst>
          </p:cNvPr>
          <p:cNvSpPr txBox="1">
            <a:spLocks noChangeArrowheads="1"/>
          </p:cNvSpPr>
          <p:nvPr/>
        </p:nvSpPr>
        <p:spPr bwMode="auto">
          <a:xfrm>
            <a:off x="6576239" y="1361275"/>
            <a:ext cx="13827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smtClean="0">
                <a:latin typeface="Arial" panose="020B0604020202020204" pitchFamily="34" charset="0"/>
                <a:ea typeface="Amazon Ember" panose="020B0603020204020204" pitchFamily="34" charset="0"/>
                <a:cs typeface="Arial" panose="020B0604020202020204" pitchFamily="34" charset="0"/>
              </a:rPr>
              <a:t>AWS S3</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cxnSp>
        <p:nvCxnSpPr>
          <p:cNvPr id="54" name="Elbow Connector 53"/>
          <p:cNvCxnSpPr>
            <a:stCxn id="19" idx="1"/>
            <a:endCxn id="63" idx="3"/>
          </p:cNvCxnSpPr>
          <p:nvPr/>
        </p:nvCxnSpPr>
        <p:spPr>
          <a:xfrm rot="10800000" flipV="1">
            <a:off x="7750686" y="2419861"/>
            <a:ext cx="731811" cy="13319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Picture 4" descr="Delta Lake · GitHub"/>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7272334" y="4484150"/>
            <a:ext cx="509537" cy="509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02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088968" y="1155469"/>
            <a:ext cx="9592887" cy="4801314"/>
          </a:xfrm>
          <a:prstGeom prst="rect">
            <a:avLst/>
          </a:prstGeom>
          <a:noFill/>
        </p:spPr>
        <p:txBody>
          <a:bodyPr wrap="square" rtlCol="0">
            <a:spAutoFit/>
          </a:bodyPr>
          <a:lstStyle/>
          <a:p>
            <a:pPr marL="342900" indent="-342900">
              <a:buAutoNum type="arabicPeriod"/>
            </a:pPr>
            <a:r>
              <a:rPr lang="en-US" dirty="0" smtClean="0"/>
              <a:t>Using the </a:t>
            </a:r>
            <a:r>
              <a:rPr lang="en-US" dirty="0" err="1"/>
              <a:t>c</a:t>
            </a:r>
            <a:r>
              <a:rPr lang="en-US" dirty="0" err="1" smtClean="0"/>
              <a:t>ron</a:t>
            </a:r>
            <a:r>
              <a:rPr lang="en-US" dirty="0" smtClean="0"/>
              <a:t> expression we will trigger the event bridge rule which will runs once in a day at 5 PM.</a:t>
            </a:r>
          </a:p>
          <a:p>
            <a:pPr marL="342900" indent="-342900">
              <a:buAutoNum type="arabicPeriod"/>
            </a:pPr>
            <a:r>
              <a:rPr lang="en-US" dirty="0" smtClean="0"/>
              <a:t>Once the rule get trigger then it will start the execution of step function.</a:t>
            </a:r>
          </a:p>
          <a:p>
            <a:pPr marL="342900" indent="-342900">
              <a:buAutoNum type="arabicPeriod"/>
            </a:pPr>
            <a:r>
              <a:rPr lang="en-US" dirty="0" smtClean="0"/>
              <a:t>This is the first task which will get the data from YouTube Data API from the internet and store them into S3 bucket as csv files.</a:t>
            </a:r>
          </a:p>
          <a:p>
            <a:pPr marL="342900" indent="-342900">
              <a:buAutoNum type="arabicPeriod"/>
            </a:pPr>
            <a:r>
              <a:rPr lang="en-US" dirty="0" smtClean="0"/>
              <a:t>This is the second task in step functions which will read from the output of first task and do the data cleansing and data quality checks and write to another object folder in same S3 bucket in delta format.</a:t>
            </a:r>
          </a:p>
          <a:p>
            <a:pPr marL="342900" indent="-342900">
              <a:buAutoNum type="arabicPeriod"/>
            </a:pPr>
            <a:r>
              <a:rPr lang="en-US" dirty="0" smtClean="0"/>
              <a:t>This is the third step which reads the data from curated layer and then defines load the dim tables and later load the fact tables based on the logic and write it back to consumption location in S3 as delta format.</a:t>
            </a:r>
          </a:p>
          <a:p>
            <a:pPr marL="342900" indent="-342900">
              <a:buAutoNum type="arabicPeriod"/>
            </a:pPr>
            <a:r>
              <a:rPr lang="en-US" dirty="0" smtClean="0"/>
              <a:t>We will use Glue crawler to read the metadata details for the data stored in S3 of delta format and create the tables in AWS glue catalog.</a:t>
            </a:r>
          </a:p>
          <a:p>
            <a:pPr marL="342900" indent="-342900">
              <a:buAutoNum type="arabicPeriod"/>
            </a:pPr>
            <a:r>
              <a:rPr lang="en-US" dirty="0" smtClean="0"/>
              <a:t>We can locate the tables created in AWS glue catalog inside the database once the crawler is successful.</a:t>
            </a:r>
          </a:p>
          <a:p>
            <a:pPr marL="342900" indent="-342900">
              <a:buAutoNum type="arabicPeriod"/>
            </a:pPr>
            <a:r>
              <a:rPr lang="en-US" dirty="0" smtClean="0"/>
              <a:t>Finally we can query the data from AWS Glue Catalog using Athena to derive the solutions with the requirement.</a:t>
            </a:r>
            <a:endParaRPr lang="en-US" dirty="0"/>
          </a:p>
        </p:txBody>
      </p:sp>
      <p:sp>
        <p:nvSpPr>
          <p:cNvPr id="15" name="TextBox 14"/>
          <p:cNvSpPr txBox="1"/>
          <p:nvPr/>
        </p:nvSpPr>
        <p:spPr>
          <a:xfrm>
            <a:off x="2161309" y="232756"/>
            <a:ext cx="6858000" cy="523220"/>
          </a:xfrm>
          <a:prstGeom prst="rect">
            <a:avLst/>
          </a:prstGeom>
          <a:noFill/>
        </p:spPr>
        <p:txBody>
          <a:bodyPr wrap="square" rtlCol="0">
            <a:spAutoFit/>
          </a:bodyPr>
          <a:lstStyle/>
          <a:p>
            <a:pPr algn="ctr"/>
            <a:r>
              <a:rPr lang="en-US" sz="2800" dirty="0" smtClean="0"/>
              <a:t>Data Pipeline Architecture Flow Details</a:t>
            </a:r>
            <a:endParaRPr lang="en-US" sz="2800" dirty="0"/>
          </a:p>
        </p:txBody>
      </p:sp>
    </p:spTree>
    <p:extLst>
      <p:ext uri="{BB962C8B-B14F-4D97-AF65-F5344CB8AC3E}">
        <p14:creationId xmlns:p14="http://schemas.microsoft.com/office/powerpoint/2010/main" val="358783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2503" y="953361"/>
            <a:ext cx="6733308" cy="5364312"/>
          </a:xfrm>
          <a:prstGeom prst="rect">
            <a:avLst/>
          </a:prstGeom>
        </p:spPr>
      </p:pic>
      <p:sp>
        <p:nvSpPr>
          <p:cNvPr id="5" name="TextBox 4"/>
          <p:cNvSpPr txBox="1"/>
          <p:nvPr/>
        </p:nvSpPr>
        <p:spPr>
          <a:xfrm>
            <a:off x="1849582" y="182881"/>
            <a:ext cx="7739149" cy="523220"/>
          </a:xfrm>
          <a:prstGeom prst="rect">
            <a:avLst/>
          </a:prstGeom>
          <a:noFill/>
        </p:spPr>
        <p:txBody>
          <a:bodyPr wrap="square" rtlCol="0">
            <a:spAutoFit/>
          </a:bodyPr>
          <a:lstStyle/>
          <a:p>
            <a:pPr algn="ctr"/>
            <a:r>
              <a:rPr lang="en-US" sz="2800" dirty="0" smtClean="0"/>
              <a:t>Data Model Schema For YouTube Data Analytics</a:t>
            </a:r>
            <a:endParaRPr lang="en-US" sz="2800" dirty="0"/>
          </a:p>
        </p:txBody>
      </p:sp>
    </p:spTree>
    <p:extLst>
      <p:ext uri="{BB962C8B-B14F-4D97-AF65-F5344CB8AC3E}">
        <p14:creationId xmlns:p14="http://schemas.microsoft.com/office/powerpoint/2010/main" val="203528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7403" y="897775"/>
            <a:ext cx="9767455" cy="923330"/>
          </a:xfrm>
          <a:prstGeom prst="rect">
            <a:avLst/>
          </a:prstGeom>
          <a:noFill/>
        </p:spPr>
        <p:txBody>
          <a:bodyPr wrap="square" rtlCol="0">
            <a:spAutoFit/>
          </a:bodyPr>
          <a:lstStyle/>
          <a:p>
            <a:r>
              <a:rPr lang="en-US" dirty="0" smtClean="0"/>
              <a:t>For the code related information below is the </a:t>
            </a:r>
            <a:r>
              <a:rPr lang="en-US" dirty="0" err="1" smtClean="0"/>
              <a:t>git</a:t>
            </a:r>
            <a:r>
              <a:rPr lang="en-US" dirty="0" smtClean="0"/>
              <a:t> repo link,</a:t>
            </a:r>
          </a:p>
          <a:p>
            <a:endParaRPr lang="en-US" dirty="0"/>
          </a:p>
          <a:p>
            <a:r>
              <a:rPr lang="en-US" dirty="0" smtClean="0">
                <a:hlinkClick r:id="rId2"/>
              </a:rPr>
              <a:t>https://github.com/sandeepchandra/youtube-analytics-aws.git</a:t>
            </a:r>
            <a:endParaRPr lang="en-US" dirty="0" smtClean="0"/>
          </a:p>
        </p:txBody>
      </p:sp>
    </p:spTree>
    <p:extLst>
      <p:ext uri="{BB962C8B-B14F-4D97-AF65-F5344CB8AC3E}">
        <p14:creationId xmlns:p14="http://schemas.microsoft.com/office/powerpoint/2010/main" val="470334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681</Words>
  <Application>Microsoft Office PowerPoint</Application>
  <PresentationFormat>Widescreen</PresentationFormat>
  <Paragraphs>86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Amazon Ember</vt:lpstr>
      <vt:lpstr>Arial</vt:lpstr>
      <vt:lpstr>Calibri</vt:lpstr>
      <vt:lpstr>Calibri Light</vt:lpstr>
      <vt:lpstr>Office Theme</vt:lpstr>
      <vt:lpstr>PowerPoint Presentation</vt:lpstr>
      <vt:lpstr>Solution Overview</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16</cp:revision>
  <dcterms:created xsi:type="dcterms:W3CDTF">2024-09-03T12:11:48Z</dcterms:created>
  <dcterms:modified xsi:type="dcterms:W3CDTF">2024-09-04T06:02:56Z</dcterms:modified>
</cp:coreProperties>
</file>