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panose="020B0704020202020204" pitchFamily="34" charset="0"/>
      <p:regular r:id="rId13"/>
      <p:bold r:id="rId14"/>
    </p:embeddedFont>
    <p:embeddedFont>
      <p:font typeface="Times New Roman Bold" panose="02020803070505020304" pitchFamily="18" charset="0"/>
      <p:regular r:id="rId15"/>
      <p:bold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2" d="100"/>
          <a:sy n="32" d="100"/>
        </p:scale>
        <p:origin x="994"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TextBox 3"/>
          <p:cNvSpPr txBox="1"/>
          <p:nvPr/>
        </p:nvSpPr>
        <p:spPr>
          <a:xfrm>
            <a:off x="1028700" y="7733566"/>
            <a:ext cx="8115300" cy="2103140"/>
          </a:xfrm>
          <a:prstGeom prst="rect">
            <a:avLst/>
          </a:prstGeom>
        </p:spPr>
        <p:txBody>
          <a:bodyPr lIns="0" tIns="0" rIns="0" bIns="0" rtlCol="0" anchor="t">
            <a:spAutoFit/>
          </a:bodyPr>
          <a:lstStyle/>
          <a:p>
            <a:pPr algn="l">
              <a:lnSpc>
                <a:spcPts val="4121"/>
              </a:lnSpc>
            </a:pPr>
            <a:r>
              <a:rPr lang="en-US" sz="3434" b="1" spc="-2" dirty="0">
                <a:solidFill>
                  <a:srgbClr val="000000"/>
                </a:solidFill>
                <a:latin typeface="Times New Roman Bold"/>
                <a:ea typeface="Times New Roman Bold"/>
                <a:cs typeface="Times New Roman Bold"/>
                <a:sym typeface="Times New Roman Bold"/>
              </a:rPr>
              <a:t>Presented By						</a:t>
            </a:r>
          </a:p>
          <a:p>
            <a:pPr algn="l">
              <a:lnSpc>
                <a:spcPts val="4121"/>
              </a:lnSpc>
            </a:pPr>
            <a:r>
              <a:rPr lang="en-US" sz="3434" b="1" dirty="0">
                <a:solidFill>
                  <a:srgbClr val="000000"/>
                </a:solidFill>
                <a:latin typeface="Times New Roman Bold"/>
                <a:ea typeface="Times New Roman Bold"/>
                <a:cs typeface="Times New Roman Bold"/>
                <a:sym typeface="Times New Roman Bold"/>
              </a:rPr>
              <a:t>Sandeep Choudhary (05118011621)</a:t>
            </a:r>
          </a:p>
          <a:p>
            <a:pPr algn="l">
              <a:lnSpc>
                <a:spcPts val="4121"/>
              </a:lnSpc>
            </a:pPr>
            <a:endParaRPr lang="en-US" sz="3434" b="1" spc="-2" dirty="0">
              <a:solidFill>
                <a:srgbClr val="000000"/>
              </a:solidFill>
              <a:latin typeface="Times New Roman Bold"/>
              <a:ea typeface="Times New Roman Bold"/>
              <a:cs typeface="Times New Roman Bold"/>
              <a:sym typeface="Times New Roman Bold"/>
            </a:endParaRPr>
          </a:p>
          <a:p>
            <a:pPr algn="l">
              <a:lnSpc>
                <a:spcPts val="4121"/>
              </a:lnSpc>
            </a:pPr>
            <a:endParaRPr lang="en-US" sz="3434" b="1" spc="-2" dirty="0">
              <a:solidFill>
                <a:srgbClr val="000000"/>
              </a:solidFill>
              <a:latin typeface="Times New Roman Bold"/>
              <a:ea typeface="Times New Roman Bold"/>
              <a:cs typeface="Times New Roman Bold"/>
              <a:sym typeface="Times New Roman Bold"/>
            </a:endParaRPr>
          </a:p>
        </p:txBody>
      </p:sp>
      <p:sp>
        <p:nvSpPr>
          <p:cNvPr id="4" name="TextBox 4"/>
          <p:cNvSpPr txBox="1"/>
          <p:nvPr/>
        </p:nvSpPr>
        <p:spPr>
          <a:xfrm>
            <a:off x="1028700" y="2312803"/>
            <a:ext cx="11343310" cy="1048107"/>
          </a:xfrm>
          <a:prstGeom prst="rect">
            <a:avLst/>
          </a:prstGeom>
        </p:spPr>
        <p:txBody>
          <a:bodyPr lIns="0" tIns="0" rIns="0" bIns="0" rtlCol="0" anchor="t">
            <a:spAutoFit/>
          </a:bodyPr>
          <a:lstStyle/>
          <a:p>
            <a:pPr algn="l">
              <a:lnSpc>
                <a:spcPts val="8689"/>
              </a:lnSpc>
            </a:pPr>
            <a:r>
              <a:rPr lang="en-US" sz="7241" b="1" spc="-2" dirty="0">
                <a:solidFill>
                  <a:srgbClr val="000000"/>
                </a:solidFill>
                <a:latin typeface="Arial Bold"/>
                <a:ea typeface="Arial Bold"/>
                <a:cs typeface="Arial Bold"/>
                <a:sym typeface="Arial Bold"/>
              </a:rPr>
              <a:t>PAPER-2-POD</a:t>
            </a:r>
          </a:p>
        </p:txBody>
      </p:sp>
      <p:sp>
        <p:nvSpPr>
          <p:cNvPr id="5" name="TextBox 5"/>
          <p:cNvSpPr txBox="1"/>
          <p:nvPr/>
        </p:nvSpPr>
        <p:spPr>
          <a:xfrm>
            <a:off x="11049000" y="7757894"/>
            <a:ext cx="4670449" cy="2666266"/>
          </a:xfrm>
          <a:prstGeom prst="rect">
            <a:avLst/>
          </a:prstGeom>
        </p:spPr>
        <p:txBody>
          <a:bodyPr lIns="0" tIns="0" rIns="0" bIns="0" rtlCol="0" anchor="t">
            <a:spAutoFit/>
          </a:bodyPr>
          <a:lstStyle/>
          <a:p>
            <a:pPr algn="l">
              <a:lnSpc>
                <a:spcPts val="4121"/>
              </a:lnSpc>
            </a:pPr>
            <a:r>
              <a:rPr lang="en-US" sz="3434" b="1" dirty="0">
                <a:solidFill>
                  <a:srgbClr val="000000"/>
                </a:solidFill>
                <a:latin typeface="Times New Roman Bold"/>
                <a:ea typeface="Times New Roman Bold"/>
                <a:cs typeface="Times New Roman Bold"/>
                <a:sym typeface="Times New Roman Bold"/>
              </a:rPr>
              <a:t>Under Guidance:</a:t>
            </a:r>
          </a:p>
          <a:p>
            <a:pPr algn="l">
              <a:lnSpc>
                <a:spcPts val="4121"/>
              </a:lnSpc>
            </a:pPr>
            <a:r>
              <a:rPr lang="en-US" sz="3434" b="1" spc="-2" dirty="0">
                <a:solidFill>
                  <a:srgbClr val="000000"/>
                </a:solidFill>
                <a:latin typeface="Times New Roman Bold"/>
                <a:ea typeface="Times New Roman Bold"/>
                <a:cs typeface="Times New Roman Bold"/>
                <a:sym typeface="Times New Roman Bold"/>
              </a:rPr>
              <a:t>Dr. Neha Jain</a:t>
            </a:r>
          </a:p>
          <a:p>
            <a:pPr algn="l">
              <a:lnSpc>
                <a:spcPts val="4121"/>
              </a:lnSpc>
            </a:pPr>
            <a:endParaRPr lang="en-US" sz="3434" b="1" spc="-2" dirty="0">
              <a:solidFill>
                <a:srgbClr val="000000"/>
              </a:solidFill>
              <a:latin typeface="Times New Roman Bold"/>
              <a:ea typeface="Times New Roman Bold"/>
              <a:cs typeface="Times New Roman Bold"/>
              <a:sym typeface="Times New Roman Bold"/>
            </a:endParaRPr>
          </a:p>
          <a:p>
            <a:pPr algn="l">
              <a:lnSpc>
                <a:spcPts val="4121"/>
              </a:lnSpc>
            </a:pPr>
            <a:endParaRPr lang="en-US" sz="3434" b="1" spc="-2" dirty="0">
              <a:solidFill>
                <a:srgbClr val="000000"/>
              </a:solidFill>
              <a:latin typeface="Times New Roman Bold"/>
              <a:ea typeface="Times New Roman Bold"/>
              <a:cs typeface="Times New Roman Bold"/>
              <a:sym typeface="Times New Roman Bold"/>
            </a:endParaRPr>
          </a:p>
          <a:p>
            <a:pPr algn="l">
              <a:lnSpc>
                <a:spcPts val="4121"/>
              </a:lnSpc>
            </a:pPr>
            <a:endParaRPr lang="en-US" sz="3434" b="1" spc="-2" dirty="0">
              <a:solidFill>
                <a:srgbClr val="000000"/>
              </a:solidFill>
              <a:latin typeface="Times New Roman Bold"/>
              <a:ea typeface="Times New Roman Bold"/>
              <a:cs typeface="Times New Roman Bold"/>
              <a:sym typeface="Times New Roman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TextBox 3"/>
          <p:cNvSpPr txBox="1"/>
          <p:nvPr/>
        </p:nvSpPr>
        <p:spPr>
          <a:xfrm>
            <a:off x="5699021" y="587351"/>
            <a:ext cx="6889958" cy="1105586"/>
          </a:xfrm>
          <a:prstGeom prst="rect">
            <a:avLst/>
          </a:prstGeom>
        </p:spPr>
        <p:txBody>
          <a:bodyPr lIns="0" tIns="0" rIns="0" bIns="0" rtlCol="0" anchor="t">
            <a:spAutoFit/>
          </a:bodyPr>
          <a:lstStyle/>
          <a:p>
            <a:pPr algn="ctr">
              <a:lnSpc>
                <a:spcPts val="7473"/>
              </a:lnSpc>
            </a:pPr>
            <a:r>
              <a:rPr lang="en-US" sz="6920" b="1" spc="-2">
                <a:solidFill>
                  <a:srgbClr val="000000"/>
                </a:solidFill>
                <a:latin typeface="Times New Roman Bold"/>
                <a:ea typeface="Times New Roman Bold"/>
                <a:cs typeface="Times New Roman Bold"/>
                <a:sym typeface="Times New Roman Bold"/>
              </a:rPr>
              <a:t>Algorithms Used</a:t>
            </a:r>
          </a:p>
        </p:txBody>
      </p:sp>
      <p:sp>
        <p:nvSpPr>
          <p:cNvPr id="4" name="TextBox 4"/>
          <p:cNvSpPr txBox="1"/>
          <p:nvPr/>
        </p:nvSpPr>
        <p:spPr>
          <a:xfrm>
            <a:off x="1028700" y="3227556"/>
            <a:ext cx="13292163" cy="4723647"/>
          </a:xfrm>
          <a:prstGeom prst="rect">
            <a:avLst/>
          </a:prstGeom>
        </p:spPr>
        <p:txBody>
          <a:bodyPr lIns="0" tIns="0" rIns="0" bIns="0" rtlCol="0" anchor="t">
            <a:spAutoFit/>
          </a:bodyPr>
          <a:lstStyle/>
          <a:p>
            <a:pPr algn="just">
              <a:lnSpc>
                <a:spcPts val="3704"/>
              </a:lnSpc>
            </a:pPr>
            <a:r>
              <a:rPr lang="en-US" sz="3430" b="1">
                <a:solidFill>
                  <a:srgbClr val="000000"/>
                </a:solidFill>
                <a:latin typeface="Times New Roman Bold"/>
                <a:ea typeface="Times New Roman Bold"/>
                <a:cs typeface="Times New Roman Bold"/>
                <a:sym typeface="Times New Roman Bold"/>
              </a:rPr>
              <a:t>  </a:t>
            </a:r>
            <a:r>
              <a:rPr lang="en-US" sz="3430">
                <a:solidFill>
                  <a:srgbClr val="000000"/>
                </a:solidFill>
                <a:latin typeface="Times New Roman"/>
                <a:ea typeface="Times New Roman"/>
                <a:cs typeface="Times New Roman"/>
                <a:sym typeface="Times New Roman"/>
              </a:rPr>
              <a:t>4.</a:t>
            </a:r>
            <a:r>
              <a:rPr lang="en-US" sz="3430" b="1">
                <a:solidFill>
                  <a:srgbClr val="000000"/>
                </a:solidFill>
                <a:latin typeface="Times New Roman Bold"/>
                <a:ea typeface="Times New Roman Bold"/>
                <a:cs typeface="Times New Roman Bold"/>
                <a:sym typeface="Times New Roman Bold"/>
              </a:rPr>
              <a:t> Text-to-Speech Conversion:</a:t>
            </a:r>
          </a:p>
          <a:p>
            <a:pPr marL="740588" lvl="1" indent="-370294" algn="just">
              <a:lnSpc>
                <a:spcPts val="3704"/>
              </a:lnSpc>
              <a:buFont typeface="Arial"/>
              <a:buChar char="•"/>
            </a:pPr>
            <a:r>
              <a:rPr lang="en-US" sz="3430">
                <a:solidFill>
                  <a:srgbClr val="000000"/>
                </a:solidFill>
                <a:latin typeface="Times New Roman"/>
                <a:ea typeface="Times New Roman"/>
                <a:cs typeface="Times New Roman"/>
                <a:sym typeface="Times New Roman"/>
              </a:rPr>
              <a:t>gTTS is used to convert text into speech, allowing listeners to hear the summarized content. The sentiment polarity can adjust parameters such as speech rate to make the audio more engaging.</a:t>
            </a:r>
          </a:p>
          <a:p>
            <a:pPr algn="just">
              <a:lnSpc>
                <a:spcPts val="3704"/>
              </a:lnSpc>
            </a:pPr>
            <a:endParaRPr lang="en-US" sz="3430">
              <a:solidFill>
                <a:srgbClr val="000000"/>
              </a:solidFill>
              <a:latin typeface="Times New Roman"/>
              <a:ea typeface="Times New Roman"/>
              <a:cs typeface="Times New Roman"/>
              <a:sym typeface="Times New Roman"/>
            </a:endParaRPr>
          </a:p>
          <a:p>
            <a:pPr algn="just">
              <a:lnSpc>
                <a:spcPts val="3704"/>
              </a:lnSpc>
            </a:pPr>
            <a:r>
              <a:rPr lang="en-US" sz="3430">
                <a:solidFill>
                  <a:srgbClr val="000000"/>
                </a:solidFill>
                <a:latin typeface="Times New Roman"/>
                <a:ea typeface="Times New Roman"/>
                <a:cs typeface="Times New Roman"/>
                <a:sym typeface="Times New Roman"/>
              </a:rPr>
              <a:t>  5. </a:t>
            </a:r>
            <a:r>
              <a:rPr lang="en-US" sz="3430" b="1">
                <a:solidFill>
                  <a:srgbClr val="000000"/>
                </a:solidFill>
                <a:latin typeface="Times New Roman Bold"/>
                <a:ea typeface="Times New Roman Bold"/>
                <a:cs typeface="Times New Roman Bold"/>
                <a:sym typeface="Times New Roman Bold"/>
              </a:rPr>
              <a:t>Audio Overlay with Background Music:</a:t>
            </a:r>
          </a:p>
          <a:p>
            <a:pPr marL="740588" lvl="1" indent="-370294" algn="just">
              <a:lnSpc>
                <a:spcPts val="3704"/>
              </a:lnSpc>
              <a:buFont typeface="Arial"/>
              <a:buChar char="•"/>
            </a:pPr>
            <a:r>
              <a:rPr lang="en-US" sz="3430">
                <a:solidFill>
                  <a:srgbClr val="000000"/>
                </a:solidFill>
                <a:latin typeface="Times New Roman"/>
                <a:ea typeface="Times New Roman"/>
                <a:cs typeface="Times New Roman"/>
                <a:sym typeface="Times New Roman"/>
              </a:rPr>
              <a:t>The pydub library, along with FFmpeg, is used to merge the synthesized speech with background music, creating a podcast-like experience.</a:t>
            </a:r>
          </a:p>
          <a:p>
            <a:pPr algn="just">
              <a:lnSpc>
                <a:spcPts val="3704"/>
              </a:lnSpc>
            </a:pPr>
            <a:endParaRPr lang="en-US" sz="3430">
              <a:solidFill>
                <a:srgbClr val="000000"/>
              </a:solidFill>
              <a:latin typeface="Times New Roman"/>
              <a:ea typeface="Times New Roman"/>
              <a:cs typeface="Times New Roman"/>
              <a:sym typeface="Times New Roman"/>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TextBox 3"/>
          <p:cNvSpPr txBox="1"/>
          <p:nvPr/>
        </p:nvSpPr>
        <p:spPr>
          <a:xfrm>
            <a:off x="2938524" y="4012447"/>
            <a:ext cx="12410951" cy="2157332"/>
          </a:xfrm>
          <a:prstGeom prst="rect">
            <a:avLst/>
          </a:prstGeom>
        </p:spPr>
        <p:txBody>
          <a:bodyPr lIns="0" tIns="0" rIns="0" bIns="0" rtlCol="0" anchor="t">
            <a:spAutoFit/>
          </a:bodyPr>
          <a:lstStyle/>
          <a:p>
            <a:pPr algn="ctr">
              <a:lnSpc>
                <a:spcPts val="14606"/>
              </a:lnSpc>
            </a:pPr>
            <a:r>
              <a:rPr lang="en-US" sz="13524" spc="-2">
                <a:solidFill>
                  <a:srgbClr val="000000"/>
                </a:solidFill>
                <a:latin typeface="Arial"/>
                <a:ea typeface="Arial"/>
                <a:cs typeface="Arial"/>
                <a:sym typeface="Arial"/>
              </a:rPr>
              <a:t>Thank You</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TextBox 3"/>
          <p:cNvSpPr txBox="1"/>
          <p:nvPr/>
        </p:nvSpPr>
        <p:spPr>
          <a:xfrm>
            <a:off x="6066156" y="971550"/>
            <a:ext cx="6155688" cy="1452762"/>
          </a:xfrm>
          <a:prstGeom prst="rect">
            <a:avLst/>
          </a:prstGeom>
        </p:spPr>
        <p:txBody>
          <a:bodyPr lIns="0" tIns="0" rIns="0" bIns="0" rtlCol="0" anchor="t">
            <a:spAutoFit/>
          </a:bodyPr>
          <a:lstStyle/>
          <a:p>
            <a:pPr algn="ctr">
              <a:lnSpc>
                <a:spcPts val="7917"/>
              </a:lnSpc>
            </a:pPr>
            <a:r>
              <a:rPr lang="en-US" sz="7331" b="1" spc="-1">
                <a:solidFill>
                  <a:srgbClr val="000000"/>
                </a:solidFill>
                <a:latin typeface="Times New Roman Bold"/>
                <a:ea typeface="Times New Roman Bold"/>
                <a:cs typeface="Times New Roman Bold"/>
                <a:sym typeface="Times New Roman Bold"/>
              </a:rPr>
              <a:t>Introduction</a:t>
            </a:r>
          </a:p>
        </p:txBody>
      </p:sp>
      <p:sp>
        <p:nvSpPr>
          <p:cNvPr id="4" name="TextBox 4"/>
          <p:cNvSpPr txBox="1"/>
          <p:nvPr/>
        </p:nvSpPr>
        <p:spPr>
          <a:xfrm>
            <a:off x="1028700" y="2753933"/>
            <a:ext cx="13643172" cy="5591175"/>
          </a:xfrm>
          <a:prstGeom prst="rect">
            <a:avLst/>
          </a:prstGeom>
        </p:spPr>
        <p:txBody>
          <a:bodyPr lIns="0" tIns="0" rIns="0" bIns="0" rtlCol="0" anchor="t">
            <a:spAutoFit/>
          </a:bodyPr>
          <a:lstStyle/>
          <a:p>
            <a:pPr algn="just">
              <a:lnSpc>
                <a:spcPts val="4390"/>
              </a:lnSpc>
              <a:spcBef>
                <a:spcPct val="0"/>
              </a:spcBef>
            </a:pPr>
            <a:r>
              <a:rPr lang="en-US" sz="3658" spc="-2">
                <a:solidFill>
                  <a:srgbClr val="000000"/>
                </a:solidFill>
                <a:latin typeface="Times New Roman"/>
                <a:ea typeface="Times New Roman"/>
                <a:cs typeface="Times New Roman"/>
                <a:sym typeface="Times New Roman"/>
              </a:rPr>
              <a:t>The Research Paper to Podcast Converter is designed to enhance accessibility to academic content by transforming PDF-based research papers into audio podcasts. By leveraging advanced technologies in Natural Language Processing (NLP) and Text-to-Speech (TTS), the application automates the summarization and voice generation of research material, making it easier for users to engage with complex information in a more flexible format. This project aims to support auditory learners, busy professionals, and those with visual impairments, allowing academic research to reach a broader audience.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TextBox 3"/>
          <p:cNvSpPr txBox="1"/>
          <p:nvPr/>
        </p:nvSpPr>
        <p:spPr>
          <a:xfrm>
            <a:off x="5029812" y="733974"/>
            <a:ext cx="8228376" cy="1102603"/>
          </a:xfrm>
          <a:prstGeom prst="rect">
            <a:avLst/>
          </a:prstGeom>
        </p:spPr>
        <p:txBody>
          <a:bodyPr lIns="0" tIns="0" rIns="0" bIns="0" rtlCol="0" anchor="t">
            <a:spAutoFit/>
          </a:bodyPr>
          <a:lstStyle/>
          <a:p>
            <a:pPr algn="just">
              <a:lnSpc>
                <a:spcPts val="7474"/>
              </a:lnSpc>
            </a:pPr>
            <a:r>
              <a:rPr lang="en-US" sz="6920" b="1" spc="-1">
                <a:solidFill>
                  <a:srgbClr val="000000"/>
                </a:solidFill>
                <a:latin typeface="Times New Roman Bold"/>
                <a:ea typeface="Times New Roman Bold"/>
                <a:cs typeface="Times New Roman Bold"/>
                <a:sym typeface="Times New Roman Bold"/>
              </a:rPr>
              <a:t>	Feasibility Study</a:t>
            </a:r>
          </a:p>
        </p:txBody>
      </p:sp>
      <p:sp>
        <p:nvSpPr>
          <p:cNvPr id="4" name="TextBox 4"/>
          <p:cNvSpPr txBox="1"/>
          <p:nvPr/>
        </p:nvSpPr>
        <p:spPr>
          <a:xfrm>
            <a:off x="1028700" y="2495550"/>
            <a:ext cx="13576873" cy="5734050"/>
          </a:xfrm>
          <a:prstGeom prst="rect">
            <a:avLst/>
          </a:prstGeom>
        </p:spPr>
        <p:txBody>
          <a:bodyPr lIns="0" tIns="0" rIns="0" bIns="0" rtlCol="0" anchor="t">
            <a:spAutoFit/>
          </a:bodyPr>
          <a:lstStyle/>
          <a:p>
            <a:pPr algn="l">
              <a:lnSpc>
                <a:spcPts val="4121"/>
              </a:lnSpc>
              <a:spcBef>
                <a:spcPct val="0"/>
              </a:spcBef>
            </a:pPr>
            <a:r>
              <a:rPr lang="en-US" sz="3434" b="1">
                <a:solidFill>
                  <a:srgbClr val="000000"/>
                </a:solidFill>
                <a:latin typeface="Times New Roman Bold"/>
                <a:ea typeface="Times New Roman Bold"/>
                <a:cs typeface="Times New Roman Bold"/>
                <a:sym typeface="Times New Roman Bold"/>
              </a:rPr>
              <a:t>1. Technical Feasibility</a:t>
            </a:r>
          </a:p>
          <a:p>
            <a:pPr algn="l">
              <a:lnSpc>
                <a:spcPts val="4121"/>
              </a:lnSpc>
              <a:spcBef>
                <a:spcPct val="0"/>
              </a:spcBef>
            </a:pPr>
            <a:endParaRPr lang="en-US" sz="3434" b="1">
              <a:solidFill>
                <a:srgbClr val="000000"/>
              </a:solidFill>
              <a:latin typeface="Times New Roman Bold"/>
              <a:ea typeface="Times New Roman Bold"/>
              <a:cs typeface="Times New Roman Bold"/>
              <a:sym typeface="Times New Roman Bold"/>
            </a:endParaRPr>
          </a:p>
          <a:p>
            <a:pPr marL="741576" lvl="1" indent="-370788" algn="just">
              <a:lnSpc>
                <a:spcPts val="4121"/>
              </a:lnSpc>
              <a:buFont typeface="Arial"/>
              <a:buChar char="•"/>
            </a:pPr>
            <a:r>
              <a:rPr lang="en-US" sz="3434" spc="-2">
                <a:solidFill>
                  <a:srgbClr val="000000"/>
                </a:solidFill>
                <a:latin typeface="Times New Roman"/>
                <a:ea typeface="Times New Roman"/>
                <a:cs typeface="Times New Roman"/>
                <a:sym typeface="Times New Roman"/>
              </a:rPr>
              <a:t>The project uses reliable, open-source tools and libraries for each key function:</a:t>
            </a:r>
          </a:p>
          <a:p>
            <a:pPr marL="741576" lvl="1" indent="-370788" algn="just">
              <a:lnSpc>
                <a:spcPts val="4121"/>
              </a:lnSpc>
              <a:buFont typeface="Arial"/>
              <a:buChar char="•"/>
            </a:pPr>
            <a:r>
              <a:rPr lang="en-US" sz="3434" spc="-2">
                <a:solidFill>
                  <a:srgbClr val="000000"/>
                </a:solidFill>
                <a:latin typeface="Times New Roman"/>
                <a:ea typeface="Times New Roman"/>
                <a:cs typeface="Times New Roman"/>
                <a:sym typeface="Times New Roman"/>
              </a:rPr>
              <a:t>Text Extraction: PyPDF2 extracts text from multi-page PDFs.</a:t>
            </a:r>
          </a:p>
          <a:p>
            <a:pPr marL="741576" lvl="1" indent="-370788" algn="just">
              <a:lnSpc>
                <a:spcPts val="4121"/>
              </a:lnSpc>
              <a:buFont typeface="Arial"/>
              <a:buChar char="•"/>
            </a:pPr>
            <a:r>
              <a:rPr lang="en-US" sz="3434" spc="-2">
                <a:solidFill>
                  <a:srgbClr val="000000"/>
                </a:solidFill>
                <a:latin typeface="Times New Roman"/>
                <a:ea typeface="Times New Roman"/>
                <a:cs typeface="Times New Roman"/>
                <a:sym typeface="Times New Roman"/>
              </a:rPr>
              <a:t>Summarization: Hugging Face’s Transformers provide accurate summaries of lengthy academic content.</a:t>
            </a:r>
          </a:p>
          <a:p>
            <a:pPr marL="741576" lvl="1" indent="-370788" algn="just">
              <a:lnSpc>
                <a:spcPts val="4121"/>
              </a:lnSpc>
              <a:buFont typeface="Arial"/>
              <a:buChar char="•"/>
            </a:pPr>
            <a:r>
              <a:rPr lang="en-US" sz="3434" spc="-2">
                <a:solidFill>
                  <a:srgbClr val="000000"/>
                </a:solidFill>
                <a:latin typeface="Times New Roman"/>
                <a:ea typeface="Times New Roman"/>
                <a:cs typeface="Times New Roman"/>
                <a:sym typeface="Times New Roman"/>
              </a:rPr>
              <a:t>Sentiment Analysis and TTS: TextBlob adjusts TTS tone, and gTTS generates natural-sounding audio.</a:t>
            </a:r>
          </a:p>
          <a:p>
            <a:pPr marL="741576" lvl="1" indent="-370788" algn="just">
              <a:lnSpc>
                <a:spcPts val="4121"/>
              </a:lnSpc>
              <a:buFont typeface="Arial"/>
              <a:buChar char="•"/>
            </a:pPr>
            <a:r>
              <a:rPr lang="en-US" sz="3434" spc="-2">
                <a:solidFill>
                  <a:srgbClr val="000000"/>
                </a:solidFill>
                <a:latin typeface="Times New Roman"/>
                <a:ea typeface="Times New Roman"/>
                <a:cs typeface="Times New Roman"/>
                <a:sym typeface="Times New Roman"/>
              </a:rPr>
              <a:t>Audio Processing: pydub and FFmpeg enable seamless background music integration.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TextBox 3"/>
          <p:cNvSpPr txBox="1"/>
          <p:nvPr/>
        </p:nvSpPr>
        <p:spPr>
          <a:xfrm>
            <a:off x="5029812" y="710217"/>
            <a:ext cx="8228376" cy="1102603"/>
          </a:xfrm>
          <a:prstGeom prst="rect">
            <a:avLst/>
          </a:prstGeom>
        </p:spPr>
        <p:txBody>
          <a:bodyPr lIns="0" tIns="0" rIns="0" bIns="0" rtlCol="0" anchor="t">
            <a:spAutoFit/>
          </a:bodyPr>
          <a:lstStyle/>
          <a:p>
            <a:pPr algn="just">
              <a:lnSpc>
                <a:spcPts val="7474"/>
              </a:lnSpc>
            </a:pPr>
            <a:r>
              <a:rPr lang="en-US" sz="6920" b="1" spc="-1">
                <a:solidFill>
                  <a:srgbClr val="000000"/>
                </a:solidFill>
                <a:latin typeface="Times New Roman Bold"/>
                <a:ea typeface="Times New Roman Bold"/>
                <a:cs typeface="Times New Roman Bold"/>
                <a:sym typeface="Times New Roman Bold"/>
              </a:rPr>
              <a:t>	Feasibility Study</a:t>
            </a:r>
          </a:p>
        </p:txBody>
      </p:sp>
      <p:sp>
        <p:nvSpPr>
          <p:cNvPr id="4" name="TextBox 4"/>
          <p:cNvSpPr txBox="1"/>
          <p:nvPr/>
        </p:nvSpPr>
        <p:spPr>
          <a:xfrm>
            <a:off x="1028700" y="2007478"/>
            <a:ext cx="13316325" cy="3390536"/>
          </a:xfrm>
          <a:prstGeom prst="rect">
            <a:avLst/>
          </a:prstGeom>
        </p:spPr>
        <p:txBody>
          <a:bodyPr lIns="0" tIns="0" rIns="0" bIns="0" rtlCol="0" anchor="t">
            <a:spAutoFit/>
          </a:bodyPr>
          <a:lstStyle/>
          <a:p>
            <a:pPr algn="l">
              <a:lnSpc>
                <a:spcPts val="3805"/>
              </a:lnSpc>
              <a:spcBef>
                <a:spcPct val="0"/>
              </a:spcBef>
            </a:pPr>
            <a:r>
              <a:rPr lang="en-US" sz="3170" b="1">
                <a:solidFill>
                  <a:srgbClr val="000000"/>
                </a:solidFill>
                <a:latin typeface="Times New Roman Bold"/>
                <a:ea typeface="Times New Roman Bold"/>
                <a:cs typeface="Times New Roman Bold"/>
                <a:sym typeface="Times New Roman Bold"/>
              </a:rPr>
              <a:t>2. Operational Feasibility</a:t>
            </a:r>
          </a:p>
          <a:p>
            <a:pPr algn="l">
              <a:lnSpc>
                <a:spcPts val="3805"/>
              </a:lnSpc>
              <a:spcBef>
                <a:spcPct val="0"/>
              </a:spcBef>
            </a:pPr>
            <a:endParaRPr lang="en-US" sz="3170" b="1">
              <a:solidFill>
                <a:srgbClr val="000000"/>
              </a:solidFill>
              <a:latin typeface="Times New Roman Bold"/>
              <a:ea typeface="Times New Roman Bold"/>
              <a:cs typeface="Times New Roman Bold"/>
              <a:sym typeface="Times New Roman Bold"/>
            </a:endParaRPr>
          </a:p>
          <a:p>
            <a:pPr algn="just">
              <a:lnSpc>
                <a:spcPts val="3805"/>
              </a:lnSpc>
            </a:pPr>
            <a:r>
              <a:rPr lang="en-US" sz="3170" spc="-1">
                <a:solidFill>
                  <a:srgbClr val="000000"/>
                </a:solidFill>
                <a:latin typeface="Times New Roman"/>
                <a:ea typeface="Times New Roman"/>
                <a:cs typeface="Times New Roman"/>
                <a:sym typeface="Times New Roman"/>
              </a:rPr>
              <a:t>The user-friendly, web-based interface simplifies the process:</a:t>
            </a:r>
          </a:p>
          <a:p>
            <a:pPr marL="684608" lvl="1" indent="-342304" algn="just">
              <a:lnSpc>
                <a:spcPts val="3805"/>
              </a:lnSpc>
              <a:buFont typeface="Arial"/>
              <a:buChar char="•"/>
            </a:pPr>
            <a:r>
              <a:rPr lang="en-US" sz="3170" spc="-1">
                <a:solidFill>
                  <a:srgbClr val="000000"/>
                </a:solidFill>
                <a:latin typeface="Times New Roman"/>
                <a:ea typeface="Times New Roman"/>
                <a:cs typeface="Times New Roman"/>
                <a:sym typeface="Times New Roman"/>
              </a:rPr>
              <a:t>Users can upload PDFs, choose summarization and sentiment options, and add background music.</a:t>
            </a:r>
          </a:p>
          <a:p>
            <a:pPr marL="684608" lvl="1" indent="-342304" algn="just">
              <a:lnSpc>
                <a:spcPts val="3805"/>
              </a:lnSpc>
              <a:buFont typeface="Arial"/>
              <a:buChar char="•"/>
            </a:pPr>
            <a:r>
              <a:rPr lang="en-US" sz="3170" spc="-1">
                <a:solidFill>
                  <a:srgbClr val="000000"/>
                </a:solidFill>
                <a:latin typeface="Times New Roman"/>
                <a:ea typeface="Times New Roman"/>
                <a:cs typeface="Times New Roman"/>
                <a:sym typeface="Times New Roman"/>
              </a:rPr>
              <a:t>Output is an audio file for easy download or streaming, making it suitable for students, researchers, and auditory learners with minimal training.</a:t>
            </a:r>
          </a:p>
        </p:txBody>
      </p:sp>
      <p:sp>
        <p:nvSpPr>
          <p:cNvPr id="5" name="TextBox 5"/>
          <p:cNvSpPr txBox="1"/>
          <p:nvPr/>
        </p:nvSpPr>
        <p:spPr>
          <a:xfrm>
            <a:off x="1028700" y="5906026"/>
            <a:ext cx="13316325" cy="3632946"/>
          </a:xfrm>
          <a:prstGeom prst="rect">
            <a:avLst/>
          </a:prstGeom>
        </p:spPr>
        <p:txBody>
          <a:bodyPr lIns="0" tIns="0" rIns="0" bIns="0" rtlCol="0" anchor="t">
            <a:spAutoFit/>
          </a:bodyPr>
          <a:lstStyle/>
          <a:p>
            <a:pPr algn="l">
              <a:lnSpc>
                <a:spcPts val="3581"/>
              </a:lnSpc>
              <a:spcBef>
                <a:spcPct val="0"/>
              </a:spcBef>
            </a:pPr>
            <a:r>
              <a:rPr lang="en-US" sz="2984" b="1">
                <a:solidFill>
                  <a:srgbClr val="000000"/>
                </a:solidFill>
                <a:latin typeface="Times New Roman Bold"/>
                <a:ea typeface="Times New Roman Bold"/>
                <a:cs typeface="Times New Roman Bold"/>
                <a:sym typeface="Times New Roman Bold"/>
              </a:rPr>
              <a:t>3. Economic Feasibility</a:t>
            </a:r>
          </a:p>
          <a:p>
            <a:pPr algn="l">
              <a:lnSpc>
                <a:spcPts val="3581"/>
              </a:lnSpc>
              <a:spcBef>
                <a:spcPct val="0"/>
              </a:spcBef>
            </a:pPr>
            <a:endParaRPr lang="en-US" sz="2984" b="1">
              <a:solidFill>
                <a:srgbClr val="000000"/>
              </a:solidFill>
              <a:latin typeface="Times New Roman Bold"/>
              <a:ea typeface="Times New Roman Bold"/>
              <a:cs typeface="Times New Roman Bold"/>
              <a:sym typeface="Times New Roman Bold"/>
            </a:endParaRPr>
          </a:p>
          <a:p>
            <a:pPr marL="644436" lvl="1" indent="-322218" algn="just">
              <a:lnSpc>
                <a:spcPts val="3581"/>
              </a:lnSpc>
              <a:buFont typeface="Arial"/>
              <a:buChar char="•"/>
            </a:pPr>
            <a:r>
              <a:rPr lang="en-US" sz="2984" spc="-1">
                <a:solidFill>
                  <a:srgbClr val="000000"/>
                </a:solidFill>
                <a:latin typeface="Times New Roman"/>
                <a:ea typeface="Times New Roman"/>
                <a:cs typeface="Times New Roman"/>
                <a:sym typeface="Times New Roman"/>
              </a:rPr>
              <a:t>The project is cost-effective, utilizing free, open-source tools and APIs with no licensing fees.</a:t>
            </a:r>
          </a:p>
          <a:p>
            <a:pPr marL="644436" lvl="1" indent="-322218" algn="just">
              <a:lnSpc>
                <a:spcPts val="3581"/>
              </a:lnSpc>
              <a:buFont typeface="Arial"/>
              <a:buChar char="•"/>
            </a:pPr>
            <a:r>
              <a:rPr lang="en-US" sz="2984" spc="-1">
                <a:solidFill>
                  <a:srgbClr val="000000"/>
                </a:solidFill>
                <a:latin typeface="Times New Roman"/>
                <a:ea typeface="Times New Roman"/>
                <a:cs typeface="Times New Roman"/>
                <a:sym typeface="Times New Roman"/>
              </a:rPr>
              <a:t>Low Initial Costs: It can be deployed locally or in a low-cost cloud environment.</a:t>
            </a:r>
          </a:p>
          <a:p>
            <a:pPr marL="644436" lvl="1" indent="-322218" algn="just">
              <a:lnSpc>
                <a:spcPts val="3581"/>
              </a:lnSpc>
              <a:buFont typeface="Arial"/>
              <a:buChar char="•"/>
            </a:pPr>
            <a:r>
              <a:rPr lang="en-US" sz="2984" spc="-1">
                <a:solidFill>
                  <a:srgbClr val="000000"/>
                </a:solidFill>
                <a:latin typeface="Times New Roman"/>
                <a:ea typeface="Times New Roman"/>
                <a:cs typeface="Times New Roman"/>
                <a:sym typeface="Times New Roman"/>
              </a:rPr>
              <a:t>Maintenance: Minimal ongoing costs ensure long-term affordability and scalability.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TextBox 3"/>
          <p:cNvSpPr txBox="1"/>
          <p:nvPr/>
        </p:nvSpPr>
        <p:spPr>
          <a:xfrm>
            <a:off x="7062389" y="686459"/>
            <a:ext cx="4163221" cy="1105586"/>
          </a:xfrm>
          <a:prstGeom prst="rect">
            <a:avLst/>
          </a:prstGeom>
        </p:spPr>
        <p:txBody>
          <a:bodyPr lIns="0" tIns="0" rIns="0" bIns="0" rtlCol="0" anchor="t">
            <a:spAutoFit/>
          </a:bodyPr>
          <a:lstStyle/>
          <a:p>
            <a:pPr algn="l">
              <a:lnSpc>
                <a:spcPts val="7473"/>
              </a:lnSpc>
            </a:pPr>
            <a:r>
              <a:rPr lang="en-US" sz="6920" b="1" spc="-2">
                <a:solidFill>
                  <a:srgbClr val="000000"/>
                </a:solidFill>
                <a:latin typeface="Times New Roman Bold"/>
                <a:ea typeface="Times New Roman Bold"/>
                <a:cs typeface="Times New Roman Bold"/>
                <a:sym typeface="Times New Roman Bold"/>
              </a:rPr>
              <a:t>Objective </a:t>
            </a:r>
          </a:p>
        </p:txBody>
      </p:sp>
      <p:sp>
        <p:nvSpPr>
          <p:cNvPr id="4" name="TextBox 4"/>
          <p:cNvSpPr txBox="1"/>
          <p:nvPr/>
        </p:nvSpPr>
        <p:spPr>
          <a:xfrm>
            <a:off x="1028700" y="2291734"/>
            <a:ext cx="14396377" cy="6966566"/>
          </a:xfrm>
          <a:prstGeom prst="rect">
            <a:avLst/>
          </a:prstGeom>
        </p:spPr>
        <p:txBody>
          <a:bodyPr lIns="0" tIns="0" rIns="0" bIns="0" rtlCol="0" anchor="t">
            <a:spAutoFit/>
          </a:bodyPr>
          <a:lstStyle/>
          <a:p>
            <a:pPr marL="648462" lvl="1" indent="-324231" algn="just">
              <a:lnSpc>
                <a:spcPts val="3904"/>
              </a:lnSpc>
              <a:buFont typeface="Arial"/>
              <a:buChar char="•"/>
            </a:pPr>
            <a:r>
              <a:rPr lang="en-US" sz="3003" b="1" spc="189">
                <a:solidFill>
                  <a:srgbClr val="000000"/>
                </a:solidFill>
                <a:latin typeface="Times New Roman Bold"/>
                <a:ea typeface="Times New Roman Bold"/>
                <a:cs typeface="Times New Roman Bold"/>
                <a:sym typeface="Times New Roman Bold"/>
              </a:rPr>
              <a:t>Automate Conversion: </a:t>
            </a:r>
            <a:r>
              <a:rPr lang="en-US" sz="3003" spc="189">
                <a:solidFill>
                  <a:srgbClr val="000000"/>
                </a:solidFill>
                <a:latin typeface="Times New Roman"/>
                <a:ea typeface="Times New Roman"/>
                <a:cs typeface="Times New Roman"/>
                <a:sym typeface="Times New Roman"/>
              </a:rPr>
              <a:t>To convert research papers into podcast-ready audio files.</a:t>
            </a:r>
          </a:p>
          <a:p>
            <a:pPr algn="just">
              <a:lnSpc>
                <a:spcPts val="3904"/>
              </a:lnSpc>
            </a:pPr>
            <a:endParaRPr lang="en-US" sz="3003" spc="189">
              <a:solidFill>
                <a:srgbClr val="000000"/>
              </a:solidFill>
              <a:latin typeface="Times New Roman"/>
              <a:ea typeface="Times New Roman"/>
              <a:cs typeface="Times New Roman"/>
              <a:sym typeface="Times New Roman"/>
            </a:endParaRPr>
          </a:p>
          <a:p>
            <a:pPr marL="648462" lvl="1" indent="-324231" algn="just">
              <a:lnSpc>
                <a:spcPts val="3904"/>
              </a:lnSpc>
              <a:buFont typeface="Arial"/>
              <a:buChar char="•"/>
            </a:pPr>
            <a:r>
              <a:rPr lang="en-US" sz="3003" b="1" spc="189">
                <a:solidFill>
                  <a:srgbClr val="000000"/>
                </a:solidFill>
                <a:latin typeface="Times New Roman Bold"/>
                <a:ea typeface="Times New Roman Bold"/>
                <a:cs typeface="Times New Roman Bold"/>
                <a:sym typeface="Times New Roman Bold"/>
              </a:rPr>
              <a:t>Enhance Accessibility:</a:t>
            </a:r>
            <a:r>
              <a:rPr lang="en-US" sz="3003" spc="189">
                <a:solidFill>
                  <a:srgbClr val="000000"/>
                </a:solidFill>
                <a:latin typeface="Times New Roman"/>
                <a:ea typeface="Times New Roman"/>
                <a:cs typeface="Times New Roman"/>
                <a:sym typeface="Times New Roman"/>
              </a:rPr>
              <a:t> Enable easier access to academic research for individuals with visual impairments or those who prefer audio content.</a:t>
            </a:r>
          </a:p>
          <a:p>
            <a:pPr algn="just">
              <a:lnSpc>
                <a:spcPts val="3904"/>
              </a:lnSpc>
            </a:pPr>
            <a:endParaRPr lang="en-US" sz="3003" spc="189">
              <a:solidFill>
                <a:srgbClr val="000000"/>
              </a:solidFill>
              <a:latin typeface="Times New Roman"/>
              <a:ea typeface="Times New Roman"/>
              <a:cs typeface="Times New Roman"/>
              <a:sym typeface="Times New Roman"/>
            </a:endParaRPr>
          </a:p>
          <a:p>
            <a:pPr marL="648462" lvl="1" indent="-324231" algn="just">
              <a:lnSpc>
                <a:spcPts val="3904"/>
              </a:lnSpc>
              <a:buFont typeface="Arial"/>
              <a:buChar char="•"/>
            </a:pPr>
            <a:r>
              <a:rPr lang="en-US" sz="3003" b="1" spc="189">
                <a:solidFill>
                  <a:srgbClr val="000000"/>
                </a:solidFill>
                <a:latin typeface="Times New Roman Bold"/>
                <a:ea typeface="Times New Roman Bold"/>
                <a:cs typeface="Times New Roman Bold"/>
                <a:sym typeface="Times New Roman Bold"/>
              </a:rPr>
              <a:t>Summarize Content:</a:t>
            </a:r>
            <a:r>
              <a:rPr lang="en-US" sz="3003" spc="189">
                <a:solidFill>
                  <a:srgbClr val="000000"/>
                </a:solidFill>
                <a:latin typeface="Times New Roman"/>
                <a:ea typeface="Times New Roman"/>
                <a:cs typeface="Times New Roman"/>
                <a:sym typeface="Times New Roman"/>
              </a:rPr>
              <a:t> To provide concise summaries, helping users grasp key insights quickly.</a:t>
            </a:r>
          </a:p>
          <a:p>
            <a:pPr algn="just">
              <a:lnSpc>
                <a:spcPts val="3904"/>
              </a:lnSpc>
            </a:pPr>
            <a:endParaRPr lang="en-US" sz="3003" spc="189">
              <a:solidFill>
                <a:srgbClr val="000000"/>
              </a:solidFill>
              <a:latin typeface="Times New Roman"/>
              <a:ea typeface="Times New Roman"/>
              <a:cs typeface="Times New Roman"/>
              <a:sym typeface="Times New Roman"/>
            </a:endParaRPr>
          </a:p>
          <a:p>
            <a:pPr marL="648462" lvl="1" indent="-324231" algn="just">
              <a:lnSpc>
                <a:spcPts val="3904"/>
              </a:lnSpc>
              <a:buFont typeface="Arial"/>
              <a:buChar char="•"/>
            </a:pPr>
            <a:r>
              <a:rPr lang="en-US" sz="3003" b="1" spc="189">
                <a:solidFill>
                  <a:srgbClr val="000000"/>
                </a:solidFill>
                <a:latin typeface="Times New Roman Bold"/>
                <a:ea typeface="Times New Roman Bold"/>
                <a:cs typeface="Times New Roman Bold"/>
                <a:sym typeface="Times New Roman Bold"/>
              </a:rPr>
              <a:t>Sentiment-Based Voice Modulation:</a:t>
            </a:r>
            <a:r>
              <a:rPr lang="en-US" sz="3003" spc="189">
                <a:solidFill>
                  <a:srgbClr val="000000"/>
                </a:solidFill>
                <a:latin typeface="Times New Roman"/>
                <a:ea typeface="Times New Roman"/>
                <a:cs typeface="Times New Roman"/>
                <a:sym typeface="Times New Roman"/>
              </a:rPr>
              <a:t> Adjust the tone and speed based on sentiment analysis for a more engaging experience.</a:t>
            </a:r>
          </a:p>
          <a:p>
            <a:pPr algn="just">
              <a:lnSpc>
                <a:spcPts val="3904"/>
              </a:lnSpc>
            </a:pPr>
            <a:endParaRPr lang="en-US" sz="3003" spc="189">
              <a:solidFill>
                <a:srgbClr val="000000"/>
              </a:solidFill>
              <a:latin typeface="Times New Roman"/>
              <a:ea typeface="Times New Roman"/>
              <a:cs typeface="Times New Roman"/>
              <a:sym typeface="Times New Roman"/>
            </a:endParaRPr>
          </a:p>
          <a:p>
            <a:pPr marL="648462" lvl="1" indent="-324231" algn="just">
              <a:lnSpc>
                <a:spcPts val="3904"/>
              </a:lnSpc>
              <a:buFont typeface="Arial"/>
              <a:buChar char="•"/>
            </a:pPr>
            <a:r>
              <a:rPr lang="en-US" sz="3003" b="1" spc="189">
                <a:solidFill>
                  <a:srgbClr val="000000"/>
                </a:solidFill>
                <a:latin typeface="Times New Roman Bold"/>
                <a:ea typeface="Times New Roman Bold"/>
                <a:cs typeface="Times New Roman Bold"/>
                <a:sym typeface="Times New Roman Bold"/>
              </a:rPr>
              <a:t>Customizable Output:</a:t>
            </a:r>
            <a:r>
              <a:rPr lang="en-US" sz="3003" spc="189">
                <a:solidFill>
                  <a:srgbClr val="000000"/>
                </a:solidFill>
                <a:latin typeface="Times New Roman"/>
                <a:ea typeface="Times New Roman"/>
                <a:cs typeface="Times New Roman"/>
                <a:sym typeface="Times New Roman"/>
              </a:rPr>
              <a:t> Allow users to add background music to simulate a professional podcast experience.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TextBox 3"/>
          <p:cNvSpPr txBox="1"/>
          <p:nvPr/>
        </p:nvSpPr>
        <p:spPr>
          <a:xfrm>
            <a:off x="5379654" y="971550"/>
            <a:ext cx="7528691" cy="1105586"/>
          </a:xfrm>
          <a:prstGeom prst="rect">
            <a:avLst/>
          </a:prstGeom>
        </p:spPr>
        <p:txBody>
          <a:bodyPr lIns="0" tIns="0" rIns="0" bIns="0" rtlCol="0" anchor="t">
            <a:spAutoFit/>
          </a:bodyPr>
          <a:lstStyle/>
          <a:p>
            <a:pPr algn="ctr">
              <a:lnSpc>
                <a:spcPts val="7473"/>
              </a:lnSpc>
            </a:pPr>
            <a:r>
              <a:rPr lang="en-US" sz="6920" b="1" spc="-2">
                <a:solidFill>
                  <a:srgbClr val="000000"/>
                </a:solidFill>
                <a:latin typeface="Times New Roman Bold"/>
                <a:ea typeface="Times New Roman Bold"/>
                <a:cs typeface="Times New Roman Bold"/>
                <a:sym typeface="Times New Roman Bold"/>
              </a:rPr>
              <a:t>Literature Survey</a:t>
            </a:r>
          </a:p>
        </p:txBody>
      </p:sp>
      <p:sp>
        <p:nvSpPr>
          <p:cNvPr id="4" name="TextBox 4"/>
          <p:cNvSpPr txBox="1"/>
          <p:nvPr/>
        </p:nvSpPr>
        <p:spPr>
          <a:xfrm>
            <a:off x="1028700" y="2410010"/>
            <a:ext cx="13959606" cy="6848290"/>
          </a:xfrm>
          <a:prstGeom prst="rect">
            <a:avLst/>
          </a:prstGeom>
        </p:spPr>
        <p:txBody>
          <a:bodyPr lIns="0" tIns="0" rIns="0" bIns="0" rtlCol="0" anchor="t">
            <a:spAutoFit/>
          </a:bodyPr>
          <a:lstStyle/>
          <a:p>
            <a:pPr marL="614102" lvl="1" indent="-307051" algn="just">
              <a:lnSpc>
                <a:spcPts val="3413"/>
              </a:lnSpc>
              <a:spcBef>
                <a:spcPct val="0"/>
              </a:spcBef>
              <a:buAutoNum type="arabicPeriod"/>
            </a:pPr>
            <a:r>
              <a:rPr lang="en-US" sz="2844" b="1">
                <a:solidFill>
                  <a:srgbClr val="000000"/>
                </a:solidFill>
                <a:latin typeface="Times New Roman Bold"/>
                <a:ea typeface="Times New Roman Bold"/>
                <a:cs typeface="Times New Roman Bold"/>
                <a:sym typeface="Times New Roman Bold"/>
              </a:rPr>
              <a:t>Text Summarization in Transformer Models</a:t>
            </a:r>
          </a:p>
          <a:p>
            <a:pPr algn="just">
              <a:lnSpc>
                <a:spcPts val="3413"/>
              </a:lnSpc>
              <a:spcBef>
                <a:spcPct val="0"/>
              </a:spcBef>
            </a:pPr>
            <a:endParaRPr lang="en-US" sz="2844" b="1">
              <a:solidFill>
                <a:srgbClr val="000000"/>
              </a:solidFill>
              <a:latin typeface="Times New Roman Bold"/>
              <a:ea typeface="Times New Roman Bold"/>
              <a:cs typeface="Times New Roman Bold"/>
              <a:sym typeface="Times New Roman Bold"/>
            </a:endParaRPr>
          </a:p>
          <a:p>
            <a:pPr algn="just">
              <a:lnSpc>
                <a:spcPts val="3413"/>
              </a:lnSpc>
            </a:pPr>
            <a:r>
              <a:rPr lang="en-US" sz="2844" b="1" spc="-1">
                <a:solidFill>
                  <a:srgbClr val="000000"/>
                </a:solidFill>
                <a:latin typeface="Times New Roman Bold"/>
                <a:ea typeface="Times New Roman Bold"/>
                <a:cs typeface="Times New Roman Bold"/>
                <a:sym typeface="Times New Roman Bold"/>
              </a:rPr>
              <a:t>Vaswani et al. (2017), "Attention is All You Need"</a:t>
            </a:r>
          </a:p>
          <a:p>
            <a:pPr marL="614102" lvl="1" indent="-307051" algn="just">
              <a:lnSpc>
                <a:spcPts val="3413"/>
              </a:lnSpc>
              <a:buFont typeface="Arial"/>
              <a:buChar char="•"/>
            </a:pPr>
            <a:r>
              <a:rPr lang="en-US" sz="2844">
                <a:solidFill>
                  <a:srgbClr val="000000"/>
                </a:solidFill>
                <a:latin typeface="Times New Roman"/>
                <a:ea typeface="Times New Roman"/>
                <a:cs typeface="Times New Roman"/>
                <a:sym typeface="Times New Roman"/>
              </a:rPr>
              <a:t>This foundational paper introduced the Transformer model, which became the basis for many NLP tasks, including text summarization. Transformers employ a self-attention mechanism that allows models to capture relationships between words across large text segments. This project uses a Transformer-based model for summarization, ensuring that even complex research papers are condensed into coherent summaries while retaining critical points.</a:t>
            </a:r>
          </a:p>
          <a:p>
            <a:pPr algn="just">
              <a:lnSpc>
                <a:spcPts val="3413"/>
              </a:lnSpc>
              <a:spcBef>
                <a:spcPct val="0"/>
              </a:spcBef>
            </a:pPr>
            <a:endParaRPr lang="en-US" sz="2844">
              <a:solidFill>
                <a:srgbClr val="000000"/>
              </a:solidFill>
              <a:latin typeface="Times New Roman"/>
              <a:ea typeface="Times New Roman"/>
              <a:cs typeface="Times New Roman"/>
              <a:sym typeface="Times New Roman"/>
            </a:endParaRPr>
          </a:p>
          <a:p>
            <a:pPr algn="just">
              <a:lnSpc>
                <a:spcPts val="3413"/>
              </a:lnSpc>
            </a:pPr>
            <a:r>
              <a:rPr lang="en-US" sz="2844" b="1" spc="-1">
                <a:solidFill>
                  <a:srgbClr val="000000"/>
                </a:solidFill>
                <a:latin typeface="Times New Roman Bold"/>
                <a:ea typeface="Times New Roman Bold"/>
                <a:cs typeface="Times New Roman Bold"/>
                <a:sym typeface="Times New Roman Bold"/>
              </a:rPr>
              <a:t>Liu et al. (2019), "Text Summarization with Pretrained Encoders"</a:t>
            </a:r>
          </a:p>
          <a:p>
            <a:pPr marL="614102" lvl="1" indent="-307051" algn="just">
              <a:lnSpc>
                <a:spcPts val="3413"/>
              </a:lnSpc>
              <a:buFont typeface="Arial"/>
              <a:buChar char="•"/>
            </a:pPr>
            <a:r>
              <a:rPr lang="en-US" sz="2844" spc="-1">
                <a:solidFill>
                  <a:srgbClr val="000000"/>
                </a:solidFill>
                <a:latin typeface="Times New Roman"/>
                <a:ea typeface="Times New Roman"/>
                <a:cs typeface="Times New Roman"/>
                <a:sym typeface="Times New Roman"/>
              </a:rPr>
              <a:t>This study explores using pre-trained Transformer encoders for text summarization tasks, demonstrating their effectiveness in producing coherent and accurate summaries. The research highlights that using pre-trained models significantly improves the quality of generated summaries. Following this approach, our project utilizes Hugging Face’s Transformer models to handle lengthy text efficiently and accurately.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TextBox 3"/>
          <p:cNvSpPr txBox="1"/>
          <p:nvPr/>
        </p:nvSpPr>
        <p:spPr>
          <a:xfrm>
            <a:off x="5379654" y="971550"/>
            <a:ext cx="7528691" cy="1105586"/>
          </a:xfrm>
          <a:prstGeom prst="rect">
            <a:avLst/>
          </a:prstGeom>
        </p:spPr>
        <p:txBody>
          <a:bodyPr lIns="0" tIns="0" rIns="0" bIns="0" rtlCol="0" anchor="t">
            <a:spAutoFit/>
          </a:bodyPr>
          <a:lstStyle/>
          <a:p>
            <a:pPr algn="ctr">
              <a:lnSpc>
                <a:spcPts val="7473"/>
              </a:lnSpc>
            </a:pPr>
            <a:r>
              <a:rPr lang="en-US" sz="6920" b="1" spc="-2">
                <a:solidFill>
                  <a:srgbClr val="000000"/>
                </a:solidFill>
                <a:latin typeface="Times New Roman Bold"/>
                <a:ea typeface="Times New Roman Bold"/>
                <a:cs typeface="Times New Roman Bold"/>
                <a:sym typeface="Times New Roman Bold"/>
              </a:rPr>
              <a:t>Literature Survey</a:t>
            </a:r>
          </a:p>
        </p:txBody>
      </p:sp>
      <p:sp>
        <p:nvSpPr>
          <p:cNvPr id="4" name="TextBox 4"/>
          <p:cNvSpPr txBox="1"/>
          <p:nvPr/>
        </p:nvSpPr>
        <p:spPr>
          <a:xfrm>
            <a:off x="1028700" y="2632825"/>
            <a:ext cx="14304728" cy="6625475"/>
          </a:xfrm>
          <a:prstGeom prst="rect">
            <a:avLst/>
          </a:prstGeom>
        </p:spPr>
        <p:txBody>
          <a:bodyPr lIns="0" tIns="0" rIns="0" bIns="0" rtlCol="0" anchor="t">
            <a:spAutoFit/>
          </a:bodyPr>
          <a:lstStyle/>
          <a:p>
            <a:pPr algn="just">
              <a:lnSpc>
                <a:spcPts val="3516"/>
              </a:lnSpc>
            </a:pPr>
            <a:r>
              <a:rPr lang="en-US" sz="2930" b="1">
                <a:solidFill>
                  <a:srgbClr val="000000"/>
                </a:solidFill>
                <a:latin typeface="Times New Roman Bold"/>
                <a:ea typeface="Times New Roman Bold"/>
                <a:cs typeface="Times New Roman Bold"/>
                <a:sym typeface="Times New Roman Bold"/>
              </a:rPr>
              <a:t>2.  Sentiment Analysis in Text-to-Speech Applications</a:t>
            </a:r>
          </a:p>
          <a:p>
            <a:pPr algn="just">
              <a:lnSpc>
                <a:spcPts val="3516"/>
              </a:lnSpc>
            </a:pPr>
            <a:endParaRPr lang="en-US" sz="2930" b="1">
              <a:solidFill>
                <a:srgbClr val="000000"/>
              </a:solidFill>
              <a:latin typeface="Times New Roman Bold"/>
              <a:ea typeface="Times New Roman Bold"/>
              <a:cs typeface="Times New Roman Bold"/>
              <a:sym typeface="Times New Roman Bold"/>
            </a:endParaRPr>
          </a:p>
          <a:p>
            <a:pPr algn="just">
              <a:lnSpc>
                <a:spcPts val="3516"/>
              </a:lnSpc>
            </a:pPr>
            <a:r>
              <a:rPr lang="en-US" sz="2930" b="1">
                <a:solidFill>
                  <a:srgbClr val="000000"/>
                </a:solidFill>
                <a:latin typeface="Times New Roman Bold"/>
                <a:ea typeface="Times New Roman Bold"/>
                <a:cs typeface="Times New Roman Bold"/>
                <a:sym typeface="Times New Roman Bold"/>
              </a:rPr>
              <a:t>Pang and Lee (2008), "Opinion Mining and Sentiment Analysis"</a:t>
            </a:r>
          </a:p>
          <a:p>
            <a:pPr marL="632631" lvl="1" indent="-316316" algn="just">
              <a:lnSpc>
                <a:spcPts val="3516"/>
              </a:lnSpc>
              <a:buFont typeface="Arial"/>
              <a:buChar char="•"/>
            </a:pPr>
            <a:r>
              <a:rPr lang="en-US" sz="2930">
                <a:solidFill>
                  <a:srgbClr val="000000"/>
                </a:solidFill>
                <a:latin typeface="Times New Roman"/>
                <a:ea typeface="Times New Roman"/>
                <a:cs typeface="Times New Roman"/>
                <a:sym typeface="Times New Roman"/>
              </a:rPr>
              <a:t>This paper provides a comprehensive overview of sentiment analysis techniques. It discusses methods for understanding sentiment in text data, a technique we employ to determine tone and pace adjustments in our audio outputs. This approach ensures that the audio presentation aligns with the emotional context of the text.</a:t>
            </a:r>
          </a:p>
          <a:p>
            <a:pPr algn="just">
              <a:lnSpc>
                <a:spcPts val="3516"/>
              </a:lnSpc>
            </a:pPr>
            <a:endParaRPr lang="en-US" sz="2930">
              <a:solidFill>
                <a:srgbClr val="000000"/>
              </a:solidFill>
              <a:latin typeface="Times New Roman"/>
              <a:ea typeface="Times New Roman"/>
              <a:cs typeface="Times New Roman"/>
              <a:sym typeface="Times New Roman"/>
            </a:endParaRPr>
          </a:p>
          <a:p>
            <a:pPr algn="just">
              <a:lnSpc>
                <a:spcPts val="3516"/>
              </a:lnSpc>
            </a:pPr>
            <a:r>
              <a:rPr lang="en-US" sz="2930" b="1">
                <a:solidFill>
                  <a:srgbClr val="000000"/>
                </a:solidFill>
                <a:latin typeface="Times New Roman Bold"/>
                <a:ea typeface="Times New Roman Bold"/>
                <a:cs typeface="Times New Roman Bold"/>
                <a:sym typeface="Times New Roman Bold"/>
              </a:rPr>
              <a:t>Socher et al. (2013), "Recursive Deep Models for Semantic Compositionality Over a Sentiment Treebank"</a:t>
            </a:r>
          </a:p>
          <a:p>
            <a:pPr marL="632631" lvl="1" indent="-316316" algn="just">
              <a:lnSpc>
                <a:spcPts val="3516"/>
              </a:lnSpc>
              <a:buFont typeface="Arial"/>
              <a:buChar char="•"/>
            </a:pPr>
            <a:r>
              <a:rPr lang="en-US" sz="2930">
                <a:solidFill>
                  <a:srgbClr val="000000"/>
                </a:solidFill>
                <a:latin typeface="Times New Roman"/>
                <a:ea typeface="Times New Roman"/>
                <a:cs typeface="Times New Roman"/>
                <a:sym typeface="Times New Roman"/>
              </a:rPr>
              <a:t>Socher and colleagues introduce recursive neural networks to improve sentiment accuracy, especially in complex text. This work reinforces our use of TextBlob to capture sentiment, enhancing the listening experience by adjusting TTS based on sentiment polarity.</a:t>
            </a:r>
          </a:p>
          <a:p>
            <a:pPr algn="just">
              <a:lnSpc>
                <a:spcPts val="3516"/>
              </a:lnSpc>
            </a:pPr>
            <a:endParaRPr lang="en-US" sz="293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TextBox 3"/>
          <p:cNvSpPr txBox="1"/>
          <p:nvPr/>
        </p:nvSpPr>
        <p:spPr>
          <a:xfrm>
            <a:off x="2287165" y="274462"/>
            <a:ext cx="13713670" cy="2048561"/>
          </a:xfrm>
          <a:prstGeom prst="rect">
            <a:avLst/>
          </a:prstGeom>
        </p:spPr>
        <p:txBody>
          <a:bodyPr lIns="0" tIns="0" rIns="0" bIns="0" rtlCol="0" anchor="t">
            <a:spAutoFit/>
          </a:bodyPr>
          <a:lstStyle/>
          <a:p>
            <a:pPr algn="ctr">
              <a:lnSpc>
                <a:spcPts val="7473"/>
              </a:lnSpc>
            </a:pPr>
            <a:r>
              <a:rPr lang="en-US" sz="6920" b="1" spc="-2">
                <a:solidFill>
                  <a:srgbClr val="000000"/>
                </a:solidFill>
                <a:latin typeface="Times New Roman Bold"/>
                <a:ea typeface="Times New Roman Bold"/>
                <a:cs typeface="Times New Roman Bold"/>
                <a:sym typeface="Times New Roman Bold"/>
              </a:rPr>
              <a:t>Hardware and Software Requirements</a:t>
            </a:r>
          </a:p>
        </p:txBody>
      </p:sp>
      <p:sp>
        <p:nvSpPr>
          <p:cNvPr id="4" name="TextBox 4"/>
          <p:cNvSpPr txBox="1"/>
          <p:nvPr/>
        </p:nvSpPr>
        <p:spPr>
          <a:xfrm>
            <a:off x="1028700" y="2294448"/>
            <a:ext cx="12465387" cy="7037188"/>
          </a:xfrm>
          <a:prstGeom prst="rect">
            <a:avLst/>
          </a:prstGeom>
        </p:spPr>
        <p:txBody>
          <a:bodyPr lIns="0" tIns="0" rIns="0" bIns="0" rtlCol="0" anchor="t">
            <a:spAutoFit/>
          </a:bodyPr>
          <a:lstStyle/>
          <a:p>
            <a:pPr algn="l">
              <a:lnSpc>
                <a:spcPts val="3248"/>
              </a:lnSpc>
              <a:spcBef>
                <a:spcPct val="0"/>
              </a:spcBef>
            </a:pPr>
            <a:r>
              <a:rPr lang="en-US" sz="3007" b="1">
                <a:solidFill>
                  <a:srgbClr val="000000"/>
                </a:solidFill>
                <a:latin typeface="Times New Roman Bold"/>
                <a:ea typeface="Times New Roman Bold"/>
                <a:cs typeface="Times New Roman Bold"/>
                <a:sym typeface="Times New Roman Bold"/>
              </a:rPr>
              <a:t>Hardware Requirements:</a:t>
            </a:r>
          </a:p>
          <a:p>
            <a:pPr algn="l">
              <a:lnSpc>
                <a:spcPts val="3248"/>
              </a:lnSpc>
              <a:spcBef>
                <a:spcPct val="0"/>
              </a:spcBef>
            </a:pPr>
            <a:endParaRPr lang="en-US" sz="3007" b="1">
              <a:solidFill>
                <a:srgbClr val="000000"/>
              </a:solidFill>
              <a:latin typeface="Times New Roman Bold"/>
              <a:ea typeface="Times New Roman Bold"/>
              <a:cs typeface="Times New Roman Bold"/>
              <a:sym typeface="Times New Roman Bold"/>
            </a:endParaRPr>
          </a:p>
          <a:p>
            <a:pPr marL="649374" lvl="1" indent="-324687" algn="l">
              <a:lnSpc>
                <a:spcPts val="3248"/>
              </a:lnSpc>
              <a:buFont typeface="Arial"/>
              <a:buChar char="•"/>
            </a:pPr>
            <a:r>
              <a:rPr lang="en-US" sz="3007" spc="0">
                <a:solidFill>
                  <a:srgbClr val="000000"/>
                </a:solidFill>
                <a:latin typeface="Times New Roman"/>
                <a:ea typeface="Times New Roman"/>
                <a:cs typeface="Times New Roman"/>
                <a:sym typeface="Times New Roman"/>
              </a:rPr>
              <a:t>Processor: Intel Core i5 or higher</a:t>
            </a:r>
          </a:p>
          <a:p>
            <a:pPr marL="649374" lvl="1" indent="-324687" algn="l">
              <a:lnSpc>
                <a:spcPts val="3248"/>
              </a:lnSpc>
              <a:buFont typeface="Arial"/>
              <a:buChar char="•"/>
            </a:pPr>
            <a:r>
              <a:rPr lang="en-US" sz="3007" spc="0">
                <a:solidFill>
                  <a:srgbClr val="000000"/>
                </a:solidFill>
                <a:latin typeface="Times New Roman"/>
                <a:ea typeface="Times New Roman"/>
                <a:cs typeface="Times New Roman"/>
                <a:sym typeface="Times New Roman"/>
              </a:rPr>
              <a:t>RAM: Minimum 8GB (16GB recommended for faster processing)</a:t>
            </a:r>
          </a:p>
          <a:p>
            <a:pPr marL="649374" lvl="1" indent="-324687" algn="l">
              <a:lnSpc>
                <a:spcPts val="3248"/>
              </a:lnSpc>
              <a:buFont typeface="Arial"/>
              <a:buChar char="•"/>
            </a:pPr>
            <a:r>
              <a:rPr lang="en-US" sz="3007" spc="0">
                <a:solidFill>
                  <a:srgbClr val="000000"/>
                </a:solidFill>
                <a:latin typeface="Times New Roman"/>
                <a:ea typeface="Times New Roman"/>
                <a:cs typeface="Times New Roman"/>
                <a:sym typeface="Times New Roman"/>
              </a:rPr>
              <a:t>Storage: At least 2GB of available disk space</a:t>
            </a:r>
          </a:p>
          <a:p>
            <a:pPr marL="649374" lvl="1" indent="-324687" algn="l">
              <a:lnSpc>
                <a:spcPts val="3248"/>
              </a:lnSpc>
              <a:buFont typeface="Arial"/>
              <a:buChar char="•"/>
            </a:pPr>
            <a:r>
              <a:rPr lang="en-US" sz="3007">
                <a:solidFill>
                  <a:srgbClr val="000000"/>
                </a:solidFill>
                <a:latin typeface="Times New Roman"/>
                <a:ea typeface="Times New Roman"/>
                <a:cs typeface="Times New Roman"/>
                <a:sym typeface="Times New Roman"/>
              </a:rPr>
              <a:t>Sound Card: Required for audio playback and testing</a:t>
            </a:r>
          </a:p>
          <a:p>
            <a:pPr algn="l">
              <a:lnSpc>
                <a:spcPts val="3248"/>
              </a:lnSpc>
              <a:spcBef>
                <a:spcPct val="0"/>
              </a:spcBef>
            </a:pPr>
            <a:endParaRPr lang="en-US" sz="3007">
              <a:solidFill>
                <a:srgbClr val="000000"/>
              </a:solidFill>
              <a:latin typeface="Times New Roman"/>
              <a:ea typeface="Times New Roman"/>
              <a:cs typeface="Times New Roman"/>
              <a:sym typeface="Times New Roman"/>
            </a:endParaRPr>
          </a:p>
          <a:p>
            <a:pPr algn="l">
              <a:lnSpc>
                <a:spcPts val="3248"/>
              </a:lnSpc>
              <a:spcBef>
                <a:spcPct val="0"/>
              </a:spcBef>
            </a:pPr>
            <a:r>
              <a:rPr lang="en-US" sz="3007" b="1">
                <a:solidFill>
                  <a:srgbClr val="000000"/>
                </a:solidFill>
                <a:latin typeface="Times New Roman Bold"/>
                <a:ea typeface="Times New Roman Bold"/>
                <a:cs typeface="Times New Roman Bold"/>
                <a:sym typeface="Times New Roman Bold"/>
              </a:rPr>
              <a:t>Software Requirements:</a:t>
            </a:r>
          </a:p>
          <a:p>
            <a:pPr algn="l">
              <a:lnSpc>
                <a:spcPts val="3248"/>
              </a:lnSpc>
              <a:spcBef>
                <a:spcPct val="0"/>
              </a:spcBef>
            </a:pPr>
            <a:endParaRPr lang="en-US" sz="3007" b="1">
              <a:solidFill>
                <a:srgbClr val="000000"/>
              </a:solidFill>
              <a:latin typeface="Times New Roman Bold"/>
              <a:ea typeface="Times New Roman Bold"/>
              <a:cs typeface="Times New Roman Bold"/>
              <a:sym typeface="Times New Roman Bold"/>
            </a:endParaRPr>
          </a:p>
          <a:p>
            <a:pPr marL="649374" lvl="1" indent="-324687" algn="l">
              <a:lnSpc>
                <a:spcPts val="3248"/>
              </a:lnSpc>
              <a:buFont typeface="Arial"/>
              <a:buChar char="•"/>
            </a:pPr>
            <a:r>
              <a:rPr lang="en-US" sz="3007" spc="0">
                <a:solidFill>
                  <a:srgbClr val="000000"/>
                </a:solidFill>
                <a:latin typeface="Times New Roman"/>
                <a:ea typeface="Times New Roman"/>
                <a:cs typeface="Times New Roman"/>
                <a:sym typeface="Times New Roman"/>
              </a:rPr>
              <a:t>Operating System: Windows 10 or later, macOS, or Linux</a:t>
            </a:r>
          </a:p>
          <a:p>
            <a:pPr marL="649374" lvl="1" indent="-324687" algn="l">
              <a:lnSpc>
                <a:spcPts val="3248"/>
              </a:lnSpc>
              <a:buFont typeface="Arial"/>
              <a:buChar char="•"/>
            </a:pPr>
            <a:r>
              <a:rPr lang="en-US" sz="3007" spc="0">
                <a:solidFill>
                  <a:srgbClr val="000000"/>
                </a:solidFill>
                <a:latin typeface="Times New Roman"/>
                <a:ea typeface="Times New Roman"/>
                <a:cs typeface="Times New Roman"/>
                <a:sym typeface="Times New Roman"/>
              </a:rPr>
              <a:t>Programming Language: Python 3.x</a:t>
            </a:r>
          </a:p>
          <a:p>
            <a:pPr algn="l">
              <a:lnSpc>
                <a:spcPts val="3248"/>
              </a:lnSpc>
            </a:pPr>
            <a:r>
              <a:rPr lang="en-US" sz="3007" spc="0">
                <a:solidFill>
                  <a:srgbClr val="000000"/>
                </a:solidFill>
                <a:latin typeface="Times New Roman"/>
                <a:ea typeface="Times New Roman"/>
                <a:cs typeface="Times New Roman"/>
                <a:sym typeface="Times New Roman"/>
              </a:rPr>
              <a:t>Libraries:</a:t>
            </a:r>
          </a:p>
          <a:p>
            <a:pPr marL="649374" lvl="1" indent="-324687" algn="l">
              <a:lnSpc>
                <a:spcPts val="3248"/>
              </a:lnSpc>
              <a:buFont typeface="Arial"/>
              <a:buChar char="•"/>
            </a:pPr>
            <a:r>
              <a:rPr lang="en-US" sz="3007" spc="0">
                <a:solidFill>
                  <a:srgbClr val="000000"/>
                </a:solidFill>
                <a:latin typeface="Times New Roman"/>
                <a:ea typeface="Times New Roman"/>
                <a:cs typeface="Times New Roman"/>
                <a:sym typeface="Times New Roman"/>
              </a:rPr>
              <a:t>PyPDF2 for PDF text extraction</a:t>
            </a:r>
          </a:p>
          <a:p>
            <a:pPr marL="649374" lvl="1" indent="-324687" algn="l">
              <a:lnSpc>
                <a:spcPts val="3248"/>
              </a:lnSpc>
              <a:buFont typeface="Arial"/>
              <a:buChar char="•"/>
            </a:pPr>
            <a:r>
              <a:rPr lang="en-US" sz="3007" spc="0">
                <a:solidFill>
                  <a:srgbClr val="000000"/>
                </a:solidFill>
                <a:latin typeface="Times New Roman"/>
                <a:ea typeface="Times New Roman"/>
                <a:cs typeface="Times New Roman"/>
                <a:sym typeface="Times New Roman"/>
              </a:rPr>
              <a:t>Hugging Face Transformers for summarization and NLP processing</a:t>
            </a:r>
          </a:p>
          <a:p>
            <a:pPr marL="649374" lvl="1" indent="-324687" algn="l">
              <a:lnSpc>
                <a:spcPts val="3248"/>
              </a:lnSpc>
              <a:buFont typeface="Arial"/>
              <a:buChar char="•"/>
            </a:pPr>
            <a:r>
              <a:rPr lang="en-US" sz="3007" spc="0">
                <a:solidFill>
                  <a:srgbClr val="000000"/>
                </a:solidFill>
                <a:latin typeface="Times New Roman"/>
                <a:ea typeface="Times New Roman"/>
                <a:cs typeface="Times New Roman"/>
                <a:sym typeface="Times New Roman"/>
              </a:rPr>
              <a:t>TextBlob for sentiment analysis</a:t>
            </a:r>
          </a:p>
          <a:p>
            <a:pPr marL="649374" lvl="1" indent="-324687" algn="l">
              <a:lnSpc>
                <a:spcPts val="3248"/>
              </a:lnSpc>
              <a:buFont typeface="Arial"/>
              <a:buChar char="•"/>
            </a:pPr>
            <a:r>
              <a:rPr lang="en-US" sz="3007" spc="0">
                <a:solidFill>
                  <a:srgbClr val="000000"/>
                </a:solidFill>
                <a:latin typeface="Times New Roman"/>
                <a:ea typeface="Times New Roman"/>
                <a:cs typeface="Times New Roman"/>
                <a:sym typeface="Times New Roman"/>
              </a:rPr>
              <a:t>gTTS for Text-to-Speech conversion</a:t>
            </a:r>
          </a:p>
          <a:p>
            <a:pPr marL="649374" lvl="1" indent="-324687" algn="l">
              <a:lnSpc>
                <a:spcPts val="3248"/>
              </a:lnSpc>
              <a:buFont typeface="Arial"/>
              <a:buChar char="•"/>
            </a:pPr>
            <a:r>
              <a:rPr lang="en-US" sz="3007" spc="0">
                <a:solidFill>
                  <a:srgbClr val="000000"/>
                </a:solidFill>
                <a:latin typeface="Times New Roman"/>
                <a:ea typeface="Times New Roman"/>
                <a:cs typeface="Times New Roman"/>
                <a:sym typeface="Times New Roman"/>
              </a:rPr>
              <a:t>pydub for audio processing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TextBox 3"/>
          <p:cNvSpPr txBox="1"/>
          <p:nvPr/>
        </p:nvSpPr>
        <p:spPr>
          <a:xfrm>
            <a:off x="5699021" y="587351"/>
            <a:ext cx="6889958" cy="1105586"/>
          </a:xfrm>
          <a:prstGeom prst="rect">
            <a:avLst/>
          </a:prstGeom>
        </p:spPr>
        <p:txBody>
          <a:bodyPr lIns="0" tIns="0" rIns="0" bIns="0" rtlCol="0" anchor="t">
            <a:spAutoFit/>
          </a:bodyPr>
          <a:lstStyle/>
          <a:p>
            <a:pPr algn="ctr">
              <a:lnSpc>
                <a:spcPts val="7473"/>
              </a:lnSpc>
            </a:pPr>
            <a:r>
              <a:rPr lang="en-US" sz="6920" b="1" spc="-2">
                <a:solidFill>
                  <a:srgbClr val="000000"/>
                </a:solidFill>
                <a:latin typeface="Times New Roman Bold"/>
                <a:ea typeface="Times New Roman Bold"/>
                <a:cs typeface="Times New Roman Bold"/>
                <a:sym typeface="Times New Roman Bold"/>
              </a:rPr>
              <a:t>Algorithms Used</a:t>
            </a:r>
          </a:p>
        </p:txBody>
      </p:sp>
      <p:sp>
        <p:nvSpPr>
          <p:cNvPr id="4" name="TextBox 4"/>
          <p:cNvSpPr txBox="1"/>
          <p:nvPr/>
        </p:nvSpPr>
        <p:spPr>
          <a:xfrm>
            <a:off x="402592" y="2476838"/>
            <a:ext cx="15159357" cy="6781462"/>
          </a:xfrm>
          <a:prstGeom prst="rect">
            <a:avLst/>
          </a:prstGeom>
        </p:spPr>
        <p:txBody>
          <a:bodyPr lIns="0" tIns="0" rIns="0" bIns="0" rtlCol="0" anchor="t">
            <a:spAutoFit/>
          </a:bodyPr>
          <a:lstStyle/>
          <a:p>
            <a:pPr marL="669895" lvl="1" indent="-334948" algn="just">
              <a:lnSpc>
                <a:spcPts val="3351"/>
              </a:lnSpc>
              <a:buAutoNum type="arabicPeriod"/>
            </a:pPr>
            <a:r>
              <a:rPr lang="en-US" sz="3102" b="1">
                <a:solidFill>
                  <a:srgbClr val="000000"/>
                </a:solidFill>
                <a:latin typeface="Times New Roman Bold"/>
                <a:ea typeface="Times New Roman Bold"/>
                <a:cs typeface="Times New Roman Bold"/>
                <a:sym typeface="Times New Roman Bold"/>
              </a:rPr>
              <a:t>Text Extraction from PDF:</a:t>
            </a:r>
          </a:p>
          <a:p>
            <a:pPr marL="669895" lvl="1" indent="-334948" algn="just">
              <a:lnSpc>
                <a:spcPts val="3351"/>
              </a:lnSpc>
              <a:buFont typeface="Arial"/>
              <a:buChar char="•"/>
            </a:pPr>
            <a:r>
              <a:rPr lang="en-US" sz="3102">
                <a:solidFill>
                  <a:srgbClr val="000000"/>
                </a:solidFill>
                <a:latin typeface="Times New Roman"/>
                <a:ea typeface="Times New Roman"/>
                <a:cs typeface="Times New Roman"/>
                <a:sym typeface="Times New Roman"/>
              </a:rPr>
              <a:t>The application first extracts text from a PDF file using PyPDF2, reading through each page to compile the full text.</a:t>
            </a:r>
          </a:p>
          <a:p>
            <a:pPr algn="just">
              <a:lnSpc>
                <a:spcPts val="3351"/>
              </a:lnSpc>
            </a:pPr>
            <a:endParaRPr lang="en-US" sz="3102">
              <a:solidFill>
                <a:srgbClr val="000000"/>
              </a:solidFill>
              <a:latin typeface="Times New Roman"/>
              <a:ea typeface="Times New Roman"/>
              <a:cs typeface="Times New Roman"/>
              <a:sym typeface="Times New Roman"/>
            </a:endParaRPr>
          </a:p>
          <a:p>
            <a:pPr algn="just">
              <a:lnSpc>
                <a:spcPts val="3351"/>
              </a:lnSpc>
            </a:pPr>
            <a:r>
              <a:rPr lang="en-US" sz="3102" spc="0">
                <a:solidFill>
                  <a:srgbClr val="000000"/>
                </a:solidFill>
                <a:latin typeface="Times New Roman"/>
                <a:ea typeface="Times New Roman"/>
                <a:cs typeface="Times New Roman"/>
                <a:sym typeface="Times New Roman"/>
              </a:rPr>
              <a:t>   2. </a:t>
            </a:r>
            <a:r>
              <a:rPr lang="en-US" sz="3102" b="1" spc="0">
                <a:solidFill>
                  <a:srgbClr val="000000"/>
                </a:solidFill>
                <a:latin typeface="Times New Roman Bold"/>
                <a:ea typeface="Times New Roman Bold"/>
                <a:cs typeface="Times New Roman Bold"/>
                <a:sym typeface="Times New Roman Bold"/>
              </a:rPr>
              <a:t>Summarization:</a:t>
            </a:r>
          </a:p>
          <a:p>
            <a:pPr marL="669895" lvl="1" indent="-334948" algn="just">
              <a:lnSpc>
                <a:spcPts val="3351"/>
              </a:lnSpc>
              <a:buFont typeface="Arial"/>
              <a:buChar char="•"/>
            </a:pPr>
            <a:r>
              <a:rPr lang="en-US" sz="3102">
                <a:solidFill>
                  <a:srgbClr val="000000"/>
                </a:solidFill>
                <a:latin typeface="Times New Roman"/>
                <a:ea typeface="Times New Roman"/>
                <a:cs typeface="Times New Roman"/>
                <a:sym typeface="Times New Roman"/>
              </a:rPr>
              <a:t>Transformer-based summarization is applied to break down lengthy research papers into concise segments. A chunking method is used to split the text into manageable portions, and then the summarization model condenses each chunk, focusing on essential points.</a:t>
            </a:r>
          </a:p>
          <a:p>
            <a:pPr algn="just">
              <a:lnSpc>
                <a:spcPts val="3351"/>
              </a:lnSpc>
            </a:pPr>
            <a:endParaRPr lang="en-US" sz="3102">
              <a:solidFill>
                <a:srgbClr val="000000"/>
              </a:solidFill>
              <a:latin typeface="Times New Roman"/>
              <a:ea typeface="Times New Roman"/>
              <a:cs typeface="Times New Roman"/>
              <a:sym typeface="Times New Roman"/>
            </a:endParaRPr>
          </a:p>
          <a:p>
            <a:pPr algn="just">
              <a:lnSpc>
                <a:spcPts val="3351"/>
              </a:lnSpc>
            </a:pPr>
            <a:r>
              <a:rPr lang="en-US" sz="3102" b="1" spc="0">
                <a:solidFill>
                  <a:srgbClr val="000000"/>
                </a:solidFill>
                <a:latin typeface="Times New Roman Bold"/>
                <a:ea typeface="Times New Roman Bold"/>
                <a:cs typeface="Times New Roman Bold"/>
                <a:sym typeface="Times New Roman Bold"/>
              </a:rPr>
              <a:t>   </a:t>
            </a:r>
            <a:r>
              <a:rPr lang="en-US" sz="3102" spc="0">
                <a:solidFill>
                  <a:srgbClr val="000000"/>
                </a:solidFill>
                <a:latin typeface="Times New Roman"/>
                <a:ea typeface="Times New Roman"/>
                <a:cs typeface="Times New Roman"/>
                <a:sym typeface="Times New Roman"/>
              </a:rPr>
              <a:t>3. </a:t>
            </a:r>
            <a:r>
              <a:rPr lang="en-US" sz="3102" b="1" spc="0">
                <a:solidFill>
                  <a:srgbClr val="000000"/>
                </a:solidFill>
                <a:latin typeface="Times New Roman Bold"/>
                <a:ea typeface="Times New Roman Bold"/>
                <a:cs typeface="Times New Roman Bold"/>
                <a:sym typeface="Times New Roman Bold"/>
              </a:rPr>
              <a:t>Sentiment Analysis:</a:t>
            </a:r>
          </a:p>
          <a:p>
            <a:pPr marL="669895" lvl="1" indent="-334948" algn="just">
              <a:lnSpc>
                <a:spcPts val="3351"/>
              </a:lnSpc>
              <a:buFont typeface="Arial"/>
              <a:buChar char="•"/>
            </a:pPr>
            <a:r>
              <a:rPr lang="en-US" sz="3102">
                <a:solidFill>
                  <a:srgbClr val="000000"/>
                </a:solidFill>
                <a:latin typeface="Times New Roman"/>
                <a:ea typeface="Times New Roman"/>
                <a:cs typeface="Times New Roman"/>
                <a:sym typeface="Times New Roman"/>
              </a:rPr>
              <a:t>TextBlob is employed to perform sentiment analysis on the summarized text, determining the overall sentiment polarity. Based on the sentiment, the speech speed or tone is adjusted, enhancing the listening experience.</a:t>
            </a:r>
          </a:p>
          <a:p>
            <a:pPr algn="just">
              <a:lnSpc>
                <a:spcPts val="3351"/>
              </a:lnSpc>
            </a:pPr>
            <a:endParaRPr lang="en-US" sz="3102">
              <a:solidFill>
                <a:srgbClr val="000000"/>
              </a:solidFill>
              <a:latin typeface="Times New Roman"/>
              <a:ea typeface="Times New Roman"/>
              <a:cs typeface="Times New Roman"/>
              <a:sym typeface="Times New Roman"/>
            </a:endParaRPr>
          </a:p>
          <a:p>
            <a:pPr algn="just">
              <a:lnSpc>
                <a:spcPts val="3351"/>
              </a:lnSpc>
            </a:pPr>
            <a:endParaRPr lang="en-US" sz="3102">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951</Words>
  <Application>Microsoft Office PowerPoint</Application>
  <PresentationFormat>Custom</PresentationFormat>
  <Paragraphs>87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 Bold</vt:lpstr>
      <vt:lpstr>Times New Roman</vt:lpstr>
      <vt:lpstr>Times New Roman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podcast.ppt</dc:title>
  <cp:lastModifiedBy>Sandeep Choudhary</cp:lastModifiedBy>
  <cp:revision>2</cp:revision>
  <dcterms:created xsi:type="dcterms:W3CDTF">2006-08-16T00:00:00Z</dcterms:created>
  <dcterms:modified xsi:type="dcterms:W3CDTF">2024-12-19T07:27:50Z</dcterms:modified>
  <dc:identifier>DAGVibzZxcE</dc:identifier>
</cp:coreProperties>
</file>