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52" r:id="rId4"/>
  </p:sldMasterIdLst>
  <p:notesMasterIdLst>
    <p:notesMasterId r:id="rId24"/>
  </p:notesMasterIdLst>
  <p:handoutMasterIdLst>
    <p:handoutMasterId r:id="rId25"/>
  </p:handoutMasterIdLst>
  <p:sldIdLst>
    <p:sldId id="256" r:id="rId5"/>
    <p:sldId id="273" r:id="rId6"/>
    <p:sldId id="274" r:id="rId7"/>
    <p:sldId id="275" r:id="rId8"/>
    <p:sldId id="276" r:id="rId9"/>
    <p:sldId id="277" r:id="rId10"/>
    <p:sldId id="278" r:id="rId11"/>
    <p:sldId id="279" r:id="rId12"/>
    <p:sldId id="280" r:id="rId13"/>
    <p:sldId id="281" r:id="rId14"/>
    <p:sldId id="282" r:id="rId15"/>
    <p:sldId id="283" r:id="rId16"/>
    <p:sldId id="285" r:id="rId17"/>
    <p:sldId id="284" r:id="rId18"/>
    <p:sldId id="286" r:id="rId19"/>
    <p:sldId id="288" r:id="rId20"/>
    <p:sldId id="287" r:id="rId21"/>
    <p:sldId id="290" r:id="rId22"/>
    <p:sldId id="28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5"/>
  </p:normalViewPr>
  <p:slideViewPr>
    <p:cSldViewPr snapToGrid="0" snapToObjects="1">
      <p:cViewPr>
        <p:scale>
          <a:sx n="90" d="100"/>
          <a:sy n="90" d="100"/>
        </p:scale>
        <p:origin x="398" y="53"/>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EA663F-0F71-4941-839F-4D376A50B15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C142CB8-EC67-47AC-810C-39EACC3AA53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A1F8F58-3262-4466-8DB1-B329F63F404F}" type="datetimeFigureOut">
              <a:rPr lang="en-US" smtClean="0"/>
              <a:t>4/9/2025</a:t>
            </a:fld>
            <a:endParaRPr lang="en-US" dirty="0"/>
          </a:p>
        </p:txBody>
      </p:sp>
      <p:sp>
        <p:nvSpPr>
          <p:cNvPr id="4" name="Footer Placeholder 3">
            <a:extLst>
              <a:ext uri="{FF2B5EF4-FFF2-40B4-BE49-F238E27FC236}">
                <a16:creationId xmlns:a16="http://schemas.microsoft.com/office/drawing/2014/main" id="{87EB2D2D-60E4-477E-84AF-48DE5C24FA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05F6F142-CFE2-4AA2-8A1E-CADC565C241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FF595F6-1BED-4F30-933F-F0CD66CEE780}" type="slidenum">
              <a:rPr lang="en-US" smtClean="0"/>
              <a:t>‹#›</a:t>
            </a:fld>
            <a:endParaRPr lang="en-US" dirty="0"/>
          </a:p>
        </p:txBody>
      </p:sp>
    </p:spTree>
    <p:extLst>
      <p:ext uri="{BB962C8B-B14F-4D97-AF65-F5344CB8AC3E}">
        <p14:creationId xmlns:p14="http://schemas.microsoft.com/office/powerpoint/2010/main" val="35015411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CF71C-E8D2-4E49-B04C-B160BC17D861}" type="datetimeFigureOut">
              <a:rPr lang="en-US" smtClean="0"/>
              <a:t>4/9/2025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D76E09-41B7-FE4E-B099-04DFD58B8CF1}" type="slidenum">
              <a:rPr lang="en-US" smtClean="0"/>
              <a:t>‹#›</a:t>
            </a:fld>
            <a:endParaRPr lang="en-US" dirty="0"/>
          </a:p>
        </p:txBody>
      </p:sp>
    </p:spTree>
    <p:extLst>
      <p:ext uri="{BB962C8B-B14F-4D97-AF65-F5344CB8AC3E}">
        <p14:creationId xmlns:p14="http://schemas.microsoft.com/office/powerpoint/2010/main" val="16295116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1</a:t>
            </a:fld>
            <a:endParaRPr lang="en-US" dirty="0"/>
          </a:p>
        </p:txBody>
      </p:sp>
    </p:spTree>
    <p:extLst>
      <p:ext uri="{BB962C8B-B14F-4D97-AF65-F5344CB8AC3E}">
        <p14:creationId xmlns:p14="http://schemas.microsoft.com/office/powerpoint/2010/main" val="922166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2D76E09-41B7-FE4E-B099-04DFD58B8CF1}" type="slidenum">
              <a:rPr lang="en-US" smtClean="0"/>
              <a:t>2</a:t>
            </a:fld>
            <a:endParaRPr lang="en-US" dirty="0"/>
          </a:p>
        </p:txBody>
      </p:sp>
    </p:spTree>
    <p:extLst>
      <p:ext uri="{BB962C8B-B14F-4D97-AF65-F5344CB8AC3E}">
        <p14:creationId xmlns:p14="http://schemas.microsoft.com/office/powerpoint/2010/main" val="523322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BDB6D-1FC8-EEA7-BC39-A829621289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0E4407-A91B-6233-EB90-2304040B9D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43780E-36A3-8D8A-F1A0-E5B36FBCB9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D5C5B2-42E5-BAD6-C0B9-167260EF9ADF}"/>
              </a:ext>
            </a:extLst>
          </p:cNvPr>
          <p:cNvSpPr>
            <a:spLocks noGrp="1"/>
          </p:cNvSpPr>
          <p:nvPr>
            <p:ph type="sldNum" sz="quarter" idx="5"/>
          </p:nvPr>
        </p:nvSpPr>
        <p:spPr/>
        <p:txBody>
          <a:bodyPr/>
          <a:lstStyle/>
          <a:p>
            <a:fld id="{D2D76E09-41B7-FE4E-B099-04DFD58B8CF1}" type="slidenum">
              <a:rPr lang="en-US" smtClean="0"/>
              <a:t>3</a:t>
            </a:fld>
            <a:endParaRPr lang="en-US" dirty="0"/>
          </a:p>
        </p:txBody>
      </p:sp>
    </p:spTree>
    <p:extLst>
      <p:ext uri="{BB962C8B-B14F-4D97-AF65-F5344CB8AC3E}">
        <p14:creationId xmlns:p14="http://schemas.microsoft.com/office/powerpoint/2010/main" val="16520977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D7092-7D9B-0081-A05F-4424DA94E3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344353-0EC7-AA33-C42B-43B746179F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6BCC9FF-ADE3-5BE8-BF2B-D577A62EC92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C8F151-8EF7-6F0A-848E-EC1BC62B14FE}"/>
              </a:ext>
            </a:extLst>
          </p:cNvPr>
          <p:cNvSpPr>
            <a:spLocks noGrp="1"/>
          </p:cNvSpPr>
          <p:nvPr>
            <p:ph type="sldNum" sz="quarter" idx="5"/>
          </p:nvPr>
        </p:nvSpPr>
        <p:spPr/>
        <p:txBody>
          <a:bodyPr/>
          <a:lstStyle/>
          <a:p>
            <a:fld id="{D2D76E09-41B7-FE4E-B099-04DFD58B8CF1}" type="slidenum">
              <a:rPr lang="en-US" smtClean="0"/>
              <a:t>4</a:t>
            </a:fld>
            <a:endParaRPr lang="en-US" dirty="0"/>
          </a:p>
        </p:txBody>
      </p:sp>
    </p:spTree>
    <p:extLst>
      <p:ext uri="{BB962C8B-B14F-4D97-AF65-F5344CB8AC3E}">
        <p14:creationId xmlns:p14="http://schemas.microsoft.com/office/powerpoint/2010/main" val="3271334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72E9B-0C79-7A87-FD03-E641612B0C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25E42F-F7DD-CE1D-4AEE-F16E9C3CE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4E20DAE-715B-206B-A0A8-D7221600D7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223C1A-EB29-E27A-45FD-0AC20471D035}"/>
              </a:ext>
            </a:extLst>
          </p:cNvPr>
          <p:cNvSpPr>
            <a:spLocks noGrp="1"/>
          </p:cNvSpPr>
          <p:nvPr>
            <p:ph type="sldNum" sz="quarter" idx="5"/>
          </p:nvPr>
        </p:nvSpPr>
        <p:spPr/>
        <p:txBody>
          <a:bodyPr/>
          <a:lstStyle/>
          <a:p>
            <a:fld id="{D2D76E09-41B7-FE4E-B099-04DFD58B8CF1}" type="slidenum">
              <a:rPr lang="en-US" smtClean="0"/>
              <a:t>5</a:t>
            </a:fld>
            <a:endParaRPr lang="en-US" dirty="0"/>
          </a:p>
        </p:txBody>
      </p:sp>
    </p:spTree>
    <p:extLst>
      <p:ext uri="{BB962C8B-B14F-4D97-AF65-F5344CB8AC3E}">
        <p14:creationId xmlns:p14="http://schemas.microsoft.com/office/powerpoint/2010/main" val="28081687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895045-6FF0-6A37-898F-F4C82B768A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D2C25E-2E00-FABC-82FD-EFA30C0CA0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E5118D-FE26-06C6-3CB4-516B347528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23657B-2FDE-EB94-8315-4012D4F00ADA}"/>
              </a:ext>
            </a:extLst>
          </p:cNvPr>
          <p:cNvSpPr>
            <a:spLocks noGrp="1"/>
          </p:cNvSpPr>
          <p:nvPr>
            <p:ph type="sldNum" sz="quarter" idx="5"/>
          </p:nvPr>
        </p:nvSpPr>
        <p:spPr/>
        <p:txBody>
          <a:bodyPr/>
          <a:lstStyle/>
          <a:p>
            <a:fld id="{D2D76E09-41B7-FE4E-B099-04DFD58B8CF1}" type="slidenum">
              <a:rPr lang="en-US" smtClean="0"/>
              <a:t>6</a:t>
            </a:fld>
            <a:endParaRPr lang="en-US" dirty="0"/>
          </a:p>
        </p:txBody>
      </p:sp>
    </p:spTree>
    <p:extLst>
      <p:ext uri="{BB962C8B-B14F-4D97-AF65-F5344CB8AC3E}">
        <p14:creationId xmlns:p14="http://schemas.microsoft.com/office/powerpoint/2010/main" val="247273853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6D0534-BB92-D249-82B9-49A38E7BB51A}" type="datetime1">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732673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3922B72-5EFB-2B4D-BBDF-916337A53DC6}" type="datetime1">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716891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6B05E1-C71E-544E-9F74-844878BC4783}" type="datetime1">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76527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2EE8AFE-A49F-3347-91BC-9E8CE1BCC4B4}" type="datetime1">
              <a:rPr lang="en-US" smtClean="0"/>
              <a:t>4/9/2025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90508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EA109CB-DDDB-7949-A85C-355CAB3D7576}" type="datetime1">
              <a:rPr lang="en-US" smtClean="0"/>
              <a:t>4/9/2025</a:t>
            </a:fld>
            <a:endParaRPr lang="en-US" dirty="0"/>
          </a:p>
        </p:txBody>
      </p:sp>
      <p:sp>
        <p:nvSpPr>
          <p:cNvPr id="5" name="Footer Placeholder 4"/>
          <p:cNvSpPr>
            <a:spLocks noGrp="1"/>
          </p:cNvSpPr>
          <p:nvPr>
            <p:ph type="ftr" sz="quarter" idx="11"/>
          </p:nvPr>
        </p:nvSpPr>
        <p:spPr>
          <a:xfrm>
            <a:off x="2182708" y="6272784"/>
            <a:ext cx="6327648" cy="365125"/>
          </a:xfrm>
        </p:spPr>
        <p:txBody>
          <a:bodyPr/>
          <a:lstStyle/>
          <a:p>
            <a:endParaRPr lang="en-US" dirty="0"/>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2285661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E56BB9-C860-D945-A0DA-AC84E1154E6B}" type="datetime1">
              <a:rPr lang="en-US" smtClean="0"/>
              <a:t>4/9/2025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88177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C5F966-147F-B24F-8855-ADF4B9638779}" type="datetime1">
              <a:rPr lang="en-US" smtClean="0"/>
              <a:t>4/9/2025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34626864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2BB21E-6508-274A-8215-090AB0A8BFD7}" type="datetime1">
              <a:rPr lang="en-US" smtClean="0"/>
              <a:t>4/9/2025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24814679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5E3B75-9C36-5140-9B2C-4AB02DB5CE55}" type="datetime1">
              <a:rPr lang="en-US" smtClean="0"/>
              <a:t>4/9/2025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427767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F7E5107-D26A-8749-91B4-BDF6C1B6361A}" type="datetime1">
              <a:rPr lang="en-US" smtClean="0"/>
              <a:t>4/9/2025</a:t>
            </a:fld>
            <a:endParaRPr lang="en-US" dirty="0"/>
          </a:p>
        </p:txBody>
      </p:sp>
      <p:sp>
        <p:nvSpPr>
          <p:cNvPr id="6" name="Footer Placeholder 5"/>
          <p:cNvSpPr>
            <a:spLocks noGrp="1"/>
          </p:cNvSpPr>
          <p:nvPr>
            <p:ph type="ftr" sz="quarter" idx="11"/>
          </p:nvPr>
        </p:nvSpPr>
        <p:spPr/>
        <p:txBody>
          <a:bodyPr/>
          <a:lstStyle/>
          <a:p>
            <a:endParaRPr lang="en-US" dirty="0"/>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21167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CC6945-859D-154B-9E61-3980F2B5BC84}" type="datetime1">
              <a:rPr lang="en-US" smtClean="0"/>
              <a:t>4/9/2025</a:t>
            </a:fld>
            <a:endParaRPr lang="en-US" dirty="0"/>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4FAB73BC-B049-4115-A692-8D63A059BFB8}" type="slidenum">
              <a:rPr lang="en-US" smtClean="0"/>
              <a:t>‹#›</a:t>
            </a:fld>
            <a:endParaRPr lang="en-US" dirty="0"/>
          </a:p>
        </p:txBody>
      </p:sp>
    </p:spTree>
    <p:extLst>
      <p:ext uri="{BB962C8B-B14F-4D97-AF65-F5344CB8AC3E}">
        <p14:creationId xmlns:p14="http://schemas.microsoft.com/office/powerpoint/2010/main" val="19137286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3E2B6D2D-DD65-7542-B616-C09BD0686257}" type="datetime1">
              <a:rPr lang="en-US" smtClean="0"/>
              <a:t>4/9/2025</a:t>
            </a:fld>
            <a:endParaRPr lang="en-US" dirty="0"/>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dirty="0"/>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4FAB73BC-B049-4115-A692-8D63A059BFB8}" type="slidenum">
              <a:rPr lang="en-US" smtClean="0"/>
              <a:pPr/>
              <a:t>‹#›</a:t>
            </a:fld>
            <a:endParaRPr lang="en-US" dirty="0"/>
          </a:p>
        </p:txBody>
      </p:sp>
    </p:spTree>
    <p:extLst>
      <p:ext uri="{BB962C8B-B14F-4D97-AF65-F5344CB8AC3E}">
        <p14:creationId xmlns:p14="http://schemas.microsoft.com/office/powerpoint/2010/main" val="3075904696"/>
      </p:ext>
    </p:extLst>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hdr="0" ftr="0" dt="0"/>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microsoft.com/office/2007/relationships/hdphoto" Target="../media/hdphoto2.wdp"/><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7.png"/><Relationship Id="rId5" Type="http://schemas.microsoft.com/office/2007/relationships/hdphoto" Target="../media/hdphoto2.wdp"/><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8.png"/><Relationship Id="rId5" Type="http://schemas.microsoft.com/office/2007/relationships/hdphoto" Target="../media/hdphoto2.wdp"/><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 name="Picture 12" descr="Avocados and peppers on a cutting board">
            <a:extLst>
              <a:ext uri="{FF2B5EF4-FFF2-40B4-BE49-F238E27FC236}">
                <a16:creationId xmlns:a16="http://schemas.microsoft.com/office/drawing/2014/main" id="{573EC269-9A59-49F8-B377-784E209B3A04}"/>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2013" y="-1"/>
            <a:ext cx="12191980" cy="6857989"/>
          </a:xfrm>
          <a:prstGeom prst="rect">
            <a:avLst/>
          </a:prstGeom>
        </p:spPr>
      </p:pic>
      <p:sp>
        <p:nvSpPr>
          <p:cNvPr id="20" name="Rectangle 19">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1051560" y="1432223"/>
            <a:ext cx="9966960" cy="3035808"/>
          </a:xfrm>
        </p:spPr>
        <p:txBody>
          <a:bodyPr anchor="b">
            <a:normAutofit/>
          </a:bodyPr>
          <a:lstStyle/>
          <a:p>
            <a:r>
              <a:rPr lang="en-IN" sz="5200" dirty="0">
                <a:solidFill>
                  <a:schemeClr val="bg1"/>
                </a:solidFill>
                <a:latin typeface="Times New Roman" panose="02020603050405020304" pitchFamily="18" charset="0"/>
                <a:cs typeface="Times New Roman" panose="02020603050405020304" pitchFamily="18" charset="0"/>
              </a:rPr>
              <a:t>Price Surge Forecasting - Market Volatility Analysis</a:t>
            </a:r>
            <a:endParaRPr lang="en-US" sz="52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12471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995C6-4129-AE10-CACE-CE23C043FB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FE9A71-B749-F2F5-2566-1E86EA2B1CD2}"/>
              </a:ext>
            </a:extLst>
          </p:cNvPr>
          <p:cNvSpPr>
            <a:spLocks noGrp="1"/>
          </p:cNvSpPr>
          <p:nvPr>
            <p:ph type="title"/>
          </p:nvPr>
        </p:nvSpPr>
        <p:spPr/>
        <p:txBody>
          <a:bodyPr/>
          <a:lstStyle/>
          <a:p>
            <a:r>
              <a:rPr lang="en-IN" dirty="0"/>
              <a:t>WHY ARIMA?</a:t>
            </a:r>
          </a:p>
        </p:txBody>
      </p:sp>
      <p:sp>
        <p:nvSpPr>
          <p:cNvPr id="4" name="Slide Number Placeholder 3">
            <a:extLst>
              <a:ext uri="{FF2B5EF4-FFF2-40B4-BE49-F238E27FC236}">
                <a16:creationId xmlns:a16="http://schemas.microsoft.com/office/drawing/2014/main" id="{547899DE-8928-9D4B-A06B-AF3B8E7DCE57}"/>
              </a:ext>
            </a:extLst>
          </p:cNvPr>
          <p:cNvSpPr>
            <a:spLocks noGrp="1"/>
          </p:cNvSpPr>
          <p:nvPr>
            <p:ph type="sldNum" sz="quarter" idx="12"/>
          </p:nvPr>
        </p:nvSpPr>
        <p:spPr/>
        <p:txBody>
          <a:bodyPr/>
          <a:lstStyle/>
          <a:p>
            <a:fld id="{4FAB73BC-B049-4115-A692-8D63A059BFB8}" type="slidenum">
              <a:rPr lang="en-US" smtClean="0"/>
              <a:t>10</a:t>
            </a:fld>
            <a:endParaRPr lang="en-US" dirty="0"/>
          </a:p>
        </p:txBody>
      </p:sp>
      <p:sp>
        <p:nvSpPr>
          <p:cNvPr id="5" name="Content Placeholder 4">
            <a:extLst>
              <a:ext uri="{FF2B5EF4-FFF2-40B4-BE49-F238E27FC236}">
                <a16:creationId xmlns:a16="http://schemas.microsoft.com/office/drawing/2014/main" id="{6085C88B-2FD4-C376-268A-3961DD2D9FDE}"/>
              </a:ext>
            </a:extLst>
          </p:cNvPr>
          <p:cNvSpPr>
            <a:spLocks noGrp="1"/>
          </p:cNvSpPr>
          <p:nvPr>
            <p:ph idx="1"/>
          </p:nvPr>
        </p:nvSpPr>
        <p:spPr/>
        <p:txBody>
          <a:bodyPr/>
          <a:lstStyle/>
          <a:p>
            <a:endParaRPr lang="en-IN"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EMA</a:t>
            </a:r>
            <a:r>
              <a:rPr lang="en-IN" dirty="0">
                <a:latin typeface="Times New Roman" panose="02020603050405020304" pitchFamily="18" charset="0"/>
                <a:cs typeface="Times New Roman" panose="02020603050405020304" pitchFamily="18" charset="0"/>
              </a:rPr>
              <a:t> (Exponential Moving Average) and </a:t>
            </a:r>
            <a:r>
              <a:rPr lang="en-IN" b="1" dirty="0">
                <a:latin typeface="Times New Roman" panose="02020603050405020304" pitchFamily="18" charset="0"/>
                <a:cs typeface="Times New Roman" panose="02020603050405020304" pitchFamily="18" charset="0"/>
              </a:rPr>
              <a:t>EWMA</a:t>
            </a:r>
            <a:r>
              <a:rPr lang="en-IN" dirty="0">
                <a:latin typeface="Times New Roman" panose="02020603050405020304" pitchFamily="18" charset="0"/>
                <a:cs typeface="Times New Roman" panose="02020603050405020304" pitchFamily="18" charset="0"/>
              </a:rPr>
              <a:t> (Exponentially Weighted Moving Average) are smoothing techniques used to filter out noise and identify trends in time series data.</a:t>
            </a:r>
          </a:p>
          <a:p>
            <a:r>
              <a:rPr lang="en-IN" dirty="0">
                <a:latin typeface="Times New Roman" panose="02020603050405020304" pitchFamily="18" charset="0"/>
                <a:cs typeface="Times New Roman" panose="02020603050405020304" pitchFamily="18" charset="0"/>
              </a:rPr>
              <a:t>They assign more weight to recent observations and are not predictive models by themselves but can be used as features in forecasting models.</a:t>
            </a:r>
          </a:p>
          <a:p>
            <a:pPr>
              <a:buNone/>
            </a:pPr>
            <a:endParaRPr lang="en-IN" dirty="0">
              <a:latin typeface="Times New Roman" panose="02020603050405020304" pitchFamily="18" charset="0"/>
              <a:cs typeface="Times New Roman" panose="02020603050405020304" pitchFamily="18" charset="0"/>
            </a:endParaRPr>
          </a:p>
          <a:p>
            <a:pPr>
              <a:buNone/>
            </a:pPr>
            <a:r>
              <a:rPr lang="en-IN" b="1" dirty="0">
                <a:latin typeface="Times New Roman" panose="02020603050405020304" pitchFamily="18" charset="0"/>
                <a:cs typeface="Times New Roman" panose="02020603050405020304" pitchFamily="18" charset="0"/>
              </a:rPr>
              <a:t>ARIMA</a:t>
            </a:r>
            <a:r>
              <a:rPr lang="en-IN" dirty="0">
                <a:latin typeface="Times New Roman" panose="02020603050405020304" pitchFamily="18" charset="0"/>
                <a:cs typeface="Times New Roman" panose="02020603050405020304" pitchFamily="18" charset="0"/>
              </a:rPr>
              <a:t> is a statistical forecasting model that combines autoregression (AR), differencing (I), and moving average (MA) components to predict future values in a time series.</a:t>
            </a:r>
          </a:p>
          <a:p>
            <a:r>
              <a:rPr lang="en-IN" b="1" dirty="0">
                <a:latin typeface="Times New Roman" panose="02020603050405020304" pitchFamily="18" charset="0"/>
                <a:cs typeface="Times New Roman" panose="02020603050405020304" pitchFamily="18" charset="0"/>
              </a:rPr>
              <a:t>It is a predictive model based on past observations.</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5451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3223DA-BF2D-FF78-A066-E3FD9070D7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DD3DBD-B303-AF57-2DBD-477C0F62AB81}"/>
              </a:ext>
            </a:extLst>
          </p:cNvPr>
          <p:cNvSpPr>
            <a:spLocks noGrp="1"/>
          </p:cNvSpPr>
          <p:nvPr>
            <p:ph type="title"/>
          </p:nvPr>
        </p:nvSpPr>
        <p:spPr/>
        <p:txBody>
          <a:bodyPr>
            <a:normAutofit/>
          </a:bodyPr>
          <a:lstStyle/>
          <a:p>
            <a:r>
              <a:rPr lang="en-IN" sz="4200" cap="none" dirty="0">
                <a:latin typeface="Times New Roman" panose="02020603050405020304" pitchFamily="18" charset="0"/>
                <a:cs typeface="Times New Roman" panose="02020603050405020304" pitchFamily="18" charset="0"/>
              </a:rPr>
              <a:t>Components Of ARIMA?</a:t>
            </a:r>
          </a:p>
        </p:txBody>
      </p:sp>
      <p:sp>
        <p:nvSpPr>
          <p:cNvPr id="4" name="Slide Number Placeholder 3">
            <a:extLst>
              <a:ext uri="{FF2B5EF4-FFF2-40B4-BE49-F238E27FC236}">
                <a16:creationId xmlns:a16="http://schemas.microsoft.com/office/drawing/2014/main" id="{3DF75522-9EA1-FFEE-9156-F68A6ED51086}"/>
              </a:ext>
            </a:extLst>
          </p:cNvPr>
          <p:cNvSpPr>
            <a:spLocks noGrp="1"/>
          </p:cNvSpPr>
          <p:nvPr>
            <p:ph type="sldNum" sz="quarter" idx="12"/>
          </p:nvPr>
        </p:nvSpPr>
        <p:spPr/>
        <p:txBody>
          <a:bodyPr/>
          <a:lstStyle/>
          <a:p>
            <a:fld id="{4FAB73BC-B049-4115-A692-8D63A059BFB8}" type="slidenum">
              <a:rPr lang="en-US" smtClean="0"/>
              <a:t>11</a:t>
            </a:fld>
            <a:endParaRPr lang="en-US" dirty="0"/>
          </a:p>
        </p:txBody>
      </p:sp>
      <p:sp>
        <p:nvSpPr>
          <p:cNvPr id="5" name="Content Placeholder 4">
            <a:extLst>
              <a:ext uri="{FF2B5EF4-FFF2-40B4-BE49-F238E27FC236}">
                <a16:creationId xmlns:a16="http://schemas.microsoft.com/office/drawing/2014/main" id="{3196B41C-44DA-F964-3EB3-FF3EDA404E1A}"/>
              </a:ext>
            </a:extLst>
          </p:cNvPr>
          <p:cNvSpPr>
            <a:spLocks noGrp="1"/>
          </p:cNvSpPr>
          <p:nvPr>
            <p:ph idx="1"/>
          </p:nvPr>
        </p:nvSpPr>
        <p:spPr/>
        <p:txBody>
          <a:bodyPr>
            <a:normAutofit/>
          </a:bodyPr>
          <a:lstStyle/>
          <a:p>
            <a:pPr>
              <a:buNone/>
            </a:pPr>
            <a:r>
              <a:rPr lang="en-IN" dirty="0">
                <a:latin typeface="Times New Roman" panose="02020603050405020304" pitchFamily="18" charset="0"/>
                <a:cs typeface="Times New Roman" panose="02020603050405020304" pitchFamily="18" charset="0"/>
              </a:rPr>
              <a:t>AR (</a:t>
            </a:r>
            <a:r>
              <a:rPr lang="en-IN" dirty="0" err="1">
                <a:latin typeface="Times New Roman" panose="02020603050405020304" pitchFamily="18" charset="0"/>
                <a:cs typeface="Times New Roman" panose="02020603050405020304" pitchFamily="18" charset="0"/>
              </a:rPr>
              <a:t>AutoRegressive</a:t>
            </a:r>
            <a:r>
              <a:rPr lang="en-IN" dirty="0">
                <a:latin typeface="Times New Roman" panose="02020603050405020304" pitchFamily="18" charset="0"/>
                <a:cs typeface="Times New Roman" panose="02020603050405020304" pitchFamily="18" charset="0"/>
              </a:rPr>
              <a:t>) – Uses past values to predict future values.</a:t>
            </a:r>
          </a:p>
          <a:p>
            <a:pPr>
              <a:buNone/>
            </a:pPr>
            <a:r>
              <a:rPr lang="en-IN" dirty="0">
                <a:latin typeface="Times New Roman" panose="02020603050405020304" pitchFamily="18" charset="0"/>
                <a:cs typeface="Times New Roman" panose="02020603050405020304" pitchFamily="18" charset="0"/>
              </a:rPr>
              <a:t>I (Integrated) – Differencing is applied to make the data stationary.</a:t>
            </a:r>
          </a:p>
          <a:p>
            <a:pPr marL="0" indent="0">
              <a:buNone/>
            </a:pPr>
            <a:r>
              <a:rPr lang="en-IN" dirty="0">
                <a:latin typeface="Times New Roman" panose="02020603050405020304" pitchFamily="18" charset="0"/>
                <a:cs typeface="Times New Roman" panose="02020603050405020304" pitchFamily="18" charset="0"/>
              </a:rPr>
              <a:t>MA (Moving Average) – </a:t>
            </a:r>
            <a:r>
              <a:rPr lang="en-IN" b="1" dirty="0">
                <a:latin typeface="Times New Roman" panose="02020603050405020304" pitchFamily="18" charset="0"/>
                <a:cs typeface="Times New Roman" panose="02020603050405020304" pitchFamily="18" charset="0"/>
              </a:rPr>
              <a:t>Uses past forecast errors </a:t>
            </a:r>
            <a:r>
              <a:rPr lang="en-IN" dirty="0">
                <a:latin typeface="Times New Roman" panose="02020603050405020304" pitchFamily="18" charset="0"/>
                <a:cs typeface="Times New Roman" panose="02020603050405020304" pitchFamily="18" charset="0"/>
              </a:rPr>
              <a:t>to improve predictions.</a:t>
            </a:r>
          </a:p>
        </p:txBody>
      </p:sp>
    </p:spTree>
    <p:extLst>
      <p:ext uri="{BB962C8B-B14F-4D97-AF65-F5344CB8AC3E}">
        <p14:creationId xmlns:p14="http://schemas.microsoft.com/office/powerpoint/2010/main" val="1043154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E4479-31D6-5A3E-B088-7515C94719B7}"/>
              </a:ext>
            </a:extLst>
          </p:cNvPr>
          <p:cNvSpPr>
            <a:spLocks noGrp="1"/>
          </p:cNvSpPr>
          <p:nvPr>
            <p:ph type="title"/>
          </p:nvPr>
        </p:nvSpPr>
        <p:spPr/>
        <p:txBody>
          <a:bodyPr/>
          <a:lstStyle/>
          <a:p>
            <a:r>
              <a:rPr lang="en-IN" dirty="0"/>
              <a:t>What next?	</a:t>
            </a:r>
          </a:p>
        </p:txBody>
      </p:sp>
      <p:sp>
        <p:nvSpPr>
          <p:cNvPr id="3" name="Content Placeholder 2">
            <a:extLst>
              <a:ext uri="{FF2B5EF4-FFF2-40B4-BE49-F238E27FC236}">
                <a16:creationId xmlns:a16="http://schemas.microsoft.com/office/drawing/2014/main" id="{26DDDE44-BC26-DAB5-E0DD-B55094869E0B}"/>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Grouping products and classifying them</a:t>
            </a:r>
          </a:p>
          <a:p>
            <a:r>
              <a:rPr lang="en-IN" dirty="0">
                <a:latin typeface="Times New Roman" panose="02020603050405020304" pitchFamily="18" charset="0"/>
                <a:cs typeface="Times New Roman" panose="02020603050405020304" pitchFamily="18" charset="0"/>
              </a:rPr>
              <a:t>Forecasting the categorized section to the MLP model and forecasting the future process based on the tariff announcement and Tariff percentage.</a:t>
            </a:r>
          </a:p>
          <a:p>
            <a:r>
              <a:rPr lang="en-IN" dirty="0">
                <a:latin typeface="Times New Roman" panose="02020603050405020304" pitchFamily="18" charset="0"/>
                <a:cs typeface="Times New Roman" panose="02020603050405020304" pitchFamily="18" charset="0"/>
              </a:rPr>
              <a:t>Implementing LSTM(Long Short-Term Memory)</a:t>
            </a:r>
          </a:p>
          <a:p>
            <a:pPr marL="0" indent="0">
              <a:buNone/>
            </a:pPr>
            <a:r>
              <a:rPr lang="en-IN" dirty="0">
                <a:latin typeface="Times New Roman" panose="02020603050405020304" pitchFamily="18" charset="0"/>
                <a:cs typeface="Times New Roman" panose="02020603050405020304" pitchFamily="18" charset="0"/>
              </a:rPr>
              <a:t>	Both LSTM (Long Short-Term Memory) and ARIMA (</a:t>
            </a:r>
            <a:r>
              <a:rPr lang="en-IN" dirty="0" err="1">
                <a:latin typeface="Times New Roman" panose="02020603050405020304" pitchFamily="18" charset="0"/>
                <a:cs typeface="Times New Roman" panose="02020603050405020304" pitchFamily="18" charset="0"/>
              </a:rPr>
              <a:t>AutoRegressive</a:t>
            </a:r>
            <a:r>
              <a:rPr lang="en-IN" dirty="0">
                <a:latin typeface="Times New Roman" panose="02020603050405020304" pitchFamily="18" charset="0"/>
                <a:cs typeface="Times New Roman" panose="02020603050405020304" pitchFamily="18" charset="0"/>
              </a:rPr>
              <a:t> 	Integrated 	Moving Average) are used for time series forecasting.</a:t>
            </a:r>
          </a:p>
          <a:p>
            <a:pPr marL="0" indent="0">
              <a:buNone/>
            </a:pPr>
            <a:endParaRPr lang="en-IN" dirty="0">
              <a:latin typeface="Times New Roman" panose="02020603050405020304" pitchFamily="18" charset="0"/>
              <a:cs typeface="Times New Roman" panose="02020603050405020304" pitchFamily="18" charset="0"/>
            </a:endParaRPr>
          </a:p>
          <a:p>
            <a:pPr marL="0" indent="0">
              <a:buNone/>
            </a:pP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466ED30-A4AB-902B-DDB1-37AC52DBA433}"/>
              </a:ext>
            </a:extLst>
          </p:cNvPr>
          <p:cNvSpPr>
            <a:spLocks noGrp="1"/>
          </p:cNvSpPr>
          <p:nvPr>
            <p:ph type="sldNum" sz="quarter" idx="12"/>
          </p:nvPr>
        </p:nvSpPr>
        <p:spPr/>
        <p:txBody>
          <a:bodyPr/>
          <a:lstStyle/>
          <a:p>
            <a:fld id="{4FAB73BC-B049-4115-A692-8D63A059BFB8}" type="slidenum">
              <a:rPr lang="en-US" smtClean="0"/>
              <a:t>12</a:t>
            </a:fld>
            <a:endParaRPr lang="en-US" dirty="0"/>
          </a:p>
        </p:txBody>
      </p:sp>
    </p:spTree>
    <p:extLst>
      <p:ext uri="{BB962C8B-B14F-4D97-AF65-F5344CB8AC3E}">
        <p14:creationId xmlns:p14="http://schemas.microsoft.com/office/powerpoint/2010/main" val="12236876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F63F02E-C437-F01D-79A3-01E6331416FB}"/>
              </a:ext>
            </a:extLst>
          </p:cNvPr>
          <p:cNvSpPr>
            <a:spLocks noGrp="1"/>
          </p:cNvSpPr>
          <p:nvPr>
            <p:ph type="sldNum" sz="quarter" idx="12"/>
          </p:nvPr>
        </p:nvSpPr>
        <p:spPr/>
        <p:txBody>
          <a:bodyPr/>
          <a:lstStyle/>
          <a:p>
            <a:fld id="{4FAB73BC-B049-4115-A692-8D63A059BFB8}" type="slidenum">
              <a:rPr lang="en-US" smtClean="0"/>
              <a:t>13</a:t>
            </a:fld>
            <a:endParaRPr lang="en-US" dirty="0"/>
          </a:p>
        </p:txBody>
      </p:sp>
      <p:sp>
        <p:nvSpPr>
          <p:cNvPr id="5" name="Rectangle 1">
            <a:extLst>
              <a:ext uri="{FF2B5EF4-FFF2-40B4-BE49-F238E27FC236}">
                <a16:creationId xmlns:a16="http://schemas.microsoft.com/office/drawing/2014/main" id="{21F1BCE1-30D5-A79A-F3E8-2BF04FCF22EA}"/>
              </a:ext>
            </a:extLst>
          </p:cNvPr>
          <p:cNvSpPr>
            <a:spLocks noGrp="1" noChangeArrowheads="1"/>
          </p:cNvSpPr>
          <p:nvPr>
            <p:ph idx="1"/>
          </p:nvPr>
        </p:nvSpPr>
        <p:spPr bwMode="auto">
          <a:xfrm>
            <a:off x="684365" y="993514"/>
            <a:ext cx="976741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Limitations of ARIMAX:</a:t>
            </a:r>
            <a:r>
              <a:rPr kumimoji="0" lang="en-US" altLang="en-US" sz="1800" b="0" i="0" u="none" strike="noStrike" cap="none" normalizeH="0" baseline="0" dirty="0">
                <a:ln>
                  <a:noFill/>
                </a:ln>
                <a:solidFill>
                  <a:schemeClr val="tx1"/>
                </a:solidFill>
                <a:effectLst/>
                <a:latin typeface="Arial" panose="020B0604020202020204" pitchFamily="34" charset="0"/>
              </a:rPr>
              <a:t>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Primarily designed for linear relationships.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Struggles with complex, non-linear patterns.   </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Does not inherently handle seasonality.</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More complex than ARIMA.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Requires careful parameter tuning.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Relies on linear relationships between the exogenous variables, and the dependent variable. </a:t>
            </a:r>
          </a:p>
        </p:txBody>
      </p:sp>
    </p:spTree>
    <p:extLst>
      <p:ext uri="{BB962C8B-B14F-4D97-AF65-F5344CB8AC3E}">
        <p14:creationId xmlns:p14="http://schemas.microsoft.com/office/powerpoint/2010/main" val="3926523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3D4F48-E567-DCAC-13AC-ECA8B34B0C2B}"/>
              </a:ext>
            </a:extLst>
          </p:cNvPr>
          <p:cNvSpPr>
            <a:spLocks noGrp="1"/>
          </p:cNvSpPr>
          <p:nvPr>
            <p:ph type="title"/>
          </p:nvPr>
        </p:nvSpPr>
        <p:spPr/>
        <p:txBody>
          <a:bodyPr>
            <a:normAutofit/>
          </a:bodyPr>
          <a:lstStyle/>
          <a:p>
            <a:r>
              <a:rPr lang="en-IN" sz="4200" cap="none" dirty="0">
                <a:latin typeface="Times New Roman" panose="02020603050405020304" pitchFamily="18" charset="0"/>
                <a:cs typeface="Times New Roman" panose="02020603050405020304" pitchFamily="18" charset="0"/>
              </a:rPr>
              <a:t>What Is MLP?</a:t>
            </a:r>
          </a:p>
        </p:txBody>
      </p:sp>
      <p:sp>
        <p:nvSpPr>
          <p:cNvPr id="3" name="Content Placeholder 2">
            <a:extLst>
              <a:ext uri="{FF2B5EF4-FFF2-40B4-BE49-F238E27FC236}">
                <a16:creationId xmlns:a16="http://schemas.microsoft.com/office/drawing/2014/main" id="{7586441F-D025-9B49-F335-31043FB308A5}"/>
              </a:ext>
            </a:extLst>
          </p:cNvPr>
          <p:cNvSpPr>
            <a:spLocks noGrp="1"/>
          </p:cNvSpPr>
          <p:nvPr>
            <p:ph idx="1"/>
          </p:nvPr>
        </p:nvSpPr>
        <p:spPr/>
        <p:txBody>
          <a:bodyPr/>
          <a:lstStyle/>
          <a:p>
            <a:pPr algn="l">
              <a:buNone/>
            </a:pPr>
            <a:r>
              <a:rPr lang="en-IN" b="0" i="0" dirty="0">
                <a:solidFill>
                  <a:srgbClr val="1B1C1D"/>
                </a:solidFill>
                <a:effectLst/>
                <a:latin typeface="Times New Roman" panose="02020603050405020304" pitchFamily="18" charset="0"/>
                <a:cs typeface="Times New Roman" panose="02020603050405020304" pitchFamily="18" charset="0"/>
              </a:rPr>
              <a:t>MLP is a type of artificial neural network (ANN) that can learn complex, non-linear relationships in data.   </a:t>
            </a:r>
          </a:p>
          <a:p>
            <a:pPr algn="l">
              <a:buNone/>
            </a:pPr>
            <a:r>
              <a:rPr lang="en-IN" b="0" i="0" dirty="0">
                <a:solidFill>
                  <a:srgbClr val="1B1C1D"/>
                </a:solidFill>
                <a:effectLst/>
                <a:latin typeface="Times New Roman" panose="02020603050405020304" pitchFamily="18" charset="0"/>
                <a:cs typeface="Times New Roman" panose="02020603050405020304" pitchFamily="18" charset="0"/>
              </a:rPr>
              <a:t>In time series forecasting, an MLP can be trained to recognize patterns in past data and predict future values.   </a:t>
            </a:r>
          </a:p>
          <a:p>
            <a:pPr>
              <a:buNone/>
            </a:pPr>
            <a:r>
              <a:rPr lang="en-IN" dirty="0">
                <a:latin typeface="Times New Roman" panose="02020603050405020304" pitchFamily="18" charset="0"/>
                <a:cs typeface="Times New Roman" panose="02020603050405020304" pitchFamily="18" charset="0"/>
              </a:rPr>
              <a:t>MLP Forecasting involves using a Multilayer Perceptron model to predict future values of a time series by converting it into a supervised learning problem. It is a powerful tool for capturing complex patterns in data, especially when combined with proper feature engineering and preprocessing.</a:t>
            </a:r>
            <a:endParaRPr lang="en-IN" b="0" i="0" dirty="0">
              <a:solidFill>
                <a:srgbClr val="1B1C1D"/>
              </a:solidFill>
              <a:effectLst/>
              <a:latin typeface="Times New Roman" panose="02020603050405020304" pitchFamily="18" charset="0"/>
              <a:cs typeface="Times New Roman" panose="02020603050405020304" pitchFamily="18" charset="0"/>
            </a:endParaRPr>
          </a:p>
          <a:p>
            <a:pPr algn="l"/>
            <a:r>
              <a:rPr lang="en-IN" b="0" i="0" dirty="0">
                <a:solidFill>
                  <a:srgbClr val="1B1C1D"/>
                </a:solidFill>
                <a:effectLst/>
                <a:latin typeface="Times New Roman" panose="02020603050405020304" pitchFamily="18" charset="0"/>
                <a:cs typeface="Times New Roman" panose="02020603050405020304" pitchFamily="18" charset="0"/>
              </a:rPr>
              <a:t>It is able to learn very complex non linear relationships.</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6D13ECF-62AD-3E4B-86C6-6106A24404FC}"/>
              </a:ext>
            </a:extLst>
          </p:cNvPr>
          <p:cNvSpPr>
            <a:spLocks noGrp="1"/>
          </p:cNvSpPr>
          <p:nvPr>
            <p:ph type="sldNum" sz="quarter" idx="12"/>
          </p:nvPr>
        </p:nvSpPr>
        <p:spPr/>
        <p:txBody>
          <a:bodyPr/>
          <a:lstStyle/>
          <a:p>
            <a:fld id="{4FAB73BC-B049-4115-A692-8D63A059BFB8}" type="slidenum">
              <a:rPr lang="en-US" smtClean="0"/>
              <a:t>14</a:t>
            </a:fld>
            <a:endParaRPr lang="en-US" dirty="0"/>
          </a:p>
        </p:txBody>
      </p:sp>
    </p:spTree>
    <p:extLst>
      <p:ext uri="{BB962C8B-B14F-4D97-AF65-F5344CB8AC3E}">
        <p14:creationId xmlns:p14="http://schemas.microsoft.com/office/powerpoint/2010/main" val="3336711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DD67B04-B3DA-71E4-9952-E6849A6F42AC}"/>
              </a:ext>
            </a:extLst>
          </p:cNvPr>
          <p:cNvSpPr>
            <a:spLocks noGrp="1"/>
          </p:cNvSpPr>
          <p:nvPr>
            <p:ph type="sldNum" sz="quarter" idx="12"/>
          </p:nvPr>
        </p:nvSpPr>
        <p:spPr/>
        <p:txBody>
          <a:bodyPr/>
          <a:lstStyle/>
          <a:p>
            <a:fld id="{4FAB73BC-B049-4115-A692-8D63A059BFB8}" type="slidenum">
              <a:rPr lang="en-US" smtClean="0"/>
              <a:t>15</a:t>
            </a:fld>
            <a:endParaRPr lang="en-US" dirty="0"/>
          </a:p>
        </p:txBody>
      </p:sp>
      <p:pic>
        <p:nvPicPr>
          <p:cNvPr id="2050" name="Picture 2">
            <a:extLst>
              <a:ext uri="{FF2B5EF4-FFF2-40B4-BE49-F238E27FC236}">
                <a16:creationId xmlns:a16="http://schemas.microsoft.com/office/drawing/2014/main" id="{6BD022D0-72DC-C20E-8B2E-F8F8F19A469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2424" y="788894"/>
            <a:ext cx="9731505" cy="5531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26332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C04FF4-EDF1-1B1A-87BD-3D172C096ECF}"/>
              </a:ext>
            </a:extLst>
          </p:cNvPr>
          <p:cNvSpPr>
            <a:spLocks noGrp="1"/>
          </p:cNvSpPr>
          <p:nvPr>
            <p:ph type="sldNum" sz="quarter" idx="12"/>
          </p:nvPr>
        </p:nvSpPr>
        <p:spPr/>
        <p:txBody>
          <a:bodyPr/>
          <a:lstStyle/>
          <a:p>
            <a:fld id="{4FAB73BC-B049-4115-A692-8D63A059BFB8}" type="slidenum">
              <a:rPr lang="en-US" smtClean="0"/>
              <a:t>16</a:t>
            </a:fld>
            <a:endParaRPr lang="en-US" dirty="0"/>
          </a:p>
        </p:txBody>
      </p:sp>
      <p:pic>
        <p:nvPicPr>
          <p:cNvPr id="3074" name="Picture 2">
            <a:extLst>
              <a:ext uri="{FF2B5EF4-FFF2-40B4-BE49-F238E27FC236}">
                <a16:creationId xmlns:a16="http://schemas.microsoft.com/office/drawing/2014/main" id="{4588B0DC-E203-E1EF-D0A3-5310E351DA2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4605" y="726141"/>
            <a:ext cx="8907812" cy="54460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81025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7EE60-53CF-4935-D27D-924C8F0266B8}"/>
              </a:ext>
            </a:extLst>
          </p:cNvPr>
          <p:cNvSpPr>
            <a:spLocks noGrp="1"/>
          </p:cNvSpPr>
          <p:nvPr>
            <p:ph type="title"/>
          </p:nvPr>
        </p:nvSpPr>
        <p:spPr/>
        <p:txBody>
          <a:bodyPr>
            <a:normAutofit/>
          </a:bodyPr>
          <a:lstStyle/>
          <a:p>
            <a:r>
              <a:rPr lang="en-IN" sz="4200" dirty="0">
                <a:latin typeface="Times New Roman" panose="02020603050405020304" pitchFamily="18" charset="0"/>
                <a:cs typeface="Times New Roman" panose="02020603050405020304" pitchFamily="18" charset="0"/>
              </a:rPr>
              <a:t>predictions</a:t>
            </a:r>
          </a:p>
        </p:txBody>
      </p:sp>
      <p:pic>
        <p:nvPicPr>
          <p:cNvPr id="6" name="Content Placeholder 5">
            <a:extLst>
              <a:ext uri="{FF2B5EF4-FFF2-40B4-BE49-F238E27FC236}">
                <a16:creationId xmlns:a16="http://schemas.microsoft.com/office/drawing/2014/main" id="{65650D0A-31BE-38F2-7DCA-A28F464B5556}"/>
              </a:ext>
            </a:extLst>
          </p:cNvPr>
          <p:cNvPicPr>
            <a:picLocks noGrp="1" noChangeAspect="1"/>
          </p:cNvPicPr>
          <p:nvPr>
            <p:ph idx="1"/>
          </p:nvPr>
        </p:nvPicPr>
        <p:blipFill>
          <a:blip r:embed="rId2"/>
          <a:stretch>
            <a:fillRect/>
          </a:stretch>
        </p:blipFill>
        <p:spPr>
          <a:xfrm>
            <a:off x="1250018" y="1938930"/>
            <a:ext cx="8407565" cy="3686028"/>
          </a:xfrm>
        </p:spPr>
      </p:pic>
      <p:sp>
        <p:nvSpPr>
          <p:cNvPr id="4" name="Slide Number Placeholder 3">
            <a:extLst>
              <a:ext uri="{FF2B5EF4-FFF2-40B4-BE49-F238E27FC236}">
                <a16:creationId xmlns:a16="http://schemas.microsoft.com/office/drawing/2014/main" id="{1C7D6474-41DB-BA78-52EA-9A81FE05EC1C}"/>
              </a:ext>
            </a:extLst>
          </p:cNvPr>
          <p:cNvSpPr>
            <a:spLocks noGrp="1"/>
          </p:cNvSpPr>
          <p:nvPr>
            <p:ph type="sldNum" sz="quarter" idx="12"/>
          </p:nvPr>
        </p:nvSpPr>
        <p:spPr/>
        <p:txBody>
          <a:bodyPr/>
          <a:lstStyle/>
          <a:p>
            <a:fld id="{4FAB73BC-B049-4115-A692-8D63A059BFB8}" type="slidenum">
              <a:rPr lang="en-US" smtClean="0"/>
              <a:t>17</a:t>
            </a:fld>
            <a:endParaRPr lang="en-US" dirty="0"/>
          </a:p>
        </p:txBody>
      </p:sp>
    </p:spTree>
    <p:extLst>
      <p:ext uri="{BB962C8B-B14F-4D97-AF65-F5344CB8AC3E}">
        <p14:creationId xmlns:p14="http://schemas.microsoft.com/office/powerpoint/2010/main" val="42073854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BEB7C-5B95-7250-1800-C59741F8E8DC}"/>
              </a:ext>
            </a:extLst>
          </p:cNvPr>
          <p:cNvSpPr>
            <a:spLocks noGrp="1"/>
          </p:cNvSpPr>
          <p:nvPr>
            <p:ph type="title"/>
          </p:nvPr>
        </p:nvSpPr>
        <p:spPr/>
        <p:txBody>
          <a:bodyPr>
            <a:normAutofit/>
          </a:bodyPr>
          <a:lstStyle/>
          <a:p>
            <a:r>
              <a:rPr lang="en-IN" sz="4200" cap="none" dirty="0">
                <a:latin typeface="Times New Roman" panose="02020603050405020304" pitchFamily="18" charset="0"/>
                <a:cs typeface="Times New Roman" panose="02020603050405020304" pitchFamily="18" charset="0"/>
              </a:rPr>
              <a:t>Why MLP Is Good For This?</a:t>
            </a:r>
            <a:br>
              <a:rPr lang="en-IN" sz="4200" cap="none" dirty="0">
                <a:latin typeface="Times New Roman" panose="02020603050405020304" pitchFamily="18" charset="0"/>
                <a:cs typeface="Times New Roman" panose="02020603050405020304" pitchFamily="18" charset="0"/>
              </a:rPr>
            </a:br>
            <a:endParaRPr lang="en-IN" sz="4200" cap="none"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3EB9A5-BFEE-A878-BE49-BFB5307EB919}"/>
              </a:ext>
            </a:extLst>
          </p:cNvPr>
          <p:cNvSpPr>
            <a:spLocks noGrp="1"/>
          </p:cNvSpPr>
          <p:nvPr>
            <p:ph idx="1"/>
          </p:nvPr>
        </p:nvSpPr>
        <p:spPr/>
        <p:txBody>
          <a:bodyPr/>
          <a:lstStyle/>
          <a:p>
            <a:pPr>
              <a:buNone/>
            </a:pPr>
            <a:r>
              <a:rPr lang="en-IN" dirty="0">
                <a:latin typeface="Times New Roman" panose="02020603050405020304" pitchFamily="18" charset="0"/>
                <a:cs typeface="Times New Roman" panose="02020603050405020304" pitchFamily="18" charset="0"/>
              </a:rPr>
              <a:t>It can handle complex patterns, like when multiple things affect prices together.</a:t>
            </a:r>
          </a:p>
          <a:p>
            <a:pPr>
              <a:buNone/>
            </a:pPr>
            <a:r>
              <a:rPr lang="en-IN" dirty="0">
                <a:latin typeface="Times New Roman" panose="02020603050405020304" pitchFamily="18" charset="0"/>
                <a:cs typeface="Times New Roman" panose="02020603050405020304" pitchFamily="18" charset="0"/>
              </a:rPr>
              <a:t>It doesn’t need rules written by humans it learns the rules on its own</a:t>
            </a:r>
          </a:p>
          <a:p>
            <a:r>
              <a:rPr lang="en-IN" dirty="0">
                <a:latin typeface="Times New Roman" panose="02020603050405020304" pitchFamily="18" charset="0"/>
                <a:cs typeface="Times New Roman" panose="02020603050405020304" pitchFamily="18" charset="0"/>
              </a:rPr>
              <a:t>It works well when you have lots of past data.</a:t>
            </a:r>
          </a:p>
          <a:p>
            <a:endParaRPr lang="en-IN"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3EA4266-A466-66F1-7AE3-8D93FFCC9444}"/>
              </a:ext>
            </a:extLst>
          </p:cNvPr>
          <p:cNvSpPr>
            <a:spLocks noGrp="1"/>
          </p:cNvSpPr>
          <p:nvPr>
            <p:ph type="sldNum" sz="quarter" idx="12"/>
          </p:nvPr>
        </p:nvSpPr>
        <p:spPr/>
        <p:txBody>
          <a:bodyPr/>
          <a:lstStyle/>
          <a:p>
            <a:fld id="{4FAB73BC-B049-4115-A692-8D63A059BFB8}" type="slidenum">
              <a:rPr lang="en-US" smtClean="0"/>
              <a:t>18</a:t>
            </a:fld>
            <a:endParaRPr lang="en-US" dirty="0"/>
          </a:p>
        </p:txBody>
      </p:sp>
    </p:spTree>
    <p:extLst>
      <p:ext uri="{BB962C8B-B14F-4D97-AF65-F5344CB8AC3E}">
        <p14:creationId xmlns:p14="http://schemas.microsoft.com/office/powerpoint/2010/main" val="2782405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1B02A-AE39-9B8D-FE22-D8C7109C7B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69CB60-14E8-F5E0-AA9D-D90F5B8E8109}"/>
              </a:ext>
            </a:extLst>
          </p:cNvPr>
          <p:cNvSpPr>
            <a:spLocks noGrp="1"/>
          </p:cNvSpPr>
          <p:nvPr>
            <p:ph type="title"/>
          </p:nvPr>
        </p:nvSpPr>
        <p:spPr/>
        <p:txBody>
          <a:bodyPr/>
          <a:lstStyle/>
          <a:p>
            <a:r>
              <a:rPr lang="en-IN" dirty="0"/>
              <a:t>What next?	</a:t>
            </a:r>
          </a:p>
        </p:txBody>
      </p:sp>
      <p:sp>
        <p:nvSpPr>
          <p:cNvPr id="3" name="Content Placeholder 2">
            <a:extLst>
              <a:ext uri="{FF2B5EF4-FFF2-40B4-BE49-F238E27FC236}">
                <a16:creationId xmlns:a16="http://schemas.microsoft.com/office/drawing/2014/main" id="{F5E08B47-E7B0-BA82-D264-8AC07144B864}"/>
              </a:ext>
            </a:extLst>
          </p:cNvPr>
          <p:cNvSpPr>
            <a:spLocks noGrp="1"/>
          </p:cNvSpPr>
          <p:nvPr>
            <p:ph idx="1"/>
          </p:nvPr>
        </p:nvSpPr>
        <p:spPr/>
        <p:txBody>
          <a:bodyPr/>
          <a:lstStyle/>
          <a:p>
            <a:r>
              <a:rPr lang="en-IN" dirty="0">
                <a:latin typeface="Times New Roman" panose="02020603050405020304" pitchFamily="18" charset="0"/>
                <a:cs typeface="Times New Roman" panose="02020603050405020304" pitchFamily="18" charset="0"/>
              </a:rPr>
              <a:t>Need to implement the ARIMA and SARIMAX to check the predictions and the model performance.</a:t>
            </a:r>
          </a:p>
          <a:p>
            <a:r>
              <a:rPr lang="en-IN" dirty="0">
                <a:latin typeface="Times New Roman" panose="02020603050405020304" pitchFamily="18" charset="0"/>
                <a:cs typeface="Times New Roman" panose="02020603050405020304" pitchFamily="18" charset="0"/>
              </a:rPr>
              <a:t>scraping the price indexes data for the most recent price values.</a:t>
            </a:r>
          </a:p>
          <a:p>
            <a:r>
              <a:rPr lang="en-IN" dirty="0">
                <a:latin typeface="Times New Roman" panose="02020603050405020304" pitchFamily="18" charset="0"/>
                <a:cs typeface="Times New Roman" panose="02020603050405020304" pitchFamily="18" charset="0"/>
              </a:rPr>
              <a:t>To get the accurate prediction, need more data</a:t>
            </a:r>
          </a:p>
        </p:txBody>
      </p:sp>
      <p:sp>
        <p:nvSpPr>
          <p:cNvPr id="4" name="Slide Number Placeholder 3">
            <a:extLst>
              <a:ext uri="{FF2B5EF4-FFF2-40B4-BE49-F238E27FC236}">
                <a16:creationId xmlns:a16="http://schemas.microsoft.com/office/drawing/2014/main" id="{3A885F4C-2BFA-D6FA-C0A8-1CFC62213831}"/>
              </a:ext>
            </a:extLst>
          </p:cNvPr>
          <p:cNvSpPr>
            <a:spLocks noGrp="1"/>
          </p:cNvSpPr>
          <p:nvPr>
            <p:ph type="sldNum" sz="quarter" idx="12"/>
          </p:nvPr>
        </p:nvSpPr>
        <p:spPr/>
        <p:txBody>
          <a:bodyPr/>
          <a:lstStyle/>
          <a:p>
            <a:fld id="{4FAB73BC-B049-4115-A692-8D63A059BFB8}" type="slidenum">
              <a:rPr lang="en-US" smtClean="0"/>
              <a:t>19</a:t>
            </a:fld>
            <a:endParaRPr lang="en-US" dirty="0"/>
          </a:p>
        </p:txBody>
      </p:sp>
    </p:spTree>
    <p:extLst>
      <p:ext uri="{BB962C8B-B14F-4D97-AF65-F5344CB8AC3E}">
        <p14:creationId xmlns:p14="http://schemas.microsoft.com/office/powerpoint/2010/main" val="3937287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5C28659E-412C-4600-B45E-BAE370BC24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92C4C2DA-90B8-3144-9F35-4567B5280199}"/>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E95896B-6905-4618-A7DF-DED8A61FB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748BD8C-4984-4138-94CA-2DC5F39DC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5C93519-6B29-1346-9FCB-0835B80531A4}"/>
              </a:ext>
            </a:extLst>
          </p:cNvPr>
          <p:cNvSpPr>
            <a:spLocks noGrp="1"/>
          </p:cNvSpPr>
          <p:nvPr>
            <p:ph type="ctrTitle"/>
          </p:nvPr>
        </p:nvSpPr>
        <p:spPr>
          <a:xfrm>
            <a:off x="519953" y="448235"/>
            <a:ext cx="10498567" cy="4019796"/>
          </a:xfrm>
        </p:spPr>
        <p:txBody>
          <a:bodyPr anchor="b">
            <a:normAutofit/>
          </a:bodyPr>
          <a:lstStyle/>
          <a:p>
            <a:pPr marL="342900" indent="-342900">
              <a:buFont typeface="Arial" panose="020B0604020202020204" pitchFamily="34" charset="0"/>
              <a:buChar char="•"/>
            </a:pPr>
            <a:r>
              <a:rPr lang="en-IN" sz="2500" cap="none" dirty="0">
                <a:solidFill>
                  <a:schemeClr val="bg1"/>
                </a:solidFill>
                <a:latin typeface="Times New Roman" panose="02020603050405020304" pitchFamily="18" charset="0"/>
                <a:cs typeface="Times New Roman" panose="02020603050405020304" pitchFamily="18" charset="0"/>
              </a:rPr>
              <a:t>The global market is becoming increasingly volatile due to economic policies, trade regulations, and supply chain disruptions. </a:t>
            </a:r>
            <a:br>
              <a:rPr lang="en-IN" sz="2500" cap="none" dirty="0">
                <a:solidFill>
                  <a:schemeClr val="bg1"/>
                </a:solidFill>
                <a:latin typeface="Times New Roman" panose="02020603050405020304" pitchFamily="18" charset="0"/>
                <a:cs typeface="Times New Roman" panose="02020603050405020304" pitchFamily="18" charset="0"/>
              </a:rPr>
            </a:br>
            <a:br>
              <a:rPr lang="en-IN" sz="2500" cap="none" dirty="0">
                <a:solidFill>
                  <a:schemeClr val="bg1"/>
                </a:solidFill>
                <a:latin typeface="Times New Roman" panose="02020603050405020304" pitchFamily="18" charset="0"/>
                <a:cs typeface="Times New Roman" panose="02020603050405020304" pitchFamily="18" charset="0"/>
              </a:rPr>
            </a:br>
            <a:r>
              <a:rPr lang="en-IN" sz="2500" cap="none" dirty="0">
                <a:solidFill>
                  <a:schemeClr val="bg1"/>
                </a:solidFill>
                <a:latin typeface="Times New Roman" panose="02020603050405020304" pitchFamily="18" charset="0"/>
                <a:cs typeface="Times New Roman" panose="02020603050405020304" pitchFamily="18" charset="0"/>
              </a:rPr>
              <a:t>Price swings brought on by tariffs, trade restrictions, and supply chain interruptions present serious challenges for companies, decision-makers, and consumers in the modern global economy. </a:t>
            </a:r>
            <a:br>
              <a:rPr lang="en-IN" sz="2500" cap="none" dirty="0">
                <a:solidFill>
                  <a:schemeClr val="bg1"/>
                </a:solidFill>
                <a:latin typeface="Times New Roman" panose="02020603050405020304" pitchFamily="18" charset="0"/>
                <a:cs typeface="Times New Roman" panose="02020603050405020304" pitchFamily="18" charset="0"/>
              </a:rPr>
            </a:br>
            <a:br>
              <a:rPr lang="en-IN" sz="2500" cap="none" dirty="0">
                <a:solidFill>
                  <a:schemeClr val="bg1"/>
                </a:solidFill>
                <a:latin typeface="Times New Roman" panose="02020603050405020304" pitchFamily="18" charset="0"/>
                <a:cs typeface="Times New Roman" panose="02020603050405020304" pitchFamily="18" charset="0"/>
              </a:rPr>
            </a:br>
            <a:r>
              <a:rPr lang="en-IN" sz="2500" cap="none" dirty="0">
                <a:solidFill>
                  <a:schemeClr val="bg1"/>
                </a:solidFill>
                <a:latin typeface="Times New Roman" panose="02020603050405020304" pitchFamily="18" charset="0"/>
                <a:cs typeface="Times New Roman" panose="02020603050405020304" pitchFamily="18" charset="0"/>
              </a:rPr>
              <a:t>Unpredictable price increases affect financial planning, procurement strategies, and overall market stability. </a:t>
            </a:r>
            <a:br>
              <a:rPr lang="en-IN" sz="2500" cap="none" dirty="0">
                <a:solidFill>
                  <a:schemeClr val="bg1"/>
                </a:solidFill>
                <a:latin typeface="Times New Roman" panose="02020603050405020304" pitchFamily="18" charset="0"/>
                <a:cs typeface="Times New Roman" panose="02020603050405020304" pitchFamily="18" charset="0"/>
              </a:rPr>
            </a:br>
            <a:br>
              <a:rPr lang="en-IN" sz="2500" cap="none" dirty="0">
                <a:solidFill>
                  <a:schemeClr val="bg1"/>
                </a:solidFill>
                <a:latin typeface="Times New Roman" panose="02020603050405020304" pitchFamily="18" charset="0"/>
                <a:cs typeface="Times New Roman" panose="02020603050405020304" pitchFamily="18" charset="0"/>
              </a:rPr>
            </a:br>
            <a:r>
              <a:rPr lang="en-IN" sz="2500" cap="none" dirty="0">
                <a:solidFill>
                  <a:schemeClr val="bg1"/>
                </a:solidFill>
                <a:latin typeface="Times New Roman" panose="02020603050405020304" pitchFamily="18" charset="0"/>
                <a:cs typeface="Times New Roman" panose="02020603050405020304" pitchFamily="18" charset="0"/>
              </a:rPr>
              <a:t>Data-driven forecasting models are essential for organizations to anticipate these variations and mitigate associated risks. </a:t>
            </a:r>
            <a:endParaRPr lang="en-US" sz="25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556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D2DF45-F3C4-0AE8-AE35-6418FD2B2978}"/>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EFA5E5A1-704F-A776-7339-90838FBE0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9505433C-5638-9DE6-52D1-1EBAE776A416}"/>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901CAC40-CFA4-48B4-052B-02A4033962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C0351A0-2693-08A4-C1D5-02FF08E79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6A817F4-263D-A22E-4D30-7A3ADA1CCAAA}"/>
              </a:ext>
            </a:extLst>
          </p:cNvPr>
          <p:cNvSpPr>
            <a:spLocks noGrp="1"/>
          </p:cNvSpPr>
          <p:nvPr>
            <p:ph type="ctrTitle"/>
          </p:nvPr>
        </p:nvSpPr>
        <p:spPr>
          <a:xfrm>
            <a:off x="1051560" y="1432223"/>
            <a:ext cx="10683240" cy="4197612"/>
          </a:xfrm>
        </p:spPr>
        <p:txBody>
          <a:bodyPr anchor="b">
            <a:noAutofit/>
          </a:bodyPr>
          <a:lstStyle/>
          <a:p>
            <a:r>
              <a:rPr lang="en-IN" sz="2500" cap="none" dirty="0">
                <a:solidFill>
                  <a:schemeClr val="bg1"/>
                </a:solidFill>
                <a:latin typeface="Times New Roman" panose="02020603050405020304" pitchFamily="18" charset="0"/>
                <a:cs typeface="Times New Roman" panose="02020603050405020304" pitchFamily="18" charset="0"/>
              </a:rPr>
              <a:t>DATA COLLECTION AND SOURCES</a:t>
            </a:r>
            <a:br>
              <a:rPr lang="en-IN" sz="2500" cap="none" dirty="0">
                <a:solidFill>
                  <a:schemeClr val="bg1"/>
                </a:solidFill>
                <a:latin typeface="Times New Roman" panose="02020603050405020304" pitchFamily="18" charset="0"/>
                <a:cs typeface="Times New Roman" panose="02020603050405020304" pitchFamily="18" charset="0"/>
              </a:rPr>
            </a:br>
            <a:r>
              <a:rPr lang="en-IN" sz="2500" cap="none" dirty="0">
                <a:solidFill>
                  <a:schemeClr val="bg1"/>
                </a:solidFill>
                <a:latin typeface="Times New Roman" panose="02020603050405020304" pitchFamily="18" charset="0"/>
                <a:cs typeface="Times New Roman" panose="02020603050405020304" pitchFamily="18" charset="0"/>
              </a:rPr>
              <a:t> </a:t>
            </a:r>
            <a:br>
              <a:rPr lang="en-IN" sz="2500" cap="none" dirty="0">
                <a:solidFill>
                  <a:schemeClr val="bg1"/>
                </a:solidFill>
                <a:latin typeface="Times New Roman" panose="02020603050405020304" pitchFamily="18" charset="0"/>
                <a:cs typeface="Times New Roman" panose="02020603050405020304" pitchFamily="18" charset="0"/>
              </a:rPr>
            </a:br>
            <a:r>
              <a:rPr lang="en-IN" sz="2500" cap="none" dirty="0">
                <a:solidFill>
                  <a:schemeClr val="bg1"/>
                </a:solidFill>
                <a:latin typeface="Times New Roman" panose="02020603050405020304" pitchFamily="18" charset="0"/>
                <a:cs typeface="Times New Roman" panose="02020603050405020304" pitchFamily="18" charset="0"/>
              </a:rPr>
              <a:t>This research leverages comprehensive datasets collected from authoritative government sources: </a:t>
            </a:r>
            <a:br>
              <a:rPr lang="en-IN" sz="2500" cap="none" dirty="0">
                <a:solidFill>
                  <a:schemeClr val="bg1"/>
                </a:solidFill>
                <a:latin typeface="Times New Roman" panose="02020603050405020304" pitchFamily="18" charset="0"/>
                <a:cs typeface="Times New Roman" panose="02020603050405020304" pitchFamily="18" charset="0"/>
              </a:rPr>
            </a:br>
            <a:br>
              <a:rPr lang="en-IN" sz="2500" cap="none" dirty="0">
                <a:solidFill>
                  <a:schemeClr val="bg1"/>
                </a:solidFill>
                <a:latin typeface="Times New Roman" panose="02020603050405020304" pitchFamily="18" charset="0"/>
                <a:cs typeface="Times New Roman" panose="02020603050405020304" pitchFamily="18" charset="0"/>
              </a:rPr>
            </a:br>
            <a:r>
              <a:rPr lang="en-IN" sz="2500" cap="none" dirty="0">
                <a:solidFill>
                  <a:schemeClr val="bg1"/>
                </a:solidFill>
                <a:latin typeface="Times New Roman" panose="02020603050405020304" pitchFamily="18" charset="0"/>
                <a:cs typeface="Times New Roman" panose="02020603050405020304" pitchFamily="18" charset="0"/>
              </a:rPr>
              <a:t>• United States Department Of Agriculture (USDA): agricultural price data, import/export statistics, and commodity market information </a:t>
            </a:r>
            <a:br>
              <a:rPr lang="en-IN" sz="2500" cap="none" dirty="0">
                <a:solidFill>
                  <a:schemeClr val="bg1"/>
                </a:solidFill>
                <a:latin typeface="Times New Roman" panose="02020603050405020304" pitchFamily="18" charset="0"/>
                <a:cs typeface="Times New Roman" panose="02020603050405020304" pitchFamily="18" charset="0"/>
              </a:rPr>
            </a:br>
            <a:br>
              <a:rPr lang="en-IN" sz="2500" cap="none" dirty="0">
                <a:solidFill>
                  <a:schemeClr val="bg1"/>
                </a:solidFill>
                <a:latin typeface="Times New Roman" panose="02020603050405020304" pitchFamily="18" charset="0"/>
                <a:cs typeface="Times New Roman" panose="02020603050405020304" pitchFamily="18" charset="0"/>
              </a:rPr>
            </a:br>
            <a:r>
              <a:rPr lang="en-IN" sz="2500" cap="none" dirty="0">
                <a:solidFill>
                  <a:schemeClr val="bg1"/>
                </a:solidFill>
                <a:latin typeface="Times New Roman" panose="02020603050405020304" pitchFamily="18" charset="0"/>
                <a:cs typeface="Times New Roman" panose="02020603050405020304" pitchFamily="18" charset="0"/>
              </a:rPr>
              <a:t>• Bureau Of Labor Statistics (BLS): producer price index (PPI), consumer price index (CPI), and other inflation metrics </a:t>
            </a:r>
            <a:br>
              <a:rPr lang="en-IN" sz="2500" cap="none" dirty="0">
                <a:solidFill>
                  <a:schemeClr val="bg1"/>
                </a:solidFill>
                <a:latin typeface="Times New Roman" panose="02020603050405020304" pitchFamily="18" charset="0"/>
                <a:cs typeface="Times New Roman" panose="02020603050405020304" pitchFamily="18" charset="0"/>
              </a:rPr>
            </a:br>
            <a:br>
              <a:rPr lang="en-IN" sz="2500" cap="none" dirty="0">
                <a:solidFill>
                  <a:schemeClr val="bg1"/>
                </a:solidFill>
                <a:latin typeface="Times New Roman" panose="02020603050405020304" pitchFamily="18" charset="0"/>
                <a:cs typeface="Times New Roman" panose="02020603050405020304" pitchFamily="18" charset="0"/>
              </a:rPr>
            </a:br>
            <a:r>
              <a:rPr lang="en-IN" sz="2500" cap="none" dirty="0">
                <a:solidFill>
                  <a:schemeClr val="bg1"/>
                </a:solidFill>
                <a:latin typeface="Times New Roman" panose="02020603050405020304" pitchFamily="18" charset="0"/>
                <a:cs typeface="Times New Roman" panose="02020603050405020304" pitchFamily="18" charset="0"/>
              </a:rPr>
              <a:t>• Federal Reserve Economic Data (FRED): economic indicators and market performance metrics </a:t>
            </a:r>
            <a:endParaRPr lang="en-US" sz="25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04547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B096913-F054-6FFF-724A-7D3B73BC97D0}"/>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884720D-EC0D-C076-C4CB-8991761EC5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5C86AA3A-D4EB-511C-54CD-7F047860D4FE}"/>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46ED3D30-4751-F5E4-B0CB-76DD3363BC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E85FE75-43B2-C855-7C1D-40604B6155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E7A2E5-6995-4042-9CF0-79F70F2E636D}"/>
              </a:ext>
            </a:extLst>
          </p:cNvPr>
          <p:cNvSpPr>
            <a:spLocks noGrp="1"/>
          </p:cNvSpPr>
          <p:nvPr>
            <p:ph type="ctrTitle"/>
          </p:nvPr>
        </p:nvSpPr>
        <p:spPr>
          <a:xfrm>
            <a:off x="1051560" y="1432223"/>
            <a:ext cx="9966960" cy="3035808"/>
          </a:xfrm>
        </p:spPr>
        <p:txBody>
          <a:bodyPr anchor="b">
            <a:normAutofit fontScale="90000"/>
          </a:bodyPr>
          <a:lstStyle/>
          <a:p>
            <a:r>
              <a:rPr lang="en-US" sz="3000" dirty="0">
                <a:solidFill>
                  <a:srgbClr val="FFFFFF"/>
                </a:solidFill>
                <a:latin typeface="Times New Roman" panose="02020603050405020304" pitchFamily="18" charset="0"/>
                <a:cs typeface="Times New Roman" panose="02020603050405020304" pitchFamily="18" charset="0"/>
              </a:rPr>
              <a:t>Methods used </a:t>
            </a:r>
            <a:br>
              <a:rPr lang="en-US" sz="3000" dirty="0">
                <a:solidFill>
                  <a:srgbClr val="FFFFFF"/>
                </a:solidFill>
                <a:latin typeface="Times New Roman" panose="02020603050405020304" pitchFamily="18" charset="0"/>
                <a:cs typeface="Times New Roman" panose="02020603050405020304" pitchFamily="18" charset="0"/>
              </a:rPr>
            </a:br>
            <a:br>
              <a:rPr lang="en-US" sz="3000" dirty="0">
                <a:solidFill>
                  <a:srgbClr val="FFFFFF"/>
                </a:solidFill>
                <a:latin typeface="Times New Roman" panose="02020603050405020304" pitchFamily="18" charset="0"/>
                <a:cs typeface="Times New Roman" panose="02020603050405020304" pitchFamily="18" charset="0"/>
              </a:rPr>
            </a:br>
            <a:r>
              <a:rPr lang="en-US" sz="3000" cap="none" dirty="0">
                <a:solidFill>
                  <a:srgbClr val="FFFFFF"/>
                </a:solidFill>
                <a:latin typeface="Times New Roman" panose="02020603050405020304" pitchFamily="18" charset="0"/>
                <a:cs typeface="Times New Roman" panose="02020603050405020304" pitchFamily="18" charset="0"/>
              </a:rPr>
              <a:t>SMA :Simple Moving Average</a:t>
            </a:r>
            <a:br>
              <a:rPr lang="en-US" sz="3000" cap="none" dirty="0">
                <a:solidFill>
                  <a:srgbClr val="FFFFFF"/>
                </a:solidFill>
                <a:latin typeface="Times New Roman" panose="02020603050405020304" pitchFamily="18" charset="0"/>
                <a:cs typeface="Times New Roman" panose="02020603050405020304" pitchFamily="18" charset="0"/>
              </a:rPr>
            </a:br>
            <a:r>
              <a:rPr lang="en-US" sz="3000" cap="none" dirty="0">
                <a:solidFill>
                  <a:srgbClr val="FFFFFF"/>
                </a:solidFill>
                <a:latin typeface="Times New Roman" panose="02020603050405020304" pitchFamily="18" charset="0"/>
                <a:cs typeface="Times New Roman" panose="02020603050405020304" pitchFamily="18" charset="0"/>
              </a:rPr>
              <a:t>EMA: Exponential Moving Average</a:t>
            </a:r>
            <a:br>
              <a:rPr lang="en-US" sz="3000" cap="none" dirty="0">
                <a:solidFill>
                  <a:srgbClr val="FFFFFF"/>
                </a:solidFill>
                <a:latin typeface="Times New Roman" panose="02020603050405020304" pitchFamily="18" charset="0"/>
                <a:cs typeface="Times New Roman" panose="02020603050405020304" pitchFamily="18" charset="0"/>
              </a:rPr>
            </a:br>
            <a:r>
              <a:rPr lang="en-US" sz="3000" cap="none" dirty="0">
                <a:solidFill>
                  <a:srgbClr val="FFFFFF"/>
                </a:solidFill>
                <a:latin typeface="Times New Roman" panose="02020603050405020304" pitchFamily="18" charset="0"/>
                <a:cs typeface="Times New Roman" panose="02020603050405020304" pitchFamily="18" charset="0"/>
              </a:rPr>
              <a:t>EWMA: Exponential Weighted Moving Average</a:t>
            </a:r>
            <a:br>
              <a:rPr lang="en-US" sz="3000" cap="none" dirty="0">
                <a:solidFill>
                  <a:srgbClr val="FFFFFF"/>
                </a:solidFill>
                <a:latin typeface="Times New Roman" panose="02020603050405020304" pitchFamily="18" charset="0"/>
                <a:cs typeface="Times New Roman" panose="02020603050405020304" pitchFamily="18" charset="0"/>
              </a:rPr>
            </a:br>
            <a:br>
              <a:rPr lang="en-US" sz="2200" cap="none" dirty="0">
                <a:solidFill>
                  <a:schemeClr val="bg1"/>
                </a:solidFill>
                <a:latin typeface="Times New Roman" panose="02020603050405020304" pitchFamily="18" charset="0"/>
                <a:cs typeface="Times New Roman" panose="02020603050405020304" pitchFamily="18" charset="0"/>
              </a:rPr>
            </a:br>
            <a:r>
              <a:rPr lang="en-IN" sz="2200" b="1" i="0" cap="none" dirty="0">
                <a:solidFill>
                  <a:schemeClr val="bg1"/>
                </a:solidFill>
                <a:effectLst/>
                <a:latin typeface="Times New Roman" panose="02020603050405020304" pitchFamily="18" charset="0"/>
                <a:cs typeface="Times New Roman" panose="02020603050405020304" pitchFamily="18" charset="0"/>
              </a:rPr>
              <a:t>WHY:</a:t>
            </a:r>
            <a:br>
              <a:rPr lang="en-IN" sz="2400" b="1" i="0" cap="none" dirty="0">
                <a:solidFill>
                  <a:schemeClr val="bg1"/>
                </a:solidFill>
                <a:effectLst/>
                <a:latin typeface="Times New Roman" panose="02020603050405020304" pitchFamily="18" charset="0"/>
                <a:cs typeface="Times New Roman" panose="02020603050405020304" pitchFamily="18" charset="0"/>
              </a:rPr>
            </a:br>
            <a:r>
              <a:rPr lang="en-IN" sz="2400" cap="none" dirty="0">
                <a:solidFill>
                  <a:schemeClr val="bg1"/>
                </a:solidFill>
                <a:latin typeface="Times New Roman" panose="02020603050405020304" pitchFamily="18" charset="0"/>
                <a:cs typeface="Times New Roman" panose="02020603050405020304" pitchFamily="18" charset="0"/>
              </a:rPr>
              <a:t>Moving averages  are statistical techniques used in time series analysis to smooth fluctuations and identify trends</a:t>
            </a:r>
            <a:endParaRPr lang="en-US" sz="2400" cap="none"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34962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2D3719-78A9-BA4D-BFB3-7FF39CCCE7C4}"/>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4F080132-BB32-F8E1-319F-066DC98F53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E9CF8ED3-A8ED-847B-97E8-27AD9C63C87F}"/>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C2B4B746-68F4-0B81-395F-45235C7F8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9A2215A-DEC5-FB8C-42AE-868E611982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E003FA04-5B34-B4B9-BBA3-6AFCEFDD520A}"/>
              </a:ext>
            </a:extLst>
          </p:cNvPr>
          <p:cNvPicPr>
            <a:picLocks noChangeAspect="1"/>
          </p:cNvPicPr>
          <p:nvPr/>
        </p:nvPicPr>
        <p:blipFill>
          <a:blip r:embed="rId6"/>
          <a:stretch>
            <a:fillRect/>
          </a:stretch>
        </p:blipFill>
        <p:spPr>
          <a:xfrm>
            <a:off x="251012" y="259596"/>
            <a:ext cx="7751348" cy="4357228"/>
          </a:xfrm>
          <a:prstGeom prst="rect">
            <a:avLst/>
          </a:prstGeom>
        </p:spPr>
      </p:pic>
    </p:spTree>
    <p:extLst>
      <p:ext uri="{BB962C8B-B14F-4D97-AF65-F5344CB8AC3E}">
        <p14:creationId xmlns:p14="http://schemas.microsoft.com/office/powerpoint/2010/main" val="2330985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D891146-98E3-57C7-FC70-07B047628305}"/>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21B0D464-34BE-D1B7-5B1C-A301BCDDD7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vocados and peppers on a cutting board">
            <a:extLst>
              <a:ext uri="{FF2B5EF4-FFF2-40B4-BE49-F238E27FC236}">
                <a16:creationId xmlns:a16="http://schemas.microsoft.com/office/drawing/2014/main" id="{F73D8DBA-A666-6230-01DE-17501671DB50}"/>
              </a:ext>
            </a:extLst>
          </p:cNvPr>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20" y="10"/>
            <a:ext cx="12191980" cy="6857989"/>
          </a:xfrm>
          <a:prstGeom prst="rect">
            <a:avLst/>
          </a:prstGeom>
        </p:spPr>
      </p:pic>
      <p:sp>
        <p:nvSpPr>
          <p:cNvPr id="12" name="Rectangle 11">
            <a:extLst>
              <a:ext uri="{FF2B5EF4-FFF2-40B4-BE49-F238E27FC236}">
                <a16:creationId xmlns:a16="http://schemas.microsoft.com/office/drawing/2014/main" id="{A71F4D84-0DF9-54EF-ECC4-B2783D5651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7999"/>
          </a:xfrm>
          <a:prstGeom prst="rect">
            <a:avLst/>
          </a:prstGeom>
          <a:solidFill>
            <a:schemeClr val="tx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48B54AE9-837F-2A6A-FE7C-7EB2F14418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blipFill dpi="0" rotWithShape="1">
            <a:blip r:embed="rId4">
              <a:alphaModFix amt="30000"/>
              <a:duotone>
                <a:prstClr val="black"/>
                <a:schemeClr val="accent1">
                  <a:tint val="45000"/>
                  <a:satMod val="400000"/>
                </a:schemeClr>
              </a:duotone>
              <a:extLst>
                <a:ext uri="{BEBA8EAE-BF5A-486C-A8C5-ECC9F3942E4B}">
                  <a14:imgProps xmlns:a14="http://schemas.microsoft.com/office/drawing/2010/main">
                    <a14:imgLayer r:embed="rId5">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extLst>
              <a:ext uri="{FF2B5EF4-FFF2-40B4-BE49-F238E27FC236}">
                <a16:creationId xmlns:a16="http://schemas.microsoft.com/office/drawing/2014/main" id="{2495526E-738C-5203-0735-DCFCCE8B345E}"/>
              </a:ext>
            </a:extLst>
          </p:cNvPr>
          <p:cNvPicPr>
            <a:picLocks noChangeAspect="1"/>
          </p:cNvPicPr>
          <p:nvPr/>
        </p:nvPicPr>
        <p:blipFill>
          <a:blip r:embed="rId6"/>
          <a:stretch>
            <a:fillRect/>
          </a:stretch>
        </p:blipFill>
        <p:spPr>
          <a:xfrm>
            <a:off x="664362" y="400753"/>
            <a:ext cx="10494838" cy="5453200"/>
          </a:xfrm>
          <a:prstGeom prst="rect">
            <a:avLst/>
          </a:prstGeom>
        </p:spPr>
      </p:pic>
    </p:spTree>
    <p:extLst>
      <p:ext uri="{BB962C8B-B14F-4D97-AF65-F5344CB8AC3E}">
        <p14:creationId xmlns:p14="http://schemas.microsoft.com/office/powerpoint/2010/main" val="35703589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2F17E3-8519-0952-E9D6-08597F8A07DC}"/>
              </a:ext>
            </a:extLst>
          </p:cNvPr>
          <p:cNvSpPr>
            <a:spLocks noGrp="1"/>
          </p:cNvSpPr>
          <p:nvPr>
            <p:ph type="title"/>
          </p:nvPr>
        </p:nvSpPr>
        <p:spPr/>
        <p:txBody>
          <a:bodyPr>
            <a:normAutofit/>
          </a:bodyPr>
          <a:lstStyle/>
          <a:p>
            <a:r>
              <a:rPr lang="en-IN" sz="4200" cap="none" dirty="0">
                <a:latin typeface="Times New Roman" panose="02020603050405020304" pitchFamily="18" charset="0"/>
                <a:cs typeface="Times New Roman" panose="02020603050405020304" pitchFamily="18" charset="0"/>
              </a:rPr>
              <a:t>Why Don’t We Use </a:t>
            </a:r>
            <a:r>
              <a:rPr lang="en-IN" sz="4200" dirty="0">
                <a:latin typeface="Times New Roman" panose="02020603050405020304" pitchFamily="18" charset="0"/>
                <a:cs typeface="Times New Roman" panose="02020603050405020304" pitchFamily="18" charset="0"/>
              </a:rPr>
              <a:t>SMA(</a:t>
            </a:r>
            <a:r>
              <a:rPr lang="en-IN" sz="4200" cap="none" dirty="0">
                <a:latin typeface="Times New Roman" panose="02020603050405020304" pitchFamily="18" charset="0"/>
                <a:cs typeface="Times New Roman" panose="02020603050405020304" pitchFamily="18" charset="0"/>
              </a:rPr>
              <a:t>Simple Moving Average</a:t>
            </a:r>
            <a:r>
              <a:rPr lang="en-IN" sz="42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C6556005-FF8D-BB68-0869-533CEBF65206}"/>
              </a:ext>
            </a:extLst>
          </p:cNvPr>
          <p:cNvSpPr>
            <a:spLocks noGrp="1"/>
          </p:cNvSpPr>
          <p:nvPr>
            <p:ph idx="1"/>
          </p:nvPr>
        </p:nvSpPr>
        <p:spPr/>
        <p:txBody>
          <a:bodyPr/>
          <a:lstStyle/>
          <a:p>
            <a:pPr algn="l">
              <a:buNone/>
            </a:pPr>
            <a:r>
              <a:rPr lang="en-IN" b="1" i="0" dirty="0">
                <a:effectLst/>
                <a:latin typeface="system-ui"/>
              </a:rPr>
              <a:t>The main disadvantage of SMA is it gives importance to all the data when we select the window size.</a:t>
            </a:r>
            <a:endParaRPr lang="en-IN" b="0" i="0" dirty="0">
              <a:effectLst/>
              <a:latin typeface="system-ui"/>
            </a:endParaRPr>
          </a:p>
          <a:p>
            <a:pPr algn="l"/>
            <a:r>
              <a:rPr lang="en-IN" b="1" i="0" dirty="0">
                <a:effectLst/>
                <a:latin typeface="system-ui"/>
              </a:rPr>
              <a:t>but in the Time series Data the main focus should be on the recent data, the most recent data should be given more importance.</a:t>
            </a:r>
            <a:r>
              <a:rPr lang="en-IN" b="0" i="0" dirty="0">
                <a:effectLst/>
                <a:latin typeface="system-ui"/>
              </a:rPr>
              <a:t> </a:t>
            </a:r>
            <a:r>
              <a:rPr lang="en-IN" b="1" i="0" dirty="0">
                <a:effectLst/>
                <a:latin typeface="system-ui"/>
              </a:rPr>
              <a:t>based on that we will do the predictions.</a:t>
            </a:r>
          </a:p>
          <a:p>
            <a:pPr algn="l"/>
            <a:r>
              <a:rPr lang="en-IN" b="1" dirty="0">
                <a:latin typeface="system-ui"/>
              </a:rPr>
              <a:t>To overcome this we go for CMA: Cumulative Moving average</a:t>
            </a:r>
          </a:p>
          <a:p>
            <a:pPr algn="l"/>
            <a:endParaRPr lang="en-IN" b="0" i="0" dirty="0">
              <a:effectLst/>
              <a:latin typeface="system-ui"/>
            </a:endParaRPr>
          </a:p>
          <a:p>
            <a:endParaRPr lang="en-IN" dirty="0"/>
          </a:p>
        </p:txBody>
      </p:sp>
      <p:sp>
        <p:nvSpPr>
          <p:cNvPr id="4" name="Slide Number Placeholder 3">
            <a:extLst>
              <a:ext uri="{FF2B5EF4-FFF2-40B4-BE49-F238E27FC236}">
                <a16:creationId xmlns:a16="http://schemas.microsoft.com/office/drawing/2014/main" id="{C9467182-1FFA-7BDF-151D-13E063308B9F}"/>
              </a:ext>
            </a:extLst>
          </p:cNvPr>
          <p:cNvSpPr>
            <a:spLocks noGrp="1"/>
          </p:cNvSpPr>
          <p:nvPr>
            <p:ph type="sldNum" sz="quarter" idx="12"/>
          </p:nvPr>
        </p:nvSpPr>
        <p:spPr/>
        <p:txBody>
          <a:bodyPr/>
          <a:lstStyle/>
          <a:p>
            <a:fld id="{4FAB73BC-B049-4115-A692-8D63A059BFB8}" type="slidenum">
              <a:rPr lang="en-US" smtClean="0"/>
              <a:t>7</a:t>
            </a:fld>
            <a:endParaRPr lang="en-US" dirty="0"/>
          </a:p>
        </p:txBody>
      </p:sp>
    </p:spTree>
    <p:extLst>
      <p:ext uri="{BB962C8B-B14F-4D97-AF65-F5344CB8AC3E}">
        <p14:creationId xmlns:p14="http://schemas.microsoft.com/office/powerpoint/2010/main" val="171295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72FA1-30F8-24EA-21C6-31454CC1C3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26E1E-9ECC-4DCD-23EF-FDE61C8E410C}"/>
              </a:ext>
            </a:extLst>
          </p:cNvPr>
          <p:cNvSpPr>
            <a:spLocks noGrp="1"/>
          </p:cNvSpPr>
          <p:nvPr>
            <p:ph type="title"/>
          </p:nvPr>
        </p:nvSpPr>
        <p:spPr/>
        <p:txBody>
          <a:bodyPr>
            <a:normAutofit/>
          </a:bodyPr>
          <a:lstStyle/>
          <a:p>
            <a:r>
              <a:rPr lang="en-IN" sz="4200" cap="none" dirty="0">
                <a:latin typeface="Times New Roman" panose="02020603050405020304" pitchFamily="18" charset="0"/>
                <a:cs typeface="Times New Roman" panose="02020603050405020304" pitchFamily="18" charset="0"/>
              </a:rPr>
              <a:t>EMA</a:t>
            </a:r>
            <a:r>
              <a:rPr lang="en-IN" sz="4200" dirty="0">
                <a:latin typeface="Times New Roman" panose="02020603050405020304" pitchFamily="18" charset="0"/>
                <a:cs typeface="Times New Roman" panose="02020603050405020304" pitchFamily="18" charset="0"/>
              </a:rPr>
              <a:t>(</a:t>
            </a:r>
            <a:r>
              <a:rPr lang="en-IN" sz="4200" cap="none" dirty="0">
                <a:latin typeface="Times New Roman" panose="02020603050405020304" pitchFamily="18" charset="0"/>
                <a:cs typeface="Times New Roman" panose="02020603050405020304" pitchFamily="18" charset="0"/>
              </a:rPr>
              <a:t>Exponential Moving Average</a:t>
            </a:r>
            <a:r>
              <a:rPr lang="en-IN" sz="4200" dirty="0">
                <a:latin typeface="Times New Roman" panose="02020603050405020304" pitchFamily="18" charset="0"/>
                <a:cs typeface="Times New Roman" panose="02020603050405020304" pitchFamily="18" charset="0"/>
              </a:rPr>
              <a:t>)</a:t>
            </a:r>
          </a:p>
        </p:txBody>
      </p:sp>
      <p:sp>
        <p:nvSpPr>
          <p:cNvPr id="3" name="Content Placeholder 2">
            <a:extLst>
              <a:ext uri="{FF2B5EF4-FFF2-40B4-BE49-F238E27FC236}">
                <a16:creationId xmlns:a16="http://schemas.microsoft.com/office/drawing/2014/main" id="{9634295E-FF6B-8FE2-7D8C-B2DC06980081}"/>
              </a:ext>
            </a:extLst>
          </p:cNvPr>
          <p:cNvSpPr>
            <a:spLocks noGrp="1"/>
          </p:cNvSpPr>
          <p:nvPr>
            <p:ph idx="1"/>
          </p:nvPr>
        </p:nvSpPr>
        <p:spPr/>
        <p:txBody>
          <a:bodyPr/>
          <a:lstStyle/>
          <a:p>
            <a:pPr algn="l">
              <a:buNone/>
            </a:pPr>
            <a:r>
              <a:rPr lang="en-IN" b="1" i="0" dirty="0">
                <a:effectLst/>
                <a:latin typeface="system-ui"/>
              </a:rPr>
              <a:t>The Exponential Moving Average (EMA) is a type of moving average</a:t>
            </a:r>
            <a:r>
              <a:rPr lang="en-IN" b="0" i="0" dirty="0">
                <a:effectLst/>
                <a:latin typeface="system-ui"/>
              </a:rPr>
              <a:t> </a:t>
            </a:r>
            <a:r>
              <a:rPr lang="en-IN" b="1" i="0" dirty="0">
                <a:effectLst/>
                <a:latin typeface="system-ui"/>
              </a:rPr>
              <a:t>that gives more weight to recent data points, making it more responsive to price changes than the Simple Moving Average (SMA).</a:t>
            </a:r>
          </a:p>
          <a:p>
            <a:pPr algn="l">
              <a:buNone/>
            </a:pPr>
            <a:endParaRPr lang="en-IN" b="1" dirty="0">
              <a:latin typeface="system-ui"/>
            </a:endParaRPr>
          </a:p>
          <a:p>
            <a:pPr algn="l">
              <a:buNone/>
            </a:pPr>
            <a:endParaRPr lang="en-IN" b="1" i="0" dirty="0">
              <a:effectLst/>
              <a:latin typeface="system-ui"/>
            </a:endParaRPr>
          </a:p>
          <a:p>
            <a:pPr algn="l">
              <a:buNone/>
            </a:pPr>
            <a:endParaRPr lang="en-IN" b="1" dirty="0">
              <a:latin typeface="system-ui"/>
            </a:endParaRPr>
          </a:p>
          <a:p>
            <a:pPr algn="l">
              <a:buNone/>
            </a:pPr>
            <a:endParaRPr lang="en-IN" dirty="0"/>
          </a:p>
        </p:txBody>
      </p:sp>
      <p:sp>
        <p:nvSpPr>
          <p:cNvPr id="4" name="Slide Number Placeholder 3">
            <a:extLst>
              <a:ext uri="{FF2B5EF4-FFF2-40B4-BE49-F238E27FC236}">
                <a16:creationId xmlns:a16="http://schemas.microsoft.com/office/drawing/2014/main" id="{795E7891-0CFD-09AE-323E-D947AF73DE1B}"/>
              </a:ext>
            </a:extLst>
          </p:cNvPr>
          <p:cNvSpPr>
            <a:spLocks noGrp="1"/>
          </p:cNvSpPr>
          <p:nvPr>
            <p:ph type="sldNum" sz="quarter" idx="12"/>
          </p:nvPr>
        </p:nvSpPr>
        <p:spPr/>
        <p:txBody>
          <a:bodyPr/>
          <a:lstStyle/>
          <a:p>
            <a:fld id="{4FAB73BC-B049-4115-A692-8D63A059BFB8}" type="slidenum">
              <a:rPr lang="en-US" smtClean="0"/>
              <a:t>8</a:t>
            </a:fld>
            <a:endParaRPr lang="en-US" dirty="0"/>
          </a:p>
        </p:txBody>
      </p:sp>
      <p:pic>
        <p:nvPicPr>
          <p:cNvPr id="8" name="Picture 7">
            <a:extLst>
              <a:ext uri="{FF2B5EF4-FFF2-40B4-BE49-F238E27FC236}">
                <a16:creationId xmlns:a16="http://schemas.microsoft.com/office/drawing/2014/main" id="{484CCAA3-14D8-450B-9CF6-50CA0DE94491}"/>
              </a:ext>
            </a:extLst>
          </p:cNvPr>
          <p:cNvPicPr>
            <a:picLocks noChangeAspect="1"/>
          </p:cNvPicPr>
          <p:nvPr/>
        </p:nvPicPr>
        <p:blipFill>
          <a:blip r:embed="rId2"/>
          <a:stretch>
            <a:fillRect/>
          </a:stretch>
        </p:blipFill>
        <p:spPr>
          <a:xfrm>
            <a:off x="3756212" y="2910132"/>
            <a:ext cx="5762874" cy="3738506"/>
          </a:xfrm>
          <a:prstGeom prst="rect">
            <a:avLst/>
          </a:prstGeom>
        </p:spPr>
      </p:pic>
    </p:spTree>
    <p:extLst>
      <p:ext uri="{BB962C8B-B14F-4D97-AF65-F5344CB8AC3E}">
        <p14:creationId xmlns:p14="http://schemas.microsoft.com/office/powerpoint/2010/main" val="3095837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4B88A-36C1-0166-0F57-4D06B27AFBED}"/>
              </a:ext>
            </a:extLst>
          </p:cNvPr>
          <p:cNvSpPr>
            <a:spLocks noGrp="1"/>
          </p:cNvSpPr>
          <p:nvPr>
            <p:ph type="title"/>
          </p:nvPr>
        </p:nvSpPr>
        <p:spPr/>
        <p:txBody>
          <a:bodyPr/>
          <a:lstStyle/>
          <a:p>
            <a:r>
              <a:rPr lang="en-IN" dirty="0"/>
              <a:t>Smoothing factor</a:t>
            </a:r>
            <a:br>
              <a:rPr lang="en-IN" dirty="0"/>
            </a:br>
            <a:endParaRPr lang="en-IN" dirty="0"/>
          </a:p>
        </p:txBody>
      </p:sp>
      <p:sp>
        <p:nvSpPr>
          <p:cNvPr id="4" name="Slide Number Placeholder 3">
            <a:extLst>
              <a:ext uri="{FF2B5EF4-FFF2-40B4-BE49-F238E27FC236}">
                <a16:creationId xmlns:a16="http://schemas.microsoft.com/office/drawing/2014/main" id="{FE707BFD-B648-F2AB-545C-2711DF5E1CDB}"/>
              </a:ext>
            </a:extLst>
          </p:cNvPr>
          <p:cNvSpPr>
            <a:spLocks noGrp="1"/>
          </p:cNvSpPr>
          <p:nvPr>
            <p:ph type="sldNum" sz="quarter" idx="12"/>
          </p:nvPr>
        </p:nvSpPr>
        <p:spPr/>
        <p:txBody>
          <a:bodyPr/>
          <a:lstStyle/>
          <a:p>
            <a:fld id="{4FAB73BC-B049-4115-A692-8D63A059BFB8}" type="slidenum">
              <a:rPr lang="en-US" smtClean="0"/>
              <a:t>9</a:t>
            </a:fld>
            <a:endParaRPr lang="en-US" dirty="0"/>
          </a:p>
        </p:txBody>
      </p:sp>
      <p:pic>
        <p:nvPicPr>
          <p:cNvPr id="6" name="Content Placeholder 5">
            <a:extLst>
              <a:ext uri="{FF2B5EF4-FFF2-40B4-BE49-F238E27FC236}">
                <a16:creationId xmlns:a16="http://schemas.microsoft.com/office/drawing/2014/main" id="{0E399427-BBBD-7DAB-3A18-4BD98906FD49}"/>
              </a:ext>
            </a:extLst>
          </p:cNvPr>
          <p:cNvPicPr>
            <a:picLocks noGrp="1" noChangeAspect="1"/>
          </p:cNvPicPr>
          <p:nvPr>
            <p:ph idx="1"/>
          </p:nvPr>
        </p:nvPicPr>
        <p:blipFill>
          <a:blip r:embed="rId2"/>
          <a:stretch>
            <a:fillRect/>
          </a:stretch>
        </p:blipFill>
        <p:spPr>
          <a:xfrm>
            <a:off x="3415552" y="2439829"/>
            <a:ext cx="4952609" cy="2325515"/>
          </a:xfrm>
          <a:prstGeom prst="rect">
            <a:avLst/>
          </a:prstGeom>
        </p:spPr>
      </p:pic>
      <p:pic>
        <p:nvPicPr>
          <p:cNvPr id="7" name="Picture 6">
            <a:extLst>
              <a:ext uri="{FF2B5EF4-FFF2-40B4-BE49-F238E27FC236}">
                <a16:creationId xmlns:a16="http://schemas.microsoft.com/office/drawing/2014/main" id="{5DD56CB4-49E2-4721-3648-733E0C67939E}"/>
              </a:ext>
            </a:extLst>
          </p:cNvPr>
          <p:cNvPicPr>
            <a:picLocks noChangeAspect="1"/>
          </p:cNvPicPr>
          <p:nvPr/>
        </p:nvPicPr>
        <p:blipFill>
          <a:blip r:embed="rId3"/>
          <a:stretch>
            <a:fillRect/>
          </a:stretch>
        </p:blipFill>
        <p:spPr>
          <a:xfrm>
            <a:off x="1208743" y="1361839"/>
            <a:ext cx="8573243" cy="1211685"/>
          </a:xfrm>
          <a:prstGeom prst="rect">
            <a:avLst/>
          </a:prstGeom>
        </p:spPr>
      </p:pic>
      <p:sp>
        <p:nvSpPr>
          <p:cNvPr id="9" name="TextBox 8">
            <a:extLst>
              <a:ext uri="{FF2B5EF4-FFF2-40B4-BE49-F238E27FC236}">
                <a16:creationId xmlns:a16="http://schemas.microsoft.com/office/drawing/2014/main" id="{E09CE25E-8E39-A762-051F-0B8188854A63}"/>
              </a:ext>
            </a:extLst>
          </p:cNvPr>
          <p:cNvSpPr txBox="1"/>
          <p:nvPr/>
        </p:nvSpPr>
        <p:spPr>
          <a:xfrm>
            <a:off x="1069848" y="4764025"/>
            <a:ext cx="9625046" cy="1200329"/>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Both </a:t>
            </a:r>
            <a:r>
              <a:rPr lang="en-IN" b="1" dirty="0">
                <a:latin typeface="Times New Roman" panose="02020603050405020304" pitchFamily="18" charset="0"/>
                <a:cs typeface="Times New Roman" panose="02020603050405020304" pitchFamily="18" charset="0"/>
              </a:rPr>
              <a:t>EMA (exponential moving average)</a:t>
            </a:r>
            <a:r>
              <a:rPr lang="en-IN" dirty="0">
                <a:latin typeface="Times New Roman" panose="02020603050405020304" pitchFamily="18" charset="0"/>
                <a:cs typeface="Times New Roman" panose="02020603050405020304" pitchFamily="18" charset="0"/>
              </a:rPr>
              <a:t> and </a:t>
            </a:r>
            <a:r>
              <a:rPr lang="en-IN" b="1" dirty="0">
                <a:latin typeface="Times New Roman" panose="02020603050405020304" pitchFamily="18" charset="0"/>
                <a:cs typeface="Times New Roman" panose="02020603050405020304" pitchFamily="18" charset="0"/>
              </a:rPr>
              <a:t>EWMA (exponentially weighted moving average)</a:t>
            </a:r>
            <a:r>
              <a:rPr lang="en-IN" dirty="0">
                <a:latin typeface="Times New Roman" panose="02020603050405020304" pitchFamily="18" charset="0"/>
                <a:cs typeface="Times New Roman" panose="02020603050405020304" pitchFamily="18" charset="0"/>
              </a:rPr>
              <a:t> are used in time series analysis to smooth data, identify trends, and reduce noise.</a:t>
            </a:r>
          </a:p>
          <a:p>
            <a:r>
              <a:rPr lang="en-IN" dirty="0">
                <a:latin typeface="Times New Roman" panose="02020603050405020304" pitchFamily="18" charset="0"/>
                <a:cs typeface="Times New Roman" panose="02020603050405020304" pitchFamily="18" charset="0"/>
              </a:rPr>
              <a:t> While they may seem similar, </a:t>
            </a:r>
            <a:r>
              <a:rPr lang="en-IN" b="1" dirty="0">
                <a:latin typeface="Times New Roman" panose="02020603050405020304" pitchFamily="18" charset="0"/>
                <a:cs typeface="Times New Roman" panose="02020603050405020304" pitchFamily="18" charset="0"/>
              </a:rPr>
              <a:t>EWMA is  more generalized form of EMA</a:t>
            </a:r>
            <a:r>
              <a:rPr lang="en-IN" dirty="0">
                <a:latin typeface="Times New Roman" panose="02020603050405020304" pitchFamily="18" charset="0"/>
                <a:cs typeface="Times New Roman" panose="02020603050405020304" pitchFamily="18" charset="0"/>
              </a:rPr>
              <a:t> that allows custom decay rates for past observations.</a:t>
            </a:r>
          </a:p>
        </p:txBody>
      </p:sp>
    </p:spTree>
    <p:extLst>
      <p:ext uri="{BB962C8B-B14F-4D97-AF65-F5344CB8AC3E}">
        <p14:creationId xmlns:p14="http://schemas.microsoft.com/office/powerpoint/2010/main" val="221961864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EE1C908-B3CC-430B-8659-0948FA2BA0C9}">
  <ds:schemaRefs>
    <ds:schemaRef ds:uri="http://schemas.microsoft.com/sharepoint/v3/contenttype/forms"/>
  </ds:schemaRefs>
</ds:datastoreItem>
</file>

<file path=customXml/itemProps2.xml><?xml version="1.0" encoding="utf-8"?>
<ds:datastoreItem xmlns:ds="http://schemas.openxmlformats.org/officeDocument/2006/customXml" ds:itemID="{6D45F22A-22AD-4AB5-B4E5-D6E61E43E45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80957EC-86C0-4415-A208-C533BB28CB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Produce design</Template>
  <TotalTime>3360</TotalTime>
  <Words>868</Words>
  <Application>Microsoft Office PowerPoint</Application>
  <PresentationFormat>Widescreen</PresentationFormat>
  <Paragraphs>69</Paragraphs>
  <Slides>19</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Arial</vt:lpstr>
      <vt:lpstr>Calibri</vt:lpstr>
      <vt:lpstr>Rockwell</vt:lpstr>
      <vt:lpstr>Rockwell Condensed</vt:lpstr>
      <vt:lpstr>system-ui</vt:lpstr>
      <vt:lpstr>Times New Roman</vt:lpstr>
      <vt:lpstr>Wingdings</vt:lpstr>
      <vt:lpstr>Wood Type</vt:lpstr>
      <vt:lpstr>Price Surge Forecasting - Market Volatility Analysis</vt:lpstr>
      <vt:lpstr>The global market is becoming increasingly volatile due to economic policies, trade regulations, and supply chain disruptions.   Price swings brought on by tariffs, trade restrictions, and supply chain interruptions present serious challenges for companies, decision-makers, and consumers in the modern global economy.   Unpredictable price increases affect financial planning, procurement strategies, and overall market stability.   Data-driven forecasting models are essential for organizations to anticipate these variations and mitigate associated risks. </vt:lpstr>
      <vt:lpstr>DATA COLLECTION AND SOURCES   This research leverages comprehensive datasets collected from authoritative government sources:   • United States Department Of Agriculture (USDA): agricultural price data, import/export statistics, and commodity market information   • Bureau Of Labor Statistics (BLS): producer price index (PPI), consumer price index (CPI), and other inflation metrics   • Federal Reserve Economic Data (FRED): economic indicators and market performance metrics </vt:lpstr>
      <vt:lpstr>Methods used   SMA :Simple Moving Average EMA: Exponential Moving Average EWMA: Exponential Weighted Moving Average  WHY: Moving averages  are statistical techniques used in time series analysis to smooth fluctuations and identify trends</vt:lpstr>
      <vt:lpstr>PowerPoint Presentation</vt:lpstr>
      <vt:lpstr>PowerPoint Presentation</vt:lpstr>
      <vt:lpstr>Why Don’t We Use SMA(Simple Moving Average)</vt:lpstr>
      <vt:lpstr>EMA(Exponential Moving Average)</vt:lpstr>
      <vt:lpstr>Smoothing factor </vt:lpstr>
      <vt:lpstr>WHY ARIMA?</vt:lpstr>
      <vt:lpstr>Components Of ARIMA?</vt:lpstr>
      <vt:lpstr>What next? </vt:lpstr>
      <vt:lpstr>PowerPoint Presentation</vt:lpstr>
      <vt:lpstr>What Is MLP?</vt:lpstr>
      <vt:lpstr>PowerPoint Presentation</vt:lpstr>
      <vt:lpstr>PowerPoint Presentation</vt:lpstr>
      <vt:lpstr>predictions</vt:lpstr>
      <vt:lpstr>Why MLP Is Good For This? </vt:lpstr>
      <vt:lpstr>What next?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Sandeep Dasari</dc:creator>
  <cp:lastModifiedBy>Sandeep Dasari</cp:lastModifiedBy>
  <cp:revision>31</cp:revision>
  <dcterms:created xsi:type="dcterms:W3CDTF">2025-04-02T22:29:48Z</dcterms:created>
  <dcterms:modified xsi:type="dcterms:W3CDTF">2025-04-11T03:06:13Z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