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5F22-63FE-C2DD-EC93-4C1801DF0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3EEF6-F288-954C-983C-A191C26B9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48902-1291-539B-9BB5-ADEB9E50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F4E6-1F23-4059-B854-86652DD15D6A}" type="datetimeFigureOut">
              <a:rPr lang="en-001" smtClean="0"/>
              <a:t>08/08/2024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64937-4F30-2F35-BF57-6DC863D3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4EB8-5523-7195-C28A-C837E715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4445-0B68-4225-A81E-5B96C62D8D9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96181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C685-1AF0-704D-BBC8-2F1CCB71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BD52F-9F92-ECB9-830F-7191E6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FB51F-B6AF-F82B-C55E-442A9B47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F4E6-1F23-4059-B854-86652DD15D6A}" type="datetimeFigureOut">
              <a:rPr lang="en-001" smtClean="0"/>
              <a:t>08/08/2024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03E8C-8338-B41C-2E9F-D795DF11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8A943-AA19-B0DF-9D9D-B795C731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4445-0B68-4225-A81E-5B96C62D8D9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91031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651E7-3B76-66AC-EF2A-6B36DC7E1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5B9A9-E099-44DB-0A44-D7D59AE10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AD3EA-9AD0-52F4-210E-21298174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F4E6-1F23-4059-B854-86652DD15D6A}" type="datetimeFigureOut">
              <a:rPr lang="en-001" smtClean="0"/>
              <a:t>08/08/2024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AA94F-0EE8-C12C-2A51-FE4AA375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5DDE-932A-4431-672B-02D9B06C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4445-0B68-4225-A81E-5B96C62D8D9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04238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DDBE-283C-D96B-7BFF-8485747E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4085-8C35-FD05-CF48-C86BEAA4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7B8C0-2C27-9836-FE4D-0FE8A0BC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F4E6-1F23-4059-B854-86652DD15D6A}" type="datetimeFigureOut">
              <a:rPr lang="en-001" smtClean="0"/>
              <a:t>08/08/2024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661B-3C2A-C75C-A012-10B5EB1C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B1EE3-8E2B-C936-B67B-CF1CC021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4445-0B68-4225-A81E-5B96C62D8D9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43114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CCAD-ADD8-2D05-C60B-E8068A8D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D1C31-1BFC-B907-CFC0-B009CD1F0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44EDA-3165-74ED-E426-06317E54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F4E6-1F23-4059-B854-86652DD15D6A}" type="datetimeFigureOut">
              <a:rPr lang="en-001" smtClean="0"/>
              <a:t>08/08/2024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FAC6D-3EAB-E11F-3CF3-73BE62EC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6F918-96AB-C1AB-0168-0D377BB9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4445-0B68-4225-A81E-5B96C62D8D9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60694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D2F0-9332-1282-CB71-319C93D1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0635-6129-3F2C-5651-B3178A66E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B52C0-313C-9148-7B67-F88AB1766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9E5C8-246A-4CD5-AE78-8CA2C865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F4E6-1F23-4059-B854-86652DD15D6A}" type="datetimeFigureOut">
              <a:rPr lang="en-001" smtClean="0"/>
              <a:t>08/08/2024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1E12-A4A8-B5F4-2D3D-87C298CA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BCDBD-5A19-2855-AB85-A812B541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4445-0B68-4225-A81E-5B96C62D8D9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74377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F421-CF6D-8244-307D-DB412E57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FC4FD-C5EC-DFB0-61DD-A2901ACB3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C0FDC-7D2B-74DB-3047-20150F36C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81693-4AB9-3E64-733E-73B61DED6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7D7AA-A361-8871-9BEC-92A32BEF1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7D9CA-0641-4772-384E-85BB2B57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F4E6-1F23-4059-B854-86652DD15D6A}" type="datetimeFigureOut">
              <a:rPr lang="en-001" smtClean="0"/>
              <a:t>08/08/2024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A3A4B-C19C-C35F-E116-A322384E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3B882-FF4B-A482-54C0-9D5CD2A4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4445-0B68-4225-A81E-5B96C62D8D9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4586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03FE-9113-B1F8-9D41-0A443D21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AB04A-9B6A-5A57-C742-670A031C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F4E6-1F23-4059-B854-86652DD15D6A}" type="datetimeFigureOut">
              <a:rPr lang="en-001" smtClean="0"/>
              <a:t>08/08/2024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39062-50C9-BDAB-4170-665DFF8C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45732-BC3A-361E-8B61-24A70ACE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4445-0B68-4225-A81E-5B96C62D8D9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5426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E936-AE6D-2EE0-989B-6FEC1D83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F4E6-1F23-4059-B854-86652DD15D6A}" type="datetimeFigureOut">
              <a:rPr lang="en-001" smtClean="0"/>
              <a:t>08/08/2024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1CBF6-3855-073D-5A0A-62CC8D79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6EB1D-5A6C-BBF8-9101-D48CA24B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4445-0B68-4225-A81E-5B96C62D8D9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24721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CC9D-847A-1F04-9532-D40C0CB3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5C68-DFC6-99D6-110E-0556F026B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0D46F-6016-F8E3-3646-AB412E4F8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FB9B0-ED3F-6FA8-4E5B-5DC148A8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F4E6-1F23-4059-B854-86652DD15D6A}" type="datetimeFigureOut">
              <a:rPr lang="en-001" smtClean="0"/>
              <a:t>08/08/2024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F9251-F5DB-B39E-21FD-7B012784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B722F-AA2C-285D-99FA-A60CABF5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4445-0B68-4225-A81E-5B96C62D8D9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7213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8E01-B78B-EB8B-2180-2C356328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CDF21-14AC-B0F1-5575-FB09C8E49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17DAC-B902-30CD-B684-273FF9C52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9F3FF-4D37-A479-C91D-6F3B1A39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F4E6-1F23-4059-B854-86652DD15D6A}" type="datetimeFigureOut">
              <a:rPr lang="en-001" smtClean="0"/>
              <a:t>08/08/2024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E17B4-957D-2464-9678-E2AC8034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EED87-8A91-B029-0688-1D6CC08B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4445-0B68-4225-A81E-5B96C62D8D9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7807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43B16-167D-C36D-26EB-C06971BE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8AAE3-6208-E7B7-ACC4-3B0EAC182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D9C5F-3E8E-0258-A8F5-7957CE296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7F4E6-1F23-4059-B854-86652DD15D6A}" type="datetimeFigureOut">
              <a:rPr lang="en-001" smtClean="0"/>
              <a:t>08/08/2024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3A3BE-2966-6269-403A-E7CF4C644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FFC36-D57A-5F01-DF6D-B4EBB9F7F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C4445-0B68-4225-A81E-5B96C62D8D9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5867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deep.dubba08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193DC9-9A30-F883-DD5D-A260FC192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F1E9D4-3CFF-8FD7-D483-146088CB5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9234" y="4572001"/>
            <a:ext cx="4230256" cy="1173018"/>
          </a:xfrm>
        </p:spPr>
        <p:txBody>
          <a:bodyPr>
            <a:normAutofit fontScale="90000"/>
          </a:bodyPr>
          <a:lstStyle/>
          <a:p>
            <a:pPr algn="l"/>
            <a:r>
              <a:rPr lang="en-IN" sz="2800" b="1" dirty="0">
                <a:latin typeface="+mn-lt"/>
              </a:rPr>
              <a:t>ABC Limited – Insights Report</a:t>
            </a:r>
            <a:br>
              <a:rPr lang="en-IN" sz="2800" b="1" dirty="0">
                <a:latin typeface="+mn-lt"/>
              </a:rPr>
            </a:br>
            <a:r>
              <a:rPr lang="en-IN" sz="1800" dirty="0">
                <a:latin typeface="+mn-lt"/>
              </a:rPr>
              <a:t>Sandeep Dubba</a:t>
            </a: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  <a:hlinkClick r:id="rId3"/>
              </a:rPr>
              <a:t>Sandeep.dubba08@gmail.com</a:t>
            </a:r>
            <a:br>
              <a:rPr lang="en-IN" sz="1800" dirty="0">
                <a:latin typeface="+mn-lt"/>
              </a:rPr>
            </a:br>
            <a:r>
              <a:rPr lang="en-IN" sz="1800" dirty="0">
                <a:latin typeface="+mn-lt"/>
              </a:rPr>
              <a:t>0220416622</a:t>
            </a:r>
            <a:endParaRPr lang="en-001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48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E9D4-3CFF-8FD7-D483-146088CB5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2400" y="0"/>
            <a:ext cx="10354235" cy="535709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+mn-lt"/>
              </a:rPr>
              <a:t>Summary of findings - </a:t>
            </a:r>
            <a:r>
              <a:rPr lang="en-US" sz="2400" b="1" dirty="0">
                <a:latin typeface="+mn-lt"/>
              </a:rPr>
              <a:t>The top 10 customers account for 50.71% of total sales</a:t>
            </a:r>
            <a:endParaRPr lang="en-001" sz="2400" b="1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C08CB-DE95-E6E7-8AE2-FD01E14AD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4" y="3429000"/>
            <a:ext cx="7148945" cy="2870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5CC1F7-572C-A585-8134-4F9BBE039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55" y="618733"/>
            <a:ext cx="4414981" cy="2632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A4D3CC-1F9A-8CE2-F0D2-ED79EC88F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024" y="618732"/>
            <a:ext cx="2638376" cy="26324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84070D-F499-C23E-29C9-0E14266154FD}"/>
              </a:ext>
            </a:extLst>
          </p:cNvPr>
          <p:cNvSpPr txBox="1"/>
          <p:nvPr/>
        </p:nvSpPr>
        <p:spPr>
          <a:xfrm>
            <a:off x="7638473" y="611647"/>
            <a:ext cx="4184072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Customer Analysis Overview: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top 10 customers account for 50.71% of total sales, with the leading customer (20078714) showing the highest contribution in 2023, increasing purchases from $268 in CY21 to $1,119.70 in CY23A, mainly from meat sales.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Seven customers reported negative sales in CY23A due to returns, discounts, cancellations, or promotional activities.</a:t>
            </a:r>
          </a:p>
          <a:p>
            <a:endParaRPr lang="en-US" sz="1100" b="1" u="sng" dirty="0"/>
          </a:p>
          <a:p>
            <a:r>
              <a:rPr lang="en-US" sz="1100" b="1" u="sng" dirty="0"/>
              <a:t>Customer buying pattern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Customer buying patterns peak in March, August, and December.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 March, sales rise due to the harvest season, Waitangi Day, Easter, and school reopenings.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August sees an increase in demand for comfort foods due to winter and is bolstered by sales promotions.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December benefits from Christmas festivities, gift-giving, and tourism, driving up sales.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Conversely, April experiences a sales dip following Easter, and September sees lower sales due to a lack of significant holidays, spending fatigue, and reduced tourism.</a:t>
            </a:r>
          </a:p>
          <a:p>
            <a:endParaRPr lang="en-US" sz="1100" dirty="0"/>
          </a:p>
          <a:p>
            <a:r>
              <a:rPr lang="en-US" sz="1100" b="1" u="sng" dirty="0"/>
              <a:t>Customer movement between CY19 to CY23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From CY19 to CY23, the number of customers consuming Produce – fruit category products declined, partly offset by increased snack consumption.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Wine customer numbers fell between 2020 and 2021 due to COVID-19, with spending shifting to essentials.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This trend continued into CY23 with declines in wine and meat consumption due to high inflation and living costs.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Bananas were the top-consumed product during this period.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total number of customers dropped by 11% in CY2021 compared to CY2020 because of COVID-19 but recovered to pre-COVID levels in 2022.</a:t>
            </a:r>
            <a:endParaRPr lang="en-001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7667C9-AD4A-7238-A8C2-01687C0934BA}"/>
              </a:ext>
            </a:extLst>
          </p:cNvPr>
          <p:cNvSpPr/>
          <p:nvPr/>
        </p:nvSpPr>
        <p:spPr>
          <a:xfrm>
            <a:off x="125506" y="107576"/>
            <a:ext cx="11896165" cy="6517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45301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E9D4-3CFF-8FD7-D483-146088CB5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" y="131479"/>
            <a:ext cx="11940988" cy="535709"/>
          </a:xfrm>
        </p:spPr>
        <p:txBody>
          <a:bodyPr>
            <a:noAutofit/>
          </a:bodyPr>
          <a:lstStyle/>
          <a:p>
            <a:pPr algn="l"/>
            <a:r>
              <a:rPr lang="en-IN" sz="1800" b="1" dirty="0">
                <a:latin typeface="+mn-lt"/>
              </a:rPr>
              <a:t>Summary of findings – </a:t>
            </a:r>
            <a:r>
              <a:rPr lang="en-US" sz="1800" b="1" dirty="0">
                <a:latin typeface="+mn-lt"/>
              </a:rPr>
              <a:t>ABC Ltd. Sales Data Shows Robust Growth in Produce and Bakery Sectors Amid Volatile Trends in Meat and Wine from 2019 to 2023</a:t>
            </a:r>
            <a:endParaRPr lang="en-001" sz="1800" b="1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84070D-F499-C23E-29C9-0E14266154FD}"/>
              </a:ext>
            </a:extLst>
          </p:cNvPr>
          <p:cNvSpPr txBox="1"/>
          <p:nvPr/>
        </p:nvSpPr>
        <p:spPr>
          <a:xfrm>
            <a:off x="237567" y="3594983"/>
            <a:ext cx="11649633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Product Analysis Overview: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There was robust overall growth from 2019 to 2022, with a peak in sales in 2022 followed by a decline in 2023. The growth in early years could be attributed to market expansion or increased consumer spending.</a:t>
            </a:r>
          </a:p>
          <a:p>
            <a:endParaRPr lang="en-US" sz="300" b="1" u="sng" dirty="0"/>
          </a:p>
          <a:p>
            <a:r>
              <a:rPr lang="en-US" sz="1200" b="1" u="sng" dirty="0"/>
              <a:t>Product Category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There was a substantial increase in </a:t>
            </a:r>
            <a:r>
              <a:rPr lang="en-US" sz="1100" u="sng" dirty="0"/>
              <a:t>Meat sales </a:t>
            </a:r>
            <a:r>
              <a:rPr lang="en-US" sz="1100" dirty="0"/>
              <a:t>from 2019 to 2022, peaking in 2022. This could be due to increased demand for meat products or possibly supply chain improvements.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u="sng" dirty="0"/>
              <a:t>Produce - Fruit </a:t>
            </a:r>
            <a:r>
              <a:rPr lang="en-US" sz="1100" dirty="0"/>
              <a:t>has shown consistent growth, indicating a strong consumer preference for fresh produce. This suggests that fruits are becoming a larger part of the consumer basket, possibly due to health trends.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u="sng" dirty="0"/>
              <a:t>Wine sales </a:t>
            </a:r>
            <a:r>
              <a:rPr lang="en-US" sz="1100" dirty="0"/>
              <a:t>showed high volatility, with significant increases and decreases year-over-year. The large increase in 2022 followed by a substantial decrease in 2023 could be due to high inflation or changes in consumer drinking habits.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Significant growth in </a:t>
            </a:r>
            <a:r>
              <a:rPr lang="en-US" sz="1100" u="sng" dirty="0"/>
              <a:t>Proprietary Bakery</a:t>
            </a:r>
            <a:r>
              <a:rPr lang="en-US" sz="1100" dirty="0"/>
              <a:t> was observed from 2019 to 2021, followed by a slight decline in 2022 and a rebound in 2023.The fluctuations could be due to changing consumer preferences.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u="sng" dirty="0"/>
          </a:p>
          <a:p>
            <a:r>
              <a:rPr lang="en-US" sz="1200" b="1" u="sng" dirty="0"/>
              <a:t>Change in sales YoY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u="sng" dirty="0"/>
              <a:t>Consistent Growth in Produce </a:t>
            </a:r>
            <a:r>
              <a:rPr lang="en-US" sz="1100" dirty="0"/>
              <a:t>- Fruit and Bakery: Both categories have steadily increased year-over-year due to health-conscious consumers and the popularity of fresh and organic foods.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u="sng" dirty="0"/>
              <a:t>Fluctuations in Wine Sales</a:t>
            </a:r>
            <a:r>
              <a:rPr lang="en-US" sz="1100" dirty="0"/>
              <a:t>: Wine sales have been volatile, with significant drops in 2021 and 2023 likely due to changing consumer preferences, economic factors, or increased competition.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u="sng" dirty="0"/>
              <a:t>Strong Performance in Meat and Snacks</a:t>
            </a:r>
            <a:r>
              <a:rPr lang="en-US" sz="1100" dirty="0"/>
              <a:t>: Meat and Snacks have shown consistent annual growth, likely driven by stable demand, promotions, product quality improvements, and broader assortments.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u="sng" dirty="0"/>
              <a:t>Economic and Market Dynamics</a:t>
            </a:r>
            <a:r>
              <a:rPr lang="en-US" sz="1100" dirty="0"/>
              <a:t>: Overall sales growth in 2022 and 2023 is likely influenced by post-pandemic economic recovery, increased consumer spending, and strategic company initiatives.</a:t>
            </a:r>
            <a:endParaRPr lang="en-001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7667C9-AD4A-7238-A8C2-01687C0934BA}"/>
              </a:ext>
            </a:extLst>
          </p:cNvPr>
          <p:cNvSpPr/>
          <p:nvPr/>
        </p:nvSpPr>
        <p:spPr>
          <a:xfrm>
            <a:off x="125506" y="107576"/>
            <a:ext cx="11896165" cy="6517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F8796-F2B6-E539-B365-F6F452977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7" y="797859"/>
            <a:ext cx="4374776" cy="27285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44AD2B-DB6C-A402-347A-7084EFC9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4" y="797859"/>
            <a:ext cx="7162796" cy="2728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181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644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ABC Limited – Insights Report Sandeep Dubba Sandeep.dubba08@gmail.com 0220416622</vt:lpstr>
      <vt:lpstr>Summary of findings - The top 10 customers account for 50.71% of total sales</vt:lpstr>
      <vt:lpstr>Summary of findings – ABC Ltd. Sales Data Shows Robust Growth in Produce and Bakery Sectors Amid Volatile Trends in Meat and Wine from 2019 to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Sandeep Dubba</dc:creator>
  <cp:lastModifiedBy>Sandeep Dubba</cp:lastModifiedBy>
  <cp:revision>13</cp:revision>
  <dcterms:created xsi:type="dcterms:W3CDTF">2024-08-07T06:00:37Z</dcterms:created>
  <dcterms:modified xsi:type="dcterms:W3CDTF">2024-08-07T19:42:18Z</dcterms:modified>
</cp:coreProperties>
</file>