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3" r:id="rId4"/>
    <p:sldId id="274" r:id="rId5"/>
    <p:sldId id="269" r:id="rId6"/>
    <p:sldId id="275" r:id="rId7"/>
    <p:sldId id="277" r:id="rId8"/>
    <p:sldId id="276" r:id="rId9"/>
    <p:sldId id="279" r:id="rId10"/>
    <p:sldId id="272" r:id="rId11"/>
  </p:sldIdLst>
  <p:sldSz cx="18288000" cy="10287000"/>
  <p:notesSz cx="6858000" cy="9144000"/>
  <p:embeddedFontLst>
    <p:embeddedFont>
      <p:font typeface="Public Sans" panose="020B0604020202020204" charset="0"/>
      <p:regular r:id="rId13"/>
    </p:embeddedFont>
    <p:embeddedFont>
      <p:font typeface="HK Grotesk Bold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74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A73DC-4F03-466A-B7C7-5AE136809786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A65C5-08D9-4CE0-B176-C7CC14460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64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A65C5-08D9-4CE0-B176-C7CC144601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97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A65C5-08D9-4CE0-B176-C7CC144601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07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A65C5-08D9-4CE0-B176-C7CC144601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05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A65C5-08D9-4CE0-B176-C7CC144601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40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A65C5-08D9-4CE0-B176-C7CC144601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9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1443435" y="3988296"/>
            <a:ext cx="10404872" cy="10404872"/>
          </a:xfrm>
          <a:custGeom>
            <a:avLst/>
            <a:gdLst/>
            <a:ahLst/>
            <a:cxnLst/>
            <a:rect l="l" t="t" r="r" b="b"/>
            <a:pathLst>
              <a:path w="10404872" h="10404872">
                <a:moveTo>
                  <a:pt x="10404873" y="0"/>
                </a:moveTo>
                <a:lnTo>
                  <a:pt x="0" y="0"/>
                </a:lnTo>
                <a:lnTo>
                  <a:pt x="0" y="10404872"/>
                </a:lnTo>
                <a:lnTo>
                  <a:pt x="10404873" y="10404872"/>
                </a:lnTo>
                <a:lnTo>
                  <a:pt x="1040487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9326562" y="-4106168"/>
            <a:ext cx="10404872" cy="10404872"/>
          </a:xfrm>
          <a:custGeom>
            <a:avLst/>
            <a:gdLst/>
            <a:ahLst/>
            <a:cxnLst/>
            <a:rect l="l" t="t" r="r" b="b"/>
            <a:pathLst>
              <a:path w="10404872" h="10404872">
                <a:moveTo>
                  <a:pt x="0" y="10404872"/>
                </a:moveTo>
                <a:lnTo>
                  <a:pt x="10404873" y="10404872"/>
                </a:lnTo>
                <a:lnTo>
                  <a:pt x="10404873" y="0"/>
                </a:lnTo>
                <a:lnTo>
                  <a:pt x="0" y="0"/>
                </a:lnTo>
                <a:lnTo>
                  <a:pt x="0" y="1040487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603109" y="4961447"/>
            <a:ext cx="13497154" cy="2703457"/>
            <a:chOff x="0" y="-76200"/>
            <a:chExt cx="17996206" cy="3604608"/>
          </a:xfrm>
        </p:grpSpPr>
        <p:sp>
          <p:nvSpPr>
            <p:cNvPr id="5" name="TextBox 5"/>
            <p:cNvSpPr txBox="1"/>
            <p:nvPr/>
          </p:nvSpPr>
          <p:spPr>
            <a:xfrm>
              <a:off x="0" y="-76200"/>
              <a:ext cx="17996206" cy="24642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553"/>
                </a:lnSpc>
              </a:pPr>
              <a:endParaRPr lang="en-US" sz="11550" dirty="0">
                <a:solidFill>
                  <a:srgbClr val="FFFFFF"/>
                </a:solidFill>
                <a:latin typeface="HK Grotesk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50699" y="2707671"/>
              <a:ext cx="17945507" cy="8207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10"/>
                </a:lnSpc>
                <a:spcBef>
                  <a:spcPct val="0"/>
                </a:spcBef>
              </a:pPr>
              <a:r>
                <a:rPr lang="en-US" sz="4400" b="1" dirty="0" smtClean="0">
                  <a:solidFill>
                    <a:srgbClr val="FF0000"/>
                  </a:solidFill>
                  <a:latin typeface="Public Sans"/>
                </a:rPr>
                <a:t>Project Dashboard</a:t>
              </a:r>
              <a:endParaRPr lang="en-US" sz="4400" b="1" dirty="0">
                <a:solidFill>
                  <a:srgbClr val="FF0000"/>
                </a:solidFill>
                <a:latin typeface="Public Sans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962" y="2500416"/>
            <a:ext cx="9601200" cy="4311724"/>
          </a:xfrm>
          <a:prstGeom prst="rect">
            <a:avLst/>
          </a:prstGeom>
        </p:spPr>
      </p:pic>
      <p:sp>
        <p:nvSpPr>
          <p:cNvPr id="8" name="TextBox 6"/>
          <p:cNvSpPr txBox="1"/>
          <p:nvPr/>
        </p:nvSpPr>
        <p:spPr>
          <a:xfrm>
            <a:off x="4343400" y="9355790"/>
            <a:ext cx="13459130" cy="1171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10"/>
              </a:lnSpc>
              <a:spcBef>
                <a:spcPct val="0"/>
              </a:spcBef>
            </a:pPr>
            <a:r>
              <a:rPr lang="en-US" sz="3200" b="1" i="1" dirty="0" smtClean="0">
                <a:solidFill>
                  <a:schemeClr val="bg1"/>
                </a:solidFill>
                <a:latin typeface="Public Sans"/>
              </a:rPr>
              <a:t>Sandeep G</a:t>
            </a:r>
          </a:p>
          <a:p>
            <a:pPr algn="r">
              <a:lnSpc>
                <a:spcPts val="4810"/>
              </a:lnSpc>
              <a:spcBef>
                <a:spcPct val="0"/>
              </a:spcBef>
            </a:pPr>
            <a:endParaRPr lang="en-US" sz="3200" b="1" dirty="0">
              <a:solidFill>
                <a:schemeClr val="bg1"/>
              </a:solidFill>
              <a:latin typeface="Public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762" y="0"/>
            <a:ext cx="18297525" cy="10287000"/>
          </a:xfrm>
          <a:custGeom>
            <a:avLst/>
            <a:gdLst/>
            <a:ahLst/>
            <a:cxnLst/>
            <a:rect l="l" t="t" r="r" b="b"/>
            <a:pathLst>
              <a:path w="18297525" h="10287000">
                <a:moveTo>
                  <a:pt x="0" y="0"/>
                </a:moveTo>
                <a:lnTo>
                  <a:pt x="18297524" y="0"/>
                </a:lnTo>
                <a:lnTo>
                  <a:pt x="182975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756231" y="6442957"/>
            <a:ext cx="6880363" cy="2009299"/>
            <a:chOff x="0" y="0"/>
            <a:chExt cx="9173818" cy="2679065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9173818" cy="18104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10560"/>
                </a:lnSpc>
                <a:spcBef>
                  <a:spcPct val="0"/>
                </a:spcBef>
              </a:pPr>
              <a:r>
                <a:rPr lang="en-US" sz="8800" i="1" dirty="0">
                  <a:solidFill>
                    <a:srgbClr val="FFFFFF"/>
                  </a:solidFill>
                  <a:latin typeface="+mj-lt"/>
                </a:rPr>
                <a:t>Thank you!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951600"/>
              <a:ext cx="9173818" cy="7274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550"/>
                </a:lnSpc>
              </a:pPr>
              <a:endParaRPr lang="en-US" sz="3500" dirty="0">
                <a:solidFill>
                  <a:srgbClr val="FFFFFF"/>
                </a:solidFill>
                <a:latin typeface="Public San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3"/>
          <p:cNvSpPr txBox="1"/>
          <p:nvPr/>
        </p:nvSpPr>
        <p:spPr>
          <a:xfrm>
            <a:off x="685800" y="9221476"/>
            <a:ext cx="16840200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b="1" dirty="0" smtClean="0">
                <a:solidFill>
                  <a:schemeClr val="bg1"/>
                </a:solidFill>
              </a:rPr>
              <a:t>Line Area Graph </a:t>
            </a:r>
            <a:r>
              <a:rPr lang="en-US" sz="2800" b="1" dirty="0">
                <a:solidFill>
                  <a:schemeClr val="bg1"/>
                </a:solidFill>
              </a:rPr>
              <a:t>showing the count of show IDs by year added. 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lvl="0" algn="ctr">
              <a:spcBef>
                <a:spcPct val="0"/>
              </a:spcBef>
            </a:pPr>
            <a:r>
              <a:rPr lang="en-US" sz="2800" b="1" dirty="0" smtClean="0">
                <a:solidFill>
                  <a:schemeClr val="bg1"/>
                </a:solidFill>
              </a:rPr>
              <a:t>More </a:t>
            </a:r>
            <a:r>
              <a:rPr lang="en-US" sz="2800" b="1" dirty="0">
                <a:solidFill>
                  <a:schemeClr val="bg1"/>
                </a:solidFill>
              </a:rPr>
              <a:t>movies were added between 2015 and 2020 compared to TV shows.</a:t>
            </a:r>
            <a:endParaRPr lang="en-US" sz="2800" b="1" dirty="0" smtClean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0499"/>
            <a:ext cx="18211800" cy="88520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7390" y="9105900"/>
            <a:ext cx="17907000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4199"/>
              </a:lnSpc>
              <a:spcBef>
                <a:spcPct val="0"/>
              </a:spcBef>
            </a:pPr>
            <a:r>
              <a:rPr lang="en-US" sz="2800" dirty="0" smtClean="0">
                <a:solidFill>
                  <a:schemeClr val="bg1"/>
                </a:solidFill>
              </a:rPr>
              <a:t>World Map showing the count </a:t>
            </a:r>
            <a:r>
              <a:rPr lang="en-US" sz="2800" dirty="0">
                <a:solidFill>
                  <a:schemeClr val="bg1"/>
                </a:solidFill>
              </a:rPr>
              <a:t>of show IDs by c</a:t>
            </a:r>
            <a:r>
              <a:rPr lang="en-US" sz="2800" dirty="0" smtClean="0">
                <a:solidFill>
                  <a:schemeClr val="bg1"/>
                </a:solidFill>
              </a:rPr>
              <a:t>ountry</a:t>
            </a:r>
            <a:r>
              <a:rPr lang="en-US" sz="2800" dirty="0">
                <a:solidFill>
                  <a:schemeClr val="bg1"/>
                </a:solidFill>
              </a:rPr>
              <a:t>. 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0" algn="ctr">
              <a:lnSpc>
                <a:spcPts val="4199"/>
              </a:lnSpc>
              <a:spcBef>
                <a:spcPct val="0"/>
              </a:spcBef>
            </a:pPr>
            <a:r>
              <a:rPr lang="en-US" sz="2800" dirty="0" smtClean="0">
                <a:solidFill>
                  <a:schemeClr val="bg1"/>
                </a:solidFill>
              </a:rPr>
              <a:t>According </a:t>
            </a:r>
            <a:r>
              <a:rPr lang="en-US" sz="2800" dirty="0">
                <a:solidFill>
                  <a:schemeClr val="bg1"/>
                </a:solidFill>
              </a:rPr>
              <a:t>to the color grading, the USA has the most show IDs, followed by India.</a:t>
            </a:r>
            <a:endParaRPr lang="en-US" sz="2800" u="none" dirty="0">
              <a:solidFill>
                <a:schemeClr val="bg1"/>
              </a:solidFill>
              <a:latin typeface="Public San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4" y="1"/>
            <a:ext cx="18186816" cy="91058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97200" y="8080719"/>
            <a:ext cx="2374692" cy="7989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2400" y="9074681"/>
            <a:ext cx="17907000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4199"/>
              </a:lnSpc>
              <a:spcBef>
                <a:spcPct val="0"/>
              </a:spcBef>
            </a:pPr>
            <a:r>
              <a:rPr lang="en-US" sz="2800" dirty="0">
                <a:solidFill>
                  <a:schemeClr val="bg1"/>
                </a:solidFill>
              </a:rPr>
              <a:t>Horizontal bar graph showing the relationship between the top 10 genres of movies and TV shows. 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0" algn="ctr">
              <a:lnSpc>
                <a:spcPts val="4199"/>
              </a:lnSpc>
              <a:spcBef>
                <a:spcPct val="0"/>
              </a:spcBef>
            </a:pPr>
            <a:r>
              <a:rPr lang="en-US" sz="2800" dirty="0" smtClean="0">
                <a:solidFill>
                  <a:schemeClr val="bg1"/>
                </a:solidFill>
              </a:rPr>
              <a:t>The Documentary </a:t>
            </a:r>
            <a:r>
              <a:rPr lang="en-US" sz="2800" dirty="0">
                <a:solidFill>
                  <a:schemeClr val="bg1"/>
                </a:solidFill>
              </a:rPr>
              <a:t>genre has the highest count of </a:t>
            </a:r>
            <a:r>
              <a:rPr lang="en-US" sz="2800" dirty="0" smtClean="0">
                <a:solidFill>
                  <a:schemeClr val="bg1"/>
                </a:solidFill>
              </a:rPr>
              <a:t>shows followed by Stand-Up Comedy.</a:t>
            </a:r>
            <a:endParaRPr lang="en-US" sz="2800" u="none" dirty="0">
              <a:solidFill>
                <a:schemeClr val="bg1"/>
              </a:solidFill>
              <a:latin typeface="Public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997" y="0"/>
            <a:ext cx="18089381" cy="9070616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Horizontal Bar Graph of Relation Between Top 10 Gerne and Movie &amp; TV Shows count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15240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Horizontal Bar Graph of Relation Between Top 10 Gerne and Movie &amp; TV Shows count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34846" y="332472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3) Horizontal Bar Graph of Relation Between Top 10 Gerne and Movie &amp; TV Shows count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54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1104900"/>
            <a:ext cx="11983387" cy="7339012"/>
          </a:xfrm>
          <a:prstGeom prst="rect">
            <a:avLst/>
          </a:prstGeom>
        </p:spPr>
      </p:pic>
      <p:sp>
        <p:nvSpPr>
          <p:cNvPr id="18" name="TextBox 3"/>
          <p:cNvSpPr txBox="1"/>
          <p:nvPr/>
        </p:nvSpPr>
        <p:spPr>
          <a:xfrm>
            <a:off x="457200" y="2989064"/>
            <a:ext cx="6019800" cy="2653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lnSpc>
                <a:spcPts val="419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Pie-Chart showing the distribution of movies and TV shows.</a:t>
            </a:r>
          </a:p>
          <a:p>
            <a:pPr marL="457200" lvl="0" indent="-457200">
              <a:lnSpc>
                <a:spcPts val="419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sz="2800" dirty="0" smtClean="0">
              <a:solidFill>
                <a:schemeClr val="bg1"/>
              </a:solidFill>
              <a:latin typeface="+mj-lt"/>
            </a:endParaRPr>
          </a:p>
          <a:p>
            <a:pPr marL="457200" lvl="0" indent="-457200">
              <a:lnSpc>
                <a:spcPts val="419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800" u="none" dirty="0" smtClean="0">
                <a:solidFill>
                  <a:schemeClr val="bg1"/>
                </a:solidFill>
                <a:latin typeface="+mj-lt"/>
              </a:rPr>
              <a:t>Movies have the Highest distribution compared to TV shows.</a:t>
            </a:r>
            <a:endParaRPr lang="en-US" sz="2800" u="none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2400" y="9074681"/>
            <a:ext cx="17907000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4199"/>
              </a:lnSpc>
              <a:spcBef>
                <a:spcPct val="0"/>
              </a:spcBef>
            </a:pPr>
            <a:r>
              <a:rPr lang="en-US" sz="2800" dirty="0" smtClean="0">
                <a:solidFill>
                  <a:schemeClr val="bg1"/>
                </a:solidFill>
              </a:rPr>
              <a:t>Vertical </a:t>
            </a:r>
            <a:r>
              <a:rPr lang="en-US" sz="2800" dirty="0">
                <a:solidFill>
                  <a:schemeClr val="bg1"/>
                </a:solidFill>
              </a:rPr>
              <a:t>bar graph showing the relationship between the </a:t>
            </a:r>
            <a:r>
              <a:rPr lang="en-US" sz="2800" dirty="0" smtClean="0">
                <a:solidFill>
                  <a:schemeClr val="bg1"/>
                </a:solidFill>
              </a:rPr>
              <a:t>Rating of </a:t>
            </a:r>
            <a:r>
              <a:rPr lang="en-US" sz="2800" dirty="0">
                <a:solidFill>
                  <a:schemeClr val="bg1"/>
                </a:solidFill>
              </a:rPr>
              <a:t>movies and TV shows. 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0" algn="ctr">
              <a:lnSpc>
                <a:spcPts val="4199"/>
              </a:lnSpc>
              <a:spcBef>
                <a:spcPct val="0"/>
              </a:spcBef>
            </a:pPr>
            <a:r>
              <a:rPr lang="en-US" sz="2800" dirty="0" smtClean="0">
                <a:solidFill>
                  <a:schemeClr val="bg1"/>
                </a:solidFill>
              </a:rPr>
              <a:t>TV-MA </a:t>
            </a:r>
            <a:r>
              <a:rPr lang="en-US" sz="2800" dirty="0">
                <a:solidFill>
                  <a:schemeClr val="bg1"/>
                </a:solidFill>
              </a:rPr>
              <a:t>has the highest count of shows, while NC-17 has a very low </a:t>
            </a:r>
            <a:r>
              <a:rPr lang="en-US" sz="2800" dirty="0" smtClean="0">
                <a:solidFill>
                  <a:schemeClr val="bg1"/>
                </a:solidFill>
              </a:rPr>
              <a:t>count.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8288000" cy="880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9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6629400" y="3123"/>
            <a:ext cx="1167359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149590" y="6667500"/>
            <a:ext cx="81534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lnSpc>
                <a:spcPts val="419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bg1"/>
                </a:solidFill>
              </a:rPr>
              <a:t>To display the details </a:t>
            </a:r>
            <a:r>
              <a:rPr lang="en-US" sz="2800" b="1" dirty="0">
                <a:solidFill>
                  <a:schemeClr val="bg1"/>
                </a:solidFill>
              </a:rPr>
              <a:t>of a particular movie or TV </a:t>
            </a:r>
            <a:r>
              <a:rPr lang="en-US" sz="2800" b="1" dirty="0" smtClean="0">
                <a:solidFill>
                  <a:schemeClr val="bg1"/>
                </a:solidFill>
              </a:rPr>
              <a:t>show, </a:t>
            </a:r>
            <a:r>
              <a:rPr lang="en-US" sz="2800" b="1" dirty="0" smtClean="0">
                <a:solidFill>
                  <a:schemeClr val="bg1"/>
                </a:solidFill>
              </a:rPr>
              <a:t>including rating, duration, release year and date added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10149590" y="1877094"/>
            <a:ext cx="7223911" cy="26930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lnSpc>
                <a:spcPts val="419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bg1"/>
                </a:solidFill>
              </a:rPr>
              <a:t>Drop down to select the type of show.</a:t>
            </a:r>
          </a:p>
          <a:p>
            <a:pPr marL="457200" lvl="0" indent="-457200">
              <a:lnSpc>
                <a:spcPts val="419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sz="2800" b="1" dirty="0" smtClean="0">
              <a:solidFill>
                <a:schemeClr val="bg1"/>
              </a:solidFill>
            </a:endParaRPr>
          </a:p>
          <a:p>
            <a:pPr marL="457200" lvl="0" indent="-457200">
              <a:lnSpc>
                <a:spcPts val="419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bg1"/>
                </a:solidFill>
              </a:rPr>
              <a:t>Drop down to select title of the movie or TV show.</a:t>
            </a:r>
          </a:p>
          <a:p>
            <a:pPr marL="457200" lvl="0" indent="-457200">
              <a:lnSpc>
                <a:spcPts val="419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sz="2800" b="1" dirty="0" smtClean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87" y="5829300"/>
            <a:ext cx="8359592" cy="26450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7900" y="1668415"/>
            <a:ext cx="3873567" cy="257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80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28600" y="2476500"/>
            <a:ext cx="8153400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lnSpc>
                <a:spcPts val="419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bg1"/>
                </a:solidFill>
              </a:rPr>
              <a:t>To display the description of a particular movie or TV shows.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3000" y="1507946"/>
            <a:ext cx="9296400" cy="259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5839" y="6286500"/>
            <a:ext cx="6370721" cy="2846091"/>
          </a:xfrm>
          <a:prstGeom prst="rect">
            <a:avLst/>
          </a:prstGeom>
        </p:spPr>
      </p:pic>
      <p:sp>
        <p:nvSpPr>
          <p:cNvPr id="7" name="TextBox 3"/>
          <p:cNvSpPr txBox="1"/>
          <p:nvPr/>
        </p:nvSpPr>
        <p:spPr>
          <a:xfrm>
            <a:off x="388018" y="7170936"/>
            <a:ext cx="7056521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lnSpc>
                <a:spcPts val="419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bg1"/>
                </a:solidFill>
              </a:rPr>
              <a:t>To display </a:t>
            </a:r>
            <a:r>
              <a:rPr lang="en-US" sz="2800" b="1" dirty="0">
                <a:solidFill>
                  <a:schemeClr val="bg1"/>
                </a:solidFill>
              </a:rPr>
              <a:t>the </a:t>
            </a:r>
            <a:r>
              <a:rPr lang="en-US" sz="2800" b="1" dirty="0" smtClean="0">
                <a:solidFill>
                  <a:schemeClr val="bg1"/>
                </a:solidFill>
              </a:rPr>
              <a:t>genre </a:t>
            </a:r>
            <a:r>
              <a:rPr lang="en-US" sz="2800" b="1" dirty="0">
                <a:solidFill>
                  <a:schemeClr val="bg1"/>
                </a:solidFill>
              </a:rPr>
              <a:t>of particular movie or TV shows.</a:t>
            </a:r>
          </a:p>
        </p:txBody>
      </p:sp>
    </p:spTree>
    <p:extLst>
      <p:ext uri="{BB962C8B-B14F-4D97-AF65-F5344CB8AC3E}">
        <p14:creationId xmlns:p14="http://schemas.microsoft.com/office/powerpoint/2010/main" val="1052761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3900"/>
            <a:ext cx="18288000" cy="9756100"/>
          </a:xfrm>
          <a:prstGeom prst="rect">
            <a:avLst/>
          </a:prstGeom>
        </p:spPr>
      </p:pic>
      <p:sp>
        <p:nvSpPr>
          <p:cNvPr id="7" name="TextBox 3"/>
          <p:cNvSpPr txBox="1"/>
          <p:nvPr/>
        </p:nvSpPr>
        <p:spPr>
          <a:xfrm>
            <a:off x="3505200" y="140321"/>
            <a:ext cx="9883748" cy="5529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4199"/>
              </a:lnSpc>
              <a:spcBef>
                <a:spcPct val="0"/>
              </a:spcBef>
            </a:pPr>
            <a:r>
              <a:rPr lang="en-US" sz="4400" dirty="0" smtClean="0">
                <a:solidFill>
                  <a:srgbClr val="FF0000"/>
                </a:solidFill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380983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263</Words>
  <Application>Microsoft Office PowerPoint</Application>
  <PresentationFormat>Custom</PresentationFormat>
  <Paragraphs>29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Public Sans</vt:lpstr>
      <vt:lpstr>HK Grotesk Bold</vt:lpstr>
      <vt:lpstr>Arial</vt:lpstr>
      <vt:lpstr>Arial Unicode MS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20</cp:revision>
  <dcterms:created xsi:type="dcterms:W3CDTF">2006-08-16T00:00:00Z</dcterms:created>
  <dcterms:modified xsi:type="dcterms:W3CDTF">2024-06-29T07:54:15Z</dcterms:modified>
  <dc:identifier>DAGJfCHgQyk</dc:identifier>
</cp:coreProperties>
</file>