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7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7.png" ContentType="image/png"/>
  <Override PartName="/ppt/media/image4.jpeg" ContentType="image/jpeg"/>
  <Override PartName="/ppt/media/image32.png" ContentType="image/png"/>
  <Override PartName="/ppt/media/image2.png" ContentType="image/png"/>
  <Override PartName="/ppt/media/image25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ECA1F35-DDB0-4D8A-A880-A496B3EA28F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D9F0AA-8ABE-4A8B-BA6A-1281BB37B25C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B5F3C30-71CC-486A-9FF7-84CFCB33395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44C82F-1EF1-4C21-9196-DED890F576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D44C44-FEE2-495E-B883-B6F9D767262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7996E6-FC88-4EC3-8C7C-66AA0C727F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5AA0198-88B7-401F-937D-93761C57184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3C9CBF-5681-4129-85E4-92583BE74D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41B14F-2981-4599-A1E1-FB77F549465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090563-8165-44F2-9C1C-BA90261591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youtu.be/PosptjOpyr8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Community Application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Stream Processing Analytics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Raza Abbas (2019ad04095)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Sandeep Kumar (2019ad04106)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Shanur Rahman (2019ad04065)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547440" y="5472000"/>
            <a:ext cx="4300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Explanation Video URL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 1: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https://youtu.be/PosptjOpyr8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</a:rPr>
              <a:t>Part 2: https://youtu.be/RLEfJ-aNLas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APP and User info tables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Contains user definition information, app definition information, user authentication information and regulatory data. These are stored in form of multiple simple tables.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of the tables would be generated using Django models.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new users sign up a moderately sized database will build up.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is accessed and updated infrequently but high consistency is a requirement. Postgresql is an ideal choice based on the requirements.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Slide Zoom 3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72" name="CustomShape 3"/>
          <p:cNvSpPr/>
          <p:nvPr/>
        </p:nvSpPr>
        <p:spPr>
          <a:xfrm>
            <a:off x="10531080" y="650880"/>
            <a:ext cx="1381680" cy="24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APP and User info tables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38080" y="1825560"/>
            <a:ext cx="5257440" cy="1094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>
            <a:normAutofit fontScale="5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80808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table_name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808080"/>
              </a:buClr>
              <a:buFont typeface="Courier New"/>
              <a:buChar char="o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808080"/>
                </a:solidFill>
                <a:latin typeface="Calibri"/>
              </a:rPr>
              <a:t>column_name:datatype:indextype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838080" y="3055680"/>
            <a:ext cx="10515240" cy="31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user_master</a:t>
            </a:r>
            <a:endParaRPr b="0" lang="en-IN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user_uuid:string:btree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user_email:string:btree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user_name:string:btree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user_phone:string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user_signup_date:datetime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user_last_logged_in:datetime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user_password_hashed:string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76" name="Slide Zoom 6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77" name="CustomShape 4"/>
          <p:cNvSpPr/>
          <p:nvPr/>
        </p:nvSpPr>
        <p:spPr>
          <a:xfrm>
            <a:off x="10531080" y="650880"/>
            <a:ext cx="1381680" cy="24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APP and User info tables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user_group_master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group_name:string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group_user_count:int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group_is_active:Boolean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group_created_on:datetime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group_deleted_on:datetime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user_group_user_list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group_user_index:string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user_name:string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is_active:boolean:btree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is_admin:boolean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added_on:datetime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removed_on:datetime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0" name="Slide Zoom 5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81" name="CustomShape 3"/>
          <p:cNvSpPr/>
          <p:nvPr/>
        </p:nvSpPr>
        <p:spPr>
          <a:xfrm>
            <a:off x="10531080" y="650880"/>
            <a:ext cx="1381680" cy="24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APP and User info tables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application_master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app_pods_count:int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app_service_groups_master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service_uuid:string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service_pods_count:int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service_image_id:string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4" name="Slide Zoom 5" descr=""/>
          <p:cNvPicPr/>
          <p:nvPr/>
        </p:nvPicPr>
        <p:blipFill>
          <a:blip r:embed="rId1"/>
          <a:stretch/>
        </p:blipFill>
        <p:spPr>
          <a:xfrm>
            <a:off x="8953920" y="9468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85" name="CustomShape 3"/>
          <p:cNvSpPr/>
          <p:nvPr/>
        </p:nvSpPr>
        <p:spPr>
          <a:xfrm>
            <a:off x="10531080" y="650880"/>
            <a:ext cx="1381680" cy="24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 posted content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activity such as posts, comments, likes, shares, messages archival,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has all three essence of big data: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 Velocity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 Volume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 Variety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 data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Accessed frequently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Inserted frequently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Updated infrequently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Highly reliable and Highly available  system is required, immediate consistency is not required.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Cassandra is an ideal choice for storing user activity in form of text, small blobs and pointers to big blobs.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Blob Storage for storing big blobs, with a pointer stored in Cassandra to maintain metadata and other activity on the item.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Slide Zoom 3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89" name="CustomShape 3"/>
          <p:cNvSpPr/>
          <p:nvPr/>
        </p:nvSpPr>
        <p:spPr>
          <a:xfrm>
            <a:off x="10531080" y="879480"/>
            <a:ext cx="1381680" cy="5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 posted content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Cassandra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Cassandra is an ideal choice for storing user activity in form of text, small blobs and pointers to big blobs.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NoSql format provides flexibility to store complicated user activity data easily.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datastore is highly available and highly reliable by replicating across various nodes.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datastore will be not be immediately consistent but eventually consistent. That means updates are slow and it takes time to propagate data updates across nodes.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Casandra will also support ongoing analytics  effort for our use case.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2" name="Slide Zoom 5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93" name="CustomShape 3"/>
          <p:cNvSpPr/>
          <p:nvPr/>
        </p:nvSpPr>
        <p:spPr>
          <a:xfrm>
            <a:off x="10531080" y="879480"/>
            <a:ext cx="1381680" cy="5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 posted content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nosql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post_master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post_name:string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post_author_uuid:string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post_text:string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post_pointers:json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post_url_slug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post_scope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post_share_count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post_comment_count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post_reaction_count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post_comments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comment_timestamp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comment_user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comment_text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post_reactions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reaction_timestamp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reaction_user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reaction_code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6" name="Slide Zoom 3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97" name="CustomShape 3"/>
          <p:cNvSpPr/>
          <p:nvPr/>
        </p:nvSpPr>
        <p:spPr>
          <a:xfrm>
            <a:off x="10531080" y="879480"/>
            <a:ext cx="1381680" cy="5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 posted content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nosql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share_master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post_id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author_user_id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share_user_id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share_scope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is_forwarded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Is_reshared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share_comment_count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share_reaction_count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share_comments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comment_timestamp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comment_user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comment_text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share_reactions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reaction_timestamp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reaction_user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reaction_code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0" name="Slide Zoom 3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01" name="CustomShape 3"/>
          <p:cNvSpPr/>
          <p:nvPr/>
        </p:nvSpPr>
        <p:spPr>
          <a:xfrm>
            <a:off x="10531080" y="879480"/>
            <a:ext cx="1381680" cy="5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 posted content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nosql schema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messages_archive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message_uuid:string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message_timestamp:datetime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destination_group_uuid:string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destination_user_uuid:string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contains_media:Boolean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Media_pointer:string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reply_list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reply_message_uuid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4" name="Slide Zoom 3" descr=""/>
          <p:cNvPicPr/>
          <p:nvPr/>
        </p:nvPicPr>
        <p:blipFill>
          <a:blip r:embed="rId1"/>
          <a:stretch/>
        </p:blipFill>
        <p:spPr>
          <a:xfrm>
            <a:off x="8953920" y="129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05" name="CustomShape 3"/>
          <p:cNvSpPr/>
          <p:nvPr/>
        </p:nvSpPr>
        <p:spPr>
          <a:xfrm>
            <a:off x="10531080" y="879480"/>
            <a:ext cx="1381680" cy="5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Real time Messaging / User Session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Incoming user messages and user session information is temporarily stored in a highly available REDIS cache. Eventually the data is made persistent in Cassandra for archival and analytics.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messages are transmitted back to subscribers in form of web socket push. Author and subscribers can be: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to one (Direct messages)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to many (Group messages)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Blobs shared in form of media are treated the same way as user posted content. Actual data is delegated to that microservice, but a pointer is stored in chat to be consumed by UI and an integrated experience is served to users.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Slide Zoom 3" descr=""/>
          <p:cNvPicPr/>
          <p:nvPr/>
        </p:nvPicPr>
        <p:blipFill>
          <a:blip r:embed="rId1"/>
          <a:stretch/>
        </p:blipFill>
        <p:spPr>
          <a:xfrm>
            <a:off x="8953920" y="9468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09" name="CustomShape 3"/>
          <p:cNvSpPr/>
          <p:nvPr/>
        </p:nvSpPr>
        <p:spPr>
          <a:xfrm>
            <a:off x="10531080" y="1535400"/>
            <a:ext cx="1381680" cy="23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465600" y="583560"/>
            <a:ext cx="5179320" cy="589392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4" name="CustomShape 2"/>
          <p:cNvSpPr/>
          <p:nvPr/>
        </p:nvSpPr>
        <p:spPr>
          <a:xfrm flipH="1" flipV="1" rot="5400000">
            <a:off x="7534440" y="3871440"/>
            <a:ext cx="102960" cy="4439880"/>
          </a:xfrm>
          <a:prstGeom prst="bentConnector4">
            <a:avLst>
              <a:gd name="adj1" fmla="val -221006"/>
              <a:gd name="adj2" fmla="val 58647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High Level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558360" y="1877040"/>
            <a:ext cx="1535400" cy="35794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7031880" y="2950560"/>
            <a:ext cx="2512080" cy="132516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4598280" y="1877040"/>
            <a:ext cx="1535400" cy="4266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2591640" y="1877040"/>
            <a:ext cx="1535400" cy="35794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4598280" y="1877040"/>
            <a:ext cx="1535400" cy="596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9"/>
          <p:cNvSpPr/>
          <p:nvPr/>
        </p:nvSpPr>
        <p:spPr>
          <a:xfrm>
            <a:off x="4624920" y="1990800"/>
            <a:ext cx="1535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Microservices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2591640" y="1877040"/>
            <a:ext cx="1535400" cy="596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1"/>
          <p:cNvSpPr/>
          <p:nvPr/>
        </p:nvSpPr>
        <p:spPr>
          <a:xfrm>
            <a:off x="2618280" y="1895040"/>
            <a:ext cx="1508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API/Load Balancers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558360" y="1877040"/>
            <a:ext cx="1535400" cy="596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3"/>
          <p:cNvSpPr/>
          <p:nvPr/>
        </p:nvSpPr>
        <p:spPr>
          <a:xfrm>
            <a:off x="585000" y="1864440"/>
            <a:ext cx="153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Frontend/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Clients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6" name="Picture 2" descr="See the source image"/>
          <p:cNvPicPr/>
          <p:nvPr/>
        </p:nvPicPr>
        <p:blipFill>
          <a:blip r:embed="rId1"/>
          <a:stretch/>
        </p:blipFill>
        <p:spPr>
          <a:xfrm>
            <a:off x="10143000" y="2359800"/>
            <a:ext cx="693360" cy="715320"/>
          </a:xfrm>
          <a:prstGeom prst="rect">
            <a:avLst/>
          </a:prstGeom>
          <a:ln>
            <a:noFill/>
          </a:ln>
        </p:spPr>
      </p:pic>
      <p:pic>
        <p:nvPicPr>
          <p:cNvPr id="187" name="Picture 4" descr="Apache Cassandra - Wikipedia"/>
          <p:cNvPicPr/>
          <p:nvPr/>
        </p:nvPicPr>
        <p:blipFill>
          <a:blip r:embed="rId2"/>
          <a:stretch/>
        </p:blipFill>
        <p:spPr>
          <a:xfrm>
            <a:off x="10162800" y="4142880"/>
            <a:ext cx="693360" cy="465480"/>
          </a:xfrm>
          <a:prstGeom prst="rect">
            <a:avLst/>
          </a:prstGeom>
          <a:ln>
            <a:noFill/>
          </a:ln>
        </p:spPr>
      </p:pic>
      <p:pic>
        <p:nvPicPr>
          <p:cNvPr id="188" name="Picture 6" descr="Copy Data From Blob Storage To A SQL Database With Azure Aata Factory"/>
          <p:cNvPicPr/>
          <p:nvPr/>
        </p:nvPicPr>
        <p:blipFill>
          <a:blip r:embed="rId3"/>
          <a:srcRect l="34882" t="63407" r="52268" b="9509"/>
          <a:stretch/>
        </p:blipFill>
        <p:spPr>
          <a:xfrm>
            <a:off x="10162800" y="3165480"/>
            <a:ext cx="693360" cy="894960"/>
          </a:xfrm>
          <a:prstGeom prst="rect">
            <a:avLst/>
          </a:prstGeom>
          <a:ln>
            <a:noFill/>
          </a:ln>
        </p:spPr>
      </p:pic>
      <p:pic>
        <p:nvPicPr>
          <p:cNvPr id="189" name="Picture 8" descr="Introduction to Graph Database - Neo4j Part I – AC&amp;#39;s Notes"/>
          <p:cNvPicPr/>
          <p:nvPr/>
        </p:nvPicPr>
        <p:blipFill>
          <a:blip r:embed="rId4"/>
          <a:stretch/>
        </p:blipFill>
        <p:spPr>
          <a:xfrm>
            <a:off x="8151480" y="3319200"/>
            <a:ext cx="1341720" cy="941040"/>
          </a:xfrm>
          <a:prstGeom prst="rect">
            <a:avLst/>
          </a:prstGeom>
          <a:ln>
            <a:noFill/>
          </a:ln>
        </p:spPr>
      </p:pic>
      <p:sp>
        <p:nvSpPr>
          <p:cNvPr id="190" name="CustomShape 14"/>
          <p:cNvSpPr/>
          <p:nvPr/>
        </p:nvSpPr>
        <p:spPr>
          <a:xfrm>
            <a:off x="7033320" y="3074400"/>
            <a:ext cx="2512080" cy="350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5"/>
          <p:cNvSpPr/>
          <p:nvPr/>
        </p:nvSpPr>
        <p:spPr>
          <a:xfrm>
            <a:off x="7033320" y="3086640"/>
            <a:ext cx="2367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Recommendation System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 rot="10800000">
            <a:off x="9544320" y="3613680"/>
            <a:ext cx="538920" cy="3031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7"/>
          <p:cNvSpPr/>
          <p:nvPr/>
        </p:nvSpPr>
        <p:spPr>
          <a:xfrm>
            <a:off x="8341200" y="3549240"/>
            <a:ext cx="1053360" cy="912600"/>
          </a:xfrm>
          <a:prstGeom prst="rect">
            <a:avLst/>
          </a:prstGeom>
          <a:solidFill>
            <a:srgbClr val="7f7f7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Graph Database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8"/>
          <p:cNvSpPr/>
          <p:nvPr/>
        </p:nvSpPr>
        <p:spPr>
          <a:xfrm flipV="1" rot="10800000">
            <a:off x="6140160" y="3809160"/>
            <a:ext cx="900720" cy="6228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9"/>
          <p:cNvSpPr/>
          <p:nvPr/>
        </p:nvSpPr>
        <p:spPr>
          <a:xfrm>
            <a:off x="7033320" y="2513520"/>
            <a:ext cx="2512080" cy="5763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APP and User info tables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6" name="CustomShape 20"/>
          <p:cNvSpPr/>
          <p:nvPr/>
        </p:nvSpPr>
        <p:spPr>
          <a:xfrm>
            <a:off x="10083240" y="3159360"/>
            <a:ext cx="941760" cy="151452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21"/>
          <p:cNvSpPr/>
          <p:nvPr/>
        </p:nvSpPr>
        <p:spPr>
          <a:xfrm>
            <a:off x="7031880" y="3394800"/>
            <a:ext cx="12099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72c4"/>
                </a:solidFill>
                <a:latin typeface="Calibri"/>
              </a:rPr>
              <a:t>ML Layer/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72c4"/>
                </a:solidFill>
                <a:latin typeface="Calibri"/>
              </a:rPr>
              <a:t>Collaborative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72c4"/>
                </a:solidFill>
                <a:latin typeface="Calibri"/>
              </a:rPr>
              <a:t>Filtering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8" name="CustomShape 22"/>
          <p:cNvSpPr/>
          <p:nvPr/>
        </p:nvSpPr>
        <p:spPr>
          <a:xfrm>
            <a:off x="6716520" y="5724720"/>
            <a:ext cx="2803680" cy="8197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Real time Messaging /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User Session Information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9" name="CustomShape 23"/>
          <p:cNvSpPr/>
          <p:nvPr/>
        </p:nvSpPr>
        <p:spPr>
          <a:xfrm>
            <a:off x="6130800" y="4637160"/>
            <a:ext cx="4422960" cy="36720"/>
          </a:xfrm>
          <a:prstGeom prst="bentConnector4">
            <a:avLst>
              <a:gd name="adj1" fmla="val 44675"/>
              <a:gd name="adj2" fmla="val 717788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4"/>
          <p:cNvSpPr/>
          <p:nvPr/>
        </p:nvSpPr>
        <p:spPr>
          <a:xfrm>
            <a:off x="7361640" y="4563000"/>
            <a:ext cx="2164680" cy="5763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User Posted Content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1" name="CustomShape 25"/>
          <p:cNvSpPr/>
          <p:nvPr/>
        </p:nvSpPr>
        <p:spPr>
          <a:xfrm>
            <a:off x="8843400" y="1972080"/>
            <a:ext cx="1110960" cy="57636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Memcache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2" name="CustomShape 26"/>
          <p:cNvSpPr/>
          <p:nvPr/>
        </p:nvSpPr>
        <p:spPr>
          <a:xfrm>
            <a:off x="2904840" y="4073040"/>
            <a:ext cx="941760" cy="57708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MQTT Broker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3" name="CustomShape 27"/>
          <p:cNvSpPr/>
          <p:nvPr/>
        </p:nvSpPr>
        <p:spPr>
          <a:xfrm>
            <a:off x="772560" y="4510080"/>
            <a:ext cx="1110960" cy="57636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Messenger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4" name="CustomShape 28"/>
          <p:cNvSpPr/>
          <p:nvPr/>
        </p:nvSpPr>
        <p:spPr>
          <a:xfrm>
            <a:off x="751320" y="2688840"/>
            <a:ext cx="1110960" cy="33372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WebUI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5" name="CustomShape 29"/>
          <p:cNvSpPr/>
          <p:nvPr/>
        </p:nvSpPr>
        <p:spPr>
          <a:xfrm>
            <a:off x="751320" y="3222360"/>
            <a:ext cx="1110960" cy="57636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APP View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6" name="CustomShape 30"/>
          <p:cNvSpPr/>
          <p:nvPr/>
        </p:nvSpPr>
        <p:spPr>
          <a:xfrm>
            <a:off x="751320" y="3755880"/>
            <a:ext cx="1110960" cy="81972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Client Facing API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7" name="CustomShape 31"/>
          <p:cNvSpPr/>
          <p:nvPr/>
        </p:nvSpPr>
        <p:spPr>
          <a:xfrm>
            <a:off x="2094120" y="3666960"/>
            <a:ext cx="4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2"/>
          <p:cNvSpPr/>
          <p:nvPr/>
        </p:nvSpPr>
        <p:spPr>
          <a:xfrm>
            <a:off x="4127400" y="4010400"/>
            <a:ext cx="47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Picture 10" descr="NGINX | High Performance Load Balancer, Web Server, &amp;amp; Reverse Proxy"/>
          <p:cNvPicPr/>
          <p:nvPr/>
        </p:nvPicPr>
        <p:blipFill>
          <a:blip r:embed="rId5"/>
          <a:stretch/>
        </p:blipFill>
        <p:spPr>
          <a:xfrm>
            <a:off x="2760480" y="3481560"/>
            <a:ext cx="1227960" cy="411120"/>
          </a:xfrm>
          <a:prstGeom prst="rect">
            <a:avLst/>
          </a:prstGeom>
          <a:ln>
            <a:noFill/>
          </a:ln>
        </p:spPr>
      </p:pic>
      <p:sp>
        <p:nvSpPr>
          <p:cNvPr id="210" name="CustomShape 33"/>
          <p:cNvSpPr/>
          <p:nvPr/>
        </p:nvSpPr>
        <p:spPr>
          <a:xfrm>
            <a:off x="2817360" y="2655000"/>
            <a:ext cx="1110960" cy="91260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API Gateway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34"/>
          <p:cNvSpPr/>
          <p:nvPr/>
        </p:nvSpPr>
        <p:spPr>
          <a:xfrm>
            <a:off x="5188680" y="316728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Picture 16" descr="Tips for Building High-Quality Django Apps at Scale | by DoorDash | Medium"/>
          <p:cNvPicPr/>
          <p:nvPr/>
        </p:nvPicPr>
        <p:blipFill>
          <a:blip r:embed="rId6"/>
          <a:stretch/>
        </p:blipFill>
        <p:spPr>
          <a:xfrm>
            <a:off x="4871160" y="3577320"/>
            <a:ext cx="951120" cy="432720"/>
          </a:xfrm>
          <a:prstGeom prst="rect">
            <a:avLst/>
          </a:prstGeom>
          <a:ln>
            <a:noFill/>
          </a:ln>
        </p:spPr>
      </p:pic>
      <p:pic>
        <p:nvPicPr>
          <p:cNvPr id="213" name="Picture 20" descr="Why Is Storage On Kubernetes So Hard? - Software Engineering Daily"/>
          <p:cNvPicPr/>
          <p:nvPr/>
        </p:nvPicPr>
        <p:blipFill>
          <a:blip r:embed="rId7"/>
          <a:srcRect l="24281" t="6864" r="23514" b="4248"/>
          <a:stretch/>
        </p:blipFill>
        <p:spPr>
          <a:xfrm>
            <a:off x="4808160" y="2532960"/>
            <a:ext cx="1086120" cy="961920"/>
          </a:xfrm>
          <a:prstGeom prst="rect">
            <a:avLst/>
          </a:prstGeom>
          <a:ln>
            <a:noFill/>
          </a:ln>
        </p:spPr>
      </p:pic>
      <p:sp>
        <p:nvSpPr>
          <p:cNvPr id="214" name="CustomShape 35"/>
          <p:cNvSpPr/>
          <p:nvPr/>
        </p:nvSpPr>
        <p:spPr>
          <a:xfrm>
            <a:off x="4824000" y="5145480"/>
            <a:ext cx="1110960" cy="57636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Service1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5" name="CustomShape 36"/>
          <p:cNvSpPr/>
          <p:nvPr/>
        </p:nvSpPr>
        <p:spPr>
          <a:xfrm>
            <a:off x="4808880" y="5620320"/>
            <a:ext cx="1110960" cy="57636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Service 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6" name="CustomShape 37"/>
          <p:cNvSpPr/>
          <p:nvPr/>
        </p:nvSpPr>
        <p:spPr>
          <a:xfrm>
            <a:off x="11007720" y="3861720"/>
            <a:ext cx="186840" cy="2134440"/>
          </a:xfrm>
          <a:prstGeom prst="bentConnector3">
            <a:avLst>
              <a:gd name="adj1" fmla="val 222173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8"/>
          <p:cNvSpPr/>
          <p:nvPr/>
        </p:nvSpPr>
        <p:spPr>
          <a:xfrm flipV="1">
            <a:off x="6134400" y="2638440"/>
            <a:ext cx="897120" cy="1107720"/>
          </a:xfrm>
          <a:prstGeom prst="bentConnector3">
            <a:avLst>
              <a:gd name="adj1" fmla="val 50000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9"/>
          <p:cNvSpPr/>
          <p:nvPr/>
        </p:nvSpPr>
        <p:spPr>
          <a:xfrm flipV="1" rot="10800000">
            <a:off x="8289720" y="2140920"/>
            <a:ext cx="553680" cy="371880"/>
          </a:xfrm>
          <a:prstGeom prst="bentConnector2">
            <a:avLst/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0"/>
          <p:cNvSpPr/>
          <p:nvPr/>
        </p:nvSpPr>
        <p:spPr>
          <a:xfrm>
            <a:off x="9954720" y="2141640"/>
            <a:ext cx="534960" cy="217800"/>
          </a:xfrm>
          <a:prstGeom prst="bentConnector2">
            <a:avLst/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1"/>
          <p:cNvSpPr/>
          <p:nvPr/>
        </p:nvSpPr>
        <p:spPr>
          <a:xfrm>
            <a:off x="10844280" y="2462040"/>
            <a:ext cx="179640" cy="1271880"/>
          </a:xfrm>
          <a:prstGeom prst="bentConnector3">
            <a:avLst>
              <a:gd name="adj1" fmla="val 226963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2"/>
          <p:cNvSpPr/>
          <p:nvPr/>
        </p:nvSpPr>
        <p:spPr>
          <a:xfrm>
            <a:off x="9545760" y="2682720"/>
            <a:ext cx="596880" cy="34200"/>
          </a:xfrm>
          <a:prstGeom prst="bentConnector3">
            <a:avLst>
              <a:gd name="adj1" fmla="val 50000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3"/>
          <p:cNvSpPr/>
          <p:nvPr/>
        </p:nvSpPr>
        <p:spPr>
          <a:xfrm>
            <a:off x="6465600" y="572040"/>
            <a:ext cx="2355840" cy="60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4"/>
          <p:cNvSpPr/>
          <p:nvPr/>
        </p:nvSpPr>
        <p:spPr>
          <a:xfrm>
            <a:off x="6509160" y="719280"/>
            <a:ext cx="226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Database / Analytics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24" name="Picture 2" descr="ElasticSearch: Lessons on Migration from MSSQL"/>
          <p:cNvPicPr/>
          <p:nvPr/>
        </p:nvPicPr>
        <p:blipFill>
          <a:blip r:embed="rId8"/>
          <a:stretch/>
        </p:blipFill>
        <p:spPr>
          <a:xfrm>
            <a:off x="9554400" y="897840"/>
            <a:ext cx="1659240" cy="86328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25" name="CustomShape 45"/>
          <p:cNvSpPr/>
          <p:nvPr/>
        </p:nvSpPr>
        <p:spPr>
          <a:xfrm flipV="1" rot="16200000">
            <a:off x="10289520" y="1855800"/>
            <a:ext cx="649800" cy="459720"/>
          </a:xfrm>
          <a:prstGeom prst="bentConnector3">
            <a:avLst>
              <a:gd name="adj1" fmla="val 50000"/>
            </a:avLst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6977160" y="1514880"/>
            <a:ext cx="2494800" cy="5763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Search and Indexing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7" name="CustomShape 47"/>
          <p:cNvSpPr/>
          <p:nvPr/>
        </p:nvSpPr>
        <p:spPr>
          <a:xfrm flipV="1">
            <a:off x="11023920" y="1178280"/>
            <a:ext cx="177840" cy="2617920"/>
          </a:xfrm>
          <a:prstGeom prst="bentConnector3">
            <a:avLst>
              <a:gd name="adj1" fmla="val 228225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8"/>
          <p:cNvSpPr/>
          <p:nvPr/>
        </p:nvSpPr>
        <p:spPr>
          <a:xfrm flipV="1" rot="10800000">
            <a:off x="8224920" y="1329840"/>
            <a:ext cx="1329480" cy="185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9"/>
          <p:cNvSpPr/>
          <p:nvPr/>
        </p:nvSpPr>
        <p:spPr>
          <a:xfrm flipV="1" rot="10800000">
            <a:off x="6134760" y="1756440"/>
            <a:ext cx="842400" cy="7995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0"/>
          <p:cNvSpPr/>
          <p:nvPr/>
        </p:nvSpPr>
        <p:spPr>
          <a:xfrm>
            <a:off x="2772720" y="4848480"/>
            <a:ext cx="1198800" cy="576360"/>
          </a:xfrm>
          <a:prstGeom prst="rect">
            <a:avLst/>
          </a:prstGeom>
          <a:solidFill>
            <a:srgbClr val="4472c4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Websockets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1" name="Picture 4" descr=""/>
          <p:cNvPicPr/>
          <p:nvPr/>
        </p:nvPicPr>
        <p:blipFill>
          <a:blip r:embed="rId9"/>
          <a:stretch/>
        </p:blipFill>
        <p:spPr>
          <a:xfrm>
            <a:off x="4808160" y="4049640"/>
            <a:ext cx="1024560" cy="390960"/>
          </a:xfrm>
          <a:prstGeom prst="rect">
            <a:avLst/>
          </a:prstGeom>
          <a:ln>
            <a:noFill/>
          </a:ln>
        </p:spPr>
      </p:pic>
      <p:sp>
        <p:nvSpPr>
          <p:cNvPr id="232" name="CustomShape 51"/>
          <p:cNvSpPr/>
          <p:nvPr/>
        </p:nvSpPr>
        <p:spPr>
          <a:xfrm>
            <a:off x="5207040" y="5314680"/>
            <a:ext cx="64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52"/>
          <p:cNvSpPr/>
          <p:nvPr/>
        </p:nvSpPr>
        <p:spPr>
          <a:xfrm>
            <a:off x="7181280" y="5043240"/>
            <a:ext cx="1673280" cy="5770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Analytics/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472c4"/>
                </a:solidFill>
                <a:latin typeface="Calibri"/>
              </a:rPr>
              <a:t>Data Science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4" name="Picture 2" descr="Kafka is establishing its toehold | ZDNet"/>
          <p:cNvPicPr/>
          <p:nvPr/>
        </p:nvPicPr>
        <p:blipFill>
          <a:blip r:embed="rId10"/>
          <a:srcRect l="3889" t="26834" r="2339" b="28720"/>
          <a:stretch/>
        </p:blipFill>
        <p:spPr>
          <a:xfrm>
            <a:off x="9599040" y="5015880"/>
            <a:ext cx="1144800" cy="542520"/>
          </a:xfrm>
          <a:prstGeom prst="rect">
            <a:avLst/>
          </a:prstGeom>
          <a:ln>
            <a:noFill/>
          </a:ln>
        </p:spPr>
      </p:pic>
      <p:pic>
        <p:nvPicPr>
          <p:cNvPr id="235" name="Graphic 27" descr=""/>
          <p:cNvPicPr/>
          <p:nvPr/>
        </p:nvPicPr>
        <p:blipFill>
          <a:blip r:embed="rId11"/>
          <a:stretch/>
        </p:blipFill>
        <p:spPr>
          <a:xfrm>
            <a:off x="9806760" y="5805000"/>
            <a:ext cx="1405440" cy="469080"/>
          </a:xfrm>
          <a:prstGeom prst="rect">
            <a:avLst/>
          </a:prstGeom>
          <a:ln>
            <a:noFill/>
          </a:ln>
        </p:spPr>
      </p:pic>
      <p:sp>
        <p:nvSpPr>
          <p:cNvPr id="236" name="CustomShape 53"/>
          <p:cNvSpPr/>
          <p:nvPr/>
        </p:nvSpPr>
        <p:spPr>
          <a:xfrm flipH="1">
            <a:off x="10744200" y="3916800"/>
            <a:ext cx="280800" cy="1370160"/>
          </a:xfrm>
          <a:prstGeom prst="bentConnector3">
            <a:avLst>
              <a:gd name="adj1" fmla="val -81314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4"/>
          <p:cNvSpPr/>
          <p:nvPr/>
        </p:nvSpPr>
        <p:spPr>
          <a:xfrm flipV="1" rot="10800000">
            <a:off x="8862840" y="5286960"/>
            <a:ext cx="736200" cy="687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5"/>
          <p:cNvSpPr/>
          <p:nvPr/>
        </p:nvSpPr>
        <p:spPr>
          <a:xfrm rot="10800000">
            <a:off x="6161400" y="4910400"/>
            <a:ext cx="1019880" cy="425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6"/>
          <p:cNvSpPr/>
          <p:nvPr/>
        </p:nvSpPr>
        <p:spPr>
          <a:xfrm flipV="1" rot="16200000">
            <a:off x="10217520" y="5512680"/>
            <a:ext cx="246240" cy="3376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12" descr="Simplify Downloading Multiple Apache Systems | DataStax"/>
          <p:cNvPicPr/>
          <p:nvPr/>
        </p:nvPicPr>
        <p:blipFill>
          <a:blip r:embed="rId12"/>
          <a:srcRect l="28015" t="28543" r="535" b="33645"/>
          <a:stretch/>
        </p:blipFill>
        <p:spPr>
          <a:xfrm>
            <a:off x="4651560" y="4537080"/>
            <a:ext cx="1424520" cy="4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Real time Messaging / User Session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message_master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Message_uuid:string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message_timestamp:datetime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destination_group_uuid:string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destination_user_uuid:string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contains_media:Boolean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Media_pointer:string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reply_list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reply_message_uuid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2" name="Slide Zoom 5" descr=""/>
          <p:cNvPicPr/>
          <p:nvPr/>
        </p:nvPicPr>
        <p:blipFill>
          <a:blip r:embed="rId1"/>
          <a:stretch/>
        </p:blipFill>
        <p:spPr>
          <a:xfrm>
            <a:off x="8953920" y="9468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13" name="CustomShape 3"/>
          <p:cNvSpPr/>
          <p:nvPr/>
        </p:nvSpPr>
        <p:spPr>
          <a:xfrm>
            <a:off x="10531080" y="1535400"/>
            <a:ext cx="1381680" cy="23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Recommendation 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Generates tailored user feed based on user connections, interests, subscriptions, groups, etc.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 dataset pulls in new data from Cassandra and stores in a relationship topology.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relationships are used to curate content, connections and groups recommendations that the user might be interested in.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recommendations make the user aware about activity with common interests.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will be used to generate user feed.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6" name="Slide Zoom 3" descr=""/>
          <p:cNvPicPr/>
          <p:nvPr/>
        </p:nvPicPr>
        <p:blipFill>
          <a:blip r:embed="rId1"/>
          <a:stretch/>
        </p:blipFill>
        <p:spPr>
          <a:xfrm>
            <a:off x="8860680" y="20448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17" name="CustomShape 3"/>
          <p:cNvSpPr/>
          <p:nvPr/>
        </p:nvSpPr>
        <p:spPr>
          <a:xfrm>
            <a:off x="10563120" y="888840"/>
            <a:ext cx="769320" cy="46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Search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based search to discover new content based on query.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Ranks text based on similarity to query.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Pulls in data from Cassandra and postgresql and makes indexes available to search microservice.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Elastic search is an ideal choice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0" name="Slide Zoom 3" descr=""/>
          <p:cNvPicPr/>
          <p:nvPr/>
        </p:nvPicPr>
        <p:blipFill>
          <a:blip r:embed="rId1"/>
          <a:stretch/>
        </p:blipFill>
        <p:spPr>
          <a:xfrm>
            <a:off x="8822520" y="18540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21" name="CustomShape 3"/>
          <p:cNvSpPr/>
          <p:nvPr/>
        </p:nvSpPr>
        <p:spPr>
          <a:xfrm>
            <a:off x="10463040" y="411120"/>
            <a:ext cx="1407240" cy="3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Analytics 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Types of analysis: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Predefined insight charts: handled by scheduled async microservices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Custom analysis: Data scientist/Analyst can use jupyter interface.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Produce reports and Realtime insights in a presentable manner.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Cluster of machines to perform batch analysis.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Pull data from Redis and Cassandra and make it available for analysis.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Kafka, Jupyter, Spark and Python ecosystem seems suitable for the requirements.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4" name="Slide Zoom 3" descr=""/>
          <p:cNvPicPr/>
          <p:nvPr/>
        </p:nvPicPr>
        <p:blipFill>
          <a:blip r:embed="rId1"/>
          <a:stretch/>
        </p:blipFill>
        <p:spPr>
          <a:xfrm>
            <a:off x="8860680" y="20448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325" name="CustomShape 3"/>
          <p:cNvSpPr/>
          <p:nvPr/>
        </p:nvSpPr>
        <p:spPr>
          <a:xfrm>
            <a:off x="10522080" y="1422720"/>
            <a:ext cx="1250640" cy="20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Thanks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Frontend / Client Tier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are the only supported access points for users w.r.t application.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WebUI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 View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Messenger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Client Facing API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Slide Zoom 4" descr=""/>
          <p:cNvPicPr/>
          <p:nvPr/>
        </p:nvPicPr>
        <p:blipFill>
          <a:blip r:embed="rId1"/>
          <a:stretch/>
        </p:blipFill>
        <p:spPr>
          <a:xfrm>
            <a:off x="8870040" y="201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44" name="CustomShape 3"/>
          <p:cNvSpPr/>
          <p:nvPr/>
        </p:nvSpPr>
        <p:spPr>
          <a:xfrm>
            <a:off x="8935920" y="614520"/>
            <a:ext cx="532440" cy="109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API / Load Balancer(s) Tier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API Gateway tier aggregates various microservices based on their protocol and function, to multiple APIs.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 of API gateways: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Rest API based on HTTP(s) with supported operations such as get, post, put.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Websockets to support real time chat applications.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MQTT to support routing and logging of high speed incoming messages to database and other applications. User chats, logs and maintenance.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API gateway also acts as a firewall, delegating authentication to an Internal microservice or API.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Slide Zoom 5" descr=""/>
          <p:cNvPicPr/>
          <p:nvPr/>
        </p:nvPicPr>
        <p:blipFill>
          <a:blip r:embed="rId1"/>
          <a:stretch/>
        </p:blipFill>
        <p:spPr>
          <a:xfrm>
            <a:off x="8870040" y="201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48" name="CustomShape 3"/>
          <p:cNvSpPr/>
          <p:nvPr/>
        </p:nvSpPr>
        <p:spPr>
          <a:xfrm>
            <a:off x="9443880" y="614520"/>
            <a:ext cx="532440" cy="109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Micro Services Tier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Forms the basic application business logic.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interaction to application goes through microservices.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services will write or read content from databases directly or through data models. Such as Django data models.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frontend UI Django is an ideal choice. This will contain app routing and user authentication logic.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Backend services Django Rest is an ideal choice. This will contain the queries and routines to be executed in analytics tier.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serving static resources apache server will be used.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Slide Zoom 5" descr=""/>
          <p:cNvPicPr/>
          <p:nvPr/>
        </p:nvPicPr>
        <p:blipFill>
          <a:blip r:embed="rId1"/>
          <a:stretch/>
        </p:blipFill>
        <p:spPr>
          <a:xfrm>
            <a:off x="8870040" y="201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52" name="CustomShape 3"/>
          <p:cNvSpPr/>
          <p:nvPr/>
        </p:nvSpPr>
        <p:spPr>
          <a:xfrm>
            <a:off x="9965160" y="614520"/>
            <a:ext cx="493560" cy="12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Micro Services Tier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Kubernetes cluster(s).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service group contains multiple separate services.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Will have both: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Sync microservices: Data Access, media, routing, authentication,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Async microservices: Background and batch processing.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Authentication within microservices and external requests is based on User session information stored in a REDIS cache database. It will be exposed as an API(Oauth type).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microservice has separate compute / network resources, the stack can be scaled by adding more instances (Horizontally scalable).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service bus will be deployed for inter services communication.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Slide Zoom 5" descr=""/>
          <p:cNvPicPr/>
          <p:nvPr/>
        </p:nvPicPr>
        <p:blipFill>
          <a:blip r:embed="rId1"/>
          <a:stretch/>
        </p:blipFill>
        <p:spPr>
          <a:xfrm>
            <a:off x="8870040" y="201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56" name="CustomShape 3"/>
          <p:cNvSpPr/>
          <p:nvPr/>
        </p:nvSpPr>
        <p:spPr>
          <a:xfrm>
            <a:off x="9963000" y="633600"/>
            <a:ext cx="476640" cy="119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Micro Services Tier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Microservice will also maintain and manage application definition involving: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 scaling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 security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 management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Anomaly detection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service group will be dedicated to above said functions.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9" name="Slide Zoom 5" descr=""/>
          <p:cNvPicPr/>
          <p:nvPr/>
        </p:nvPicPr>
        <p:blipFill>
          <a:blip r:embed="rId1"/>
          <a:stretch/>
        </p:blipFill>
        <p:spPr>
          <a:xfrm>
            <a:off x="8870040" y="20196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60" name="CustomShape 3"/>
          <p:cNvSpPr/>
          <p:nvPr/>
        </p:nvSpPr>
        <p:spPr>
          <a:xfrm>
            <a:off x="9963000" y="633600"/>
            <a:ext cx="476640" cy="119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Database Tier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3" name="Slide Zoom 3" descr=""/>
          <p:cNvPicPr/>
          <p:nvPr/>
        </p:nvPicPr>
        <p:blipFill>
          <a:blip r:embed="rId1"/>
          <a:stretch/>
        </p:blipFill>
        <p:spPr>
          <a:xfrm>
            <a:off x="6095880" y="242820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64" name="CustomShape 3"/>
          <p:cNvSpPr/>
          <p:nvPr/>
        </p:nvSpPr>
        <p:spPr>
          <a:xfrm>
            <a:off x="7673400" y="2547720"/>
            <a:ext cx="1381680" cy="1491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data streams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 and User info 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Structured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posted content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Unstructured/structured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 time Messaging / User Session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Unstructured/structured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Slide Zoom 3" descr=""/>
          <p:cNvPicPr/>
          <p:nvPr/>
        </p:nvPicPr>
        <p:blipFill>
          <a:blip r:embed="rId1"/>
          <a:stretch/>
        </p:blipFill>
        <p:spPr>
          <a:xfrm>
            <a:off x="8591400" y="36504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sp>
        <p:nvSpPr>
          <p:cNvPr id="268" name="CustomShape 3"/>
          <p:cNvSpPr/>
          <p:nvPr/>
        </p:nvSpPr>
        <p:spPr>
          <a:xfrm>
            <a:off x="10168920" y="470520"/>
            <a:ext cx="1381680" cy="150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</TotalTime>
  <Application>LibreOffice/6.4.7.2$Linux_X86_64 LibreOffice_project/40$Build-2</Application>
  <Words>1536</Words>
  <Paragraphs>225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2021-07-24T04:32:48Z</dcterms:created>
  <dc:creator>Sandeep Kumar</dc:creator>
  <dc:description/>
  <dc:language>en-IN</dc:language>
  <cp:lastModifiedBy/>
  <dcterms:modified xsi:type="dcterms:W3CDTF">2021-09-02T17:51:27Z</dcterms:modified>
  <cp:revision>314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