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8"/>
  </p:notesMasterIdLst>
  <p:sldIdLst>
    <p:sldId id="257" r:id="rId4"/>
    <p:sldId id="258" r:id="rId5"/>
    <p:sldId id="259" r:id="rId6"/>
    <p:sldId id="260" r:id="rId7"/>
  </p:sldIdLst>
  <p:sldSz cx="10969625" cy="6170613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NaP/MFC | 2024-03-21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 Limited 2024.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761F0C6-0F59-A106-1EF4-38FB3D058BDF}"/>
              </a:ext>
            </a:extLst>
          </p:cNvPr>
          <p:cNvSpPr/>
          <p:nvPr/>
        </p:nvSpPr>
        <p:spPr>
          <a:xfrm>
            <a:off x="6738991" y="3459038"/>
            <a:ext cx="322217" cy="3048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4343E-E31E-778D-08A1-B1FD13746C0D}"/>
              </a:ext>
            </a:extLst>
          </p:cNvPr>
          <p:cNvSpPr/>
          <p:nvPr/>
        </p:nvSpPr>
        <p:spPr>
          <a:xfrm>
            <a:off x="200297" y="148047"/>
            <a:ext cx="3317966" cy="592182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defTabSz="914333">
              <a:spcBef>
                <a:spcPts val="5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Value Chain Excellence : Sustainability  </a:t>
            </a:r>
            <a:endParaRPr lang="en-US" sz="1600" b="1" kern="0" dirty="0">
              <a:solidFill>
                <a:schemeClr val="bg1"/>
              </a:solidFill>
              <a:latin typeface="Bosch Sans Light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6D2E0-6E4A-811A-DE11-B8FFC1616182}"/>
              </a:ext>
            </a:extLst>
          </p:cNvPr>
          <p:cNvSpPr/>
          <p:nvPr/>
        </p:nvSpPr>
        <p:spPr>
          <a:xfrm>
            <a:off x="3618411" y="148047"/>
            <a:ext cx="3317966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Program Increment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&lt;25.03.24 – 25.05.24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AC766-DD9B-E8CB-ED92-B6F07244567D}"/>
              </a:ext>
            </a:extLst>
          </p:cNvPr>
          <p:cNvSpPr/>
          <p:nvPr/>
        </p:nvSpPr>
        <p:spPr>
          <a:xfrm>
            <a:off x="7036524" y="148047"/>
            <a:ext cx="3870969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Team: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49198-3D0A-89BF-F112-749CAF494957}"/>
              </a:ext>
            </a:extLst>
          </p:cNvPr>
          <p:cNvSpPr/>
          <p:nvPr/>
        </p:nvSpPr>
        <p:spPr>
          <a:xfrm>
            <a:off x="200297" y="809895"/>
            <a:ext cx="3317966" cy="239883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Objective: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defTabSz="914333">
              <a:defRPr/>
            </a:pPr>
            <a:r>
              <a:rPr lang="en-US" sz="1400" i="1" dirty="0">
                <a:solidFill>
                  <a:srgbClr val="500050"/>
                </a:solidFill>
                <a:latin typeface="Bosch Office Sans" pitchFamily="2" charset="0"/>
              </a:rPr>
              <a:t>We conserve energy , water &amp; reduce waste going to land fill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29451-BA9F-1C02-EE1E-D13A870168D9}"/>
              </a:ext>
            </a:extLst>
          </p:cNvPr>
          <p:cNvSpPr/>
          <p:nvPr/>
        </p:nvSpPr>
        <p:spPr>
          <a:xfrm>
            <a:off x="196546" y="3437275"/>
            <a:ext cx="3317966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13B52-42EB-469E-C934-0794268208DE}"/>
              </a:ext>
            </a:extLst>
          </p:cNvPr>
          <p:cNvSpPr/>
          <p:nvPr/>
        </p:nvSpPr>
        <p:spPr>
          <a:xfrm>
            <a:off x="3650810" y="3437271"/>
            <a:ext cx="3538847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Overall Progress: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55D90-19BA-97A3-25A9-437486F98A51}"/>
              </a:ext>
            </a:extLst>
          </p:cNvPr>
          <p:cNvSpPr/>
          <p:nvPr/>
        </p:nvSpPr>
        <p:spPr>
          <a:xfrm>
            <a:off x="5599186" y="3480804"/>
            <a:ext cx="322217" cy="30480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A9B7DE-42F8-5117-4F34-D53C444C2983}"/>
              </a:ext>
            </a:extLst>
          </p:cNvPr>
          <p:cNvSpPr/>
          <p:nvPr/>
        </p:nvSpPr>
        <p:spPr>
          <a:xfrm>
            <a:off x="6385307" y="3480804"/>
            <a:ext cx="322217" cy="30480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B97AA-BD6B-9DC9-CA1D-DB9C40E96BFA}"/>
              </a:ext>
            </a:extLst>
          </p:cNvPr>
          <p:cNvSpPr/>
          <p:nvPr/>
        </p:nvSpPr>
        <p:spPr>
          <a:xfrm>
            <a:off x="5997772" y="3480804"/>
            <a:ext cx="322217" cy="30480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EB756-E32A-0CD3-7928-938FA6D46FD8}"/>
              </a:ext>
            </a:extLst>
          </p:cNvPr>
          <p:cNvSpPr/>
          <p:nvPr/>
        </p:nvSpPr>
        <p:spPr>
          <a:xfrm>
            <a:off x="7283533" y="3437271"/>
            <a:ext cx="3603003" cy="229034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Risks and impediments: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72AA38-143A-1EB9-1625-9B68ABBC06C9}"/>
              </a:ext>
            </a:extLst>
          </p:cNvPr>
          <p:cNvCxnSpPr/>
          <p:nvPr/>
        </p:nvCxnSpPr>
        <p:spPr>
          <a:xfrm>
            <a:off x="209756" y="3829401"/>
            <a:ext cx="33179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CEE866-2299-DBEF-4258-63A11945626A}"/>
              </a:ext>
            </a:extLst>
          </p:cNvPr>
          <p:cNvCxnSpPr/>
          <p:nvPr/>
        </p:nvCxnSpPr>
        <p:spPr>
          <a:xfrm flipV="1">
            <a:off x="3650810" y="3846172"/>
            <a:ext cx="354754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D772F7-D015-1A79-C8B1-452B25530801}"/>
              </a:ext>
            </a:extLst>
          </p:cNvPr>
          <p:cNvCxnSpPr>
            <a:cxnSpLocks/>
          </p:cNvCxnSpPr>
          <p:nvPr/>
        </p:nvCxnSpPr>
        <p:spPr>
          <a:xfrm flipV="1">
            <a:off x="7276560" y="3833236"/>
            <a:ext cx="360300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8A0ED-1DE3-C102-0BE0-FDEFD76C3CA1}"/>
              </a:ext>
            </a:extLst>
          </p:cNvPr>
          <p:cNvSpPr txBox="1"/>
          <p:nvPr/>
        </p:nvSpPr>
        <p:spPr>
          <a:xfrm>
            <a:off x="365887" y="3492514"/>
            <a:ext cx="3223379" cy="3450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KPI :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</a:rPr>
              <a:t>Health Index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</a:rPr>
              <a:t>Lowering Scope of 3 Emissions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</a:rPr>
              <a:t>Zero waste to landfill</a:t>
            </a:r>
          </a:p>
          <a:p>
            <a:pPr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195EE022-DAFB-8DF9-F0F1-E21A2D1F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91385"/>
              </p:ext>
            </p:extLst>
          </p:nvPr>
        </p:nvGraphicFramePr>
        <p:xfrm>
          <a:off x="3585333" y="738382"/>
          <a:ext cx="7292126" cy="2428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507">
                  <a:extLst>
                    <a:ext uri="{9D8B030D-6E8A-4147-A177-3AD203B41FA5}">
                      <a16:colId xmlns:a16="http://schemas.microsoft.com/office/drawing/2014/main" val="819007121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384526728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3554982842"/>
                    </a:ext>
                  </a:extLst>
                </a:gridCol>
                <a:gridCol w="1975449">
                  <a:extLst>
                    <a:ext uri="{9D8B030D-6E8A-4147-A177-3AD203B41FA5}">
                      <a16:colId xmlns:a16="http://schemas.microsoft.com/office/drawing/2014/main" val="1318051667"/>
                    </a:ext>
                  </a:extLst>
                </a:gridCol>
              </a:tblGrid>
              <a:tr h="362559">
                <a:tc>
                  <a:txBody>
                    <a:bodyPr/>
                    <a:lstStyle/>
                    <a:p>
                      <a:r>
                        <a:rPr lang="en-US"/>
                        <a:t>Sprint 1 </a:t>
                      </a:r>
                      <a:r>
                        <a:rPr lang="en-US" sz="1200"/>
                        <a:t>(2W)*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2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3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4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58390"/>
                  </a:ext>
                </a:extLst>
              </a:tr>
              <a:tr h="2062405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Workshop for Sprint Planning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3" rtl="0" eaLnBrk="1" latinLnBrk="0" hangingPunct="1"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5665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061E531-B9DE-5B30-4399-A60697870A1D}"/>
              </a:ext>
            </a:extLst>
          </p:cNvPr>
          <p:cNvSpPr/>
          <p:nvPr/>
        </p:nvSpPr>
        <p:spPr>
          <a:xfrm>
            <a:off x="7340564" y="3945677"/>
            <a:ext cx="348894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6494DD-32F6-439D-129D-1E78EE0DC923}"/>
              </a:ext>
            </a:extLst>
          </p:cNvPr>
          <p:cNvSpPr/>
          <p:nvPr/>
        </p:nvSpPr>
        <p:spPr>
          <a:xfrm>
            <a:off x="3647483" y="3785610"/>
            <a:ext cx="348894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dirty="0">
                <a:solidFill>
                  <a:srgbClr val="000000"/>
                </a:solidFill>
              </a:rPr>
              <a:t>Team formation and objective setting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dirty="0">
                <a:solidFill>
                  <a:srgbClr val="000000"/>
                </a:solidFill>
              </a:rPr>
              <a:t>Workshop for prioritizing the impact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dirty="0">
                <a:solidFill>
                  <a:srgbClr val="000000"/>
                </a:solidFill>
              </a:rPr>
              <a:t>Close collaboration with drivers for customer goal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Cross learnings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dirty="0">
                <a:solidFill>
                  <a:srgbClr val="000000"/>
                </a:solidFill>
              </a:rPr>
              <a:t>Regular review and refining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Strengthen</a:t>
            </a:r>
            <a:r>
              <a:rPr lang="en-US" sz="1000" dirty="0">
                <a:solidFill>
                  <a:srgbClr val="000000"/>
                </a:solidFill>
              </a:rPr>
              <a:t>n structured for customer </a:t>
            </a:r>
            <a:r>
              <a:rPr lang="en-US" sz="1000" dirty="0" err="1">
                <a:solidFill>
                  <a:srgbClr val="000000"/>
                </a:solidFill>
              </a:rPr>
              <a:t>experinece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CD78A-2DC4-E953-DC5B-3508E89C9CF2}"/>
              </a:ext>
            </a:extLst>
          </p:cNvPr>
          <p:cNvSpPr txBox="1"/>
          <p:nvPr/>
        </p:nvSpPr>
        <p:spPr>
          <a:xfrm>
            <a:off x="5620050" y="3584068"/>
            <a:ext cx="438616" cy="191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kern="0">
                <a:solidFill>
                  <a:srgbClr val="000000"/>
                </a:solidFill>
              </a:rPr>
              <a:t>P</a:t>
            </a: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A0BEA-38AA-267F-6955-3111168FE426}"/>
              </a:ext>
            </a:extLst>
          </p:cNvPr>
          <p:cNvSpPr txBox="1"/>
          <p:nvPr/>
        </p:nvSpPr>
        <p:spPr>
          <a:xfrm>
            <a:off x="6440246" y="3584068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Completed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42AD4-3FB8-796F-0998-185DC36F46EF}"/>
              </a:ext>
            </a:extLst>
          </p:cNvPr>
          <p:cNvSpPr txBox="1"/>
          <p:nvPr/>
        </p:nvSpPr>
        <p:spPr>
          <a:xfrm>
            <a:off x="6072428" y="3537117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</a:t>
            </a:r>
            <a:endParaRPr lang="en-US" sz="500" kern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02BF1-6841-0B5E-1CE5-27CC30698588}"/>
              </a:ext>
            </a:extLst>
          </p:cNvPr>
          <p:cNvSpPr txBox="1"/>
          <p:nvPr/>
        </p:nvSpPr>
        <p:spPr>
          <a:xfrm>
            <a:off x="6794143" y="3577675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Overdue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F8D193-1FC3-25E5-CD19-4AC5A89BB8D0}"/>
              </a:ext>
            </a:extLst>
          </p:cNvPr>
          <p:cNvSpPr/>
          <p:nvPr/>
        </p:nvSpPr>
        <p:spPr>
          <a:xfrm>
            <a:off x="6840823" y="3919517"/>
            <a:ext cx="195701" cy="19233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5E72C1-2D2E-6964-8E56-DFD6BD4930F5}"/>
              </a:ext>
            </a:extLst>
          </p:cNvPr>
          <p:cNvSpPr/>
          <p:nvPr/>
        </p:nvSpPr>
        <p:spPr>
          <a:xfrm>
            <a:off x="6865507" y="4563133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426157-B2F1-6B84-496C-5E513B574C24}"/>
              </a:ext>
            </a:extLst>
          </p:cNvPr>
          <p:cNvSpPr/>
          <p:nvPr/>
        </p:nvSpPr>
        <p:spPr>
          <a:xfrm>
            <a:off x="6885122" y="4835216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2B286F-4690-70DF-39CD-D4A358D645B5}"/>
              </a:ext>
            </a:extLst>
          </p:cNvPr>
          <p:cNvSpPr/>
          <p:nvPr/>
        </p:nvSpPr>
        <p:spPr>
          <a:xfrm>
            <a:off x="6886323" y="5156984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22EE95-0472-696A-3C12-EC204C799D05}"/>
              </a:ext>
            </a:extLst>
          </p:cNvPr>
          <p:cNvSpPr/>
          <p:nvPr/>
        </p:nvSpPr>
        <p:spPr>
          <a:xfrm>
            <a:off x="6900099" y="5432231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576605-6219-2F43-74FB-A36D4750A547}"/>
              </a:ext>
            </a:extLst>
          </p:cNvPr>
          <p:cNvSpPr/>
          <p:nvPr/>
        </p:nvSpPr>
        <p:spPr>
          <a:xfrm>
            <a:off x="6861697" y="4260445"/>
            <a:ext cx="195701" cy="1923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88EF2-B36C-30A1-DAD5-5A0E7262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01" y="242565"/>
            <a:ext cx="2841369" cy="4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761F0C6-0F59-A106-1EF4-38FB3D058BDF}"/>
              </a:ext>
            </a:extLst>
          </p:cNvPr>
          <p:cNvSpPr/>
          <p:nvPr/>
        </p:nvSpPr>
        <p:spPr>
          <a:xfrm>
            <a:off x="6738991" y="3459038"/>
            <a:ext cx="322217" cy="3048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4343E-E31E-778D-08A1-B1FD13746C0D}"/>
              </a:ext>
            </a:extLst>
          </p:cNvPr>
          <p:cNvSpPr/>
          <p:nvPr/>
        </p:nvSpPr>
        <p:spPr>
          <a:xfrm>
            <a:off x="200297" y="148047"/>
            <a:ext cx="3317966" cy="592182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defTabSz="914333">
              <a:spcBef>
                <a:spcPts val="5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Value Chain Excellence : Digitalization  </a:t>
            </a:r>
            <a:endParaRPr lang="en-US" sz="1600" b="1" kern="0" dirty="0">
              <a:solidFill>
                <a:schemeClr val="bg1"/>
              </a:solidFill>
              <a:latin typeface="Bosch Sans Light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6D2E0-6E4A-811A-DE11-B8FFC1616182}"/>
              </a:ext>
            </a:extLst>
          </p:cNvPr>
          <p:cNvSpPr/>
          <p:nvPr/>
        </p:nvSpPr>
        <p:spPr>
          <a:xfrm>
            <a:off x="3618411" y="148047"/>
            <a:ext cx="3317966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Program Increment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&lt;25.03.24 – 25.05.24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AC766-DD9B-E8CB-ED92-B6F07244567D}"/>
              </a:ext>
            </a:extLst>
          </p:cNvPr>
          <p:cNvSpPr/>
          <p:nvPr/>
        </p:nvSpPr>
        <p:spPr>
          <a:xfrm>
            <a:off x="7036524" y="148047"/>
            <a:ext cx="3870969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Team: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49198-3D0A-89BF-F112-749CAF494957}"/>
              </a:ext>
            </a:extLst>
          </p:cNvPr>
          <p:cNvSpPr/>
          <p:nvPr/>
        </p:nvSpPr>
        <p:spPr>
          <a:xfrm>
            <a:off x="200297" y="809895"/>
            <a:ext cx="3317966" cy="239883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Objective: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defTabSz="914333">
              <a:defRPr/>
            </a:pPr>
            <a:r>
              <a:rPr lang="en-US" sz="1400" b="0" i="1" u="none" strike="noStrike" dirty="0">
                <a:solidFill>
                  <a:srgbClr val="500050"/>
                </a:solidFill>
                <a:effectLst/>
                <a:latin typeface="Bosch Office Sans" pitchFamily="2" charset="0"/>
              </a:rPr>
              <a:t>We enable teams to leapfrog their operations excellence through digitalization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29451-BA9F-1C02-EE1E-D13A870168D9}"/>
              </a:ext>
            </a:extLst>
          </p:cNvPr>
          <p:cNvSpPr/>
          <p:nvPr/>
        </p:nvSpPr>
        <p:spPr>
          <a:xfrm>
            <a:off x="196546" y="3437275"/>
            <a:ext cx="3317966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13B52-42EB-469E-C934-0794268208DE}"/>
              </a:ext>
            </a:extLst>
          </p:cNvPr>
          <p:cNvSpPr/>
          <p:nvPr/>
        </p:nvSpPr>
        <p:spPr>
          <a:xfrm>
            <a:off x="3650810" y="3437271"/>
            <a:ext cx="3538847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Overall Progress: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55D90-19BA-97A3-25A9-437486F98A51}"/>
              </a:ext>
            </a:extLst>
          </p:cNvPr>
          <p:cNvSpPr/>
          <p:nvPr/>
        </p:nvSpPr>
        <p:spPr>
          <a:xfrm>
            <a:off x="5599186" y="3480804"/>
            <a:ext cx="322217" cy="30480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A9B7DE-42F8-5117-4F34-D53C444C2983}"/>
              </a:ext>
            </a:extLst>
          </p:cNvPr>
          <p:cNvSpPr/>
          <p:nvPr/>
        </p:nvSpPr>
        <p:spPr>
          <a:xfrm>
            <a:off x="6385307" y="3480804"/>
            <a:ext cx="322217" cy="30480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B97AA-BD6B-9DC9-CA1D-DB9C40E96BFA}"/>
              </a:ext>
            </a:extLst>
          </p:cNvPr>
          <p:cNvSpPr/>
          <p:nvPr/>
        </p:nvSpPr>
        <p:spPr>
          <a:xfrm>
            <a:off x="5997772" y="3480804"/>
            <a:ext cx="322217" cy="30480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EB756-E32A-0CD3-7928-938FA6D46FD8}"/>
              </a:ext>
            </a:extLst>
          </p:cNvPr>
          <p:cNvSpPr/>
          <p:nvPr/>
        </p:nvSpPr>
        <p:spPr>
          <a:xfrm>
            <a:off x="7283533" y="3437271"/>
            <a:ext cx="3603003" cy="229034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Risks and impediments: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72AA38-143A-1EB9-1625-9B68ABBC06C9}"/>
              </a:ext>
            </a:extLst>
          </p:cNvPr>
          <p:cNvCxnSpPr/>
          <p:nvPr/>
        </p:nvCxnSpPr>
        <p:spPr>
          <a:xfrm>
            <a:off x="209756" y="3829401"/>
            <a:ext cx="33179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CEE866-2299-DBEF-4258-63A11945626A}"/>
              </a:ext>
            </a:extLst>
          </p:cNvPr>
          <p:cNvCxnSpPr/>
          <p:nvPr/>
        </p:nvCxnSpPr>
        <p:spPr>
          <a:xfrm flipV="1">
            <a:off x="3650810" y="3846172"/>
            <a:ext cx="354754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D772F7-D015-1A79-C8B1-452B25530801}"/>
              </a:ext>
            </a:extLst>
          </p:cNvPr>
          <p:cNvCxnSpPr>
            <a:cxnSpLocks/>
          </p:cNvCxnSpPr>
          <p:nvPr/>
        </p:nvCxnSpPr>
        <p:spPr>
          <a:xfrm flipV="1">
            <a:off x="7276560" y="3833236"/>
            <a:ext cx="360300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8A0ED-1DE3-C102-0BE0-FDEFD76C3CA1}"/>
              </a:ext>
            </a:extLst>
          </p:cNvPr>
          <p:cNvSpPr txBox="1"/>
          <p:nvPr/>
        </p:nvSpPr>
        <p:spPr>
          <a:xfrm>
            <a:off x="365887" y="3492514"/>
            <a:ext cx="3223379" cy="3450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KPI :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</a:endParaRPr>
          </a:p>
          <a:p>
            <a:pPr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 Maturity improvement</a:t>
            </a:r>
          </a:p>
          <a:p>
            <a:pPr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cases</a:t>
            </a:r>
          </a:p>
          <a:p>
            <a:pPr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195EE022-DAFB-8DF9-F0F1-E21A2D1F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16139"/>
              </p:ext>
            </p:extLst>
          </p:nvPr>
        </p:nvGraphicFramePr>
        <p:xfrm>
          <a:off x="3585333" y="738382"/>
          <a:ext cx="7292126" cy="2428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507">
                  <a:extLst>
                    <a:ext uri="{9D8B030D-6E8A-4147-A177-3AD203B41FA5}">
                      <a16:colId xmlns:a16="http://schemas.microsoft.com/office/drawing/2014/main" val="819007121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384526728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3554982842"/>
                    </a:ext>
                  </a:extLst>
                </a:gridCol>
                <a:gridCol w="1975449">
                  <a:extLst>
                    <a:ext uri="{9D8B030D-6E8A-4147-A177-3AD203B41FA5}">
                      <a16:colId xmlns:a16="http://schemas.microsoft.com/office/drawing/2014/main" val="1318051667"/>
                    </a:ext>
                  </a:extLst>
                </a:gridCol>
              </a:tblGrid>
              <a:tr h="362559">
                <a:tc>
                  <a:txBody>
                    <a:bodyPr/>
                    <a:lstStyle/>
                    <a:p>
                      <a:r>
                        <a:rPr lang="en-US"/>
                        <a:t>Sprint 1 </a:t>
                      </a:r>
                      <a:r>
                        <a:rPr lang="en-US" sz="1200"/>
                        <a:t>(2W)*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2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3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4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58390"/>
                  </a:ext>
                </a:extLst>
              </a:tr>
              <a:tr h="2062405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Workshop for Sprint Planning 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3" rtl="0" eaLnBrk="1" latinLnBrk="0" hangingPunct="1"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5665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061E531-B9DE-5B30-4399-A60697870A1D}"/>
              </a:ext>
            </a:extLst>
          </p:cNvPr>
          <p:cNvSpPr/>
          <p:nvPr/>
        </p:nvSpPr>
        <p:spPr>
          <a:xfrm>
            <a:off x="7340564" y="3945677"/>
            <a:ext cx="348894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6494DD-32F6-439D-129D-1E78EE0DC923}"/>
              </a:ext>
            </a:extLst>
          </p:cNvPr>
          <p:cNvSpPr/>
          <p:nvPr/>
        </p:nvSpPr>
        <p:spPr>
          <a:xfrm>
            <a:off x="3647483" y="3785610"/>
            <a:ext cx="348894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Team formation and objective setting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Work shop for prioritizing the impact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Close collaboration with drivers for customer goal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Cross learnings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Regular review and refining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Strengthen</a:t>
            </a:r>
            <a:r>
              <a:rPr lang="en-US" sz="1000">
                <a:solidFill>
                  <a:srgbClr val="000000"/>
                </a:solidFill>
              </a:rPr>
              <a:t>n structured for customer </a:t>
            </a:r>
            <a:r>
              <a:rPr lang="en-US" sz="1000" err="1">
                <a:solidFill>
                  <a:srgbClr val="000000"/>
                </a:solidFill>
              </a:rPr>
              <a:t>experinece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CD78A-2DC4-E953-DC5B-3508E89C9CF2}"/>
              </a:ext>
            </a:extLst>
          </p:cNvPr>
          <p:cNvSpPr txBox="1"/>
          <p:nvPr/>
        </p:nvSpPr>
        <p:spPr>
          <a:xfrm>
            <a:off x="5620050" y="3584068"/>
            <a:ext cx="438616" cy="191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kern="0">
                <a:solidFill>
                  <a:srgbClr val="000000"/>
                </a:solidFill>
              </a:rPr>
              <a:t>P</a:t>
            </a: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A0BEA-38AA-267F-6955-3111168FE426}"/>
              </a:ext>
            </a:extLst>
          </p:cNvPr>
          <p:cNvSpPr txBox="1"/>
          <p:nvPr/>
        </p:nvSpPr>
        <p:spPr>
          <a:xfrm>
            <a:off x="6440246" y="3584068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Completed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42AD4-3FB8-796F-0998-185DC36F46EF}"/>
              </a:ext>
            </a:extLst>
          </p:cNvPr>
          <p:cNvSpPr txBox="1"/>
          <p:nvPr/>
        </p:nvSpPr>
        <p:spPr>
          <a:xfrm>
            <a:off x="6072428" y="3537117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</a:t>
            </a:r>
            <a:endParaRPr lang="en-US" sz="500" kern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02BF1-6841-0B5E-1CE5-27CC30698588}"/>
              </a:ext>
            </a:extLst>
          </p:cNvPr>
          <p:cNvSpPr txBox="1"/>
          <p:nvPr/>
        </p:nvSpPr>
        <p:spPr>
          <a:xfrm>
            <a:off x="6794143" y="3577675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Overdue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F8D193-1FC3-25E5-CD19-4AC5A89BB8D0}"/>
              </a:ext>
            </a:extLst>
          </p:cNvPr>
          <p:cNvSpPr/>
          <p:nvPr/>
        </p:nvSpPr>
        <p:spPr>
          <a:xfrm>
            <a:off x="6840823" y="3919517"/>
            <a:ext cx="195701" cy="19233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5E72C1-2D2E-6964-8E56-DFD6BD4930F5}"/>
              </a:ext>
            </a:extLst>
          </p:cNvPr>
          <p:cNvSpPr/>
          <p:nvPr/>
        </p:nvSpPr>
        <p:spPr>
          <a:xfrm>
            <a:off x="6865507" y="4563133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426157-B2F1-6B84-496C-5E513B574C24}"/>
              </a:ext>
            </a:extLst>
          </p:cNvPr>
          <p:cNvSpPr/>
          <p:nvPr/>
        </p:nvSpPr>
        <p:spPr>
          <a:xfrm>
            <a:off x="6885122" y="4835216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2B286F-4690-70DF-39CD-D4A358D645B5}"/>
              </a:ext>
            </a:extLst>
          </p:cNvPr>
          <p:cNvSpPr/>
          <p:nvPr/>
        </p:nvSpPr>
        <p:spPr>
          <a:xfrm>
            <a:off x="6886323" y="5156984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22EE95-0472-696A-3C12-EC204C799D05}"/>
              </a:ext>
            </a:extLst>
          </p:cNvPr>
          <p:cNvSpPr/>
          <p:nvPr/>
        </p:nvSpPr>
        <p:spPr>
          <a:xfrm>
            <a:off x="6900099" y="5432231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576605-6219-2F43-74FB-A36D4750A547}"/>
              </a:ext>
            </a:extLst>
          </p:cNvPr>
          <p:cNvSpPr/>
          <p:nvPr/>
        </p:nvSpPr>
        <p:spPr>
          <a:xfrm>
            <a:off x="6861697" y="4260445"/>
            <a:ext cx="195701" cy="1923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EAF6EC-75D6-8D24-1125-BDE61916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26" y="239709"/>
            <a:ext cx="3194810" cy="3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761F0C6-0F59-A106-1EF4-38FB3D058BDF}"/>
              </a:ext>
            </a:extLst>
          </p:cNvPr>
          <p:cNvSpPr/>
          <p:nvPr/>
        </p:nvSpPr>
        <p:spPr>
          <a:xfrm>
            <a:off x="6738991" y="3459038"/>
            <a:ext cx="322217" cy="3048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4343E-E31E-778D-08A1-B1FD13746C0D}"/>
              </a:ext>
            </a:extLst>
          </p:cNvPr>
          <p:cNvSpPr/>
          <p:nvPr/>
        </p:nvSpPr>
        <p:spPr>
          <a:xfrm>
            <a:off x="200297" y="148047"/>
            <a:ext cx="3317966" cy="592182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defTabSz="914333">
              <a:spcBef>
                <a:spcPts val="5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Value Chain Excellence : </a:t>
            </a:r>
          </a:p>
          <a:p>
            <a:pPr defTabSz="914333">
              <a:spcBef>
                <a:spcPts val="5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Cost Performance</a:t>
            </a:r>
            <a:endParaRPr lang="en-US" sz="1600" b="1" kern="0" dirty="0">
              <a:solidFill>
                <a:schemeClr val="bg1"/>
              </a:solidFill>
              <a:latin typeface="Bosch Sans Light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6D2E0-6E4A-811A-DE11-B8FFC1616182}"/>
              </a:ext>
            </a:extLst>
          </p:cNvPr>
          <p:cNvSpPr/>
          <p:nvPr/>
        </p:nvSpPr>
        <p:spPr>
          <a:xfrm>
            <a:off x="3618411" y="148047"/>
            <a:ext cx="3317966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Program Increment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&lt;25.03.24 – 25.05.24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AC766-DD9B-E8CB-ED92-B6F07244567D}"/>
              </a:ext>
            </a:extLst>
          </p:cNvPr>
          <p:cNvSpPr/>
          <p:nvPr/>
        </p:nvSpPr>
        <p:spPr>
          <a:xfrm>
            <a:off x="7036524" y="148047"/>
            <a:ext cx="3870969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Team: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49198-3D0A-89BF-F112-749CAF494957}"/>
              </a:ext>
            </a:extLst>
          </p:cNvPr>
          <p:cNvSpPr/>
          <p:nvPr/>
        </p:nvSpPr>
        <p:spPr>
          <a:xfrm>
            <a:off x="200297" y="809895"/>
            <a:ext cx="3317966" cy="239883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Objective: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defTabSz="914333">
              <a:defRPr/>
            </a:pPr>
            <a:r>
              <a:rPr lang="en-US" sz="1400" b="0" i="1" u="none" strike="noStrike" dirty="0">
                <a:solidFill>
                  <a:srgbClr val="500050"/>
                </a:solidFill>
                <a:effectLst/>
                <a:latin typeface="Bosch Office Sans" pitchFamily="2" charset="0"/>
              </a:rPr>
              <a:t>We actively drive cost excellence through efficient operations with ultimate aim to capture market at expected price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29451-BA9F-1C02-EE1E-D13A870168D9}"/>
              </a:ext>
            </a:extLst>
          </p:cNvPr>
          <p:cNvSpPr/>
          <p:nvPr/>
        </p:nvSpPr>
        <p:spPr>
          <a:xfrm>
            <a:off x="196546" y="3437275"/>
            <a:ext cx="3317966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13B52-42EB-469E-C934-0794268208DE}"/>
              </a:ext>
            </a:extLst>
          </p:cNvPr>
          <p:cNvSpPr/>
          <p:nvPr/>
        </p:nvSpPr>
        <p:spPr>
          <a:xfrm>
            <a:off x="3650810" y="3437271"/>
            <a:ext cx="3538847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Overall Progress: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55D90-19BA-97A3-25A9-437486F98A51}"/>
              </a:ext>
            </a:extLst>
          </p:cNvPr>
          <p:cNvSpPr/>
          <p:nvPr/>
        </p:nvSpPr>
        <p:spPr>
          <a:xfrm>
            <a:off x="5599186" y="3480804"/>
            <a:ext cx="322217" cy="30480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A9B7DE-42F8-5117-4F34-D53C444C2983}"/>
              </a:ext>
            </a:extLst>
          </p:cNvPr>
          <p:cNvSpPr/>
          <p:nvPr/>
        </p:nvSpPr>
        <p:spPr>
          <a:xfrm>
            <a:off x="6385307" y="3480804"/>
            <a:ext cx="322217" cy="30480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B97AA-BD6B-9DC9-CA1D-DB9C40E96BFA}"/>
              </a:ext>
            </a:extLst>
          </p:cNvPr>
          <p:cNvSpPr/>
          <p:nvPr/>
        </p:nvSpPr>
        <p:spPr>
          <a:xfrm>
            <a:off x="5997772" y="3480804"/>
            <a:ext cx="322217" cy="30480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EB756-E32A-0CD3-7928-938FA6D46FD8}"/>
              </a:ext>
            </a:extLst>
          </p:cNvPr>
          <p:cNvSpPr/>
          <p:nvPr/>
        </p:nvSpPr>
        <p:spPr>
          <a:xfrm>
            <a:off x="7283533" y="3437271"/>
            <a:ext cx="3603003" cy="229034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Risks and impediments: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72AA38-143A-1EB9-1625-9B68ABBC06C9}"/>
              </a:ext>
            </a:extLst>
          </p:cNvPr>
          <p:cNvCxnSpPr/>
          <p:nvPr/>
        </p:nvCxnSpPr>
        <p:spPr>
          <a:xfrm>
            <a:off x="209756" y="3829401"/>
            <a:ext cx="33179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CEE866-2299-DBEF-4258-63A11945626A}"/>
              </a:ext>
            </a:extLst>
          </p:cNvPr>
          <p:cNvCxnSpPr/>
          <p:nvPr/>
        </p:nvCxnSpPr>
        <p:spPr>
          <a:xfrm flipV="1">
            <a:off x="3650810" y="3846172"/>
            <a:ext cx="354754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D772F7-D015-1A79-C8B1-452B25530801}"/>
              </a:ext>
            </a:extLst>
          </p:cNvPr>
          <p:cNvCxnSpPr>
            <a:cxnSpLocks/>
          </p:cNvCxnSpPr>
          <p:nvPr/>
        </p:nvCxnSpPr>
        <p:spPr>
          <a:xfrm flipV="1">
            <a:off x="7276560" y="3833236"/>
            <a:ext cx="360300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8A0ED-1DE3-C102-0BE0-FDEFD76C3CA1}"/>
              </a:ext>
            </a:extLst>
          </p:cNvPr>
          <p:cNvSpPr txBox="1"/>
          <p:nvPr/>
        </p:nvSpPr>
        <p:spPr>
          <a:xfrm>
            <a:off x="365887" y="3492514"/>
            <a:ext cx="3223379" cy="3450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KPI : </a:t>
            </a:r>
            <a:endParaRPr lang="en-US" sz="1400" kern="0" dirty="0">
              <a:solidFill>
                <a:srgbClr val="3F136C"/>
              </a:solidFill>
              <a:latin typeface="Bosch Office Sans"/>
            </a:endParaRP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PCO-MT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Fixed cost % of TNS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Labor cost % of TNS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195EE022-DAFB-8DF9-F0F1-E21A2D1F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64059"/>
              </p:ext>
            </p:extLst>
          </p:nvPr>
        </p:nvGraphicFramePr>
        <p:xfrm>
          <a:off x="3585333" y="738382"/>
          <a:ext cx="7292126" cy="2428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507">
                  <a:extLst>
                    <a:ext uri="{9D8B030D-6E8A-4147-A177-3AD203B41FA5}">
                      <a16:colId xmlns:a16="http://schemas.microsoft.com/office/drawing/2014/main" val="819007121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384526728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3554982842"/>
                    </a:ext>
                  </a:extLst>
                </a:gridCol>
                <a:gridCol w="1975449">
                  <a:extLst>
                    <a:ext uri="{9D8B030D-6E8A-4147-A177-3AD203B41FA5}">
                      <a16:colId xmlns:a16="http://schemas.microsoft.com/office/drawing/2014/main" val="1318051667"/>
                    </a:ext>
                  </a:extLst>
                </a:gridCol>
              </a:tblGrid>
              <a:tr h="362559">
                <a:tc>
                  <a:txBody>
                    <a:bodyPr/>
                    <a:lstStyle/>
                    <a:p>
                      <a:r>
                        <a:rPr lang="en-US"/>
                        <a:t>Sprint 1 </a:t>
                      </a:r>
                      <a:r>
                        <a:rPr lang="en-US" sz="1200"/>
                        <a:t>(2W)*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2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3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4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58390"/>
                  </a:ext>
                </a:extLst>
              </a:tr>
              <a:tr h="2062405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Workshop for Sprint Planning 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3" rtl="0" eaLnBrk="1" latinLnBrk="0" hangingPunct="1"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5665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061E531-B9DE-5B30-4399-A60697870A1D}"/>
              </a:ext>
            </a:extLst>
          </p:cNvPr>
          <p:cNvSpPr/>
          <p:nvPr/>
        </p:nvSpPr>
        <p:spPr>
          <a:xfrm>
            <a:off x="7340564" y="3945677"/>
            <a:ext cx="348894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6494DD-32F6-439D-129D-1E78EE0DC923}"/>
              </a:ext>
            </a:extLst>
          </p:cNvPr>
          <p:cNvSpPr/>
          <p:nvPr/>
        </p:nvSpPr>
        <p:spPr>
          <a:xfrm>
            <a:off x="3647483" y="3785610"/>
            <a:ext cx="348894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Team formation and objective setting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Work shop for prioritizing the impact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Close collaboration with drivers for customer goal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Cross learnings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Regular review and refining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Strengthen</a:t>
            </a:r>
            <a:r>
              <a:rPr lang="en-US" sz="1000">
                <a:solidFill>
                  <a:srgbClr val="000000"/>
                </a:solidFill>
              </a:rPr>
              <a:t>n structured for customer </a:t>
            </a:r>
            <a:r>
              <a:rPr lang="en-US" sz="1000" err="1">
                <a:solidFill>
                  <a:srgbClr val="000000"/>
                </a:solidFill>
              </a:rPr>
              <a:t>experinece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CD78A-2DC4-E953-DC5B-3508E89C9CF2}"/>
              </a:ext>
            </a:extLst>
          </p:cNvPr>
          <p:cNvSpPr txBox="1"/>
          <p:nvPr/>
        </p:nvSpPr>
        <p:spPr>
          <a:xfrm>
            <a:off x="5620050" y="3584068"/>
            <a:ext cx="438616" cy="191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kern="0">
                <a:solidFill>
                  <a:srgbClr val="000000"/>
                </a:solidFill>
              </a:rPr>
              <a:t>P</a:t>
            </a: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A0BEA-38AA-267F-6955-3111168FE426}"/>
              </a:ext>
            </a:extLst>
          </p:cNvPr>
          <p:cNvSpPr txBox="1"/>
          <p:nvPr/>
        </p:nvSpPr>
        <p:spPr>
          <a:xfrm>
            <a:off x="6440246" y="3584068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Completed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42AD4-3FB8-796F-0998-185DC36F46EF}"/>
              </a:ext>
            </a:extLst>
          </p:cNvPr>
          <p:cNvSpPr txBox="1"/>
          <p:nvPr/>
        </p:nvSpPr>
        <p:spPr>
          <a:xfrm>
            <a:off x="6072428" y="3537117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</a:t>
            </a:r>
            <a:endParaRPr lang="en-US" sz="500" kern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02BF1-6841-0B5E-1CE5-27CC30698588}"/>
              </a:ext>
            </a:extLst>
          </p:cNvPr>
          <p:cNvSpPr txBox="1"/>
          <p:nvPr/>
        </p:nvSpPr>
        <p:spPr>
          <a:xfrm>
            <a:off x="6794143" y="3577675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Overdue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F8D193-1FC3-25E5-CD19-4AC5A89BB8D0}"/>
              </a:ext>
            </a:extLst>
          </p:cNvPr>
          <p:cNvSpPr/>
          <p:nvPr/>
        </p:nvSpPr>
        <p:spPr>
          <a:xfrm>
            <a:off x="6840823" y="3919517"/>
            <a:ext cx="195701" cy="19233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5E72C1-2D2E-6964-8E56-DFD6BD4930F5}"/>
              </a:ext>
            </a:extLst>
          </p:cNvPr>
          <p:cNvSpPr/>
          <p:nvPr/>
        </p:nvSpPr>
        <p:spPr>
          <a:xfrm>
            <a:off x="6865507" y="4563133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426157-B2F1-6B84-496C-5E513B574C24}"/>
              </a:ext>
            </a:extLst>
          </p:cNvPr>
          <p:cNvSpPr/>
          <p:nvPr/>
        </p:nvSpPr>
        <p:spPr>
          <a:xfrm>
            <a:off x="6885122" y="4835216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2B286F-4690-70DF-39CD-D4A358D645B5}"/>
              </a:ext>
            </a:extLst>
          </p:cNvPr>
          <p:cNvSpPr/>
          <p:nvPr/>
        </p:nvSpPr>
        <p:spPr>
          <a:xfrm>
            <a:off x="6886323" y="5156984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22EE95-0472-696A-3C12-EC204C799D05}"/>
              </a:ext>
            </a:extLst>
          </p:cNvPr>
          <p:cNvSpPr/>
          <p:nvPr/>
        </p:nvSpPr>
        <p:spPr>
          <a:xfrm>
            <a:off x="6900099" y="5432231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576605-6219-2F43-74FB-A36D4750A547}"/>
              </a:ext>
            </a:extLst>
          </p:cNvPr>
          <p:cNvSpPr/>
          <p:nvPr/>
        </p:nvSpPr>
        <p:spPr>
          <a:xfrm>
            <a:off x="6861697" y="4260445"/>
            <a:ext cx="195701" cy="1923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9D78DE9-22AD-B2F4-C6CF-1D6F4F52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53" y="188223"/>
            <a:ext cx="3104951" cy="4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761F0C6-0F59-A106-1EF4-38FB3D058BDF}"/>
              </a:ext>
            </a:extLst>
          </p:cNvPr>
          <p:cNvSpPr/>
          <p:nvPr/>
        </p:nvSpPr>
        <p:spPr>
          <a:xfrm>
            <a:off x="6738991" y="3459038"/>
            <a:ext cx="322217" cy="3048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4343E-E31E-778D-08A1-B1FD13746C0D}"/>
              </a:ext>
            </a:extLst>
          </p:cNvPr>
          <p:cNvSpPr/>
          <p:nvPr/>
        </p:nvSpPr>
        <p:spPr>
          <a:xfrm>
            <a:off x="200297" y="148047"/>
            <a:ext cx="3317966" cy="592182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defTabSz="914333">
              <a:spcBef>
                <a:spcPts val="5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Value Chain Excellence : </a:t>
            </a:r>
          </a:p>
          <a:p>
            <a:pPr defTabSz="914333">
              <a:spcBef>
                <a:spcPts val="5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BPS Go!</a:t>
            </a:r>
            <a:endParaRPr lang="en-US" sz="1600" b="1" kern="0" dirty="0">
              <a:solidFill>
                <a:schemeClr val="bg1"/>
              </a:solidFill>
              <a:latin typeface="Bosch Sans Light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6D2E0-6E4A-811A-DE11-B8FFC1616182}"/>
              </a:ext>
            </a:extLst>
          </p:cNvPr>
          <p:cNvSpPr/>
          <p:nvPr/>
        </p:nvSpPr>
        <p:spPr>
          <a:xfrm>
            <a:off x="3618411" y="148047"/>
            <a:ext cx="3317966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Program Increment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&lt;25.03.24 – 25.05.24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AC766-DD9B-E8CB-ED92-B6F07244567D}"/>
              </a:ext>
            </a:extLst>
          </p:cNvPr>
          <p:cNvSpPr/>
          <p:nvPr/>
        </p:nvSpPr>
        <p:spPr>
          <a:xfrm>
            <a:off x="7036524" y="148047"/>
            <a:ext cx="3870969" cy="592182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Team: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49198-3D0A-89BF-F112-749CAF494957}"/>
              </a:ext>
            </a:extLst>
          </p:cNvPr>
          <p:cNvSpPr/>
          <p:nvPr/>
        </p:nvSpPr>
        <p:spPr>
          <a:xfrm>
            <a:off x="200297" y="809895"/>
            <a:ext cx="3317966" cy="239883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Objective: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defTabSz="914333">
              <a:defRPr/>
            </a:pPr>
            <a:r>
              <a:rPr lang="en-US" sz="1400" b="0" i="1" u="none" strike="noStrike" dirty="0">
                <a:solidFill>
                  <a:srgbClr val="500050"/>
                </a:solidFill>
                <a:effectLst/>
                <a:latin typeface="Bosch Office Sans" pitchFamily="2" charset="0"/>
              </a:rPr>
              <a:t>We focus our efforts on investment efficiency , waste free stable flow through leadership commitment &amp; everybody’s CIP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29451-BA9F-1C02-EE1E-D13A870168D9}"/>
              </a:ext>
            </a:extLst>
          </p:cNvPr>
          <p:cNvSpPr/>
          <p:nvPr/>
        </p:nvSpPr>
        <p:spPr>
          <a:xfrm>
            <a:off x="196546" y="3437275"/>
            <a:ext cx="3317966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136C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13B52-42EB-469E-C934-0794268208DE}"/>
              </a:ext>
            </a:extLst>
          </p:cNvPr>
          <p:cNvSpPr/>
          <p:nvPr/>
        </p:nvSpPr>
        <p:spPr>
          <a:xfrm>
            <a:off x="3650810" y="3437271"/>
            <a:ext cx="3538847" cy="229034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Overall Progress: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55D90-19BA-97A3-25A9-437486F98A51}"/>
              </a:ext>
            </a:extLst>
          </p:cNvPr>
          <p:cNvSpPr/>
          <p:nvPr/>
        </p:nvSpPr>
        <p:spPr>
          <a:xfrm>
            <a:off x="5599186" y="3480804"/>
            <a:ext cx="322217" cy="30480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A9B7DE-42F8-5117-4F34-D53C444C2983}"/>
              </a:ext>
            </a:extLst>
          </p:cNvPr>
          <p:cNvSpPr/>
          <p:nvPr/>
        </p:nvSpPr>
        <p:spPr>
          <a:xfrm>
            <a:off x="6385307" y="3480804"/>
            <a:ext cx="322217" cy="30480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B97AA-BD6B-9DC9-CA1D-DB9C40E96BFA}"/>
              </a:ext>
            </a:extLst>
          </p:cNvPr>
          <p:cNvSpPr/>
          <p:nvPr/>
        </p:nvSpPr>
        <p:spPr>
          <a:xfrm>
            <a:off x="5997772" y="3480804"/>
            <a:ext cx="322217" cy="30480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EB756-E32A-0CD3-7928-938FA6D46FD8}"/>
              </a:ext>
            </a:extLst>
          </p:cNvPr>
          <p:cNvSpPr/>
          <p:nvPr/>
        </p:nvSpPr>
        <p:spPr>
          <a:xfrm>
            <a:off x="7283533" y="3437271"/>
            <a:ext cx="3603003" cy="229034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Risks and impediments: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72AA38-143A-1EB9-1625-9B68ABBC06C9}"/>
              </a:ext>
            </a:extLst>
          </p:cNvPr>
          <p:cNvCxnSpPr/>
          <p:nvPr/>
        </p:nvCxnSpPr>
        <p:spPr>
          <a:xfrm>
            <a:off x="209756" y="3829401"/>
            <a:ext cx="33179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CEE866-2299-DBEF-4258-63A11945626A}"/>
              </a:ext>
            </a:extLst>
          </p:cNvPr>
          <p:cNvCxnSpPr/>
          <p:nvPr/>
        </p:nvCxnSpPr>
        <p:spPr>
          <a:xfrm flipV="1">
            <a:off x="3650810" y="3846172"/>
            <a:ext cx="354754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D772F7-D015-1A79-C8B1-452B25530801}"/>
              </a:ext>
            </a:extLst>
          </p:cNvPr>
          <p:cNvCxnSpPr>
            <a:cxnSpLocks/>
          </p:cNvCxnSpPr>
          <p:nvPr/>
        </p:nvCxnSpPr>
        <p:spPr>
          <a:xfrm flipV="1">
            <a:off x="7276560" y="3833236"/>
            <a:ext cx="3603003" cy="43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8A0ED-1DE3-C102-0BE0-FDEFD76C3CA1}"/>
              </a:ext>
            </a:extLst>
          </p:cNvPr>
          <p:cNvSpPr txBox="1"/>
          <p:nvPr/>
        </p:nvSpPr>
        <p:spPr>
          <a:xfrm>
            <a:off x="365887" y="3492514"/>
            <a:ext cx="3223379" cy="3450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136C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KPI : 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srgbClr val="3F136C"/>
              </a:solidFill>
              <a:latin typeface="Bosch Office Sans"/>
            </a:endParaRPr>
          </a:p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Leadership Commitment</a:t>
            </a:r>
          </a:p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Everybody's CIP</a:t>
            </a:r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Waste free stable flow </a:t>
            </a:r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Investment efficiency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195EE022-DAFB-8DF9-F0F1-E21A2D1F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48486"/>
              </p:ext>
            </p:extLst>
          </p:nvPr>
        </p:nvGraphicFramePr>
        <p:xfrm>
          <a:off x="3585333" y="738382"/>
          <a:ext cx="7292126" cy="2428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507">
                  <a:extLst>
                    <a:ext uri="{9D8B030D-6E8A-4147-A177-3AD203B41FA5}">
                      <a16:colId xmlns:a16="http://schemas.microsoft.com/office/drawing/2014/main" val="819007121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384526728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3554982842"/>
                    </a:ext>
                  </a:extLst>
                </a:gridCol>
                <a:gridCol w="1975449">
                  <a:extLst>
                    <a:ext uri="{9D8B030D-6E8A-4147-A177-3AD203B41FA5}">
                      <a16:colId xmlns:a16="http://schemas.microsoft.com/office/drawing/2014/main" val="1318051667"/>
                    </a:ext>
                  </a:extLst>
                </a:gridCol>
              </a:tblGrid>
              <a:tr h="362559">
                <a:tc>
                  <a:txBody>
                    <a:bodyPr/>
                    <a:lstStyle/>
                    <a:p>
                      <a:r>
                        <a:rPr lang="en-US"/>
                        <a:t>Sprint 1 </a:t>
                      </a:r>
                      <a:r>
                        <a:rPr lang="en-US" sz="1200"/>
                        <a:t>(2W)*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2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3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Sprint 4 </a:t>
                      </a:r>
                      <a:r>
                        <a:rPr lang="en-US" sz="1200"/>
                        <a:t>(2W)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58390"/>
                  </a:ext>
                </a:extLst>
              </a:tr>
              <a:tr h="2062405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Workshop for Sprint Planning 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3" rtl="0" eaLnBrk="1" latinLnBrk="0" hangingPunct="1"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5665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061E531-B9DE-5B30-4399-A60697870A1D}"/>
              </a:ext>
            </a:extLst>
          </p:cNvPr>
          <p:cNvSpPr/>
          <p:nvPr/>
        </p:nvSpPr>
        <p:spPr>
          <a:xfrm>
            <a:off x="7340564" y="3945677"/>
            <a:ext cx="348894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6494DD-32F6-439D-129D-1E78EE0DC923}"/>
              </a:ext>
            </a:extLst>
          </p:cNvPr>
          <p:cNvSpPr/>
          <p:nvPr/>
        </p:nvSpPr>
        <p:spPr>
          <a:xfrm>
            <a:off x="3647483" y="3785610"/>
            <a:ext cx="348894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Team formation and objective setting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Work shop for prioritizing the impact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Close collaboration with drivers for customer goal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Cross learnings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>
                <a:solidFill>
                  <a:srgbClr val="000000"/>
                </a:solidFill>
              </a:rPr>
              <a:t>Regular review and refining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Strengthen</a:t>
            </a:r>
            <a:r>
              <a:rPr lang="en-US" sz="1000">
                <a:solidFill>
                  <a:srgbClr val="000000"/>
                </a:solidFill>
              </a:rPr>
              <a:t>n structured for customer </a:t>
            </a:r>
            <a:r>
              <a:rPr lang="en-US" sz="1000" err="1">
                <a:solidFill>
                  <a:srgbClr val="000000"/>
                </a:solidFill>
              </a:rPr>
              <a:t>experinece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CD78A-2DC4-E953-DC5B-3508E89C9CF2}"/>
              </a:ext>
            </a:extLst>
          </p:cNvPr>
          <p:cNvSpPr txBox="1"/>
          <p:nvPr/>
        </p:nvSpPr>
        <p:spPr>
          <a:xfrm>
            <a:off x="5620050" y="3584068"/>
            <a:ext cx="438616" cy="191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kern="0">
                <a:solidFill>
                  <a:srgbClr val="000000"/>
                </a:solidFill>
              </a:rPr>
              <a:t>P</a:t>
            </a: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A0BEA-38AA-267F-6955-3111168FE426}"/>
              </a:ext>
            </a:extLst>
          </p:cNvPr>
          <p:cNvSpPr txBox="1"/>
          <p:nvPr/>
        </p:nvSpPr>
        <p:spPr>
          <a:xfrm>
            <a:off x="6440246" y="3584068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Completed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42AD4-3FB8-796F-0998-185DC36F46EF}"/>
              </a:ext>
            </a:extLst>
          </p:cNvPr>
          <p:cNvSpPr txBox="1"/>
          <p:nvPr/>
        </p:nvSpPr>
        <p:spPr>
          <a:xfrm>
            <a:off x="6072428" y="3537117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</a:t>
            </a:r>
            <a:endParaRPr lang="en-US" sz="500" kern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02BF1-6841-0B5E-1CE5-27CC30698588}"/>
              </a:ext>
            </a:extLst>
          </p:cNvPr>
          <p:cNvSpPr txBox="1"/>
          <p:nvPr/>
        </p:nvSpPr>
        <p:spPr>
          <a:xfrm>
            <a:off x="6794143" y="3577675"/>
            <a:ext cx="267973" cy="285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>
                <a:solidFill>
                  <a:srgbClr val="000000"/>
                </a:solidFill>
              </a:rPr>
              <a:t>Overdue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F8D193-1FC3-25E5-CD19-4AC5A89BB8D0}"/>
              </a:ext>
            </a:extLst>
          </p:cNvPr>
          <p:cNvSpPr/>
          <p:nvPr/>
        </p:nvSpPr>
        <p:spPr>
          <a:xfrm>
            <a:off x="6840823" y="3919517"/>
            <a:ext cx="195701" cy="19233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5E72C1-2D2E-6964-8E56-DFD6BD4930F5}"/>
              </a:ext>
            </a:extLst>
          </p:cNvPr>
          <p:cNvSpPr/>
          <p:nvPr/>
        </p:nvSpPr>
        <p:spPr>
          <a:xfrm>
            <a:off x="6865507" y="4563133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426157-B2F1-6B84-496C-5E513B574C24}"/>
              </a:ext>
            </a:extLst>
          </p:cNvPr>
          <p:cNvSpPr/>
          <p:nvPr/>
        </p:nvSpPr>
        <p:spPr>
          <a:xfrm>
            <a:off x="6885122" y="4835216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2B286F-4690-70DF-39CD-D4A358D645B5}"/>
              </a:ext>
            </a:extLst>
          </p:cNvPr>
          <p:cNvSpPr/>
          <p:nvPr/>
        </p:nvSpPr>
        <p:spPr>
          <a:xfrm>
            <a:off x="6886323" y="5156984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22EE95-0472-696A-3C12-EC204C799D05}"/>
              </a:ext>
            </a:extLst>
          </p:cNvPr>
          <p:cNvSpPr/>
          <p:nvPr/>
        </p:nvSpPr>
        <p:spPr>
          <a:xfrm>
            <a:off x="6900099" y="5432231"/>
            <a:ext cx="195701" cy="192336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576605-6219-2F43-74FB-A36D4750A547}"/>
              </a:ext>
            </a:extLst>
          </p:cNvPr>
          <p:cNvSpPr/>
          <p:nvPr/>
        </p:nvSpPr>
        <p:spPr>
          <a:xfrm>
            <a:off x="6861697" y="4260445"/>
            <a:ext cx="195701" cy="19233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E79637-3AC8-7A94-441A-F8D51E8F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12" y="194094"/>
            <a:ext cx="3078592" cy="4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51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PS/QMM2-NaP</OrgInhalt>
      <Wert>NaP/MFC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Limited 2024. All rights reserved, also regarding any disposal, exploitation, reproduction, editing, distribution, as well as in the event of applications for industrial property rights.</OrgInhalt>
      <Wert>© Bosch Limited 2024.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2024-03-21</OrgInhalt>
      <Wert>2024-03-21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131CC018-AA55-477B-A64B-EA628F1CC22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24</TotalTime>
  <Words>441</Words>
  <Application>Microsoft Office PowerPoint</Application>
  <PresentationFormat>Custom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Bosch Office Sans</vt:lpstr>
      <vt:lpstr>Bosch Sans Light</vt:lpstr>
      <vt:lpstr>Calibri</vt:lpstr>
      <vt:lpstr>Symbol</vt:lpstr>
      <vt:lpstr>Wingdings</vt:lpstr>
      <vt:lpstr>Bosch 2024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Upadhye Kaustubh (PS/QMM2-NaP)</dc:creator>
  <cp:lastModifiedBy>Chowdhury Sandeep (NaP/BPS-TEF4)</cp:lastModifiedBy>
  <cp:revision>3</cp:revision>
  <dcterms:created xsi:type="dcterms:W3CDTF">2024-03-21T06:07:54Z</dcterms:created>
  <dcterms:modified xsi:type="dcterms:W3CDTF">2024-04-02T10:06:05Z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