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1" r:id="rId2"/>
    <p:sldId id="340" r:id="rId3"/>
    <p:sldId id="343" r:id="rId4"/>
    <p:sldId id="285" r:id="rId5"/>
    <p:sldId id="376" r:id="rId6"/>
    <p:sldId id="382" r:id="rId7"/>
    <p:sldId id="352" r:id="rId8"/>
    <p:sldId id="350" r:id="rId9"/>
    <p:sldId id="356" r:id="rId10"/>
    <p:sldId id="379" r:id="rId11"/>
    <p:sldId id="378" r:id="rId12"/>
    <p:sldId id="380" r:id="rId13"/>
    <p:sldId id="399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400" r:id="rId29"/>
    <p:sldId id="3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0AAB8-24CF-466E-BCE6-0B5DD3A57633}" v="32" dt="2023-08-18T08:28:08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72A13-E100-4499-B111-E483D163EE3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4A84C-7D97-43F9-A02E-9BF6DAF9A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7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232f742ce2_0_12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232f742ce2_0_12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b0f9523d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b0f9523d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58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b0f9523d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b0f9523d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91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b0f9523d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b0f9523d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b0f9523d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b0f9523d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3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b0f9523d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b0f9523d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03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232f742ce2_0_12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232f742ce2_0_12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913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232f742ce2_0_12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232f742ce2_0_12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78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35A7-9DC7-C120-4565-D06CB93C0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5792B-F119-DC90-1CA0-13EFE91D7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CE0A-9AE8-9132-93F9-964E0C9A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C323-E193-CB85-2245-A1A29EBF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EE9-423A-BE75-1C00-0C79F5EF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33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9007-49C3-085E-146C-0F5BE9FB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0BF3-62D2-6231-A2E6-40A0675B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E959-7B91-D0AF-A70C-1422ACC3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D309-EB7E-9F0D-8722-CF8C8FE8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BCD2-047F-EB27-93CC-245180F7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3BF65-5C57-F613-B605-91A648AA9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D0524-37CD-88F4-EE4F-B3F55A3ED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0A9A-03F5-19B8-F3BF-5017FA8C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D331-30EF-87BD-52F1-E186F899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6C51-8F3E-80C5-EDA6-6FA06F2F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71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960000" y="3035867"/>
            <a:ext cx="5223600" cy="2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60000" y="967333"/>
            <a:ext cx="52236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67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51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7708-D63F-F369-54A6-1EE55F95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03A-D3DD-8C0C-C24B-5653F4DD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F59F-6384-BE61-DAF4-83240609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9CEB-8469-ACE6-59A8-EF8BF115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D2567-20B1-C53F-EDCC-3BEA225E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38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B43D-0FC4-B360-AE1A-DE33E109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A87C0-0B64-7444-82D7-59F74DB86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6B51-B7F9-F3F4-6348-AAF968CF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F6CD-3053-9D5F-F542-9B7DA2EF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6D68-0D1F-7363-8E83-77E9B639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BFEA-2415-B102-1BF3-501BF8A2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6007-BD79-CDAC-28B2-F698C63B3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BC75B-5F9A-7819-77F4-49EE1974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ABB1-21E4-D7D3-9B80-C2E9005A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2F6B7-4034-5439-D99A-91B035FD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FB7CE-ADF7-00E2-B229-FBAE4C30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3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DCDB-7FDA-23CD-21EC-1A785F21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ADB7-612E-D968-2C1B-0C6450DCD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68AAA-5A4F-6D2F-0BAB-8DDF2053B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623C-3DDA-D048-82FB-52D71DAF8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63F7D-F071-E8CA-5AF7-C347C0B1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1E01-8D45-0BDE-4672-86614AF1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22569-0A30-679A-25CB-B0E1F2F8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703D3-6C7D-4A1B-2C02-D9D6ACAF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37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9FE3-1D20-FAD4-FF6C-B9781D0F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3E667-B40A-E825-1CB7-D3EA9242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CE07D-F456-424B-C97B-4960AFB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8C2F7-406F-59C5-89C0-23413EF1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5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CF26A-BCCE-4634-C809-253770C8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3885F-9EBF-81F8-7375-7117FD71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D56FE-6FED-CA8F-F323-53DE7CAB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8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ACD6-E2C5-1990-06A2-4A0345D6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F7AE-7B5F-8F23-8D9B-733D00B3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8091E-10EA-2BFC-6D27-069150C52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4F2D6-1043-91E2-BDBA-ABB939E0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FC5E7-AB09-32E6-52DC-ADC1149C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24488-39EF-9A3E-F351-22B5C016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F2D4-7E7C-628B-1F9E-DBE7800A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DB96E-3AAD-E603-9A6B-591D3A35C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D0716-A2B3-66A5-A634-27A9A06A2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CE18-1DD0-92AC-EDE4-ED90EC39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D1022-20B3-C08B-8D23-146824F4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7CA0C-31EB-05DD-C0AD-F9473594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0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44035-2D27-B2D6-2FD0-90E15D6B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A6442-7C30-0C84-E258-826405D9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9857-A09A-EA49-AB0D-918BF076B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C350-4347-439C-B48C-6748AC1FB2D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EB16-2323-B17C-A307-7D9A28D01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AC876-B011-839D-FE3E-C8E45F134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8005-664C-433D-8571-11D275451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3797533" y="848562"/>
            <a:ext cx="6523200" cy="36959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267" dirty="0"/>
              <a:t>EXPLORATORY DATA  ANALYSIS On</a:t>
            </a:r>
            <a:br>
              <a:rPr lang="en" sz="4267" dirty="0"/>
            </a:br>
            <a:r>
              <a:rPr lang="en" sz="4267" dirty="0"/>
              <a:t>DATA SCIENCE    </a:t>
            </a:r>
            <a:br>
              <a:rPr lang="en" sz="4267" dirty="0"/>
            </a:br>
            <a:r>
              <a:rPr lang="en" sz="4267" dirty="0"/>
              <a:t>COURSE IN COURSERA</a:t>
            </a:r>
            <a:endParaRPr sz="4267" dirty="0">
              <a:solidFill>
                <a:schemeClr val="accent1"/>
              </a:solidFill>
            </a:endParaRPr>
          </a:p>
        </p:txBody>
      </p:sp>
      <p:cxnSp>
        <p:nvCxnSpPr>
          <p:cNvPr id="200" name="Google Shape;200;p37"/>
          <p:cNvCxnSpPr/>
          <p:nvPr/>
        </p:nvCxnSpPr>
        <p:spPr>
          <a:xfrm>
            <a:off x="3291733" y="4749967"/>
            <a:ext cx="795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10963432" y="473375"/>
            <a:ext cx="537155" cy="493244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86" y="1"/>
            <a:ext cx="2685601" cy="6857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32000"/>
            <a:ext cx="2414400" cy="69220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54" name="Google Shape;9285;p99">
            <a:extLst>
              <a:ext uri="{FF2B5EF4-FFF2-40B4-BE49-F238E27FC236}">
                <a16:creationId xmlns:a16="http://schemas.microsoft.com/office/drawing/2014/main" id="{26CCA382-633C-A520-0F37-0AB1AB881778}"/>
              </a:ext>
            </a:extLst>
          </p:cNvPr>
          <p:cNvGrpSpPr/>
          <p:nvPr/>
        </p:nvGrpSpPr>
        <p:grpSpPr>
          <a:xfrm>
            <a:off x="3027285" y="4749967"/>
            <a:ext cx="7572584" cy="1629360"/>
            <a:chOff x="7189833" y="2022667"/>
            <a:chExt cx="1251159" cy="1192597"/>
          </a:xfrm>
        </p:grpSpPr>
        <p:sp>
          <p:nvSpPr>
            <p:cNvPr id="255" name="Google Shape;9286;p99">
              <a:extLst>
                <a:ext uri="{FF2B5EF4-FFF2-40B4-BE49-F238E27FC236}">
                  <a16:creationId xmlns:a16="http://schemas.microsoft.com/office/drawing/2014/main" id="{3CE25C78-0FE8-F162-DB0C-D3A837EB5C8A}"/>
                </a:ext>
              </a:extLst>
            </p:cNvPr>
            <p:cNvSpPr/>
            <p:nvPr/>
          </p:nvSpPr>
          <p:spPr>
            <a:xfrm>
              <a:off x="7474366" y="2461318"/>
              <a:ext cx="682343" cy="220186"/>
            </a:xfrm>
            <a:custGeom>
              <a:avLst/>
              <a:gdLst/>
              <a:ahLst/>
              <a:cxnLst/>
              <a:rect l="l" t="t" r="r" b="b"/>
              <a:pathLst>
                <a:path w="125546" h="40494" extrusionOk="0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9287;p99">
              <a:extLst>
                <a:ext uri="{FF2B5EF4-FFF2-40B4-BE49-F238E27FC236}">
                  <a16:creationId xmlns:a16="http://schemas.microsoft.com/office/drawing/2014/main" id="{5389EDB7-7057-BEB7-18DA-F6862BF772A5}"/>
                </a:ext>
              </a:extLst>
            </p:cNvPr>
            <p:cNvSpPr/>
            <p:nvPr/>
          </p:nvSpPr>
          <p:spPr>
            <a:xfrm>
              <a:off x="7602697" y="2022667"/>
              <a:ext cx="426517" cy="402424"/>
            </a:xfrm>
            <a:custGeom>
              <a:avLst/>
              <a:gdLst/>
              <a:ahLst/>
              <a:cxnLst/>
              <a:rect l="l" t="t" r="r" b="b"/>
              <a:pathLst>
                <a:path w="78476" h="74009" extrusionOk="0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9288;p99">
              <a:extLst>
                <a:ext uri="{FF2B5EF4-FFF2-40B4-BE49-F238E27FC236}">
                  <a16:creationId xmlns:a16="http://schemas.microsoft.com/office/drawing/2014/main" id="{9401F5F5-6C95-C8DD-1039-BAC4342A80B7}"/>
                </a:ext>
              </a:extLst>
            </p:cNvPr>
            <p:cNvSpPr/>
            <p:nvPr/>
          </p:nvSpPr>
          <p:spPr>
            <a:xfrm>
              <a:off x="7189833" y="2972969"/>
              <a:ext cx="1251159" cy="242295"/>
            </a:xfrm>
            <a:custGeom>
              <a:avLst/>
              <a:gdLst/>
              <a:ahLst/>
              <a:cxnLst/>
              <a:rect l="l" t="t" r="r" b="b"/>
              <a:pathLst>
                <a:path w="230204" h="44560" extrusionOk="0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9289;p99">
              <a:extLst>
                <a:ext uri="{FF2B5EF4-FFF2-40B4-BE49-F238E27FC236}">
                  <a16:creationId xmlns:a16="http://schemas.microsoft.com/office/drawing/2014/main" id="{61659C10-3B37-356E-2F9D-5B512DBB0F87}"/>
                </a:ext>
              </a:extLst>
            </p:cNvPr>
            <p:cNvSpPr/>
            <p:nvPr/>
          </p:nvSpPr>
          <p:spPr>
            <a:xfrm>
              <a:off x="7340931" y="2717730"/>
              <a:ext cx="950049" cy="219012"/>
            </a:xfrm>
            <a:custGeom>
              <a:avLst/>
              <a:gdLst/>
              <a:ahLst/>
              <a:cxnLst/>
              <a:rect l="l" t="t" r="r" b="b"/>
              <a:pathLst>
                <a:path w="174802" h="40278" extrusionOk="0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4;p38">
            <a:extLst>
              <a:ext uri="{FF2B5EF4-FFF2-40B4-BE49-F238E27FC236}">
                <a16:creationId xmlns:a16="http://schemas.microsoft.com/office/drawing/2014/main" id="{02CA1BA0-9A42-D3C9-A1EE-284024617E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541" y="3304"/>
            <a:ext cx="10173667" cy="5418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2667" dirty="0">
                <a:solidFill>
                  <a:srgbClr val="FF0000"/>
                </a:solidFill>
              </a:rPr>
              <a:t>Data Cleaning 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3B94F-12E2-661D-07E1-7F9A8CBC4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1" b="15359"/>
          <a:stretch/>
        </p:blipFill>
        <p:spPr>
          <a:xfrm>
            <a:off x="194734" y="812800"/>
            <a:ext cx="11224116" cy="245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7508E-F6DC-2E91-F803-569DFEF109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14" r="12734"/>
          <a:stretch/>
        </p:blipFill>
        <p:spPr>
          <a:xfrm>
            <a:off x="-406402" y="4816090"/>
            <a:ext cx="10705172" cy="1530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6AE23B-8CBF-FBB2-0595-992360169306}"/>
              </a:ext>
            </a:extLst>
          </p:cNvPr>
          <p:cNvSpPr txBox="1"/>
          <p:nvPr/>
        </p:nvSpPr>
        <p:spPr>
          <a:xfrm flipH="1">
            <a:off x="194734" y="3895494"/>
            <a:ext cx="362637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rgbClr val="FF0000"/>
                </a:solidFill>
              </a:rPr>
              <a:t>Removing Duplicates</a:t>
            </a:r>
          </a:p>
        </p:txBody>
      </p:sp>
    </p:spTree>
    <p:extLst>
      <p:ext uri="{BB962C8B-B14F-4D97-AF65-F5344CB8AC3E}">
        <p14:creationId xmlns:p14="http://schemas.microsoft.com/office/powerpoint/2010/main" val="177778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90"/>
          <p:cNvSpPr txBox="1"/>
          <p:nvPr/>
        </p:nvSpPr>
        <p:spPr>
          <a:xfrm>
            <a:off x="6019800" y="1845734"/>
            <a:ext cx="6002867" cy="474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397923">
              <a:buClr>
                <a:schemeClr val="lt1"/>
              </a:buClr>
              <a:buSzPts val="1100"/>
              <a:buChar char="●"/>
            </a:pPr>
            <a:endParaRPr lang="en-US" sz="2133" dirty="0">
              <a:solidFill>
                <a:schemeClr val="tx2"/>
              </a:solidFill>
            </a:endParaRPr>
          </a:p>
          <a:p>
            <a:pPr marL="211661">
              <a:buClr>
                <a:schemeClr val="lt1"/>
              </a:buClr>
              <a:buSzPts val="1100"/>
            </a:pPr>
            <a:endParaRPr lang="en-US" sz="2133" dirty="0">
              <a:solidFill>
                <a:schemeClr val="tx2"/>
              </a:solidFill>
            </a:endParaRPr>
          </a:p>
          <a:p>
            <a:pPr marL="609585" indent="-397923">
              <a:buClr>
                <a:schemeClr val="lt1"/>
              </a:buClr>
              <a:buSzPts val="1100"/>
              <a:buChar char="●"/>
            </a:pPr>
            <a:endParaRPr lang="en-US" sz="2133" dirty="0">
              <a:solidFill>
                <a:schemeClr val="tx2"/>
              </a:solidFill>
            </a:endParaRPr>
          </a:p>
          <a:p>
            <a:pPr marL="609585" indent="-397923">
              <a:buClr>
                <a:schemeClr val="lt1"/>
              </a:buClr>
              <a:buSzPts val="1100"/>
              <a:buChar char="●"/>
            </a:pPr>
            <a:r>
              <a:rPr lang="en-US" sz="2133" dirty="0" err="1">
                <a:solidFill>
                  <a:schemeClr val="lt1"/>
                </a:solidFill>
              </a:rPr>
              <a:t>Totla</a:t>
            </a:r>
            <a:r>
              <a:rPr lang="en-US" sz="2133" dirty="0">
                <a:solidFill>
                  <a:schemeClr val="lt1"/>
                </a:solidFill>
              </a:rPr>
              <a:t> 8 columns </a:t>
            </a: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r>
              <a:rPr lang="en-US" sz="1467" b="1" dirty="0">
                <a:solidFill>
                  <a:schemeClr val="hlink"/>
                </a:solidFill>
              </a:rPr>
              <a:t>   </a:t>
            </a: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endParaRPr lang="en" sz="1467" b="1" dirty="0">
              <a:solidFill>
                <a:schemeClr val="hlink"/>
              </a:solidFill>
            </a:endParaRP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endParaRPr lang="en" sz="1467" b="1" dirty="0">
              <a:solidFill>
                <a:schemeClr val="hlink"/>
              </a:solidFill>
            </a:endParaRP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endParaRPr lang="en" sz="1467" b="1" dirty="0">
              <a:solidFill>
                <a:schemeClr val="hlink"/>
              </a:solidFill>
            </a:endParaRP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endParaRPr lang="en" sz="1467" b="1" dirty="0">
              <a:solidFill>
                <a:schemeClr val="hlink"/>
              </a:solidFill>
            </a:endParaRP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endParaRPr lang="en" sz="1467" b="1" dirty="0">
              <a:solidFill>
                <a:schemeClr val="hlink"/>
              </a:solidFill>
            </a:endParaRPr>
          </a:p>
          <a:p>
            <a:endParaRPr lang="en-US" sz="2133" dirty="0">
              <a:solidFill>
                <a:schemeClr val="tx2"/>
              </a:solidFill>
            </a:endParaRPr>
          </a:p>
          <a:p>
            <a:pPr marL="609585" indent="-397923">
              <a:buClr>
                <a:schemeClr val="lt1"/>
              </a:buClr>
              <a:buSzPts val="1100"/>
              <a:buChar char="●"/>
            </a:pPr>
            <a:endParaRPr lang="en-US" sz="2133" dirty="0">
              <a:solidFill>
                <a:schemeClr val="tx2"/>
              </a:solidFill>
            </a:endParaRPr>
          </a:p>
          <a:p>
            <a:pPr marL="211661">
              <a:buClr>
                <a:schemeClr val="lt1"/>
              </a:buClr>
              <a:buSzPts val="1100"/>
            </a:pPr>
            <a:endParaRPr sz="1467" dirty="0">
              <a:solidFill>
                <a:schemeClr val="lt1"/>
              </a:solidFill>
            </a:endParaRPr>
          </a:p>
          <a:p>
            <a:pPr>
              <a:buClr>
                <a:srgbClr val="0E2A47"/>
              </a:buClr>
              <a:buSzPts val="1100"/>
            </a:pPr>
            <a:endParaRPr sz="1467" dirty="0">
              <a:solidFill>
                <a:schemeClr val="lt1"/>
              </a:solidFill>
            </a:endParaRPr>
          </a:p>
          <a:p>
            <a:pPr>
              <a:buClr>
                <a:srgbClr val="0E2A47"/>
              </a:buClr>
              <a:buSzPts val="1100"/>
            </a:pPr>
            <a:endParaRPr sz="1467" dirty="0">
              <a:solidFill>
                <a:schemeClr val="lt1"/>
              </a:solidFill>
            </a:endParaRPr>
          </a:p>
          <a:p>
            <a:pPr>
              <a:buClr>
                <a:srgbClr val="0E2A47"/>
              </a:buClr>
              <a:buSzPts val="1100"/>
            </a:pPr>
            <a:endParaRPr sz="1467" dirty="0">
              <a:solidFill>
                <a:schemeClr val="lt1"/>
              </a:solidFill>
            </a:endParaRPr>
          </a:p>
          <a:p>
            <a:pPr>
              <a:buClr>
                <a:srgbClr val="0E2A47"/>
              </a:buClr>
              <a:buSzPts val="1100"/>
            </a:pPr>
            <a:endParaRPr sz="1467" dirty="0">
              <a:solidFill>
                <a:schemeClr val="lt1"/>
              </a:solidFill>
            </a:endParaRPr>
          </a:p>
          <a:p>
            <a:pPr algn="ctr">
              <a:buClr>
                <a:srgbClr val="0E2A47"/>
              </a:buClr>
              <a:buSzPts val="1100"/>
            </a:pPr>
            <a:endParaRPr sz="1333" dirty="0">
              <a:solidFill>
                <a:srgbClr val="FFFFFF"/>
              </a:solidFill>
            </a:endParaRPr>
          </a:p>
        </p:txBody>
      </p:sp>
      <p:sp>
        <p:nvSpPr>
          <p:cNvPr id="6" name="Google Shape;214;p38">
            <a:extLst>
              <a:ext uri="{FF2B5EF4-FFF2-40B4-BE49-F238E27FC236}">
                <a16:creationId xmlns:a16="http://schemas.microsoft.com/office/drawing/2014/main" id="{02CA1BA0-9A42-D3C9-A1EE-284024617E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Data info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5A3C4-862A-665A-CE46-2B8C7CB35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54" y="1243806"/>
            <a:ext cx="5166456" cy="4251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0BA1E5-D886-4B74-6C19-A4FC746CF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91" y="1140657"/>
            <a:ext cx="4910009" cy="39003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792D1C-A982-1568-E97C-73C3035BDD55}"/>
              </a:ext>
            </a:extLst>
          </p:cNvPr>
          <p:cNvSpPr txBox="1"/>
          <p:nvPr/>
        </p:nvSpPr>
        <p:spPr>
          <a:xfrm>
            <a:off x="1784194" y="5717025"/>
            <a:ext cx="981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1">
                    <a:lumMod val="85000"/>
                  </a:schemeClr>
                </a:solidFill>
              </a:rPr>
              <a:t>As the null values are few we dropped them </a:t>
            </a:r>
          </a:p>
        </p:txBody>
      </p:sp>
    </p:spTree>
    <p:extLst>
      <p:ext uri="{BB962C8B-B14F-4D97-AF65-F5344CB8AC3E}">
        <p14:creationId xmlns:p14="http://schemas.microsoft.com/office/powerpoint/2010/main" val="420323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09A-2213-888B-81E5-5605551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81" y="366735"/>
            <a:ext cx="10280800" cy="6432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Converted rating and reviews to float and int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ACFD1-C1CE-755E-20E0-EB7E78AC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92" y="2000739"/>
            <a:ext cx="4718416" cy="41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8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C662-B4AE-D54D-75AA-6ACA60CB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032" y="2687147"/>
            <a:ext cx="10280800" cy="6432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1079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9C40-FEE3-2088-EC91-6FE08899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There are 939 courses that have ratings above 4</a:t>
            </a:r>
            <a:b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C8D0A-E301-ECC3-0FAE-2E7C8A21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1324567"/>
            <a:ext cx="10455546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9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A8E8-6C9B-4D86-306A-A3A4775F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Visual representation of top 20 courses with highest reviews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49D44-A4D7-080D-D76B-EFF0CD62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532550"/>
            <a:ext cx="11199887" cy="54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2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7A3E-9316-1ECE-505F-4EBBECB8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Visual representation of top 20 courses with highest ratings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D74C1-7F34-4A6F-285B-8976FFA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" y="1453891"/>
            <a:ext cx="11392403" cy="51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2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330D-96FC-8E7B-CE56-3FCD8A92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42" y="465057"/>
            <a:ext cx="10280800" cy="6432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 Visual representation of courses with </a:t>
            </a:r>
            <a:r>
              <a:rPr lang="en-US" sz="2800" dirty="0" err="1">
                <a:solidFill>
                  <a:srgbClr val="FF0000"/>
                </a:solidFill>
              </a:rPr>
              <a:t>with</a:t>
            </a:r>
            <a:r>
              <a:rPr lang="en-US" sz="2800" dirty="0">
                <a:solidFill>
                  <a:srgbClr val="FF0000"/>
                </a:solidFill>
              </a:rPr>
              <a:t> rating&gt;4.5 and reviews &gt; 40000 with respect to rating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C30AD-F735-9E3B-7E71-498403682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3892"/>
            <a:ext cx="11504686" cy="54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2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3C50-C962-3C0B-FE9B-4D106870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78" y="5781369"/>
            <a:ext cx="10280800" cy="643200"/>
          </a:xfrm>
        </p:spPr>
        <p:txBody>
          <a:bodyPr/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There are about 824 courses whose reviews is above 0 to 2000, and 77 courses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Helvetica Neue"/>
              </a:rPr>
              <a:t>whoes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 reviews in between 2000 to 4000 and 25 courses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Helvetica Neue"/>
              </a:rPr>
              <a:t>whoes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 reviews is between 4000 to 6000 and so on</a:t>
            </a:r>
            <a:b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</a:b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20E71-2CB3-ED70-0C3B-EEF4C335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04" y="0"/>
            <a:ext cx="9253155" cy="57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0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40F4-A33E-203B-1E2E-F282E7EF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00" y="6056671"/>
            <a:ext cx="10280800" cy="6432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There are 451 courses </a:t>
            </a:r>
            <a:r>
              <a:rPr lang="en-US" sz="2400" b="1" dirty="0" err="1">
                <a:solidFill>
                  <a:srgbClr val="FF0000"/>
                </a:solidFill>
              </a:rPr>
              <a:t>whoes</a:t>
            </a:r>
            <a:r>
              <a:rPr lang="en-US" sz="2400" b="1" dirty="0">
                <a:solidFill>
                  <a:srgbClr val="FF0000"/>
                </a:solidFill>
              </a:rPr>
              <a:t> ratings are 4.38 to 4.69 and 368 courses </a:t>
            </a:r>
            <a:r>
              <a:rPr lang="en-US" sz="2400" b="1" dirty="0" err="1">
                <a:solidFill>
                  <a:srgbClr val="FF0000"/>
                </a:solidFill>
              </a:rPr>
              <a:t>whoes</a:t>
            </a:r>
            <a:r>
              <a:rPr lang="en-US" sz="2400" b="1" dirty="0">
                <a:solidFill>
                  <a:srgbClr val="FF0000"/>
                </a:solidFill>
              </a:rPr>
              <a:t> ratings are 4.69 to 5 and so 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5D217-19F7-268F-1C25-C5735E3C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65" y="0"/>
            <a:ext cx="8099777" cy="60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8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6"/>
          <p:cNvSpPr txBox="1">
            <a:spLocks noGrp="1"/>
          </p:cNvSpPr>
          <p:nvPr>
            <p:ph type="title"/>
          </p:nvPr>
        </p:nvSpPr>
        <p:spPr>
          <a:xfrm>
            <a:off x="763837" y="203200"/>
            <a:ext cx="5223600" cy="955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Agenda</a:t>
            </a:r>
            <a:endParaRPr dirty="0"/>
          </a:p>
        </p:txBody>
      </p:sp>
      <p:sp>
        <p:nvSpPr>
          <p:cNvPr id="737" name="Google Shape;737;p66"/>
          <p:cNvSpPr txBox="1">
            <a:spLocks noGrp="1"/>
          </p:cNvSpPr>
          <p:nvPr>
            <p:ph type="body" idx="1"/>
          </p:nvPr>
        </p:nvSpPr>
        <p:spPr>
          <a:xfrm>
            <a:off x="730399" y="1158240"/>
            <a:ext cx="6516221" cy="54965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400" dirty="0"/>
              <a:t>What is </a:t>
            </a:r>
            <a:r>
              <a:rPr lang="en" sz="2400" dirty="0"/>
              <a:t>COURSERA</a:t>
            </a:r>
          </a:p>
          <a:p>
            <a:pPr marL="186262" indent="0">
              <a:buNone/>
            </a:pPr>
            <a:endParaRPr lang="en-US" sz="2400" dirty="0"/>
          </a:p>
          <a:p>
            <a:r>
              <a:rPr lang="en-IN" sz="2400" dirty="0"/>
              <a:t>What we have scrapped</a:t>
            </a:r>
          </a:p>
          <a:p>
            <a:pPr marL="186262" indent="0">
              <a:buNone/>
            </a:pPr>
            <a:endParaRPr lang="en-US" sz="2400" dirty="0"/>
          </a:p>
          <a:p>
            <a:r>
              <a:rPr lang="en-US" sz="2400" dirty="0"/>
              <a:t>Web Scraping</a:t>
            </a:r>
          </a:p>
          <a:p>
            <a:pPr marL="186262" indent="0">
              <a:buNone/>
            </a:pPr>
            <a:endParaRPr lang="en-US" sz="2400" dirty="0"/>
          </a:p>
          <a:p>
            <a:r>
              <a:rPr lang="en-US" sz="2400" dirty="0"/>
              <a:t>Information about collection Data</a:t>
            </a:r>
          </a:p>
          <a:p>
            <a:pPr marL="186262" indent="0">
              <a:buNone/>
            </a:pPr>
            <a:endParaRPr lang="en-US" sz="2400" dirty="0"/>
          </a:p>
          <a:p>
            <a:pPr marL="186262" indent="0">
              <a:buNone/>
            </a:pPr>
            <a:r>
              <a:rPr lang="en" sz="2667" dirty="0">
                <a:solidFill>
                  <a:srgbClr val="FF0000"/>
                </a:solidFill>
              </a:rPr>
              <a:t>EXPLORATORY DATA  ANALYSIS</a:t>
            </a:r>
          </a:p>
          <a:p>
            <a:pPr marL="186262" indent="0">
              <a:buNone/>
            </a:pPr>
            <a:endParaRPr lang="en-US" sz="2667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133" dirty="0"/>
              <a:t>   a. Data Cleaning Steps</a:t>
            </a:r>
          </a:p>
          <a:p>
            <a:pPr marL="0" indent="0">
              <a:buNone/>
            </a:pPr>
            <a:endParaRPr lang="en-US" sz="2133" dirty="0"/>
          </a:p>
          <a:p>
            <a:pPr marL="0" indent="0">
              <a:buNone/>
            </a:pPr>
            <a:r>
              <a:rPr lang="en-US" sz="2133" dirty="0"/>
              <a:t>   b. Data Manipulation Steps</a:t>
            </a:r>
          </a:p>
        </p:txBody>
      </p:sp>
      <p:grpSp>
        <p:nvGrpSpPr>
          <p:cNvPr id="738" name="Google Shape;738;p66"/>
          <p:cNvGrpSpPr/>
          <p:nvPr/>
        </p:nvGrpSpPr>
        <p:grpSpPr>
          <a:xfrm>
            <a:off x="7320581" y="5891375"/>
            <a:ext cx="537155" cy="493244"/>
            <a:chOff x="6985538" y="307000"/>
            <a:chExt cx="1545325" cy="1419000"/>
          </a:xfrm>
        </p:grpSpPr>
        <p:sp>
          <p:nvSpPr>
            <p:cNvPr id="739" name="Google Shape;739;p6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6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6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6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6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6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745" name="Google Shape;74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90234" y="1"/>
            <a:ext cx="2685601" cy="6857967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6"/>
          <p:cNvSpPr/>
          <p:nvPr/>
        </p:nvSpPr>
        <p:spPr>
          <a:xfrm flipH="1">
            <a:off x="8870787" y="-32000"/>
            <a:ext cx="3321200" cy="69220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0020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AFB3-BA83-59FD-4136-90699DA3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00" y="5990787"/>
            <a:ext cx="10280800" cy="6432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 There are more courses that are having rating from 4.5 to 4.9 and have reviews 0 to 100000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DA3B6-9D12-8ABB-085B-E7E38D9A7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3" y="118488"/>
            <a:ext cx="8032955" cy="58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7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A14F-5015-94BA-4089-17DB773B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587" y="5823638"/>
            <a:ext cx="10280800" cy="6432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 These are the top 20 companies that have are offering 1 or more courses  	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4DED1-9A0B-DB3E-169E-29647C30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51" y="499317"/>
            <a:ext cx="9840228" cy="49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7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4285-77E6-67A1-EA3E-C1E93E74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45" y="5872799"/>
            <a:ext cx="10280800" cy="643200"/>
          </a:xfrm>
        </p:spPr>
        <p:txBody>
          <a:bodyPr/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There are more than 300 courses that has time period of 1-3 Months and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Helvetica Neue"/>
              </a:rPr>
              <a:t>upto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 280 courses that has time period of 1-4 week and so on</a:t>
            </a:r>
            <a:b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</a:b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214E4-8B5C-8B40-7F12-DE03962C7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30" y="312504"/>
            <a:ext cx="7860889" cy="53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26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5A0B-E042-57B8-5F57-6623991B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09" y="5803974"/>
            <a:ext cx="10280800" cy="643200"/>
          </a:xfrm>
        </p:spPr>
        <p:txBody>
          <a:bodyPr/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There are about 580 courses that is have course type as course and there are about 260 courses that have course type as guided project</a:t>
            </a:r>
            <a:b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</a:b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B2DBD-9419-2D1F-1942-B5D591EB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" y="410826"/>
            <a:ext cx="9267992" cy="55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5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3B75-F7C4-EDD1-3C4C-5FC02E2D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00" y="5735147"/>
            <a:ext cx="10280800" cy="6432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These are all the </a:t>
            </a:r>
            <a:r>
              <a:rPr lang="en-US" sz="2400" b="1" dirty="0" err="1">
                <a:solidFill>
                  <a:srgbClr val="FF0000"/>
                </a:solidFill>
              </a:rPr>
              <a:t>coureses</a:t>
            </a:r>
            <a:r>
              <a:rPr lang="en-US" sz="2400" b="1" dirty="0">
                <a:solidFill>
                  <a:srgbClr val="FF0000"/>
                </a:solidFill>
              </a:rPr>
              <a:t> that have credits and arranged in descending order with </a:t>
            </a:r>
            <a:r>
              <a:rPr lang="en-US" sz="2400" b="1" dirty="0" err="1">
                <a:solidFill>
                  <a:srgbClr val="FF0000"/>
                </a:solidFill>
              </a:rPr>
              <a:t>referance</a:t>
            </a:r>
            <a:r>
              <a:rPr lang="en-US" sz="2400" b="1" dirty="0">
                <a:solidFill>
                  <a:srgbClr val="FF0000"/>
                </a:solidFill>
              </a:rPr>
              <a:t> to rating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051A0-0A5D-B2F7-A30C-89BA70DD9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3" y="546351"/>
            <a:ext cx="11352374" cy="504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20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A9F7-1F31-E726-4DFC-8E087A22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03" y="5666321"/>
            <a:ext cx="10280800" cy="643200"/>
          </a:xfrm>
        </p:spPr>
        <p:txBody>
          <a:bodyPr/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These are all the courses that have credits and arranged in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Helvetica Neue"/>
              </a:rPr>
              <a:t>desceding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 order with reference to reviews</a:t>
            </a:r>
            <a:b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</a:b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FB1D5-2E10-AE02-0530-544612B9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5" y="383458"/>
            <a:ext cx="11376808" cy="50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91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3FAD-82FD-C877-2C16-64F3945E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55" y="5827609"/>
            <a:ext cx="10280800" cy="6432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Word </a:t>
            </a:r>
            <a:r>
              <a:rPr lang="en-US" sz="2800" b="1" dirty="0" err="1">
                <a:solidFill>
                  <a:srgbClr val="FF0000"/>
                </a:solidFill>
              </a:rPr>
              <a:t>colud</a:t>
            </a:r>
            <a:r>
              <a:rPr lang="en-US" sz="2800" b="1" dirty="0">
                <a:solidFill>
                  <a:srgbClr val="FF0000"/>
                </a:solidFill>
              </a:rPr>
              <a:t> of the unique skills from all the courses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EC7B2-9FDE-5EDD-7CE7-6F97FBB84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68" y="357694"/>
            <a:ext cx="6804468" cy="53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15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FD56-367B-1DA2-D118-61FEE301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065" y="5784309"/>
            <a:ext cx="10280800" cy="6432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There are few ratings, which are outliers, that are below 4.0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17DB2-B598-A44F-D4FA-C456345F3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4" y="354468"/>
            <a:ext cx="7016845" cy="48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9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E759-F9E4-A2E5-100C-83A3B0A5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35" y="5774477"/>
            <a:ext cx="10280800" cy="643200"/>
          </a:xfrm>
        </p:spPr>
        <p:txBody>
          <a:bodyPr/>
          <a:lstStyle/>
          <a:p>
            <a:r>
              <a:rPr lang="en-IN" sz="2800" b="1" dirty="0">
                <a:solidFill>
                  <a:srgbClr val="FF0000"/>
                </a:solidFill>
              </a:rPr>
              <a:t>These are the top 10 company that are offering more than 1 </a:t>
            </a:r>
            <a:r>
              <a:rPr lang="en-IN" sz="2800" b="1" dirty="0" err="1">
                <a:solidFill>
                  <a:srgbClr val="FF0000"/>
                </a:solidFill>
              </a:rPr>
              <a:t>coursesx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D1B0C-6434-80F8-7224-05ADCEE75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17" y="589935"/>
            <a:ext cx="9243163" cy="45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85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A7CF-998D-465D-7C94-4F7ED874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355" y="2785800"/>
            <a:ext cx="10280800" cy="6432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Thank you! Every one</a:t>
            </a:r>
          </a:p>
        </p:txBody>
      </p:sp>
    </p:spTree>
    <p:extLst>
      <p:ext uri="{BB962C8B-B14F-4D97-AF65-F5344CB8AC3E}">
        <p14:creationId xmlns:p14="http://schemas.microsoft.com/office/powerpoint/2010/main" val="399466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6"/>
          <p:cNvSpPr txBox="1">
            <a:spLocks noGrp="1"/>
          </p:cNvSpPr>
          <p:nvPr>
            <p:ph type="title"/>
          </p:nvPr>
        </p:nvSpPr>
        <p:spPr>
          <a:xfrm>
            <a:off x="215901" y="967334"/>
            <a:ext cx="7785100" cy="950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7" name="Google Shape;737;p66"/>
          <p:cNvSpPr txBox="1">
            <a:spLocks noGrp="1"/>
          </p:cNvSpPr>
          <p:nvPr>
            <p:ph type="body" idx="1"/>
          </p:nvPr>
        </p:nvSpPr>
        <p:spPr>
          <a:xfrm>
            <a:off x="3641606" y="3948161"/>
            <a:ext cx="7785100" cy="494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accent2"/>
                </a:solidFill>
              </a:rPr>
              <a:t>Noah Shanthi Raj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2"/>
                </a:solidFill>
              </a:rPr>
              <a:t>Sandeep kattupalli</a:t>
            </a:r>
          </a:p>
          <a:p>
            <a:pPr marL="186262" indent="0">
              <a:buNone/>
            </a:pPr>
            <a:endParaRPr lang="en-US" dirty="0"/>
          </a:p>
        </p:txBody>
      </p:sp>
      <p:grpSp>
        <p:nvGrpSpPr>
          <p:cNvPr id="738" name="Google Shape;738;p66"/>
          <p:cNvGrpSpPr/>
          <p:nvPr/>
        </p:nvGrpSpPr>
        <p:grpSpPr>
          <a:xfrm>
            <a:off x="2910136" y="4186478"/>
            <a:ext cx="537155" cy="493244"/>
            <a:chOff x="6985538" y="307000"/>
            <a:chExt cx="1545325" cy="1419000"/>
          </a:xfrm>
        </p:grpSpPr>
        <p:sp>
          <p:nvSpPr>
            <p:cNvPr id="739" name="Google Shape;739;p6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6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6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6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6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6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745" name="Google Shape;74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605516" y="1"/>
            <a:ext cx="2685601" cy="68579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738;p66">
            <a:extLst>
              <a:ext uri="{FF2B5EF4-FFF2-40B4-BE49-F238E27FC236}">
                <a16:creationId xmlns:a16="http://schemas.microsoft.com/office/drawing/2014/main" id="{C30D2A8B-A9F2-FF4E-22D3-FB8D6898BE29}"/>
              </a:ext>
            </a:extLst>
          </p:cNvPr>
          <p:cNvGrpSpPr/>
          <p:nvPr/>
        </p:nvGrpSpPr>
        <p:grpSpPr>
          <a:xfrm>
            <a:off x="2928012" y="4940302"/>
            <a:ext cx="537155" cy="493244"/>
            <a:chOff x="6985538" y="307000"/>
            <a:chExt cx="1545325" cy="1419000"/>
          </a:xfrm>
        </p:grpSpPr>
        <p:sp>
          <p:nvSpPr>
            <p:cNvPr id="3" name="Google Shape;739;p66">
              <a:extLst>
                <a:ext uri="{FF2B5EF4-FFF2-40B4-BE49-F238E27FC236}">
                  <a16:creationId xmlns:a16="http://schemas.microsoft.com/office/drawing/2014/main" id="{9FF0B679-0F17-7B61-E808-01565682BA86}"/>
                </a:ext>
              </a:extLst>
            </p:cNvPr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740;p66">
              <a:extLst>
                <a:ext uri="{FF2B5EF4-FFF2-40B4-BE49-F238E27FC236}">
                  <a16:creationId xmlns:a16="http://schemas.microsoft.com/office/drawing/2014/main" id="{E474F93B-C563-BF89-7DB6-76EF6ADD4466}"/>
                </a:ext>
              </a:extLst>
            </p:cNvPr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" name="Google Shape;741;p66">
              <a:extLst>
                <a:ext uri="{FF2B5EF4-FFF2-40B4-BE49-F238E27FC236}">
                  <a16:creationId xmlns:a16="http://schemas.microsoft.com/office/drawing/2014/main" id="{04C169F6-EF10-A37E-9381-FDAC9E3347CF}"/>
                </a:ext>
              </a:extLst>
            </p:cNvPr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742;p66">
              <a:extLst>
                <a:ext uri="{FF2B5EF4-FFF2-40B4-BE49-F238E27FC236}">
                  <a16:creationId xmlns:a16="http://schemas.microsoft.com/office/drawing/2014/main" id="{4254BBC2-A42E-8593-AB19-3D9B55A54ADA}"/>
                </a:ext>
              </a:extLst>
            </p:cNvPr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743;p66">
              <a:extLst>
                <a:ext uri="{FF2B5EF4-FFF2-40B4-BE49-F238E27FC236}">
                  <a16:creationId xmlns:a16="http://schemas.microsoft.com/office/drawing/2014/main" id="{65AC435F-DBE8-E0E5-6BA2-F9536D91A326}"/>
                </a:ext>
              </a:extLst>
            </p:cNvPr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744;p66">
              <a:extLst>
                <a:ext uri="{FF2B5EF4-FFF2-40B4-BE49-F238E27FC236}">
                  <a16:creationId xmlns:a16="http://schemas.microsoft.com/office/drawing/2014/main" id="{0467824B-1B7D-DF9B-0CCA-CC762C1C6BA7}"/>
                </a:ext>
              </a:extLst>
            </p:cNvPr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967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6"/>
          <p:cNvSpPr txBox="1">
            <a:spLocks noGrp="1"/>
          </p:cNvSpPr>
          <p:nvPr>
            <p:ph type="title"/>
          </p:nvPr>
        </p:nvSpPr>
        <p:spPr>
          <a:xfrm>
            <a:off x="321733" y="152400"/>
            <a:ext cx="5334000" cy="15070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W</a:t>
            </a:r>
            <a:r>
              <a:rPr lang="en" sz="3200" dirty="0">
                <a:solidFill>
                  <a:srgbClr val="FF0000"/>
                </a:solidFill>
              </a:rPr>
              <a:t>hat is coursera 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737" name="Google Shape;737;p66"/>
          <p:cNvSpPr txBox="1">
            <a:spLocks noGrp="1"/>
          </p:cNvSpPr>
          <p:nvPr>
            <p:ph type="body" idx="1"/>
          </p:nvPr>
        </p:nvSpPr>
        <p:spPr>
          <a:xfrm>
            <a:off x="321734" y="1659467"/>
            <a:ext cx="5741257" cy="50461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86262" indent="0">
              <a:buNone/>
            </a:pPr>
            <a:r>
              <a:rPr lang="en-US" sz="3733" dirty="0">
                <a:solidFill>
                  <a:srgbClr val="002D72"/>
                </a:solidFill>
                <a:latin typeface="OpenSans"/>
              </a:rPr>
              <a:t>Coursera is a global online learning platform that offers anyone, anywhere, access to online courses and degrees from leading universities and companies</a:t>
            </a:r>
            <a:r>
              <a:rPr lang="en-US" sz="4800" dirty="0">
                <a:solidFill>
                  <a:srgbClr val="002D72"/>
                </a:solidFill>
                <a:latin typeface="OpenSans"/>
              </a:rPr>
              <a:t>.</a:t>
            </a:r>
          </a:p>
          <a:p>
            <a:pPr marL="186262" indent="0">
              <a:buNone/>
            </a:pPr>
            <a:br>
              <a:rPr lang="en-US" sz="3733" dirty="0"/>
            </a:br>
            <a:endParaRPr lang="en-US" sz="2400" dirty="0"/>
          </a:p>
          <a:p>
            <a:endParaRPr lang="en-US" dirty="0"/>
          </a:p>
        </p:txBody>
      </p:sp>
      <p:grpSp>
        <p:nvGrpSpPr>
          <p:cNvPr id="738" name="Google Shape;738;p66"/>
          <p:cNvGrpSpPr/>
          <p:nvPr/>
        </p:nvGrpSpPr>
        <p:grpSpPr>
          <a:xfrm>
            <a:off x="7320581" y="5891375"/>
            <a:ext cx="537155" cy="493244"/>
            <a:chOff x="6985538" y="307000"/>
            <a:chExt cx="1545325" cy="1419000"/>
          </a:xfrm>
        </p:grpSpPr>
        <p:sp>
          <p:nvSpPr>
            <p:cNvPr id="739" name="Google Shape;739;p6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6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6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6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6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6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745" name="Google Shape;74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90234" y="1"/>
            <a:ext cx="2685601" cy="6857967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6"/>
          <p:cNvSpPr/>
          <p:nvPr/>
        </p:nvSpPr>
        <p:spPr>
          <a:xfrm flipH="1">
            <a:off x="8870787" y="-32000"/>
            <a:ext cx="3321200" cy="69220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DD76F4-FC2B-D569-92A2-333937124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468" y="-32033"/>
            <a:ext cx="6231513" cy="689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6"/>
          <p:cNvSpPr txBox="1">
            <a:spLocks noGrp="1"/>
          </p:cNvSpPr>
          <p:nvPr>
            <p:ph type="title"/>
          </p:nvPr>
        </p:nvSpPr>
        <p:spPr>
          <a:xfrm>
            <a:off x="321733" y="152400"/>
            <a:ext cx="5334000" cy="15070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What we have scrapped: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737" name="Google Shape;737;p66"/>
          <p:cNvSpPr txBox="1">
            <a:spLocks noGrp="1"/>
          </p:cNvSpPr>
          <p:nvPr>
            <p:ph type="body" idx="1"/>
          </p:nvPr>
        </p:nvSpPr>
        <p:spPr>
          <a:xfrm>
            <a:off x="321735" y="1659467"/>
            <a:ext cx="4931731" cy="51204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667" dirty="0"/>
              <a:t>Courses</a:t>
            </a:r>
          </a:p>
          <a:p>
            <a:r>
              <a:rPr lang="en-US" sz="2667" dirty="0"/>
              <a:t>Company offering courses</a:t>
            </a:r>
          </a:p>
          <a:p>
            <a:r>
              <a:rPr lang="en-US" sz="2667" dirty="0"/>
              <a:t>Rating</a:t>
            </a:r>
          </a:p>
          <a:p>
            <a:r>
              <a:rPr lang="en-US" sz="2667" dirty="0"/>
              <a:t>Reviews</a:t>
            </a:r>
          </a:p>
          <a:p>
            <a:r>
              <a:rPr lang="en-US" sz="2667" dirty="0"/>
              <a:t>Credits</a:t>
            </a:r>
          </a:p>
          <a:p>
            <a:r>
              <a:rPr lang="en-US" sz="2667" dirty="0"/>
              <a:t>Time taken to complete the course</a:t>
            </a:r>
          </a:p>
          <a:p>
            <a:r>
              <a:rPr lang="en-US" sz="2667" dirty="0"/>
              <a:t>Type of courses</a:t>
            </a:r>
          </a:p>
          <a:p>
            <a:r>
              <a:rPr lang="en-US" sz="2667" dirty="0"/>
              <a:t>Skill gained from the courses</a:t>
            </a:r>
            <a:br>
              <a:rPr lang="en-US" sz="3733" dirty="0"/>
            </a:br>
            <a:endParaRPr lang="en-US" sz="2400" dirty="0"/>
          </a:p>
          <a:p>
            <a:endParaRPr lang="en-US" dirty="0"/>
          </a:p>
        </p:txBody>
      </p:sp>
      <p:grpSp>
        <p:nvGrpSpPr>
          <p:cNvPr id="738" name="Google Shape;738;p66"/>
          <p:cNvGrpSpPr/>
          <p:nvPr/>
        </p:nvGrpSpPr>
        <p:grpSpPr>
          <a:xfrm>
            <a:off x="7320581" y="5891375"/>
            <a:ext cx="537155" cy="493244"/>
            <a:chOff x="6985538" y="307000"/>
            <a:chExt cx="1545325" cy="1419000"/>
          </a:xfrm>
        </p:grpSpPr>
        <p:sp>
          <p:nvSpPr>
            <p:cNvPr id="739" name="Google Shape;739;p6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6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6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6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6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6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745" name="Google Shape;74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90234" y="1"/>
            <a:ext cx="2685601" cy="6857967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6"/>
          <p:cNvSpPr/>
          <p:nvPr/>
        </p:nvSpPr>
        <p:spPr>
          <a:xfrm flipH="1">
            <a:off x="8870787" y="-32000"/>
            <a:ext cx="3321200" cy="69220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DD76F4-FC2B-D569-92A2-333937124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468" y="-32033"/>
            <a:ext cx="6231513" cy="6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3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89E4A7-04DE-4A69-1C6A-3607B5BB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155" y="1787170"/>
            <a:ext cx="5223600" cy="2854800"/>
          </a:xfrm>
        </p:spPr>
        <p:txBody>
          <a:bodyPr/>
          <a:lstStyle/>
          <a:p>
            <a:endParaRPr lang="en-IN" sz="3200" dirty="0"/>
          </a:p>
          <a:p>
            <a:r>
              <a:rPr lang="en-IN" sz="3200" dirty="0"/>
              <a:t>Requests</a:t>
            </a:r>
          </a:p>
          <a:p>
            <a:r>
              <a:rPr lang="en-IN" sz="3200" dirty="0" err="1"/>
              <a:t>BeautifulSoup</a:t>
            </a:r>
            <a:endParaRPr lang="en-IN" sz="3200" dirty="0"/>
          </a:p>
          <a:p>
            <a:r>
              <a:rPr lang="en-IN" sz="3200" dirty="0"/>
              <a:t>Pandas</a:t>
            </a:r>
          </a:p>
          <a:p>
            <a:r>
              <a:rPr lang="en-IN" sz="3200" dirty="0"/>
              <a:t>Seaborn</a:t>
            </a:r>
          </a:p>
          <a:p>
            <a:r>
              <a:rPr lang="en-IN" sz="3200" dirty="0"/>
              <a:t>Matplotlib</a:t>
            </a:r>
          </a:p>
          <a:p>
            <a:r>
              <a:rPr lang="en-IN" sz="3200" dirty="0" err="1"/>
              <a:t>Wordcloud</a:t>
            </a:r>
            <a:endParaRPr lang="en-IN" sz="3200" dirty="0"/>
          </a:p>
          <a:p>
            <a:pPr lvl="1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6D7886-43FC-F3DD-6B2C-B7FDFA87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967333"/>
            <a:ext cx="7308929" cy="20052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Imported libraries</a:t>
            </a:r>
          </a:p>
        </p:txBody>
      </p:sp>
    </p:spTree>
    <p:extLst>
      <p:ext uri="{BB962C8B-B14F-4D97-AF65-F5344CB8AC3E}">
        <p14:creationId xmlns:p14="http://schemas.microsoft.com/office/powerpoint/2010/main" val="86818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6"/>
          <p:cNvSpPr txBox="1">
            <a:spLocks noGrp="1"/>
          </p:cNvSpPr>
          <p:nvPr>
            <p:ph type="title"/>
          </p:nvPr>
        </p:nvSpPr>
        <p:spPr>
          <a:xfrm>
            <a:off x="822393" y="297624"/>
            <a:ext cx="4450288" cy="6695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7" name="Google Shape;737;p66"/>
          <p:cNvSpPr txBox="1">
            <a:spLocks noGrp="1"/>
          </p:cNvSpPr>
          <p:nvPr>
            <p:ph type="body" idx="1"/>
          </p:nvPr>
        </p:nvSpPr>
        <p:spPr>
          <a:xfrm>
            <a:off x="197148" y="905832"/>
            <a:ext cx="7231193" cy="29791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1800" dirty="0">
                <a:cs typeface="Times New Roman" panose="02020603050405020304" pitchFamily="18" charset="0"/>
              </a:rPr>
              <a:t>Pandas is used  for manipulation of given data set and </a:t>
            </a:r>
            <a:r>
              <a:rPr lang="en-US" sz="1800" dirty="0">
                <a:cs typeface="Times New Roman" panose="02020603050405020304" pitchFamily="18" charset="0"/>
              </a:rPr>
              <a:t>analysis.</a:t>
            </a:r>
          </a:p>
          <a:p>
            <a:endParaRPr lang="en-US" dirty="0"/>
          </a:p>
        </p:txBody>
      </p:sp>
      <p:grpSp>
        <p:nvGrpSpPr>
          <p:cNvPr id="738" name="Google Shape;738;p66"/>
          <p:cNvGrpSpPr/>
          <p:nvPr/>
        </p:nvGrpSpPr>
        <p:grpSpPr>
          <a:xfrm>
            <a:off x="7320581" y="5891375"/>
            <a:ext cx="537155" cy="493244"/>
            <a:chOff x="6985538" y="307000"/>
            <a:chExt cx="1545325" cy="1419000"/>
          </a:xfrm>
        </p:grpSpPr>
        <p:sp>
          <p:nvSpPr>
            <p:cNvPr id="739" name="Google Shape;739;p6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6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6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6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6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6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745" name="Google Shape;74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90234" y="1"/>
            <a:ext cx="2685601" cy="6857967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6"/>
          <p:cNvSpPr/>
          <p:nvPr/>
        </p:nvSpPr>
        <p:spPr>
          <a:xfrm flipH="1">
            <a:off x="8870787" y="-32000"/>
            <a:ext cx="3321200" cy="69220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736;p66">
            <a:extLst>
              <a:ext uri="{FF2B5EF4-FFF2-40B4-BE49-F238E27FC236}">
                <a16:creationId xmlns:a16="http://schemas.microsoft.com/office/drawing/2014/main" id="{B87773F3-BB93-06F0-5A6E-13B5C6A21659}"/>
              </a:ext>
            </a:extLst>
          </p:cNvPr>
          <p:cNvSpPr txBox="1">
            <a:spLocks/>
          </p:cNvSpPr>
          <p:nvPr/>
        </p:nvSpPr>
        <p:spPr>
          <a:xfrm>
            <a:off x="835617" y="565876"/>
            <a:ext cx="3870822" cy="12493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2000" b="1" dirty="0"/>
          </a:p>
        </p:txBody>
      </p:sp>
      <p:sp>
        <p:nvSpPr>
          <p:cNvPr id="3" name="Google Shape;737;p66">
            <a:extLst>
              <a:ext uri="{FF2B5EF4-FFF2-40B4-BE49-F238E27FC236}">
                <a16:creationId xmlns:a16="http://schemas.microsoft.com/office/drawing/2014/main" id="{111EC8F1-141E-18FB-3924-98E330E44BDD}"/>
              </a:ext>
            </a:extLst>
          </p:cNvPr>
          <p:cNvSpPr txBox="1">
            <a:spLocks/>
          </p:cNvSpPr>
          <p:nvPr/>
        </p:nvSpPr>
        <p:spPr>
          <a:xfrm>
            <a:off x="247950" y="1477197"/>
            <a:ext cx="5819953" cy="26126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2332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372524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372524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372524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364058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364058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35559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0">
              <a:buFont typeface="Arial" panose="020B0604020202020204" pitchFamily="34" charset="0"/>
              <a:buNone/>
            </a:pPr>
            <a:r>
              <a:rPr lang="en-IN" dirty="0"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Matplotlib is a popular Python library used for creating static, animated, and interactive visualizations. </a:t>
            </a:r>
          </a:p>
          <a:p>
            <a:pPr marL="186262" indent="0">
              <a:buNone/>
            </a:pPr>
            <a:endParaRPr lang="en-US" dirty="0"/>
          </a:p>
        </p:txBody>
      </p:sp>
      <p:sp>
        <p:nvSpPr>
          <p:cNvPr id="5" name="Google Shape;736;p66">
            <a:extLst>
              <a:ext uri="{FF2B5EF4-FFF2-40B4-BE49-F238E27FC236}">
                <a16:creationId xmlns:a16="http://schemas.microsoft.com/office/drawing/2014/main" id="{76F17BCF-C10E-DB35-2A64-A078C1DEF9C1}"/>
              </a:ext>
            </a:extLst>
          </p:cNvPr>
          <p:cNvSpPr txBox="1">
            <a:spLocks/>
          </p:cNvSpPr>
          <p:nvPr/>
        </p:nvSpPr>
        <p:spPr>
          <a:xfrm>
            <a:off x="822393" y="1572875"/>
            <a:ext cx="3917700" cy="1503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endParaRPr lang="en-US" sz="2000" b="1" dirty="0"/>
          </a:p>
        </p:txBody>
      </p:sp>
      <p:sp>
        <p:nvSpPr>
          <p:cNvPr id="6" name="Google Shape;737;p66">
            <a:extLst>
              <a:ext uri="{FF2B5EF4-FFF2-40B4-BE49-F238E27FC236}">
                <a16:creationId xmlns:a16="http://schemas.microsoft.com/office/drawing/2014/main" id="{6E26D295-A27C-C832-9612-984EAA3E13FD}"/>
              </a:ext>
            </a:extLst>
          </p:cNvPr>
          <p:cNvSpPr txBox="1">
            <a:spLocks/>
          </p:cNvSpPr>
          <p:nvPr/>
        </p:nvSpPr>
        <p:spPr>
          <a:xfrm>
            <a:off x="197148" y="2972690"/>
            <a:ext cx="6189341" cy="27650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2332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372524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372524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372524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364058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364058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35559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is a popular Python data visualization library built on top of matplotlib</a:t>
            </a: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6262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C7544-D84C-4576-CEFF-6783015E4EA0}"/>
              </a:ext>
            </a:extLst>
          </p:cNvPr>
          <p:cNvSpPr txBox="1"/>
          <p:nvPr/>
        </p:nvSpPr>
        <p:spPr>
          <a:xfrm flipH="1">
            <a:off x="795968" y="3691130"/>
            <a:ext cx="550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Requests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5E1FE-3603-6A17-2E1D-3A66EA5A9702}"/>
              </a:ext>
            </a:extLst>
          </p:cNvPr>
          <p:cNvSpPr txBox="1"/>
          <p:nvPr/>
        </p:nvSpPr>
        <p:spPr>
          <a:xfrm flipH="1">
            <a:off x="364370" y="5290689"/>
            <a:ext cx="6456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eautiful soup library helps to parse it and fetch the details the way we want. You can use a beautiful soup library to fetch data using Html tag, class, id,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css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selector and many more ways.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538A9-11B5-A6CF-BBAC-08B69F9EB8CF}"/>
              </a:ext>
            </a:extLst>
          </p:cNvPr>
          <p:cNvSpPr txBox="1"/>
          <p:nvPr/>
        </p:nvSpPr>
        <p:spPr>
          <a:xfrm flipH="1">
            <a:off x="405702" y="4118010"/>
            <a:ext cx="550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Using requests library, we can fetch the content from the URL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EB0B6-F67A-E89C-6EAA-6C78C040195B}"/>
              </a:ext>
            </a:extLst>
          </p:cNvPr>
          <p:cNvSpPr txBox="1"/>
          <p:nvPr/>
        </p:nvSpPr>
        <p:spPr>
          <a:xfrm flipH="1">
            <a:off x="698586" y="4809680"/>
            <a:ext cx="598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BeautifulSoup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4043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90"/>
          <p:cNvSpPr txBox="1"/>
          <p:nvPr/>
        </p:nvSpPr>
        <p:spPr>
          <a:xfrm>
            <a:off x="338667" y="254000"/>
            <a:ext cx="11853333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397923">
              <a:buClr>
                <a:schemeClr val="lt1"/>
              </a:buClr>
              <a:buSzPts val="1100"/>
              <a:buChar char="●"/>
            </a:pPr>
            <a:endParaRPr lang="en-US" sz="2133" dirty="0">
              <a:solidFill>
                <a:schemeClr val="tx2"/>
              </a:solidFill>
            </a:endParaRPr>
          </a:p>
          <a:p>
            <a:pPr marL="211661">
              <a:buClr>
                <a:schemeClr val="lt1"/>
              </a:buClr>
              <a:buSzPts val="1100"/>
            </a:pPr>
            <a:endParaRPr lang="en-US" sz="2133" dirty="0">
              <a:solidFill>
                <a:schemeClr val="tx2"/>
              </a:solidFill>
            </a:endParaRPr>
          </a:p>
          <a:p>
            <a:pPr marL="609585" indent="-397923">
              <a:buClr>
                <a:schemeClr val="lt1"/>
              </a:buClr>
              <a:buSzPts val="1100"/>
              <a:buChar char="●"/>
            </a:pPr>
            <a:endParaRPr lang="en-US" sz="2133" dirty="0">
              <a:solidFill>
                <a:schemeClr val="tx2"/>
              </a:solidFill>
            </a:endParaRPr>
          </a:p>
          <a:p>
            <a:pPr marL="609585" indent="-397923">
              <a:buClr>
                <a:schemeClr val="lt1"/>
              </a:buClr>
              <a:buSzPts val="1100"/>
              <a:buChar char="●"/>
            </a:pPr>
            <a:r>
              <a:rPr lang="en-US" sz="2133" dirty="0">
                <a:solidFill>
                  <a:schemeClr val="tx2"/>
                </a:solidFill>
              </a:rPr>
              <a:t>First we extract every link of Each </a:t>
            </a:r>
            <a:r>
              <a:rPr lang="en-US" sz="2133" dirty="0" err="1">
                <a:solidFill>
                  <a:schemeClr val="tx2"/>
                </a:solidFill>
              </a:rPr>
              <a:t>coursera</a:t>
            </a:r>
            <a:r>
              <a:rPr lang="en-US" sz="2133" dirty="0">
                <a:solidFill>
                  <a:schemeClr val="tx2"/>
                </a:solidFill>
              </a:rPr>
              <a:t> using courses with help of Requests, BS4</a:t>
            </a:r>
            <a:endParaRPr sz="2133" dirty="0">
              <a:solidFill>
                <a:schemeClr val="tx2"/>
              </a:solidFill>
            </a:endParaRPr>
          </a:p>
          <a:p>
            <a:pPr marL="609585" indent="-397923">
              <a:buClr>
                <a:schemeClr val="lt1"/>
              </a:buClr>
              <a:buSzPts val="1100"/>
              <a:buChar char="●"/>
            </a:pPr>
            <a:r>
              <a:rPr lang="en" sz="2133" dirty="0">
                <a:solidFill>
                  <a:schemeClr val="lt1"/>
                </a:solidFill>
              </a:rPr>
              <a:t>Use it for both static web pages  and dynamic web pages </a:t>
            </a:r>
            <a:r>
              <a:rPr lang="en" sz="1467" dirty="0">
                <a:solidFill>
                  <a:schemeClr val="lt1"/>
                </a:solidFill>
              </a:rPr>
              <a:t>.</a:t>
            </a:r>
            <a:endParaRPr sz="1467" dirty="0">
              <a:solidFill>
                <a:schemeClr val="lt1"/>
              </a:solidFill>
            </a:endParaRP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r>
              <a:rPr lang="en" sz="1467" b="1" dirty="0">
                <a:solidFill>
                  <a:schemeClr val="hlink"/>
                </a:solidFill>
              </a:rPr>
              <a:t>   </a:t>
            </a: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endParaRPr lang="en" sz="1467" b="1" dirty="0">
              <a:solidFill>
                <a:schemeClr val="hlink"/>
              </a:solidFill>
            </a:endParaRP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endParaRPr lang="en" sz="1467" b="1" dirty="0">
              <a:solidFill>
                <a:schemeClr val="hlink"/>
              </a:solidFill>
            </a:endParaRP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endParaRPr lang="en" sz="1467" b="1" dirty="0">
              <a:solidFill>
                <a:schemeClr val="hlink"/>
              </a:solidFill>
            </a:endParaRP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endParaRPr lang="en" sz="1467" b="1" dirty="0">
              <a:solidFill>
                <a:schemeClr val="hlink"/>
              </a:solidFill>
            </a:endParaRPr>
          </a:p>
          <a:p>
            <a:pPr>
              <a:spcBef>
                <a:spcPts val="1333"/>
              </a:spcBef>
              <a:buClr>
                <a:srgbClr val="0E2A47"/>
              </a:buClr>
              <a:buSzPts val="1100"/>
            </a:pPr>
            <a:endParaRPr lang="en" sz="1467" b="1" dirty="0">
              <a:solidFill>
                <a:schemeClr val="hlink"/>
              </a:solidFill>
            </a:endParaRPr>
          </a:p>
          <a:p>
            <a:endParaRPr lang="en-US" sz="2133" dirty="0">
              <a:solidFill>
                <a:schemeClr val="tx2"/>
              </a:solidFill>
            </a:endParaRPr>
          </a:p>
          <a:p>
            <a:pPr marL="609585" indent="-397923">
              <a:buClr>
                <a:schemeClr val="lt1"/>
              </a:buClr>
              <a:buSzPts val="1100"/>
              <a:buChar char="●"/>
            </a:pPr>
            <a:endParaRPr lang="en-US" sz="2133" dirty="0">
              <a:solidFill>
                <a:schemeClr val="tx2"/>
              </a:solidFill>
            </a:endParaRPr>
          </a:p>
          <a:p>
            <a:pPr marL="609585" indent="-397923">
              <a:buClr>
                <a:schemeClr val="lt1"/>
              </a:buClr>
              <a:buSzPts val="1100"/>
              <a:buChar char="●"/>
            </a:pPr>
            <a:r>
              <a:rPr lang="en-US" sz="2133" dirty="0">
                <a:solidFill>
                  <a:schemeClr val="tx2"/>
                </a:solidFill>
              </a:rPr>
              <a:t>After Extract every data, create a Data Frame using list and save Data Frame to CSV file</a:t>
            </a:r>
          </a:p>
          <a:p>
            <a:pPr marL="211661">
              <a:buClr>
                <a:schemeClr val="lt1"/>
              </a:buClr>
              <a:buSzPts val="1100"/>
            </a:pPr>
            <a:r>
              <a:rPr lang="en-US" sz="2133" dirty="0">
                <a:solidFill>
                  <a:schemeClr val="tx2"/>
                </a:solidFill>
              </a:rPr>
              <a:t>     or excel file</a:t>
            </a:r>
          </a:p>
          <a:p>
            <a:pPr marL="609585" indent="-397923">
              <a:buClr>
                <a:schemeClr val="lt1"/>
              </a:buClr>
              <a:buSzPts val="1100"/>
              <a:buChar char="●"/>
            </a:pPr>
            <a:endParaRPr sz="1467" dirty="0">
              <a:solidFill>
                <a:schemeClr val="lt1"/>
              </a:solidFill>
            </a:endParaRPr>
          </a:p>
          <a:p>
            <a:pPr>
              <a:buClr>
                <a:srgbClr val="0E2A47"/>
              </a:buClr>
              <a:buSzPts val="1100"/>
            </a:pPr>
            <a:endParaRPr sz="1467" dirty="0">
              <a:solidFill>
                <a:schemeClr val="lt1"/>
              </a:solidFill>
            </a:endParaRPr>
          </a:p>
          <a:p>
            <a:pPr>
              <a:buClr>
                <a:srgbClr val="0E2A47"/>
              </a:buClr>
              <a:buSzPts val="1100"/>
            </a:pPr>
            <a:endParaRPr sz="1467" dirty="0">
              <a:solidFill>
                <a:schemeClr val="lt1"/>
              </a:solidFill>
            </a:endParaRPr>
          </a:p>
          <a:p>
            <a:pPr>
              <a:buClr>
                <a:srgbClr val="0E2A47"/>
              </a:buClr>
              <a:buSzPts val="1100"/>
            </a:pPr>
            <a:endParaRPr sz="1467" dirty="0">
              <a:solidFill>
                <a:schemeClr val="lt1"/>
              </a:solidFill>
            </a:endParaRPr>
          </a:p>
          <a:p>
            <a:pPr>
              <a:buClr>
                <a:srgbClr val="0E2A47"/>
              </a:buClr>
              <a:buSzPts val="1100"/>
            </a:pPr>
            <a:endParaRPr sz="1467" dirty="0">
              <a:solidFill>
                <a:schemeClr val="lt1"/>
              </a:solidFill>
            </a:endParaRPr>
          </a:p>
          <a:p>
            <a:pPr algn="ctr">
              <a:buClr>
                <a:srgbClr val="0E2A47"/>
              </a:buClr>
              <a:buSzPts val="1100"/>
            </a:pPr>
            <a:endParaRPr sz="1333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39C65-0C12-EDEA-29EE-45E12737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4251"/>
            <a:ext cx="12176800" cy="2285999"/>
          </a:xfrm>
          <a:prstGeom prst="rect">
            <a:avLst/>
          </a:prstGeom>
        </p:spPr>
      </p:pic>
      <p:sp>
        <p:nvSpPr>
          <p:cNvPr id="6" name="Google Shape;214;p38">
            <a:extLst>
              <a:ext uri="{FF2B5EF4-FFF2-40B4-BE49-F238E27FC236}">
                <a16:creationId xmlns:a16="http://schemas.microsoft.com/office/drawing/2014/main" id="{02CA1BA0-9A42-D3C9-A1EE-284024617E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Data Collection Process:</a:t>
            </a:r>
            <a:endParaRPr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9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525347" y="157231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Data Frame Overview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EAFEB-3762-0C11-63C1-B38F2922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46" y="1128984"/>
            <a:ext cx="10754732" cy="54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5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573</Words>
  <Application>Microsoft Office PowerPoint</Application>
  <PresentationFormat>Widescreen</PresentationFormat>
  <Paragraphs>108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gg sans</vt:lpstr>
      <vt:lpstr>Helvetica Neue</vt:lpstr>
      <vt:lpstr>inherit</vt:lpstr>
      <vt:lpstr>Open Sans</vt:lpstr>
      <vt:lpstr>OpenSans</vt:lpstr>
      <vt:lpstr>Times New Roman</vt:lpstr>
      <vt:lpstr>Office Theme</vt:lpstr>
      <vt:lpstr>EXPLORATORY DATA  ANALYSIS On DATA SCIENCE     COURSE IN COURSERA</vt:lpstr>
      <vt:lpstr>Agenda</vt:lpstr>
      <vt:lpstr>Presented by:</vt:lpstr>
      <vt:lpstr>What is coursera </vt:lpstr>
      <vt:lpstr>What we have scrapped:</vt:lpstr>
      <vt:lpstr>Imported libraries</vt:lpstr>
      <vt:lpstr>Pandas</vt:lpstr>
      <vt:lpstr>Data Collection Process:</vt:lpstr>
      <vt:lpstr>Data Frame Overview</vt:lpstr>
      <vt:lpstr>Data Cleaning </vt:lpstr>
      <vt:lpstr>Data info</vt:lpstr>
      <vt:lpstr>Converted rating and reviews to float and int respectively</vt:lpstr>
      <vt:lpstr>Data Analysis</vt:lpstr>
      <vt:lpstr>There are 939 courses that have ratings above 4 </vt:lpstr>
      <vt:lpstr>Visual representation of top 20 courses with highest reviews</vt:lpstr>
      <vt:lpstr>Visual representation of top 20 courses with highest ratings</vt:lpstr>
      <vt:lpstr> Visual representation of courses with with rating&gt;4.5 and reviews &gt; 40000 with respect to rating</vt:lpstr>
      <vt:lpstr>There are about 824 courses whose reviews is above 0 to 2000, and 77 courses whoes reviews in between 2000 to 4000 and 25 courses whoes reviews is between 4000 to 6000 and so on </vt:lpstr>
      <vt:lpstr>There are 451 courses whoes ratings are 4.38 to 4.69 and 368 courses whoes ratings are 4.69 to 5 and so on</vt:lpstr>
      <vt:lpstr> There are more courses that are having rating from 4.5 to 4.9 and have reviews 0 to 100000</vt:lpstr>
      <vt:lpstr> These are the top 20 companies that have are offering 1 or more courses   </vt:lpstr>
      <vt:lpstr>There are more than 300 courses that has time period of 1-3 Months and upto 280 courses that has time period of 1-4 week and so on </vt:lpstr>
      <vt:lpstr>There are about 580 courses that is have course type as course and there are about 260 courses that have course type as guided project </vt:lpstr>
      <vt:lpstr>These are all the coureses that have credits and arranged in descending order with referance to rating</vt:lpstr>
      <vt:lpstr>These are all the courses that have credits and arranged in desceding order with reference to reviews </vt:lpstr>
      <vt:lpstr>Word colud of the unique skills from all the courses </vt:lpstr>
      <vt:lpstr>There are few ratings, which are outliers, that are below 4.0</vt:lpstr>
      <vt:lpstr>These are the top 10 company that are offering more than 1 coursesx</vt:lpstr>
      <vt:lpstr>Thank you! Every 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Raj</dc:creator>
  <cp:lastModifiedBy>Noah Raj</cp:lastModifiedBy>
  <cp:revision>2</cp:revision>
  <dcterms:created xsi:type="dcterms:W3CDTF">2023-08-18T06:56:33Z</dcterms:created>
  <dcterms:modified xsi:type="dcterms:W3CDTF">2023-08-18T08:32:00Z</dcterms:modified>
</cp:coreProperties>
</file>