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8" roundtripDataSignature="AMtx7mhKPVGl531Kml5eue2cbhtHHmNd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customschemas.google.com/relationships/presentationmetadata" Target="meta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23175a8e4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23175a8e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923175a8e4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923175a8e4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923175a8e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923175a8e4_0_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923175a8e4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923175a8e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923175a8e4_0_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923175a8e4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923175a8e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923175a8e4_0_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1"/>
          <p:cNvSpPr txBox="1"/>
          <p:nvPr>
            <p:ph idx="1" type="body"/>
          </p:nvPr>
        </p:nvSpPr>
        <p:spPr>
          <a:xfrm rot="5400000">
            <a:off x="3833019" y="-1623215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1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1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/>
          <p:nvPr>
            <p:ph type="title"/>
          </p:nvPr>
        </p:nvSpPr>
        <p:spPr>
          <a:xfrm rot="5400000">
            <a:off x="10688637" y="1371604"/>
            <a:ext cx="5851525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2"/>
          <p:cNvSpPr txBox="1"/>
          <p:nvPr>
            <p:ph idx="1" type="body"/>
          </p:nvPr>
        </p:nvSpPr>
        <p:spPr>
          <a:xfrm rot="5400000">
            <a:off x="3271838" y="-2184396"/>
            <a:ext cx="5851525" cy="107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2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2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2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2"/>
          <p:cNvSpPr txBox="1"/>
          <p:nvPr>
            <p:ph idx="1" type="body"/>
          </p:nvPr>
        </p:nvSpPr>
        <p:spPr>
          <a:xfrm>
            <a:off x="812800" y="1600203"/>
            <a:ext cx="7213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3" name="Google Shape;93;p32"/>
          <p:cNvSpPr txBox="1"/>
          <p:nvPr>
            <p:ph idx="2" type="body"/>
          </p:nvPr>
        </p:nvSpPr>
        <p:spPr>
          <a:xfrm>
            <a:off x="8229600" y="1600203"/>
            <a:ext cx="7213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4" name="Google Shape;94;p32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2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3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33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3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3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3"/>
          <p:cNvSpPr txBox="1"/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3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43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3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3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4"/>
          <p:cNvSpPr txBox="1"/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4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44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4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4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5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45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9" name="Google Shape;119;p45"/>
          <p:cNvSpPr txBox="1"/>
          <p:nvPr>
            <p:ph idx="3" type="body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45"/>
          <p:cNvSpPr txBox="1"/>
          <p:nvPr>
            <p:ph idx="4" type="body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1" name="Google Shape;121;p45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5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5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6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6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6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7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7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7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8"/>
          <p:cNvSpPr txBox="1"/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8"/>
          <p:cNvSpPr txBox="1"/>
          <p:nvPr>
            <p:ph idx="1" type="body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p48"/>
          <p:cNvSpPr txBox="1"/>
          <p:nvPr>
            <p:ph idx="2" type="body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7" name="Google Shape;137;p48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8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8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9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9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49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4" name="Google Shape;144;p49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9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9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50"/>
          <p:cNvSpPr txBox="1"/>
          <p:nvPr>
            <p:ph idx="1" type="body"/>
          </p:nvPr>
        </p:nvSpPr>
        <p:spPr>
          <a:xfrm rot="5400000">
            <a:off x="3833019" y="-1623215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50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50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50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1"/>
          <p:cNvSpPr txBox="1"/>
          <p:nvPr>
            <p:ph type="title"/>
          </p:nvPr>
        </p:nvSpPr>
        <p:spPr>
          <a:xfrm rot="5400000">
            <a:off x="10688637" y="1371604"/>
            <a:ext cx="5851525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51"/>
          <p:cNvSpPr txBox="1"/>
          <p:nvPr>
            <p:ph idx="1" type="body"/>
          </p:nvPr>
        </p:nvSpPr>
        <p:spPr>
          <a:xfrm rot="5400000">
            <a:off x="3271838" y="-2184396"/>
            <a:ext cx="5851525" cy="107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51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51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51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4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5"/>
          <p:cNvSpPr txBox="1"/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5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35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5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5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6"/>
          <p:cNvSpPr txBox="1"/>
          <p:nvPr>
            <p:ph idx="1" type="body"/>
          </p:nvPr>
        </p:nvSpPr>
        <p:spPr>
          <a:xfrm>
            <a:off x="812800" y="1600203"/>
            <a:ext cx="7213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36"/>
          <p:cNvSpPr txBox="1"/>
          <p:nvPr>
            <p:ph idx="2" type="body"/>
          </p:nvPr>
        </p:nvSpPr>
        <p:spPr>
          <a:xfrm>
            <a:off x="8229600" y="1600203"/>
            <a:ext cx="7213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36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6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6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7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37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37"/>
          <p:cNvSpPr txBox="1"/>
          <p:nvPr>
            <p:ph idx="3" type="body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37"/>
          <p:cNvSpPr txBox="1"/>
          <p:nvPr>
            <p:ph idx="4" type="body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37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7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8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8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/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9"/>
          <p:cNvSpPr txBox="1"/>
          <p:nvPr>
            <p:ph idx="1" type="body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9"/>
          <p:cNvSpPr txBox="1"/>
          <p:nvPr>
            <p:ph idx="2" type="body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39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9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9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0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40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40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0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31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31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31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31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Relationship Id="rId4" Type="http://schemas.openxmlformats.org/officeDocument/2006/relationships/image" Target="../media/image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jpg"/><Relationship Id="rId4" Type="http://schemas.openxmlformats.org/officeDocument/2006/relationships/image" Target="../media/image1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>
            <p:ph type="ctrTitle"/>
          </p:nvPr>
        </p:nvSpPr>
        <p:spPr>
          <a:xfrm>
            <a:off x="2292824" y="3516574"/>
            <a:ext cx="7383439" cy="2518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br>
              <a:rPr b="1" lang="en-US" sz="3600" u="sng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MAJOR PROJECT PRESENTATION</a:t>
            </a:r>
            <a:b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ON</a:t>
            </a:r>
            <a:b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DUAL  AUTHENTICATION FIREWALL </a:t>
            </a:r>
            <a:b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2800" u="sng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280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"/>
          <p:cNvSpPr txBox="1"/>
          <p:nvPr>
            <p:ph idx="1" type="subTitle"/>
          </p:nvPr>
        </p:nvSpPr>
        <p:spPr>
          <a:xfrm>
            <a:off x="9471550" y="4924150"/>
            <a:ext cx="30570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Royal Singh(603/16)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Harpreet Singh(604/16)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Sandeep Singh(607/16)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Amrik Singh(615/16)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Adnan Shabir(620/15)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</a:t>
            </a:r>
            <a:endParaRPr/>
          </a:p>
          <a:p>
            <a:pPr indent="0" lvl="0" marL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t/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70"/>
              </a:spcBef>
              <a:spcAft>
                <a:spcPts val="0"/>
              </a:spcAft>
              <a:buClr>
                <a:srgbClr val="888888"/>
              </a:buClr>
              <a:buSzPts val="350"/>
              <a:buNone/>
            </a:pPr>
            <a:r>
              <a:t/>
            </a:r>
            <a:endParaRPr b="1" sz="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350"/>
              <a:buNone/>
            </a:pPr>
            <a:r>
              <a:rPr b="1" lang="en-US" sz="350">
                <a:latin typeface="Times New Roman"/>
                <a:ea typeface="Times New Roman"/>
                <a:cs typeface="Times New Roman"/>
                <a:sym typeface="Times New Roman"/>
              </a:rPr>
              <a:t>  					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">
                <a:latin typeface="Times New Roman"/>
                <a:ea typeface="Times New Roman"/>
                <a:cs typeface="Times New Roman"/>
                <a:sym typeface="Times New Roman"/>
              </a:rPr>
              <a:t>						</a:t>
            </a:r>
            <a:endParaRPr b="1" sz="47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95"/>
              </a:spcBef>
              <a:spcAft>
                <a:spcPts val="0"/>
              </a:spcAft>
              <a:buClr>
                <a:srgbClr val="888888"/>
              </a:buClr>
              <a:buSzPts val="475"/>
              <a:buNone/>
            </a:pPr>
            <a:r>
              <a:t/>
            </a:r>
            <a:endParaRPr b="1" sz="47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95"/>
              </a:spcBef>
              <a:spcAft>
                <a:spcPts val="0"/>
              </a:spcAft>
              <a:buClr>
                <a:srgbClr val="888888"/>
              </a:buClr>
              <a:buSzPts val="475"/>
              <a:buNone/>
            </a:pPr>
            <a:r>
              <a:rPr lang="en-US" sz="475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70"/>
              </a:spcBef>
              <a:spcAft>
                <a:spcPts val="0"/>
              </a:spcAft>
              <a:buClr>
                <a:srgbClr val="888888"/>
              </a:buClr>
              <a:buSzPts val="350"/>
              <a:buNone/>
            </a:pPr>
            <a:r>
              <a:rPr lang="en-US" sz="350"/>
              <a:t> 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</a:pPr>
            <a:r>
              <a:t/>
            </a:r>
            <a:endParaRPr sz="800"/>
          </a:p>
        </p:txBody>
      </p:sp>
      <p:sp>
        <p:nvSpPr>
          <p:cNvPr id="166" name="Google Shape;166;p1"/>
          <p:cNvSpPr txBox="1"/>
          <p:nvPr/>
        </p:nvSpPr>
        <p:spPr>
          <a:xfrm>
            <a:off x="1" y="150128"/>
            <a:ext cx="1219199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MAHANT BACHITTAR SINGH COLLEGE  OF ENGINEERING &amp; TECHNOLOGY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INFORMATION TECHNOLOGY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hp\Desktop\New folder\logo2.png" id="167" name="Google Shape;16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4956" y="1678669"/>
            <a:ext cx="2279176" cy="206081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"/>
          <p:cNvSpPr txBox="1"/>
          <p:nvPr/>
        </p:nvSpPr>
        <p:spPr>
          <a:xfrm>
            <a:off x="218364" y="5177050"/>
            <a:ext cx="2483893" cy="1185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By: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Rakesh Sambyal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(Assistant Professor)</a:t>
            </a:r>
            <a:r>
              <a:rPr b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                                                                                                          </a:t>
            </a:r>
            <a:endParaRPr b="1" i="0" sz="2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70"/>
              </a:spcBef>
              <a:spcAft>
                <a:spcPts val="0"/>
              </a:spcAft>
              <a:buClr>
                <a:srgbClr val="888888"/>
              </a:buClr>
              <a:buSzPts val="350"/>
              <a:buFont typeface="Arial"/>
              <a:buNone/>
            </a:pPr>
            <a:r>
              <a:t/>
            </a:r>
            <a:endParaRPr b="1" i="0" sz="350" u="none" cap="none" strike="noStrik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				</a:t>
            </a:r>
            <a:r>
              <a:rPr b="1" i="0" lang="en-US" sz="28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</a:t>
            </a:r>
            <a:endParaRPr b="1" i="0" sz="475" u="none" cap="none" strike="noStrik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95"/>
              </a:spcBef>
              <a:spcAft>
                <a:spcPts val="0"/>
              </a:spcAft>
              <a:buClr>
                <a:srgbClr val="888888"/>
              </a:buClr>
              <a:buSzPts val="475"/>
              <a:buFont typeface="Arial"/>
              <a:buNone/>
            </a:pPr>
            <a:r>
              <a:t/>
            </a:r>
            <a:endParaRPr b="1" i="0" sz="475" u="none" cap="none" strike="noStrik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95"/>
              </a:spcBef>
              <a:spcAft>
                <a:spcPts val="0"/>
              </a:spcAft>
              <a:buClr>
                <a:srgbClr val="888888"/>
              </a:buClr>
              <a:buSzPts val="475"/>
              <a:buFont typeface="Arial"/>
              <a:buNone/>
            </a:pPr>
            <a:r>
              <a:rPr b="0" i="0" lang="en-US" sz="4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70"/>
              </a:spcBef>
              <a:spcAft>
                <a:spcPts val="0"/>
              </a:spcAft>
              <a:buClr>
                <a:srgbClr val="888888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 txBox="1"/>
          <p:nvPr/>
        </p:nvSpPr>
        <p:spPr>
          <a:xfrm>
            <a:off x="0" y="245660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Dual Authentication Firewall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0"/>
          <p:cNvSpPr txBox="1"/>
          <p:nvPr/>
        </p:nvSpPr>
        <p:spPr>
          <a:xfrm>
            <a:off x="955324" y="1033639"/>
            <a:ext cx="7083189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 based Firewall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control is based some type of IP Address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connection to only specific clients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further checks on clients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Stores IP Address of unauthorized clients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Blocks connection attempts of unauthorized clients  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10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8/5/2020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10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"/>
          <p:cNvSpPr txBox="1"/>
          <p:nvPr/>
        </p:nvSpPr>
        <p:spPr>
          <a:xfrm>
            <a:off x="0" y="245660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Existing Vs. Dual Authentication Firewall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1"/>
          <p:cNvSpPr txBox="1"/>
          <p:nvPr/>
        </p:nvSpPr>
        <p:spPr>
          <a:xfrm>
            <a:off x="1041762" y="977248"/>
            <a:ext cx="8989326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technique of providing access to clients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an option of access to only specific clients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Enhanced security with further checks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Blocks connection attempt of some clients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level of penetration   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11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8/5/2020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11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8/5/2020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12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12"/>
          <p:cNvSpPr txBox="1"/>
          <p:nvPr/>
        </p:nvSpPr>
        <p:spPr>
          <a:xfrm>
            <a:off x="0" y="245660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Modules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2"/>
          <p:cNvSpPr txBox="1"/>
          <p:nvPr/>
        </p:nvSpPr>
        <p:spPr>
          <a:xfrm>
            <a:off x="1041762" y="977248"/>
            <a:ext cx="89893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authentication</a:t>
            </a:r>
            <a:endParaRPr/>
          </a:p>
        </p:txBody>
      </p:sp>
      <p:pic>
        <p:nvPicPr>
          <p:cNvPr id="255" name="Google Shape;25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8200" y="1736875"/>
            <a:ext cx="6678525" cy="46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8/5/2020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13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Google Shape;262;p13"/>
          <p:cNvSpPr txBox="1"/>
          <p:nvPr/>
        </p:nvSpPr>
        <p:spPr>
          <a:xfrm>
            <a:off x="1041762" y="977248"/>
            <a:ext cx="898932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Register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3" name="Google Shape;2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275" y="1539925"/>
            <a:ext cx="7054975" cy="45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8/5/2020</a:t>
            </a:r>
            <a:endParaRPr/>
          </a:p>
        </p:txBody>
      </p:sp>
      <p:sp>
        <p:nvSpPr>
          <p:cNvPr id="269" name="Google Shape;269;p14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0" name="Google Shape;270;p14"/>
          <p:cNvSpPr txBox="1"/>
          <p:nvPr/>
        </p:nvSpPr>
        <p:spPr>
          <a:xfrm>
            <a:off x="1041762" y="977248"/>
            <a:ext cx="8989326" cy="579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a client to block list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1" name="Google Shape;2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4500" y="1557225"/>
            <a:ext cx="6929625" cy="46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8/5/2020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15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8" name="Google Shape;278;p15"/>
          <p:cNvSpPr txBox="1"/>
          <p:nvPr/>
        </p:nvSpPr>
        <p:spPr>
          <a:xfrm>
            <a:off x="1041762" y="861338"/>
            <a:ext cx="8989326" cy="579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a client from block list</a:t>
            </a:r>
            <a:endParaRPr/>
          </a:p>
        </p:txBody>
      </p:sp>
      <p:pic>
        <p:nvPicPr>
          <p:cNvPr id="279" name="Google Shape;2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1725" y="1441300"/>
            <a:ext cx="6947525" cy="44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8/5/2020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16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p16"/>
          <p:cNvSpPr txBox="1"/>
          <p:nvPr/>
        </p:nvSpPr>
        <p:spPr>
          <a:xfrm>
            <a:off x="1041762" y="771186"/>
            <a:ext cx="8989326" cy="579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block list   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7" name="Google Shape;2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4950" y="1346925"/>
            <a:ext cx="6517800" cy="46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"/>
          <p:cNvSpPr txBox="1"/>
          <p:nvPr/>
        </p:nvSpPr>
        <p:spPr>
          <a:xfrm>
            <a:off x="0" y="353943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Data Flow Diagrams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7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8/5/2020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17"/>
          <p:cNvSpPr txBox="1"/>
          <p:nvPr/>
        </p:nvSpPr>
        <p:spPr>
          <a:xfrm>
            <a:off x="1041782" y="1702880"/>
            <a:ext cx="464023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0 DFD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17"/>
          <p:cNvSpPr/>
          <p:nvPr/>
        </p:nvSpPr>
        <p:spPr>
          <a:xfrm>
            <a:off x="1751463" y="3036487"/>
            <a:ext cx="1992574" cy="94169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</a:t>
            </a: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17"/>
          <p:cNvSpPr/>
          <p:nvPr/>
        </p:nvSpPr>
        <p:spPr>
          <a:xfrm>
            <a:off x="5268039" y="2779408"/>
            <a:ext cx="2074460" cy="1446661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Firewall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7" name="Google Shape;297;p17"/>
          <p:cNvCxnSpPr/>
          <p:nvPr/>
        </p:nvCxnSpPr>
        <p:spPr>
          <a:xfrm>
            <a:off x="9403308" y="2984019"/>
            <a:ext cx="158314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8" name="Google Shape;298;p17"/>
          <p:cNvCxnSpPr/>
          <p:nvPr/>
        </p:nvCxnSpPr>
        <p:spPr>
          <a:xfrm>
            <a:off x="9403308" y="3925715"/>
            <a:ext cx="158314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9" name="Google Shape;299;p17"/>
          <p:cNvSpPr txBox="1"/>
          <p:nvPr/>
        </p:nvSpPr>
        <p:spPr>
          <a:xfrm>
            <a:off x="9730855" y="3200082"/>
            <a:ext cx="100993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895232" y="2965814"/>
            <a:ext cx="12965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 Rules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3985150" y="2779408"/>
            <a:ext cx="9894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URL/IP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2" name="Google Shape;302;p17"/>
          <p:cNvCxnSpPr/>
          <p:nvPr/>
        </p:nvCxnSpPr>
        <p:spPr>
          <a:xfrm flipH="1" rot="10800000">
            <a:off x="3716743" y="3257005"/>
            <a:ext cx="1619534" cy="11484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03" name="Google Shape;303;p17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4" name="Google Shape;304;p17"/>
          <p:cNvCxnSpPr/>
          <p:nvPr/>
        </p:nvCxnSpPr>
        <p:spPr>
          <a:xfrm rot="10800000">
            <a:off x="3716743" y="3764349"/>
            <a:ext cx="1619534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05" name="Google Shape;305;p17"/>
          <p:cNvSpPr txBox="1"/>
          <p:nvPr/>
        </p:nvSpPr>
        <p:spPr>
          <a:xfrm>
            <a:off x="3985149" y="3869177"/>
            <a:ext cx="128288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6" name="Google Shape;306;p17"/>
          <p:cNvCxnSpPr/>
          <p:nvPr/>
        </p:nvCxnSpPr>
        <p:spPr>
          <a:xfrm>
            <a:off x="7342499" y="3461692"/>
            <a:ext cx="186974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8/5/2020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18"/>
          <p:cNvSpPr txBox="1"/>
          <p:nvPr/>
        </p:nvSpPr>
        <p:spPr>
          <a:xfrm>
            <a:off x="1246480" y="1284741"/>
            <a:ext cx="464023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1 DFD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18"/>
          <p:cNvSpPr/>
          <p:nvPr/>
        </p:nvSpPr>
        <p:spPr>
          <a:xfrm>
            <a:off x="2315572" y="3124304"/>
            <a:ext cx="1787856" cy="100993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18"/>
          <p:cNvSpPr/>
          <p:nvPr/>
        </p:nvSpPr>
        <p:spPr>
          <a:xfrm>
            <a:off x="5700217" y="2555614"/>
            <a:ext cx="2106303" cy="2169994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5" name="Google Shape;315;p18"/>
          <p:cNvCxnSpPr>
            <a:stCxn id="313" idx="3"/>
            <a:endCxn id="314" idx="2"/>
          </p:cNvCxnSpPr>
          <p:nvPr/>
        </p:nvCxnSpPr>
        <p:spPr>
          <a:xfrm>
            <a:off x="4103428" y="3629271"/>
            <a:ext cx="1596900" cy="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16" name="Google Shape;316;p18"/>
          <p:cNvSpPr txBox="1"/>
          <p:nvPr/>
        </p:nvSpPr>
        <p:spPr>
          <a:xfrm>
            <a:off x="4244454" y="3255612"/>
            <a:ext cx="131473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7" name="Google Shape;317;p18"/>
          <p:cNvCxnSpPr/>
          <p:nvPr/>
        </p:nvCxnSpPr>
        <p:spPr>
          <a:xfrm flipH="1" rot="10800000">
            <a:off x="7601804" y="2376122"/>
            <a:ext cx="1746913" cy="58003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8" name="Google Shape;318;p18"/>
          <p:cNvCxnSpPr/>
          <p:nvPr/>
        </p:nvCxnSpPr>
        <p:spPr>
          <a:xfrm>
            <a:off x="7601804" y="4333164"/>
            <a:ext cx="1910686" cy="58685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19" name="Google Shape;319;p18"/>
          <p:cNvSpPr/>
          <p:nvPr/>
        </p:nvSpPr>
        <p:spPr>
          <a:xfrm>
            <a:off x="9348717" y="1269859"/>
            <a:ext cx="2292822" cy="1862304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URL/IP</a:t>
            </a:r>
            <a:endParaRPr/>
          </a:p>
        </p:txBody>
      </p:sp>
      <p:sp>
        <p:nvSpPr>
          <p:cNvPr id="320" name="Google Shape;320;p18"/>
          <p:cNvSpPr/>
          <p:nvPr/>
        </p:nvSpPr>
        <p:spPr>
          <a:xfrm>
            <a:off x="9512488" y="3845257"/>
            <a:ext cx="2129051" cy="190045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URL/IP</a:t>
            </a:r>
            <a:endParaRPr/>
          </a:p>
        </p:txBody>
      </p:sp>
      <p:sp>
        <p:nvSpPr>
          <p:cNvPr id="321" name="Google Shape;321;p18"/>
          <p:cNvSpPr txBox="1"/>
          <p:nvPr/>
        </p:nvSpPr>
        <p:spPr>
          <a:xfrm rot="-1097802">
            <a:off x="7618785" y="2191456"/>
            <a:ext cx="16216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Add URL/IP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 rot="1067072">
            <a:off x="7523644" y="4735354"/>
            <a:ext cx="20670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Remove URL/IP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8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4" name="Google Shape;324;p18"/>
          <p:cNvCxnSpPr/>
          <p:nvPr/>
        </p:nvCxnSpPr>
        <p:spPr>
          <a:xfrm>
            <a:off x="5845943" y="3118318"/>
            <a:ext cx="1814849" cy="13845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8/5/2020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19"/>
          <p:cNvSpPr txBox="1"/>
          <p:nvPr/>
        </p:nvSpPr>
        <p:spPr>
          <a:xfrm>
            <a:off x="0" y="340296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Coding libraries used: 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9"/>
          <p:cNvSpPr txBox="1"/>
          <p:nvPr/>
        </p:nvSpPr>
        <p:spPr>
          <a:xfrm>
            <a:off x="1041500" y="1280950"/>
            <a:ext cx="8420700" cy="5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tools: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UcanaccessDriver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DriverManager class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Connection class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class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ResultSet class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 side code tools: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ServerSocket and Socket class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 class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InetAddress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Printwriter class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19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/>
          <p:cNvSpPr txBox="1"/>
          <p:nvPr>
            <p:ph idx="1" type="body"/>
          </p:nvPr>
        </p:nvSpPr>
        <p:spPr>
          <a:xfrm>
            <a:off x="1132306" y="1045482"/>
            <a:ext cx="8699087" cy="4301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Firewall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Firewall Techniques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Existing Software Based Firewalls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Dual Authentication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Firewall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Existing Vs. Dual Authentication Firewall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Data Flow Diagrams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Technology Used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"/>
          <p:cNvSpPr txBox="1"/>
          <p:nvPr/>
        </p:nvSpPr>
        <p:spPr>
          <a:xfrm>
            <a:off x="136477" y="217464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Contents</a:t>
            </a:r>
            <a:endParaRPr sz="4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8/5/2020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8/5/2020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20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0" name="Google Shape;340;p20"/>
          <p:cNvSpPr txBox="1"/>
          <p:nvPr>
            <p:ph idx="1" type="body"/>
          </p:nvPr>
        </p:nvSpPr>
        <p:spPr>
          <a:xfrm>
            <a:off x="1009114" y="773241"/>
            <a:ext cx="10759805" cy="4758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2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InputStream class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InputStreamReader class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BufferReader class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▪"/>
            </a:pPr>
            <a:r>
              <a:rPr b="1" lang="en-US" sz="2220">
                <a:latin typeface="Times New Roman"/>
                <a:ea typeface="Times New Roman"/>
                <a:cs typeface="Times New Roman"/>
                <a:sym typeface="Times New Roman"/>
              </a:rPr>
              <a:t>User Interface: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lang="en-US" sz="2220">
                <a:latin typeface="Times New Roman"/>
                <a:ea typeface="Times New Roman"/>
                <a:cs typeface="Times New Roman"/>
                <a:sym typeface="Times New Roman"/>
              </a:rPr>
              <a:t>GridBagLayout Class</a:t>
            </a:r>
            <a:endParaRPr sz="22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lang="en-US" sz="2220">
                <a:latin typeface="Times New Roman"/>
                <a:ea typeface="Times New Roman"/>
                <a:cs typeface="Times New Roman"/>
                <a:sym typeface="Times New Roman"/>
              </a:rPr>
              <a:t>GridBagLayoutConstraints class</a:t>
            </a:r>
            <a:endParaRPr sz="22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lang="en-US" sz="2220">
                <a:latin typeface="Times New Roman"/>
                <a:ea typeface="Times New Roman"/>
                <a:cs typeface="Times New Roman"/>
                <a:sym typeface="Times New Roman"/>
              </a:rPr>
              <a:t>Jframe, JButton, JTextField, JPasswordField, JTable class</a:t>
            </a:r>
            <a:endParaRPr sz="22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lang="en-US" sz="2220">
                <a:latin typeface="Times New Roman"/>
                <a:ea typeface="Times New Roman"/>
                <a:cs typeface="Times New Roman"/>
                <a:sym typeface="Times New Roman"/>
              </a:rPr>
              <a:t>Label class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lang="en-US" sz="2220">
                <a:latin typeface="Times New Roman"/>
                <a:ea typeface="Times New Roman"/>
                <a:cs typeface="Times New Roman"/>
                <a:sym typeface="Times New Roman"/>
              </a:rPr>
              <a:t>Jpanel, JScrollPane class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lang="en-US" sz="2220">
                <a:latin typeface="Times New Roman"/>
                <a:ea typeface="Times New Roman"/>
                <a:cs typeface="Times New Roman"/>
                <a:sym typeface="Times New Roman"/>
              </a:rPr>
              <a:t>DefaultTableModel class</a:t>
            </a:r>
            <a:endParaRPr sz="22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4780" lvl="1" marL="74295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4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8/5/2020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21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7" name="Google Shape;347;p21"/>
          <p:cNvSpPr txBox="1"/>
          <p:nvPr/>
        </p:nvSpPr>
        <p:spPr>
          <a:xfrm>
            <a:off x="0" y="340296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Snapshots: 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1"/>
          <p:cNvSpPr txBox="1"/>
          <p:nvPr>
            <p:ph idx="1" type="body"/>
          </p:nvPr>
        </p:nvSpPr>
        <p:spPr>
          <a:xfrm>
            <a:off x="983357" y="1253800"/>
            <a:ext cx="10759805" cy="5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Popup Screen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49" name="Google Shape;3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2700" y="2050425"/>
            <a:ext cx="6248400" cy="391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2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8/5/2020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22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6" name="Google Shape;356;p22"/>
          <p:cNvSpPr txBox="1"/>
          <p:nvPr>
            <p:ph idx="1" type="body"/>
          </p:nvPr>
        </p:nvSpPr>
        <p:spPr>
          <a:xfrm>
            <a:off x="983357" y="463639"/>
            <a:ext cx="10759805" cy="6246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Login and registration</a:t>
            </a:r>
            <a:endParaRPr/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57" name="Google Shape;3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925" y="1235525"/>
            <a:ext cx="5031600" cy="490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8975" y="1235525"/>
            <a:ext cx="5960700" cy="490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923175a8e4_0_16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5" name="Google Shape;365;g923175a8e4_0_16"/>
          <p:cNvSpPr txBox="1"/>
          <p:nvPr>
            <p:ph idx="1" type="body"/>
          </p:nvPr>
        </p:nvSpPr>
        <p:spPr>
          <a:xfrm>
            <a:off x="983357" y="463639"/>
            <a:ext cx="10759800" cy="6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View Block List and Add or Remove IP Address: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66" name="Google Shape;366;g923175a8e4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500" y="1325050"/>
            <a:ext cx="5282275" cy="51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g923175a8e4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9575" y="1325050"/>
            <a:ext cx="5743575" cy="499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923175a8e4_0_30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4" name="Google Shape;374;g923175a8e4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625" y="608800"/>
            <a:ext cx="8254675" cy="574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923175a8e4_0_39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1" name="Google Shape;381;g923175a8e4_0_39"/>
          <p:cNvSpPr txBox="1"/>
          <p:nvPr>
            <p:ph idx="1" type="body"/>
          </p:nvPr>
        </p:nvSpPr>
        <p:spPr>
          <a:xfrm>
            <a:off x="983357" y="463639"/>
            <a:ext cx="10759800" cy="6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client request and response from server 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82" name="Google Shape;382;g923175a8e4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350" y="1289225"/>
            <a:ext cx="10009075" cy="479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923175a8e4_0_49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9" name="Google Shape;389;g923175a8e4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175" y="760300"/>
            <a:ext cx="8782675" cy="577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3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8/5/2020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Google Shape;395;p23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6" name="Google Shape;396;p23"/>
          <p:cNvSpPr txBox="1"/>
          <p:nvPr/>
        </p:nvSpPr>
        <p:spPr>
          <a:xfrm>
            <a:off x="0" y="340296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Advantages: 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23"/>
          <p:cNvSpPr txBox="1"/>
          <p:nvPr/>
        </p:nvSpPr>
        <p:spPr>
          <a:xfrm>
            <a:off x="991716" y="1115527"/>
            <a:ext cx="9198589" cy="4148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dual authentication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 and secure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installed on servers of organisations to prevent unauthorized  access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an option for user to add or remove different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IP addresses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4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8/5/2020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3" name="Google Shape;403;p24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4" name="Google Shape;404;p24"/>
          <p:cNvSpPr txBox="1"/>
          <p:nvPr/>
        </p:nvSpPr>
        <p:spPr>
          <a:xfrm>
            <a:off x="0" y="469084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Future Scope: 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4"/>
          <p:cNvSpPr txBox="1"/>
          <p:nvPr/>
        </p:nvSpPr>
        <p:spPr>
          <a:xfrm>
            <a:off x="991714" y="1223551"/>
            <a:ext cx="9198589" cy="4148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cover can be increased by using some other libraries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Extendable to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web servers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protect websites or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web applications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security policies can be integrated to make it Hybrid</a:t>
            </a:r>
            <a:endParaRPr/>
          </a:p>
          <a:p>
            <a:pPr indent="-1905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5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8/5/2020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Google Shape;412;p25"/>
          <p:cNvSpPr txBox="1"/>
          <p:nvPr/>
        </p:nvSpPr>
        <p:spPr>
          <a:xfrm>
            <a:off x="0" y="340296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Technologies Used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5"/>
          <p:cNvSpPr txBox="1"/>
          <p:nvPr/>
        </p:nvSpPr>
        <p:spPr>
          <a:xfrm>
            <a:off x="1023579" y="1157364"/>
            <a:ext cx="8420668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Requirements: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System: Microsoft Windows 7/8 or Above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Frontend: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jdk-14.0.2.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Framework: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Eclipse IDE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 Side Requirement: Java Development kit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Database: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 Access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Requirements: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 Pentium processor or more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256 MB RAM or more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 GB Hard Disk or More </a:t>
            </a:r>
            <a:endParaRPr/>
          </a:p>
        </p:txBody>
      </p:sp>
      <p:sp>
        <p:nvSpPr>
          <p:cNvPr id="414" name="Google Shape;414;p25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"/>
          <p:cNvSpPr txBox="1"/>
          <p:nvPr/>
        </p:nvSpPr>
        <p:spPr>
          <a:xfrm>
            <a:off x="1088988" y="920851"/>
            <a:ext cx="9386246" cy="5411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to prevent unauthorized access to a network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to block unwanted traffic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safety barrier between networks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Useful for large organizations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control rules are based on:</a:t>
            </a:r>
            <a:endParaRPr/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Char char="o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 address</a:t>
            </a:r>
            <a:endParaRPr/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Char char="o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Domain name</a:t>
            </a:r>
            <a:endParaRPr/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Char char="o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number</a:t>
            </a:r>
            <a:endParaRPr/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Char char="o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Payload(Data)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3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8/5/2020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3"/>
          <p:cNvSpPr txBox="1"/>
          <p:nvPr/>
        </p:nvSpPr>
        <p:spPr>
          <a:xfrm>
            <a:off x="109182" y="216564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Introduction to Firewall	</a:t>
            </a:r>
            <a:endParaRPr sz="4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6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8/5/2020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0" name="Google Shape;420;p26"/>
          <p:cNvSpPr txBox="1"/>
          <p:nvPr/>
        </p:nvSpPr>
        <p:spPr>
          <a:xfrm>
            <a:off x="0" y="245660"/>
            <a:ext cx="573205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References: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6"/>
          <p:cNvSpPr txBox="1"/>
          <p:nvPr>
            <p:ph idx="1" type="body"/>
          </p:nvPr>
        </p:nvSpPr>
        <p:spPr>
          <a:xfrm>
            <a:off x="1021993" y="1095723"/>
            <a:ext cx="10759805" cy="4758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[1] https://en.wikipedia.org/wiki/Firewall_(computing)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[2] https://www.geeksforgeeks.org/introduction-of-firewall-in-computer-network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[3] https://www.compuquip.com/blog/the-different-types-of-firewall-architectures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[4] https://www.geeksforgeeks.org/types-of-firewall-and-possible-attacks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[5] https://searchsecurity.techtarget.com/feature/The-five-different-types-of-firewalls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[6] https://en.wikipedia.org/wiki/ModSecurity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[7]The Complete Reference by Herbert Schildt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[8]Java Network Programming by Elliote Rusty Harold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2" name="Google Shape;422;p26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7"/>
          <p:cNvSpPr txBox="1"/>
          <p:nvPr>
            <p:ph type="title"/>
          </p:nvPr>
        </p:nvSpPr>
        <p:spPr>
          <a:xfrm>
            <a:off x="450376" y="1924334"/>
            <a:ext cx="8284191" cy="29515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                     </a:t>
            </a:r>
            <a:r>
              <a:rPr b="1" lang="en-US" sz="864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</a:t>
            </a:r>
            <a:br>
              <a:rPr b="1" lang="en-US" sz="864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864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YOU</a:t>
            </a:r>
            <a:endParaRPr b="1" sz="864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8" name="Google Shape;428;p27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8/5/2020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9" name="Google Shape;429;p27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rippl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8/5/2020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hp\Desktop\1111-6.png" id="191" name="Google Shape;19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82" y="245661"/>
            <a:ext cx="11941791" cy="579319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4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"/>
          <p:cNvSpPr txBox="1"/>
          <p:nvPr/>
        </p:nvSpPr>
        <p:spPr>
          <a:xfrm>
            <a:off x="1178261" y="1061820"/>
            <a:ext cx="8020334" cy="2500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Host based firewall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based firewall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5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8/5/2020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5"/>
          <p:cNvSpPr txBox="1"/>
          <p:nvPr/>
        </p:nvSpPr>
        <p:spPr>
          <a:xfrm>
            <a:off x="150125" y="217464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Types of Firewall	</a:t>
            </a:r>
            <a:endParaRPr sz="4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5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8/5/2020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hp\Pictures\vlcsnap-2019-12-05-20h01m52s746.png" id="206" name="Google Shape;20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1721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6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8/5/2020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hp\Pictures\vlcsnap-2019-12-05-20h06m41s488.png" id="213" name="Google Shape;21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7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"/>
          <p:cNvSpPr txBox="1"/>
          <p:nvPr/>
        </p:nvSpPr>
        <p:spPr>
          <a:xfrm>
            <a:off x="991716" y="1115527"/>
            <a:ext cx="9198589" cy="4148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Packet filtering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level gateways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Hybrid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Stateful inspection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8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8/5/2020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8"/>
          <p:cNvSpPr txBox="1"/>
          <p:nvPr/>
        </p:nvSpPr>
        <p:spPr>
          <a:xfrm>
            <a:off x="0" y="272956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Firewall Techniques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8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8/5/2020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9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9"/>
          <p:cNvSpPr txBox="1"/>
          <p:nvPr/>
        </p:nvSpPr>
        <p:spPr>
          <a:xfrm>
            <a:off x="0" y="272956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Existing Software Based firewall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9"/>
          <p:cNvSpPr txBox="1"/>
          <p:nvPr/>
        </p:nvSpPr>
        <p:spPr>
          <a:xfrm>
            <a:off x="991716" y="1115527"/>
            <a:ext cx="9198589" cy="4148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ModSecurity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WebCastellum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Profense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Esapi WAF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2019-09-01T07:05:57Z</dcterms:created>
  <dc:creator>kritika</dc:creator>
</cp:coreProperties>
</file>