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3092-4B4A-4947-81BB-92C0D3B39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F5539-FB0B-47FC-8225-C9A61D8A6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EB74A-31D4-4E26-A842-E226B609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3D3-1991-42FD-9BA3-34E3EE45C3B4}" type="datetimeFigureOut">
              <a:rPr lang="en-US" smtClean="0"/>
              <a:t>04-06-2021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47FDB-87E9-41F4-BC97-828D1ED4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DA961-7C3B-4423-9E99-E98439A6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48A6-875B-4E1A-83E6-AD52534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9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CFDF-D0AB-4043-87B2-FC716CD8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F5BA7-5184-4C49-ABBC-880BA48E0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FABEF-E149-4E7A-BFB9-85666336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3D3-1991-42FD-9BA3-34E3EE45C3B4}" type="datetimeFigureOut">
              <a:rPr lang="en-US" smtClean="0"/>
              <a:t>04-06-2021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F4DCF-793C-43CF-8FC4-BC3DF6EE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6C5D8-2EC8-4906-AB9E-5FFDF8CB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48A6-875B-4E1A-83E6-AD52534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7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63AFB-8E2D-4902-ADEF-D9433190F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117E8-1883-4655-A618-29A528682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2242B-1742-420E-A9BF-92BB7090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3D3-1991-42FD-9BA3-34E3EE45C3B4}" type="datetimeFigureOut">
              <a:rPr lang="en-US" smtClean="0"/>
              <a:t>04-06-2021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EB4EE-5FF0-4EB1-86B1-F7E567A2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C4A89-2C4C-4596-B097-C23F825D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48A6-875B-4E1A-83E6-AD52534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1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4C37-FB95-45C5-8761-D3A2C5D1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9009F-4F15-42E7-95C9-7AFF21812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1229B-360E-41D8-BBD9-60184CE8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3D3-1991-42FD-9BA3-34E3EE45C3B4}" type="datetimeFigureOut">
              <a:rPr lang="en-US" smtClean="0"/>
              <a:t>04-06-2021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84EF1-86F2-4C2D-BDB3-3637069F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C4D02-096B-4962-A9DD-E053A456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48A6-875B-4E1A-83E6-AD52534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5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F813-1E91-44FA-BB14-23AB68E9E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CB185-3990-4E3A-8F2F-8BB8E6610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6792D-2821-4C94-A0D4-BEDA16A4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3D3-1991-42FD-9BA3-34E3EE45C3B4}" type="datetimeFigureOut">
              <a:rPr lang="en-US" smtClean="0"/>
              <a:t>04-06-2021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4D624-6969-432D-B910-B930DC91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EF590-F266-45D2-92A5-14144D4A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48A6-875B-4E1A-83E6-AD52534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6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1DC7-B090-4E5B-AF13-45AB4266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4C041-974E-4A39-91BC-A0A787AD5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A7CA2-DC11-46E9-B4E4-6BACC55D2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F48F9-9338-4C5F-A616-7E43D1E6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3D3-1991-42FD-9BA3-34E3EE45C3B4}" type="datetimeFigureOut">
              <a:rPr lang="en-US" smtClean="0"/>
              <a:t>04-06-2021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65EA6-68F2-4112-B16D-04AB4BC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4BCA1-B221-4D32-8FFD-D3EF12FC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48A6-875B-4E1A-83E6-AD52534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4096-5C16-4780-BC15-D3AD89F4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463E4-CBA9-4C0B-8AAC-48F29FB3F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03A6F-E234-4CE9-8658-E514DF407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A19CC-FBA3-469D-80B0-70ADBD9E4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9F4B5-2466-4838-BD15-2E32C0CCA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1F525-CDB2-4DED-A650-FA4311B5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3D3-1991-42FD-9BA3-34E3EE45C3B4}" type="datetimeFigureOut">
              <a:rPr lang="en-US" smtClean="0"/>
              <a:t>04-06-2021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F50B4-040B-41AF-83ED-4FADF1A2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97A7E-EA7D-4AA9-B79F-20A83DDA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48A6-875B-4E1A-83E6-AD52534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1BA5-EB00-44B1-9466-571F7FAE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8D1E5-1042-4DF2-A20F-7ACEBDB1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3D3-1991-42FD-9BA3-34E3EE45C3B4}" type="datetimeFigureOut">
              <a:rPr lang="en-US" smtClean="0"/>
              <a:t>04-06-2021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0752A-EA3A-4956-92D1-C911099A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9342F-5A12-48DD-BA15-3B20432A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48A6-875B-4E1A-83E6-AD52534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2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E7B7B-060C-41D1-A4C9-B723B2DD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3D3-1991-42FD-9BA3-34E3EE45C3B4}" type="datetimeFigureOut">
              <a:rPr lang="en-US" smtClean="0"/>
              <a:t>04-06-2021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C5EBE-643D-4440-9D97-36F0CA94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5C49B-D4DB-4393-8A5E-2B608E1B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48A6-875B-4E1A-83E6-AD52534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7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9B95-AEC3-4A08-AC6D-CCFD0AB2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33859-B875-4216-97AC-951A4E4EC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79598-910F-4B63-8A67-5630EF0CE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FFF31-5F74-4AE1-8AD9-4C01A601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3D3-1991-42FD-9BA3-34E3EE45C3B4}" type="datetimeFigureOut">
              <a:rPr lang="en-US" smtClean="0"/>
              <a:t>04-06-2021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33E2D-CFF7-4633-A16B-D7F4817B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76ECD-1F05-4C6B-810B-A6BECF56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48A6-875B-4E1A-83E6-AD52534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4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0CEA-127E-444E-BB89-A0D791B1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AA17C-8C65-4649-9061-0E04F176A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7355F-A4F3-44D1-9A21-6077C0450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E7289-0623-4375-8428-D4DB4B63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3D3-1991-42FD-9BA3-34E3EE45C3B4}" type="datetimeFigureOut">
              <a:rPr lang="en-US" smtClean="0"/>
              <a:t>04-06-2021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A1411-E824-4DEA-B7E2-74E757995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40FDC-1623-4756-BE55-58E59059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48A6-875B-4E1A-83E6-AD52534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C60D2-B8DC-4474-B409-DAF98935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37BC9-56B9-4CDD-ADCE-B8D7AFA6A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F7939-9FB4-47A2-B3A9-E17E53C49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C63D3-1991-42FD-9BA3-34E3EE45C3B4}" type="datetimeFigureOut">
              <a:rPr lang="en-US" smtClean="0"/>
              <a:t>04-06-2021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44936-9F1B-46D2-8917-99B518AEB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271EC-DD0B-4CE3-B41B-C6E58A14D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748A6-875B-4E1A-83E6-AD52534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0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113A-AA2D-458B-9116-70D5630601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NS-3 Mobility and Energy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2D8F9-1716-4178-A92F-020E9A834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5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EABD-4037-486F-BC0D-FA1B7976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61002-3CEC-431F-8F67-DC1F208F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Defines how the movement of a node will change over time</a:t>
            </a:r>
          </a:p>
          <a:p>
            <a:r>
              <a:rPr lang="en-US" dirty="0"/>
              <a:t>Most models assume movements in a 2D plane</a:t>
            </a:r>
          </a:p>
          <a:p>
            <a:r>
              <a:rPr lang="en-US" dirty="0"/>
              <a:t>Different models account for different characteristics:</a:t>
            </a:r>
          </a:p>
          <a:p>
            <a:pPr lvl="1"/>
            <a:r>
              <a:rPr lang="en-US" dirty="0"/>
              <a:t>Randomness</a:t>
            </a:r>
          </a:p>
          <a:p>
            <a:pPr lvl="1"/>
            <a:r>
              <a:rPr lang="en-US" dirty="0"/>
              <a:t>Dependence on previous movement</a:t>
            </a:r>
          </a:p>
          <a:p>
            <a:pPr lvl="1"/>
            <a:r>
              <a:rPr lang="en-US" dirty="0"/>
              <a:t>Movement restrictions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Random walk</a:t>
            </a:r>
          </a:p>
          <a:p>
            <a:pPr lvl="1"/>
            <a:r>
              <a:rPr lang="en-US" dirty="0"/>
              <a:t>Random direction</a:t>
            </a:r>
          </a:p>
          <a:p>
            <a:pPr lvl="1"/>
            <a:r>
              <a:rPr lang="en-US" dirty="0"/>
              <a:t>Gauss-Markov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3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123F2-4746-4FC1-AAD0-CF1E783F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Existing Model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3903FD-0046-4A9C-A6A5-3EE1E87D8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1" t="19891" r="3224" b="16284"/>
          <a:stretch/>
        </p:blipFill>
        <p:spPr bwMode="auto">
          <a:xfrm>
            <a:off x="4194683" y="1289154"/>
            <a:ext cx="7827506" cy="427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1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EE53A-B908-4867-82F7-A786C90F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Scope of work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906F07-4E25-4E31-B5D4-1692C399F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" t="21421" r="1421" b="16721"/>
          <a:stretch/>
        </p:blipFill>
        <p:spPr bwMode="auto">
          <a:xfrm>
            <a:off x="4089123" y="1514006"/>
            <a:ext cx="7942051" cy="377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26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A9AF-F009-4092-A1AD-F2360329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ns3:RandomWalk3dMobilityModel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990950F-EF6C-4BF1-A519-7C3225539F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5" t="19891" r="5192" b="21093"/>
          <a:stretch/>
        </p:blipFill>
        <p:spPr bwMode="auto">
          <a:xfrm>
            <a:off x="838200" y="1573966"/>
            <a:ext cx="10515600" cy="516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22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A9AF-F009-4092-A1AD-F2360329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ns3:RandomDirection3dMobilityModel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2DC85B4-2EA0-4277-8258-DEDA70F899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20547" r="3716" b="21093"/>
          <a:stretch/>
        </p:blipFill>
        <p:spPr bwMode="auto">
          <a:xfrm>
            <a:off x="580553" y="1412822"/>
            <a:ext cx="11030894" cy="521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31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A9AF-F009-4092-A1AD-F2360329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ns3:ObstacleGaussMarkovMobilityModel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9231516-862E-4028-A2BF-427914C448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" t="20984" r="2076" b="21530"/>
          <a:stretch/>
        </p:blipFill>
        <p:spPr bwMode="auto">
          <a:xfrm>
            <a:off x="272683" y="1310025"/>
            <a:ext cx="11646633" cy="518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81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2DD2-593B-4F98-8056-4BC44E72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BDE53-96C4-4EF4-94F1-852081E3D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Energy modeling is a key element in wireless network</a:t>
            </a:r>
          </a:p>
          <a:p>
            <a:r>
              <a:rPr lang="en-US" dirty="0"/>
              <a:t>Energy consumption is an important metric for evaluating the performance of wireless network protocols</a:t>
            </a:r>
          </a:p>
          <a:p>
            <a:r>
              <a:rPr lang="fr-FR" dirty="0"/>
              <a:t>Energy source model</a:t>
            </a:r>
          </a:p>
          <a:p>
            <a:pPr lvl="1"/>
            <a:r>
              <a:rPr lang="fr-FR" dirty="0"/>
              <a:t>Battery</a:t>
            </a:r>
          </a:p>
          <a:p>
            <a:r>
              <a:rPr lang="fr-FR" dirty="0" err="1"/>
              <a:t>Device</a:t>
            </a:r>
            <a:r>
              <a:rPr lang="fr-FR" dirty="0"/>
              <a:t> Energy </a:t>
            </a:r>
            <a:r>
              <a:rPr lang="fr-FR" dirty="0" err="1"/>
              <a:t>consumption</a:t>
            </a:r>
            <a:r>
              <a:rPr lang="fr-FR" dirty="0"/>
              <a:t> model</a:t>
            </a:r>
          </a:p>
          <a:p>
            <a:pPr lvl="1"/>
            <a:r>
              <a:rPr lang="fr-FR" dirty="0"/>
              <a:t>Radio</a:t>
            </a:r>
          </a:p>
        </p:txBody>
      </p:sp>
    </p:spTree>
    <p:extLst>
      <p:ext uri="{BB962C8B-B14F-4D97-AF65-F5344CB8AC3E}">
        <p14:creationId xmlns:p14="http://schemas.microsoft.com/office/powerpoint/2010/main" val="4038596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95E83-AEED-41EE-A836-06B857BD2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43"/>
            <a:ext cx="10515600" cy="6460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/* create some nodes */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NodeContainer</a:t>
            </a:r>
            <a:r>
              <a:rPr lang="en-US" sz="2000" dirty="0">
                <a:solidFill>
                  <a:schemeClr val="accent1"/>
                </a:solidFill>
              </a:rPr>
              <a:t> c;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c.Create</a:t>
            </a:r>
            <a:r>
              <a:rPr lang="en-US" sz="2000" dirty="0">
                <a:solidFill>
                  <a:schemeClr val="accent1"/>
                </a:solidFill>
              </a:rPr>
              <a:t>(5);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/>
              <a:t> /* energy source */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BasicEnergySourceHelper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basicSourceHelper</a:t>
            </a:r>
            <a:r>
              <a:rPr lang="en-US" sz="2000" dirty="0">
                <a:solidFill>
                  <a:schemeClr val="accent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/>
              <a:t> // configure energy source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basicSourceHelper.Set</a:t>
            </a:r>
            <a:r>
              <a:rPr lang="en-US" sz="2000" dirty="0">
                <a:solidFill>
                  <a:schemeClr val="accent1"/>
                </a:solidFill>
              </a:rPr>
              <a:t> ("</a:t>
            </a:r>
            <a:r>
              <a:rPr lang="en-US" sz="2000" dirty="0" err="1">
                <a:solidFill>
                  <a:schemeClr val="accent1"/>
                </a:solidFill>
              </a:rPr>
              <a:t>BasicEnergySourceInitialEnergyJ</a:t>
            </a:r>
            <a:r>
              <a:rPr lang="en-US" sz="2000" dirty="0">
                <a:solidFill>
                  <a:schemeClr val="accent1"/>
                </a:solidFill>
              </a:rPr>
              <a:t>", </a:t>
            </a:r>
            <a:r>
              <a:rPr lang="en-US" sz="2000" dirty="0" err="1">
                <a:solidFill>
                  <a:schemeClr val="accent1"/>
                </a:solidFill>
              </a:rPr>
              <a:t>DoubleValue</a:t>
            </a:r>
            <a:r>
              <a:rPr lang="en-US" sz="2000" dirty="0">
                <a:solidFill>
                  <a:schemeClr val="accent1"/>
                </a:solidFill>
              </a:rPr>
              <a:t> (0.1));</a:t>
            </a:r>
          </a:p>
          <a:p>
            <a:pPr marL="0" indent="0">
              <a:buNone/>
            </a:pPr>
            <a:r>
              <a:rPr lang="en-US" sz="2000" dirty="0"/>
              <a:t> // install source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EnergySourceContainer</a:t>
            </a:r>
            <a:r>
              <a:rPr lang="en-US" sz="2000" dirty="0">
                <a:solidFill>
                  <a:schemeClr val="accent1"/>
                </a:solidFill>
              </a:rPr>
              <a:t> sources = </a:t>
            </a:r>
            <a:r>
              <a:rPr lang="en-US" sz="2000" dirty="0" err="1">
                <a:solidFill>
                  <a:schemeClr val="accent1"/>
                </a:solidFill>
              </a:rPr>
              <a:t>basicSourceHelper.Install</a:t>
            </a:r>
            <a:r>
              <a:rPr lang="en-US" sz="2000" dirty="0">
                <a:solidFill>
                  <a:schemeClr val="accent1"/>
                </a:solidFill>
              </a:rPr>
              <a:t> (c);</a:t>
            </a:r>
          </a:p>
          <a:p>
            <a:pPr marL="0" indent="0">
              <a:buNone/>
            </a:pPr>
            <a:r>
              <a:rPr lang="en-US" sz="2000" dirty="0"/>
              <a:t> /* device energy model */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WifiRadioEnergyModelHelper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radioEnergyHelper</a:t>
            </a:r>
            <a:r>
              <a:rPr lang="en-US" sz="2000" dirty="0">
                <a:solidFill>
                  <a:schemeClr val="accent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/>
              <a:t> // configure radio energy model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radioEnergyHelper.Set</a:t>
            </a:r>
            <a:r>
              <a:rPr lang="en-US" sz="2000" dirty="0">
                <a:solidFill>
                  <a:schemeClr val="accent1"/>
                </a:solidFill>
              </a:rPr>
              <a:t> ("</a:t>
            </a:r>
            <a:r>
              <a:rPr lang="en-US" sz="2000" dirty="0" err="1">
                <a:solidFill>
                  <a:schemeClr val="accent1"/>
                </a:solidFill>
              </a:rPr>
              <a:t>TxCurrentA</a:t>
            </a:r>
            <a:r>
              <a:rPr lang="en-US" sz="2000" dirty="0">
                <a:solidFill>
                  <a:schemeClr val="accent1"/>
                </a:solidFill>
              </a:rPr>
              <a:t>", </a:t>
            </a:r>
            <a:r>
              <a:rPr lang="en-US" sz="2000" dirty="0" err="1">
                <a:solidFill>
                  <a:schemeClr val="accent1"/>
                </a:solidFill>
              </a:rPr>
              <a:t>DoubleValue</a:t>
            </a:r>
            <a:r>
              <a:rPr lang="en-US" sz="2000" dirty="0">
                <a:solidFill>
                  <a:schemeClr val="accent1"/>
                </a:solidFill>
              </a:rPr>
              <a:t> (0.0174));</a:t>
            </a:r>
          </a:p>
          <a:p>
            <a:pPr marL="0" indent="0">
              <a:buNone/>
            </a:pPr>
            <a:r>
              <a:rPr lang="en-US" sz="2000" dirty="0"/>
              <a:t> // install device model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DeviceEnergyModelContainer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deviceModels</a:t>
            </a:r>
            <a:r>
              <a:rPr lang="en-US" sz="2000" dirty="0">
                <a:solidFill>
                  <a:schemeClr val="accent1"/>
                </a:solidFill>
              </a:rPr>
              <a:t> = </a:t>
            </a:r>
            <a:r>
              <a:rPr lang="en-US" sz="2000" dirty="0" err="1">
                <a:solidFill>
                  <a:schemeClr val="accent1"/>
                </a:solidFill>
              </a:rPr>
              <a:t>radioEnergyHelper.Install</a:t>
            </a:r>
            <a:r>
              <a:rPr lang="en-US" sz="2000" dirty="0">
                <a:solidFill>
                  <a:schemeClr val="accent1"/>
                </a:solidFill>
              </a:rPr>
              <a:t> (devices, sources);</a:t>
            </a:r>
          </a:p>
        </p:txBody>
      </p:sp>
    </p:spTree>
    <p:extLst>
      <p:ext uri="{BB962C8B-B14F-4D97-AF65-F5344CB8AC3E}">
        <p14:creationId xmlns:p14="http://schemas.microsoft.com/office/powerpoint/2010/main" val="90533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DE52BD8B785C48944DCFC50D4D7D9B" ma:contentTypeVersion="8" ma:contentTypeDescription="Create a new document." ma:contentTypeScope="" ma:versionID="e2df63958bddd133ebe1cd35c84a9d03">
  <xsd:schema xmlns:xsd="http://www.w3.org/2001/XMLSchema" xmlns:xs="http://www.w3.org/2001/XMLSchema" xmlns:p="http://schemas.microsoft.com/office/2006/metadata/properties" xmlns:ns2="bc5b0d19-946a-4679-b19b-d1a188c886b0" targetNamespace="http://schemas.microsoft.com/office/2006/metadata/properties" ma:root="true" ma:fieldsID="ef956fbb14408d6d3ea2ed8c360fc039" ns2:_="">
    <xsd:import namespace="bc5b0d19-946a-4679-b19b-d1a188c886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5b0d19-946a-4679-b19b-d1a188c886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C3B41B-C00D-4C3E-94CA-1EE57CF6E345}"/>
</file>

<file path=customXml/itemProps2.xml><?xml version="1.0" encoding="utf-8"?>
<ds:datastoreItem xmlns:ds="http://schemas.openxmlformats.org/officeDocument/2006/customXml" ds:itemID="{865E9A30-2B30-4861-9B63-3F8D5B5BF399}"/>
</file>

<file path=customXml/itemProps3.xml><?xml version="1.0" encoding="utf-8"?>
<ds:datastoreItem xmlns:ds="http://schemas.openxmlformats.org/officeDocument/2006/customXml" ds:itemID="{DEF71C72-24EA-4A96-840A-2F140DC0FA6B}"/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195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NS-3 Mobility and Energy Model</vt:lpstr>
      <vt:lpstr>Mobility Model</vt:lpstr>
      <vt:lpstr>Existing Model </vt:lpstr>
      <vt:lpstr>Scope of work</vt:lpstr>
      <vt:lpstr>ns3:RandomWalk3dMobilityModel</vt:lpstr>
      <vt:lpstr>ns3:RandomDirection3dMobilityModel</vt:lpstr>
      <vt:lpstr>ns3:ObstacleGaussMarkovMobilityModel</vt:lpstr>
      <vt:lpstr>Energy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NS-3 Mobility and Energy Model</dc:title>
  <dc:creator>Ramakrishna M</dc:creator>
  <cp:lastModifiedBy>Ramakrishna M</cp:lastModifiedBy>
  <cp:revision>6</cp:revision>
  <dcterms:created xsi:type="dcterms:W3CDTF">2021-06-04T05:42:44Z</dcterms:created>
  <dcterms:modified xsi:type="dcterms:W3CDTF">2021-06-04T08:44:31Z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0x0101005FDE52BD8B785C48944DCFC50D4D7D9B</vt:lpwstr>
  </property>
</Properties>
</file>