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
      <p:font typeface="Comfortaa"/>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Comfortaa-bold.fntdata"/><Relationship Id="rId14" Type="http://schemas.openxmlformats.org/officeDocument/2006/relationships/slide" Target="slides/slide9.xml"/><Relationship Id="rId36" Type="http://schemas.openxmlformats.org/officeDocument/2006/relationships/font" Target="fonts/Comfortaa-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0374e5f3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0374e5f3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0374e5f32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0374e5f3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4268b72f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4268b72f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0374e5f3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0374e5f3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0374e5f32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0374e5f32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0374e5f32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0374e5f32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0374e5f32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0374e5f32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42e278c6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42e278c6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42e278c6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42e278c6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42e278c6c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42e278c6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d0374e5f3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d0374e5f3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42e278c6c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42e278c6c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4268b72f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4268b72f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f587a43a2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f587a43a2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587a43a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f587a43a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f587a43a2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f587a43a2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f587a43a2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f587a43a2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f587a43a26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f587a43a26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d0374e5f3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d0374e5f3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d0374e5f3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d0374e5f3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42e278c6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42e278c6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42e278c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42e278c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0374e5f3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0374e5f3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0374e5f3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0374e5f3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0374e5f32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0374e5f3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reactjs.org/docs/getting-started.html" TargetMode="External"/><Relationship Id="rId4" Type="http://schemas.openxmlformats.org/officeDocument/2006/relationships/hyperlink" Target="https://medium.com/easyread/how-to-get-started-with-react-js-805bf57826ad" TargetMode="External"/><Relationship Id="rId5" Type="http://schemas.openxmlformats.org/officeDocument/2006/relationships/hyperlink" Target="https://www.tutorialspoint.com/reactjs/index.ht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4" y="744575"/>
            <a:ext cx="45120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4066950"/>
            <a:ext cx="8520600" cy="81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Sandeep Gupta </a:t>
            </a:r>
            <a:endParaRPr/>
          </a:p>
        </p:txBody>
      </p:sp>
      <p:pic>
        <p:nvPicPr>
          <p:cNvPr id="56" name="Google Shape;56;p13"/>
          <p:cNvPicPr preferRelativeResize="0"/>
          <p:nvPr/>
        </p:nvPicPr>
        <p:blipFill>
          <a:blip r:embed="rId3">
            <a:alphaModFix/>
          </a:blip>
          <a:stretch>
            <a:fillRect/>
          </a:stretch>
        </p:blipFill>
        <p:spPr>
          <a:xfrm>
            <a:off x="-5" y="744575"/>
            <a:ext cx="4823725" cy="2795425"/>
          </a:xfrm>
          <a:prstGeom prst="rect">
            <a:avLst/>
          </a:prstGeom>
          <a:noFill/>
          <a:ln>
            <a:noFill/>
          </a:ln>
        </p:spPr>
      </p:pic>
      <p:sp>
        <p:nvSpPr>
          <p:cNvPr id="57" name="Google Shape;57;p13"/>
          <p:cNvSpPr txBox="1"/>
          <p:nvPr/>
        </p:nvSpPr>
        <p:spPr>
          <a:xfrm>
            <a:off x="4823700" y="744575"/>
            <a:ext cx="41475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Comfortaa"/>
                <a:ea typeface="Comfortaa"/>
                <a:cs typeface="Comfortaa"/>
                <a:sym typeface="Comfortaa"/>
              </a:rPr>
              <a:t>Stable release</a:t>
            </a:r>
            <a:r>
              <a:rPr lang="en" sz="1800">
                <a:latin typeface="Comfortaa"/>
                <a:ea typeface="Comfortaa"/>
                <a:cs typeface="Comfortaa"/>
                <a:sym typeface="Comfortaa"/>
              </a:rPr>
              <a:t>: 17.0.2</a:t>
            </a:r>
            <a:endParaRPr sz="1800">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spcBef>
                <a:spcPts val="0"/>
              </a:spcBef>
              <a:spcAft>
                <a:spcPts val="0"/>
              </a:spcAft>
              <a:buNone/>
            </a:pPr>
            <a:r>
              <a:rPr b="1" lang="en" sz="1800">
                <a:latin typeface="Comfortaa"/>
                <a:ea typeface="Comfortaa"/>
                <a:cs typeface="Comfortaa"/>
                <a:sym typeface="Comfortaa"/>
              </a:rPr>
              <a:t>Initial release: </a:t>
            </a:r>
            <a:r>
              <a:rPr lang="en" sz="1800">
                <a:latin typeface="Comfortaa"/>
                <a:ea typeface="Comfortaa"/>
                <a:cs typeface="Comfortaa"/>
                <a:sym typeface="Comfortaa"/>
              </a:rPr>
              <a:t>2013</a:t>
            </a:r>
            <a:endParaRPr sz="1800">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spcBef>
                <a:spcPts val="0"/>
              </a:spcBef>
              <a:spcAft>
                <a:spcPts val="0"/>
              </a:spcAft>
              <a:buNone/>
            </a:pPr>
            <a:r>
              <a:rPr b="1" lang="en" sz="1800">
                <a:latin typeface="Comfortaa"/>
                <a:ea typeface="Comfortaa"/>
                <a:cs typeface="Comfortaa"/>
                <a:sym typeface="Comfortaa"/>
              </a:rPr>
              <a:t>Platform:</a:t>
            </a:r>
            <a:r>
              <a:rPr lang="en" sz="1800">
                <a:latin typeface="Comfortaa"/>
                <a:ea typeface="Comfortaa"/>
                <a:cs typeface="Comfortaa"/>
                <a:sym typeface="Comfortaa"/>
              </a:rPr>
              <a:t> Web platform</a:t>
            </a:r>
            <a:endParaRPr sz="1800">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spcBef>
                <a:spcPts val="0"/>
              </a:spcBef>
              <a:spcAft>
                <a:spcPts val="0"/>
              </a:spcAft>
              <a:buNone/>
            </a:pPr>
            <a:r>
              <a:rPr b="1" lang="en" sz="1800">
                <a:latin typeface="Comfortaa"/>
                <a:ea typeface="Comfortaa"/>
                <a:cs typeface="Comfortaa"/>
                <a:sym typeface="Comfortaa"/>
              </a:rPr>
              <a:t>Written in:</a:t>
            </a:r>
            <a:r>
              <a:rPr lang="en" sz="1800">
                <a:latin typeface="Comfortaa"/>
                <a:ea typeface="Comfortaa"/>
                <a:cs typeface="Comfortaa"/>
                <a:sym typeface="Comfortaa"/>
              </a:rPr>
              <a:t> JavaScript</a:t>
            </a:r>
            <a:endParaRPr sz="1800">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spcBef>
                <a:spcPts val="0"/>
              </a:spcBef>
              <a:spcAft>
                <a:spcPts val="0"/>
              </a:spcAft>
              <a:buNone/>
            </a:pPr>
            <a:r>
              <a:rPr b="1" lang="en" sz="1800">
                <a:latin typeface="Comfortaa"/>
                <a:ea typeface="Comfortaa"/>
                <a:cs typeface="Comfortaa"/>
                <a:sym typeface="Comfortaa"/>
              </a:rPr>
              <a:t>License:</a:t>
            </a:r>
            <a:r>
              <a:rPr lang="en" sz="1800">
                <a:latin typeface="Comfortaa"/>
                <a:ea typeface="Comfortaa"/>
                <a:cs typeface="Comfortaa"/>
                <a:sym typeface="Comfortaa"/>
              </a:rPr>
              <a:t> MIT License</a:t>
            </a:r>
            <a:endParaRPr sz="1800">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rPr b="1" lang="en" sz="1800">
                <a:latin typeface="Comfortaa"/>
                <a:ea typeface="Comfortaa"/>
                <a:cs typeface="Comfortaa"/>
                <a:sym typeface="Comfortaa"/>
              </a:rPr>
              <a:t>Developer:</a:t>
            </a:r>
            <a:r>
              <a:rPr lang="en" sz="1800">
                <a:latin typeface="Comfortaa"/>
                <a:ea typeface="Comfortaa"/>
                <a:cs typeface="Comfortaa"/>
                <a:sym typeface="Comfortaa"/>
              </a:rPr>
              <a:t> Open-source software, Facebook, Instagram</a:t>
            </a:r>
            <a:endParaRPr sz="1800">
              <a:latin typeface="Comfortaa"/>
              <a:ea typeface="Comfortaa"/>
              <a:cs typeface="Comfortaa"/>
              <a:sym typeface="Comfortaa"/>
            </a:endParaRPr>
          </a:p>
          <a:p>
            <a:pPr indent="0" lvl="0" marL="0" rtl="0" algn="l">
              <a:spcBef>
                <a:spcPts val="0"/>
              </a:spcBef>
              <a:spcAft>
                <a:spcPts val="0"/>
              </a:spcAft>
              <a:buNone/>
            </a:pPr>
            <a:r>
              <a:t/>
            </a:r>
            <a:endParaRPr sz="1800">
              <a:latin typeface="Comfortaa"/>
              <a:ea typeface="Comfortaa"/>
              <a:cs typeface="Comfortaa"/>
              <a:sym typeface="Comforta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Lifecycle Methods</a:t>
            </a:r>
            <a:endParaRPr/>
          </a:p>
        </p:txBody>
      </p:sp>
      <p:sp>
        <p:nvSpPr>
          <p:cNvPr id="111" name="Google Shape;111;p22"/>
          <p:cNvSpPr txBox="1"/>
          <p:nvPr>
            <p:ph idx="1" type="body"/>
          </p:nvPr>
        </p:nvSpPr>
        <p:spPr>
          <a:xfrm>
            <a:off x="311700" y="1152475"/>
            <a:ext cx="8520600" cy="383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Each component has several “lifecycle methods” that you can override to run code at particular times in the process.</a:t>
            </a:r>
            <a:endParaRPr/>
          </a:p>
          <a:p>
            <a:pPr indent="0" lvl="0" marL="0" rtl="0" algn="l">
              <a:spcBef>
                <a:spcPts val="1200"/>
              </a:spcBef>
              <a:spcAft>
                <a:spcPts val="0"/>
              </a:spcAft>
              <a:buClr>
                <a:schemeClr val="dk1"/>
              </a:buClr>
              <a:buSzPts val="1100"/>
              <a:buFont typeface="Arial"/>
              <a:buNone/>
            </a:pPr>
            <a:r>
              <a:rPr b="1" lang="en"/>
              <a:t>Mounting -</a:t>
            </a:r>
            <a:endParaRPr b="1"/>
          </a:p>
          <a:p>
            <a:pPr indent="0" lvl="0" marL="0" rtl="0" algn="l">
              <a:spcBef>
                <a:spcPts val="1200"/>
              </a:spcBef>
              <a:spcAft>
                <a:spcPts val="0"/>
              </a:spcAft>
              <a:buClr>
                <a:schemeClr val="dk1"/>
              </a:buClr>
              <a:buSzPts val="1100"/>
              <a:buFont typeface="Arial"/>
              <a:buNone/>
            </a:pPr>
            <a:r>
              <a:rPr lang="en"/>
              <a:t>These methods are called in the following order when an instance of a component is being created and inserted into the DOM:</a:t>
            </a:r>
            <a:endParaRPr/>
          </a:p>
          <a:p>
            <a:pPr indent="0" lvl="0" marL="0" rtl="0" algn="l">
              <a:spcBef>
                <a:spcPts val="1200"/>
              </a:spcBef>
              <a:spcAft>
                <a:spcPts val="0"/>
              </a:spcAft>
              <a:buClr>
                <a:schemeClr val="dk1"/>
              </a:buClr>
              <a:buSzPts val="1100"/>
              <a:buFont typeface="Arial"/>
              <a:buNone/>
            </a:pPr>
            <a:r>
              <a:rPr b="1" lang="en"/>
              <a:t>constructor()</a:t>
            </a:r>
            <a:endParaRPr b="1"/>
          </a:p>
          <a:p>
            <a:pPr indent="0" lvl="0" marL="0" rtl="0" algn="l">
              <a:spcBef>
                <a:spcPts val="1200"/>
              </a:spcBef>
              <a:spcAft>
                <a:spcPts val="0"/>
              </a:spcAft>
              <a:buClr>
                <a:schemeClr val="dk1"/>
              </a:buClr>
              <a:buSzPts val="1100"/>
              <a:buFont typeface="Arial"/>
              <a:buNone/>
            </a:pPr>
            <a:r>
              <a:rPr b="1" lang="en"/>
              <a:t>getDerivedStateFromProps()</a:t>
            </a:r>
            <a:endParaRPr b="1"/>
          </a:p>
          <a:p>
            <a:pPr indent="0" lvl="0" marL="0" rtl="0" algn="l">
              <a:spcBef>
                <a:spcPts val="1200"/>
              </a:spcBef>
              <a:spcAft>
                <a:spcPts val="0"/>
              </a:spcAft>
              <a:buClr>
                <a:schemeClr val="dk1"/>
              </a:buClr>
              <a:buSzPts val="1100"/>
              <a:buFont typeface="Arial"/>
              <a:buNone/>
            </a:pPr>
            <a:r>
              <a:rPr b="1" lang="en"/>
              <a:t>render()</a:t>
            </a:r>
            <a:endParaRPr b="1"/>
          </a:p>
          <a:p>
            <a:pPr indent="0" lvl="0" marL="0" rtl="0" algn="l">
              <a:spcBef>
                <a:spcPts val="1200"/>
              </a:spcBef>
              <a:spcAft>
                <a:spcPts val="1200"/>
              </a:spcAft>
              <a:buClr>
                <a:schemeClr val="dk1"/>
              </a:buClr>
              <a:buSzPts val="1100"/>
              <a:buFont typeface="Arial"/>
              <a:buNone/>
            </a:pPr>
            <a:r>
              <a:rPr b="1" lang="en"/>
              <a:t>componentDidMount()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Lifecycle Methods</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52380"/>
              <a:buFont typeface="Arial"/>
              <a:buNone/>
            </a:pPr>
            <a:r>
              <a:rPr b="1" lang="en" sz="2100"/>
              <a:t>Updating -</a:t>
            </a:r>
            <a:endParaRPr b="1" sz="2100"/>
          </a:p>
          <a:p>
            <a:pPr indent="0" lvl="0" marL="0" rtl="0" algn="l">
              <a:spcBef>
                <a:spcPts val="1200"/>
              </a:spcBef>
              <a:spcAft>
                <a:spcPts val="0"/>
              </a:spcAft>
              <a:buClr>
                <a:schemeClr val="dk1"/>
              </a:buClr>
              <a:buSzPct val="61111"/>
              <a:buFont typeface="Arial"/>
              <a:buNone/>
            </a:pPr>
            <a:r>
              <a:rPr lang="en"/>
              <a:t>An update can be caused by changes to props or state. These methods are called in the following order when a component is being re-rendered:</a:t>
            </a:r>
            <a:endParaRPr/>
          </a:p>
          <a:p>
            <a:pPr indent="0" lvl="0" marL="0" rtl="0" algn="l">
              <a:spcBef>
                <a:spcPts val="1200"/>
              </a:spcBef>
              <a:spcAft>
                <a:spcPts val="0"/>
              </a:spcAft>
              <a:buClr>
                <a:schemeClr val="dk1"/>
              </a:buClr>
              <a:buSzPct val="61111"/>
              <a:buFont typeface="Arial"/>
              <a:buNone/>
            </a:pPr>
            <a:r>
              <a:rPr b="1" lang="en"/>
              <a:t>getDerivedStateFromProps()</a:t>
            </a:r>
            <a:endParaRPr b="1"/>
          </a:p>
          <a:p>
            <a:pPr indent="0" lvl="0" marL="0" rtl="0" algn="l">
              <a:spcBef>
                <a:spcPts val="1200"/>
              </a:spcBef>
              <a:spcAft>
                <a:spcPts val="0"/>
              </a:spcAft>
              <a:buClr>
                <a:schemeClr val="dk1"/>
              </a:buClr>
              <a:buSzPct val="61111"/>
              <a:buFont typeface="Arial"/>
              <a:buNone/>
            </a:pPr>
            <a:r>
              <a:rPr b="1" lang="en"/>
              <a:t>shouldComponentUpdate()</a:t>
            </a:r>
            <a:endParaRPr b="1"/>
          </a:p>
          <a:p>
            <a:pPr indent="0" lvl="0" marL="0" rtl="0" algn="l">
              <a:spcBef>
                <a:spcPts val="1200"/>
              </a:spcBef>
              <a:spcAft>
                <a:spcPts val="0"/>
              </a:spcAft>
              <a:buClr>
                <a:schemeClr val="dk1"/>
              </a:buClr>
              <a:buSzPct val="61111"/>
              <a:buFont typeface="Arial"/>
              <a:buNone/>
            </a:pPr>
            <a:r>
              <a:rPr b="1" lang="en"/>
              <a:t>render()</a:t>
            </a:r>
            <a:endParaRPr b="1"/>
          </a:p>
          <a:p>
            <a:pPr indent="0" lvl="0" marL="0" rtl="0" algn="l">
              <a:spcBef>
                <a:spcPts val="1200"/>
              </a:spcBef>
              <a:spcAft>
                <a:spcPts val="0"/>
              </a:spcAft>
              <a:buClr>
                <a:schemeClr val="dk1"/>
              </a:buClr>
              <a:buSzPct val="61111"/>
              <a:buFont typeface="Arial"/>
              <a:buNone/>
            </a:pPr>
            <a:r>
              <a:rPr b="1" lang="en"/>
              <a:t>getSnapshotBeforeUpdate()</a:t>
            </a:r>
            <a:endParaRPr b="1"/>
          </a:p>
          <a:p>
            <a:pPr indent="0" lvl="0" marL="0" rtl="0" algn="l">
              <a:spcBef>
                <a:spcPts val="1200"/>
              </a:spcBef>
              <a:spcAft>
                <a:spcPts val="0"/>
              </a:spcAft>
              <a:buClr>
                <a:schemeClr val="dk1"/>
              </a:buClr>
              <a:buSzPct val="61111"/>
              <a:buFont typeface="Arial"/>
              <a:buNone/>
            </a:pPr>
            <a:r>
              <a:rPr b="1" lang="en"/>
              <a:t>componentDidUpdate()</a:t>
            </a:r>
            <a:endParaRPr b="1"/>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Lifecycle Methods</a:t>
            </a:r>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Unmounting</a:t>
            </a:r>
            <a:endParaRPr b="1"/>
          </a:p>
          <a:p>
            <a:pPr indent="0" lvl="0" marL="0" rtl="0" algn="l">
              <a:spcBef>
                <a:spcPts val="1200"/>
              </a:spcBef>
              <a:spcAft>
                <a:spcPts val="0"/>
              </a:spcAft>
              <a:buNone/>
            </a:pPr>
            <a:r>
              <a:rPr lang="en"/>
              <a:t>This method is called when a component is being removed from the DOM:</a:t>
            </a:r>
            <a:endParaRPr/>
          </a:p>
          <a:p>
            <a:pPr indent="0" lvl="0" marL="0" rtl="0" algn="l">
              <a:spcBef>
                <a:spcPts val="1200"/>
              </a:spcBef>
              <a:spcAft>
                <a:spcPts val="0"/>
              </a:spcAft>
              <a:buNone/>
            </a:pPr>
            <a:r>
              <a:t/>
            </a:r>
            <a:endParaRPr b="1"/>
          </a:p>
          <a:p>
            <a:pPr indent="0" lvl="0" marL="0" rtl="0" algn="l">
              <a:spcBef>
                <a:spcPts val="1200"/>
              </a:spcBef>
              <a:spcAft>
                <a:spcPts val="1200"/>
              </a:spcAft>
              <a:buNone/>
            </a:pPr>
            <a:r>
              <a:rPr b="1" lang="en"/>
              <a:t>componentWillUnmount()</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React Forms</a:t>
            </a:r>
            <a:endParaRPr/>
          </a:p>
        </p:txBody>
      </p:sp>
      <p:sp>
        <p:nvSpPr>
          <p:cNvPr id="129" name="Google Shape;12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highlight>
                  <a:srgbClr val="FFFFFF"/>
                </a:highlight>
              </a:rPr>
              <a:t>In the following example, we will set an input form with value = {this.state.data}. </a:t>
            </a:r>
            <a:endParaRPr>
              <a:highlight>
                <a:srgbClr val="FFFFFF"/>
              </a:highlight>
            </a:endParaRPr>
          </a:p>
          <a:p>
            <a:pPr indent="0" lvl="0" marL="0" rtl="0" algn="l">
              <a:spcBef>
                <a:spcPts val="1200"/>
              </a:spcBef>
              <a:spcAft>
                <a:spcPts val="1200"/>
              </a:spcAft>
              <a:buNone/>
            </a:pPr>
            <a:r>
              <a:rPr lang="en">
                <a:highlight>
                  <a:srgbClr val="FFFFFF"/>
                </a:highlight>
              </a:rPr>
              <a:t>This allows to update the state whenever the input value changes. We are using onChange event that will watch the input changes and update the state accordingly.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React Events</a:t>
            </a:r>
            <a:endParaRPr/>
          </a:p>
        </p:txBody>
      </p:sp>
      <p:sp>
        <p:nvSpPr>
          <p:cNvPr id="135" name="Google Shape;135;p26"/>
          <p:cNvSpPr txBox="1"/>
          <p:nvPr>
            <p:ph idx="1" type="body"/>
          </p:nvPr>
        </p:nvSpPr>
        <p:spPr>
          <a:xfrm>
            <a:off x="311700" y="1017725"/>
            <a:ext cx="8520600" cy="396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is a simple example where we will only use one component. We are just adding onClick event that will trigger updateState function once the button is clicked.</a:t>
            </a:r>
            <a:endParaRPr/>
          </a:p>
          <a:p>
            <a:pPr indent="0" lvl="0" marL="0" rtl="0" algn="l">
              <a:spcBef>
                <a:spcPts val="1200"/>
              </a:spcBef>
              <a:spcAft>
                <a:spcPts val="0"/>
              </a:spcAft>
              <a:buClr>
                <a:schemeClr val="dk1"/>
              </a:buClr>
              <a:buSzPts val="1100"/>
              <a:buFont typeface="Arial"/>
              <a:buNone/>
            </a:pPr>
            <a:r>
              <a:rPr lang="en"/>
              <a:t>onchange() - An HTML element has been changed</a:t>
            </a:r>
            <a:endParaRPr/>
          </a:p>
          <a:p>
            <a:pPr indent="0" lvl="0" marL="0" rtl="0" algn="l">
              <a:spcBef>
                <a:spcPts val="1200"/>
              </a:spcBef>
              <a:spcAft>
                <a:spcPts val="0"/>
              </a:spcAft>
              <a:buClr>
                <a:schemeClr val="dk1"/>
              </a:buClr>
              <a:buSzPts val="1100"/>
              <a:buFont typeface="Arial"/>
              <a:buNone/>
            </a:pPr>
            <a:r>
              <a:rPr lang="en"/>
              <a:t>onclick() - The user clicks an HTML element</a:t>
            </a:r>
            <a:endParaRPr/>
          </a:p>
          <a:p>
            <a:pPr indent="0" lvl="0" marL="0" rtl="0" algn="l">
              <a:spcBef>
                <a:spcPts val="1200"/>
              </a:spcBef>
              <a:spcAft>
                <a:spcPts val="0"/>
              </a:spcAft>
              <a:buClr>
                <a:schemeClr val="dk1"/>
              </a:buClr>
              <a:buSzPts val="1100"/>
              <a:buFont typeface="Arial"/>
              <a:buNone/>
            </a:pPr>
            <a:r>
              <a:rPr lang="en"/>
              <a:t>onmouseover() - The user moves the mouse over an HTML element</a:t>
            </a:r>
            <a:endParaRPr/>
          </a:p>
          <a:p>
            <a:pPr indent="0" lvl="0" marL="0" rtl="0" algn="l">
              <a:spcBef>
                <a:spcPts val="1200"/>
              </a:spcBef>
              <a:spcAft>
                <a:spcPts val="0"/>
              </a:spcAft>
              <a:buClr>
                <a:schemeClr val="dk1"/>
              </a:buClr>
              <a:buSzPts val="1100"/>
              <a:buFont typeface="Arial"/>
              <a:buNone/>
            </a:pPr>
            <a:r>
              <a:rPr lang="en"/>
              <a:t>onmouseout() - The user moves the mouse away from an HTML element</a:t>
            </a:r>
            <a:endParaRPr/>
          </a:p>
          <a:p>
            <a:pPr indent="0" lvl="0" marL="0" rtl="0" algn="l">
              <a:spcBef>
                <a:spcPts val="1200"/>
              </a:spcBef>
              <a:spcAft>
                <a:spcPts val="0"/>
              </a:spcAft>
              <a:buClr>
                <a:schemeClr val="dk1"/>
              </a:buClr>
              <a:buSzPts val="1100"/>
              <a:buFont typeface="Arial"/>
              <a:buNone/>
            </a:pPr>
            <a:r>
              <a:rPr lang="en"/>
              <a:t>onkeydown() - The user pushes a keyboard key</a:t>
            </a:r>
            <a:endParaRPr/>
          </a:p>
          <a:p>
            <a:pPr indent="0" lvl="0" marL="0" rtl="0" algn="l">
              <a:spcBef>
                <a:spcPts val="1200"/>
              </a:spcBef>
              <a:spcAft>
                <a:spcPts val="1200"/>
              </a:spcAft>
              <a:buNone/>
            </a:pPr>
            <a:r>
              <a:rPr lang="en"/>
              <a:t>onload() - The browser has finished loading the page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React Refs</a:t>
            </a:r>
            <a:endParaRPr/>
          </a:p>
        </p:txBody>
      </p:sp>
      <p:sp>
        <p:nvSpPr>
          <p:cNvPr id="141" name="Google Shape;14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The ref is used to return a reference to the element. Refs should be avoided in most cases, however, they can be useful when we need DOM measurements or to add methods to the components.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Using Refs</a:t>
            </a:r>
            <a:endParaRPr/>
          </a:p>
          <a:p>
            <a:pPr indent="0" lvl="0" marL="0" rtl="0" algn="l">
              <a:spcBef>
                <a:spcPts val="1200"/>
              </a:spcBef>
              <a:spcAft>
                <a:spcPts val="0"/>
              </a:spcAft>
              <a:buClr>
                <a:schemeClr val="dk1"/>
              </a:buClr>
              <a:buSzPts val="1100"/>
              <a:buFont typeface="Arial"/>
              <a:buNone/>
            </a:pPr>
            <a:r>
              <a:rPr lang="en"/>
              <a:t>The following example shows how to use refs to clear the input field. ClearInput function searches for element with ref = "myInput" value, resets the state, and adds focus to it after the button is clicked.</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React Router</a:t>
            </a:r>
            <a:endParaRPr/>
          </a:p>
        </p:txBody>
      </p:sp>
      <p:sp>
        <p:nvSpPr>
          <p:cNvPr id="147" name="Google Shape;14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 simple way to install the react-router is to run the following code snippet in the command prompt window.</a:t>
            </a:r>
            <a:endParaRPr/>
          </a:p>
          <a:p>
            <a:pPr indent="0" lvl="0" marL="0" rtl="0" algn="l">
              <a:spcBef>
                <a:spcPts val="1200"/>
              </a:spcBef>
              <a:spcAft>
                <a:spcPts val="0"/>
              </a:spcAft>
              <a:buClr>
                <a:schemeClr val="dk1"/>
              </a:buClr>
              <a:buSzPts val="1100"/>
              <a:buFont typeface="Arial"/>
              <a:buNone/>
            </a:pPr>
            <a:r>
              <a:rPr lang="en"/>
              <a:t>npm install react-router</a:t>
            </a:r>
            <a:endParaRPr/>
          </a:p>
          <a:p>
            <a:pPr indent="0" lvl="0" marL="0" rtl="0" algn="l">
              <a:spcBef>
                <a:spcPts val="1200"/>
              </a:spcBef>
              <a:spcAft>
                <a:spcPts val="0"/>
              </a:spcAft>
              <a:buClr>
                <a:schemeClr val="dk1"/>
              </a:buClr>
              <a:buSzPts val="1100"/>
              <a:buFont typeface="Arial"/>
              <a:buNone/>
            </a:pPr>
            <a:r>
              <a:rPr lang="en"/>
              <a:t>Step 2 - Create Components</a:t>
            </a:r>
            <a:endParaRPr/>
          </a:p>
          <a:p>
            <a:pPr indent="0" lvl="0" marL="0" rtl="0" algn="l">
              <a:spcBef>
                <a:spcPts val="1200"/>
              </a:spcBef>
              <a:spcAft>
                <a:spcPts val="0"/>
              </a:spcAft>
              <a:buClr>
                <a:schemeClr val="dk1"/>
              </a:buClr>
              <a:buSzPts val="1100"/>
              <a:buFont typeface="Arial"/>
              <a:buNone/>
            </a:pPr>
            <a:r>
              <a:rPr lang="en"/>
              <a:t>In this step, we will create four components. The App component will be used as a tab menu. The other three components (Home), (About) and (Contact) are rendered once the route has changed.</a:t>
            </a:r>
            <a:endParaRPr/>
          </a:p>
          <a:p>
            <a:pPr indent="0" lvl="0" marL="0" rtl="0" algn="l">
              <a:spcBef>
                <a:spcPts val="1200"/>
              </a:spcBef>
              <a:spcAft>
                <a:spcPts val="1200"/>
              </a:spcAft>
              <a:buNone/>
            </a:pPr>
            <a:r>
              <a:rPr lang="en"/>
              <a:t>Example : https://codesandbox.io/s/react-redux-application-hewdb</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React New Features (Introduced in React 16.x)</a:t>
            </a:r>
            <a:endParaRPr/>
          </a:p>
        </p:txBody>
      </p:sp>
      <p:sp>
        <p:nvSpPr>
          <p:cNvPr id="153" name="Google Shape;15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new features introduced in react 16. Below are the new React 16 features we are going to cover.</a:t>
            </a:r>
            <a:endParaRPr/>
          </a:p>
          <a:p>
            <a:pPr indent="-342900" lvl="0" marL="457200" rtl="0" algn="l">
              <a:spcBef>
                <a:spcPts val="1200"/>
              </a:spcBef>
              <a:spcAft>
                <a:spcPts val="0"/>
              </a:spcAft>
              <a:buSzPts val="1800"/>
              <a:buAutoNum type="arabicPeriod"/>
            </a:pPr>
            <a:r>
              <a:rPr lang="en"/>
              <a:t>React Hooks</a:t>
            </a:r>
            <a:endParaRPr/>
          </a:p>
          <a:p>
            <a:pPr indent="-342900" lvl="0" marL="457200" rtl="0" algn="l">
              <a:spcBef>
                <a:spcPts val="0"/>
              </a:spcBef>
              <a:spcAft>
                <a:spcPts val="0"/>
              </a:spcAft>
              <a:buSzPts val="1800"/>
              <a:buAutoNum type="arabicPeriod"/>
            </a:pPr>
            <a:r>
              <a:rPr lang="en"/>
              <a:t>React HOC</a:t>
            </a:r>
            <a:endParaRPr/>
          </a:p>
          <a:p>
            <a:pPr indent="-342900" lvl="0" marL="457200" rtl="0" algn="l">
              <a:spcBef>
                <a:spcPts val="0"/>
              </a:spcBef>
              <a:spcAft>
                <a:spcPts val="0"/>
              </a:spcAft>
              <a:buSzPts val="1800"/>
              <a:buAutoNum type="arabicPeriod"/>
            </a:pPr>
            <a:r>
              <a:rPr lang="en"/>
              <a:t>React Fragments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React Js Best Practices</a:t>
            </a:r>
            <a:endParaRPr/>
          </a:p>
        </p:txBody>
      </p:sp>
      <p:sp>
        <p:nvSpPr>
          <p:cNvPr id="159" name="Google Shape;15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1. Keep components small and function-specific</a:t>
            </a:r>
            <a:endParaRPr/>
          </a:p>
          <a:p>
            <a:pPr indent="0" lvl="0" marL="0" rtl="0" algn="l">
              <a:spcBef>
                <a:spcPts val="1200"/>
              </a:spcBef>
              <a:spcAft>
                <a:spcPts val="0"/>
              </a:spcAft>
              <a:buClr>
                <a:schemeClr val="dk1"/>
              </a:buClr>
              <a:buSzPts val="1100"/>
              <a:buFont typeface="Arial"/>
              <a:buNone/>
            </a:pPr>
            <a:r>
              <a:rPr lang="en"/>
              <a:t>2. Reusability is important, so keep creation of new components to the minimum required</a:t>
            </a:r>
            <a:endParaRPr/>
          </a:p>
          <a:p>
            <a:pPr indent="0" lvl="0" marL="0" rtl="0" algn="l">
              <a:spcBef>
                <a:spcPts val="1200"/>
              </a:spcBef>
              <a:spcAft>
                <a:spcPts val="0"/>
              </a:spcAft>
              <a:buClr>
                <a:schemeClr val="dk1"/>
              </a:buClr>
              <a:buSzPts val="1100"/>
              <a:buFont typeface="Arial"/>
              <a:buNone/>
            </a:pPr>
            <a:r>
              <a:rPr lang="en"/>
              <a:t>3. Comment only where necessary</a:t>
            </a:r>
            <a:endParaRPr/>
          </a:p>
          <a:p>
            <a:pPr indent="0" lvl="0" marL="0" rtl="0" algn="l">
              <a:spcBef>
                <a:spcPts val="1200"/>
              </a:spcBef>
              <a:spcAft>
                <a:spcPts val="1200"/>
              </a:spcAft>
              <a:buNone/>
            </a:pPr>
            <a:r>
              <a:rPr lang="en"/>
              <a:t>4. Name the component Always in Camel Case after the function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React Js Best Practices</a:t>
            </a:r>
            <a:endParaRPr/>
          </a:p>
        </p:txBody>
      </p:sp>
      <p:sp>
        <p:nvSpPr>
          <p:cNvPr id="165" name="Google Shape;16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5. Name variables always in </a:t>
            </a:r>
            <a:r>
              <a:rPr lang="en"/>
              <a:t>lowercase</a:t>
            </a:r>
            <a:r>
              <a:rPr lang="en"/>
              <a:t>.</a:t>
            </a:r>
            <a:endParaRPr/>
          </a:p>
          <a:p>
            <a:pPr indent="0" lvl="0" marL="0" rtl="0" algn="l">
              <a:spcBef>
                <a:spcPts val="1200"/>
              </a:spcBef>
              <a:spcAft>
                <a:spcPts val="0"/>
              </a:spcAft>
              <a:buClr>
                <a:schemeClr val="dk1"/>
              </a:buClr>
              <a:buSzPts val="1100"/>
              <a:buFont typeface="Arial"/>
              <a:buNone/>
            </a:pPr>
            <a:r>
              <a:rPr lang="en"/>
              <a:t>6. Write unit test case for each of the module.</a:t>
            </a:r>
            <a:endParaRPr/>
          </a:p>
          <a:p>
            <a:pPr indent="0" lvl="0" marL="0" rtl="0" algn="l">
              <a:spcBef>
                <a:spcPts val="1200"/>
              </a:spcBef>
              <a:spcAft>
                <a:spcPts val="0"/>
              </a:spcAft>
              <a:buClr>
                <a:schemeClr val="dk1"/>
              </a:buClr>
              <a:buSzPts val="1100"/>
              <a:buFont typeface="Arial"/>
              <a:buNone/>
            </a:pPr>
            <a:r>
              <a:rPr lang="en"/>
              <a:t>7. keep your component small (less number of codes) and structured.</a:t>
            </a:r>
            <a:endParaRPr/>
          </a:p>
          <a:p>
            <a:pPr indent="0" lvl="0" marL="0" rtl="0" algn="l">
              <a:spcBef>
                <a:spcPts val="1200"/>
              </a:spcBef>
              <a:spcAft>
                <a:spcPts val="1200"/>
              </a:spcAft>
              <a:buNone/>
            </a:pPr>
            <a:r>
              <a:rPr lang="en"/>
              <a:t>8. Keep code writing formatted well aligned by using eslint.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React ?</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React is an open-source, front end, JavaScript library for building user interfaces or UI components. </a:t>
            </a:r>
            <a:endParaRPr/>
          </a:p>
          <a:p>
            <a:pPr indent="0" lvl="0" marL="0" rtl="0" algn="l">
              <a:spcBef>
                <a:spcPts val="1200"/>
              </a:spcBef>
              <a:spcAft>
                <a:spcPts val="1200"/>
              </a:spcAft>
              <a:buNone/>
            </a:pPr>
            <a:r>
              <a:rPr lang="en"/>
              <a:t>It is maintained by Facebook and a community of individual developers and companies. React can be used as a base in the development of single-page or mobile applications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React References</a:t>
            </a:r>
            <a:endParaRPr/>
          </a:p>
        </p:txBody>
      </p:sp>
      <p:sp>
        <p:nvSpPr>
          <p:cNvPr id="171" name="Google Shape;171;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React.org</a:t>
            </a:r>
            <a:endParaRPr b="1"/>
          </a:p>
          <a:p>
            <a:pPr indent="0" lvl="0" marL="0" rtl="0" algn="l">
              <a:spcBef>
                <a:spcPts val="1200"/>
              </a:spcBef>
              <a:spcAft>
                <a:spcPts val="0"/>
              </a:spcAft>
              <a:buClr>
                <a:schemeClr val="dk1"/>
              </a:buClr>
              <a:buSzPts val="1100"/>
              <a:buFont typeface="Arial"/>
              <a:buNone/>
            </a:pPr>
            <a:r>
              <a:rPr lang="en" u="sng">
                <a:solidFill>
                  <a:schemeClr val="accent5"/>
                </a:solidFill>
                <a:hlinkClick r:id="rId3">
                  <a:extLst>
                    <a:ext uri="{A12FA001-AC4F-418D-AE19-62706E023703}">
                      <ahyp:hlinkClr val="tx"/>
                    </a:ext>
                  </a:extLst>
                </a:hlinkClick>
              </a:rPr>
              <a:t>https://reactjs.org/docs/getting-started.html</a:t>
            </a:r>
            <a:endParaRPr/>
          </a:p>
          <a:p>
            <a:pPr indent="0" lvl="0" marL="0" rtl="0" algn="l">
              <a:spcBef>
                <a:spcPts val="1200"/>
              </a:spcBef>
              <a:spcAft>
                <a:spcPts val="0"/>
              </a:spcAft>
              <a:buClr>
                <a:schemeClr val="dk1"/>
              </a:buClr>
              <a:buSzPts val="1100"/>
              <a:buFont typeface="Arial"/>
              <a:buNone/>
            </a:pPr>
            <a:r>
              <a:rPr b="1" lang="en"/>
              <a:t>Medium</a:t>
            </a:r>
            <a:endParaRPr b="1"/>
          </a:p>
          <a:p>
            <a:pPr indent="0" lvl="0" marL="0" rtl="0" algn="l">
              <a:spcBef>
                <a:spcPts val="1200"/>
              </a:spcBef>
              <a:spcAft>
                <a:spcPts val="0"/>
              </a:spcAft>
              <a:buClr>
                <a:schemeClr val="dk1"/>
              </a:buClr>
              <a:buSzPts val="1100"/>
              <a:buFont typeface="Arial"/>
              <a:buNone/>
            </a:pPr>
            <a:r>
              <a:rPr lang="en" u="sng">
                <a:solidFill>
                  <a:schemeClr val="accent5"/>
                </a:solidFill>
                <a:hlinkClick r:id="rId4">
                  <a:extLst>
                    <a:ext uri="{A12FA001-AC4F-418D-AE19-62706E023703}">
                      <ahyp:hlinkClr val="tx"/>
                    </a:ext>
                  </a:extLst>
                </a:hlinkClick>
              </a:rPr>
              <a:t>https://medium.com/easyread/how-to-get-started-with-react-js-805bf57826ad</a:t>
            </a:r>
            <a:endParaRPr/>
          </a:p>
          <a:p>
            <a:pPr indent="0" lvl="0" marL="0" rtl="0" algn="l">
              <a:spcBef>
                <a:spcPts val="1200"/>
              </a:spcBef>
              <a:spcAft>
                <a:spcPts val="0"/>
              </a:spcAft>
              <a:buClr>
                <a:schemeClr val="dk1"/>
              </a:buClr>
              <a:buSzPts val="1100"/>
              <a:buFont typeface="Arial"/>
              <a:buNone/>
            </a:pPr>
            <a:r>
              <a:rPr b="1" lang="en"/>
              <a:t>TutorialPoint</a:t>
            </a:r>
            <a:endParaRPr b="1"/>
          </a:p>
          <a:p>
            <a:pPr indent="0" lvl="0" marL="0" rtl="0" algn="l">
              <a:spcBef>
                <a:spcPts val="1200"/>
              </a:spcBef>
              <a:spcAft>
                <a:spcPts val="1200"/>
              </a:spcAft>
              <a:buClr>
                <a:schemeClr val="dk1"/>
              </a:buClr>
              <a:buSzPts val="1100"/>
              <a:buFont typeface="Arial"/>
              <a:buNone/>
            </a:pPr>
            <a:r>
              <a:rPr lang="en" u="sng">
                <a:solidFill>
                  <a:schemeClr val="accent5"/>
                </a:solidFill>
                <a:hlinkClick r:id="rId5">
                  <a:extLst>
                    <a:ext uri="{A12FA001-AC4F-418D-AE19-62706E023703}">
                      <ahyp:hlinkClr val="tx"/>
                    </a:ext>
                  </a:extLst>
                </a:hlinkClick>
              </a:rPr>
              <a:t>https://www.tutorialspoint.com/reactjs/index.htm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Famous Web App Based On React</a:t>
            </a:r>
            <a:endParaRPr/>
          </a:p>
        </p:txBody>
      </p:sp>
      <p:sp>
        <p:nvSpPr>
          <p:cNvPr id="177" name="Google Shape;177;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8" name="Google Shape;178;p33"/>
          <p:cNvPicPr preferRelativeResize="0"/>
          <p:nvPr/>
        </p:nvPicPr>
        <p:blipFill>
          <a:blip r:embed="rId3">
            <a:alphaModFix/>
          </a:blip>
          <a:stretch>
            <a:fillRect/>
          </a:stretch>
        </p:blipFill>
        <p:spPr>
          <a:xfrm>
            <a:off x="311688" y="1152475"/>
            <a:ext cx="2847975" cy="1390650"/>
          </a:xfrm>
          <a:prstGeom prst="rect">
            <a:avLst/>
          </a:prstGeom>
          <a:noFill/>
          <a:ln>
            <a:noFill/>
          </a:ln>
        </p:spPr>
      </p:pic>
      <p:pic>
        <p:nvPicPr>
          <p:cNvPr id="179" name="Google Shape;179;p33"/>
          <p:cNvPicPr preferRelativeResize="0"/>
          <p:nvPr/>
        </p:nvPicPr>
        <p:blipFill>
          <a:blip r:embed="rId4">
            <a:alphaModFix/>
          </a:blip>
          <a:stretch>
            <a:fillRect/>
          </a:stretch>
        </p:blipFill>
        <p:spPr>
          <a:xfrm>
            <a:off x="5272900" y="1341988"/>
            <a:ext cx="2444753" cy="1011625"/>
          </a:xfrm>
          <a:prstGeom prst="rect">
            <a:avLst/>
          </a:prstGeom>
          <a:noFill/>
          <a:ln>
            <a:noFill/>
          </a:ln>
        </p:spPr>
      </p:pic>
      <p:pic>
        <p:nvPicPr>
          <p:cNvPr id="180" name="Google Shape;180;p33"/>
          <p:cNvPicPr preferRelativeResize="0"/>
          <p:nvPr/>
        </p:nvPicPr>
        <p:blipFill>
          <a:blip r:embed="rId5">
            <a:alphaModFix/>
          </a:blip>
          <a:stretch>
            <a:fillRect/>
          </a:stretch>
        </p:blipFill>
        <p:spPr>
          <a:xfrm>
            <a:off x="5574830" y="2677900"/>
            <a:ext cx="3097400" cy="930550"/>
          </a:xfrm>
          <a:prstGeom prst="rect">
            <a:avLst/>
          </a:prstGeom>
          <a:noFill/>
          <a:ln>
            <a:noFill/>
          </a:ln>
        </p:spPr>
      </p:pic>
      <p:pic>
        <p:nvPicPr>
          <p:cNvPr id="181" name="Google Shape;181;p33"/>
          <p:cNvPicPr preferRelativeResize="0"/>
          <p:nvPr/>
        </p:nvPicPr>
        <p:blipFill>
          <a:blip r:embed="rId6">
            <a:alphaModFix/>
          </a:blip>
          <a:stretch>
            <a:fillRect/>
          </a:stretch>
        </p:blipFill>
        <p:spPr>
          <a:xfrm>
            <a:off x="3429313" y="2677888"/>
            <a:ext cx="1285875" cy="1438275"/>
          </a:xfrm>
          <a:prstGeom prst="rect">
            <a:avLst/>
          </a:prstGeom>
          <a:noFill/>
          <a:ln>
            <a:noFill/>
          </a:ln>
        </p:spPr>
      </p:pic>
      <p:pic>
        <p:nvPicPr>
          <p:cNvPr id="182" name="Google Shape;182;p33"/>
          <p:cNvPicPr preferRelativeResize="0"/>
          <p:nvPr/>
        </p:nvPicPr>
        <p:blipFill>
          <a:blip r:embed="rId7">
            <a:alphaModFix/>
          </a:blip>
          <a:stretch>
            <a:fillRect/>
          </a:stretch>
        </p:blipFill>
        <p:spPr>
          <a:xfrm>
            <a:off x="545804" y="2677879"/>
            <a:ext cx="2023892" cy="1390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0" y="445025"/>
            <a:ext cx="8832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REDUX 	(https://redux.js.org/)</a:t>
            </a:r>
            <a:endParaRPr/>
          </a:p>
        </p:txBody>
      </p:sp>
      <p:sp>
        <p:nvSpPr>
          <p:cNvPr id="188" name="Google Shape;188;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9" name="Google Shape;189;p34"/>
          <p:cNvPicPr preferRelativeResize="0"/>
          <p:nvPr/>
        </p:nvPicPr>
        <p:blipFill>
          <a:blip r:embed="rId3">
            <a:alphaModFix/>
          </a:blip>
          <a:stretch>
            <a:fillRect/>
          </a:stretch>
        </p:blipFill>
        <p:spPr>
          <a:xfrm>
            <a:off x="0" y="1017725"/>
            <a:ext cx="9143999" cy="41257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REDUX</a:t>
            </a:r>
            <a:endParaRPr/>
          </a:p>
        </p:txBody>
      </p:sp>
      <p:sp>
        <p:nvSpPr>
          <p:cNvPr id="195" name="Google Shape;195;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25400" marR="25400" rtl="0" algn="just">
              <a:spcBef>
                <a:spcPts val="600"/>
              </a:spcBef>
              <a:spcAft>
                <a:spcPts val="0"/>
              </a:spcAft>
              <a:buClr>
                <a:schemeClr val="dk1"/>
              </a:buClr>
              <a:buSzPts val="1100"/>
              <a:buFont typeface="Arial"/>
              <a:buNone/>
            </a:pPr>
            <a:r>
              <a:rPr lang="en" sz="1200">
                <a:solidFill>
                  <a:schemeClr val="dk1"/>
                </a:solidFill>
              </a:rPr>
              <a:t>Redux is a predictable state container for JavaScript apps. As the application grows, it becomes difficult to keep it organized and maintain data flow. Redux solves this problem by managing application’s state with a single global object called Store. Redux fundamental principles help in maintaining consistency throughout your application, which makes debugging and testing easier.</a:t>
            </a:r>
            <a:endParaRPr sz="1200">
              <a:solidFill>
                <a:schemeClr val="dk1"/>
              </a:solidFill>
            </a:endParaRPr>
          </a:p>
          <a:p>
            <a:pPr indent="0" lvl="0" marL="25400" marR="25400" rtl="0" algn="just">
              <a:spcBef>
                <a:spcPts val="700"/>
              </a:spcBef>
              <a:spcAft>
                <a:spcPts val="0"/>
              </a:spcAft>
              <a:buClr>
                <a:schemeClr val="dk1"/>
              </a:buClr>
              <a:buSzPts val="1100"/>
              <a:buFont typeface="Arial"/>
              <a:buNone/>
            </a:pPr>
            <a:r>
              <a:rPr lang="en" sz="1200">
                <a:solidFill>
                  <a:schemeClr val="dk1"/>
                </a:solidFill>
              </a:rPr>
              <a:t>More importantly, it gives you live code editing combined with a time-travelling debugger. It is flexible to go with any view layer such as React, Angular, Vue, etc.</a:t>
            </a:r>
            <a:endParaRPr sz="1200">
              <a:solidFill>
                <a:schemeClr val="dk1"/>
              </a:solidFill>
            </a:endParaRPr>
          </a:p>
          <a:p>
            <a:pPr indent="0" lvl="0" marL="0" rtl="0" algn="l">
              <a:spcBef>
                <a:spcPts val="1800"/>
              </a:spcBef>
              <a:spcAft>
                <a:spcPts val="0"/>
              </a:spcAft>
              <a:buClr>
                <a:schemeClr val="dk1"/>
              </a:buClr>
              <a:buSzPts val="1100"/>
              <a:buFont typeface="Arial"/>
              <a:buNone/>
            </a:pPr>
            <a:r>
              <a:rPr lang="en" sz="1200">
                <a:solidFill>
                  <a:schemeClr val="dk1"/>
                </a:solidFill>
              </a:rPr>
              <a:t>Principles of Redux</a:t>
            </a:r>
            <a:endParaRPr sz="1200">
              <a:solidFill>
                <a:schemeClr val="dk1"/>
              </a:solidFill>
            </a:endParaRPr>
          </a:p>
          <a:p>
            <a:pPr indent="0" lvl="0" marL="25400" marR="25400" rtl="0" algn="just">
              <a:spcBef>
                <a:spcPts val="600"/>
              </a:spcBef>
              <a:spcAft>
                <a:spcPts val="0"/>
              </a:spcAft>
              <a:buClr>
                <a:schemeClr val="dk1"/>
              </a:buClr>
              <a:buSzPts val="1100"/>
              <a:buFont typeface="Arial"/>
              <a:buNone/>
            </a:pPr>
            <a:r>
              <a:rPr lang="en" sz="1200">
                <a:solidFill>
                  <a:schemeClr val="dk1"/>
                </a:solidFill>
              </a:rPr>
              <a:t>Predictability of Redux is determined by three most important principles as given below −</a:t>
            </a:r>
            <a:endParaRPr sz="1200">
              <a:solidFill>
                <a:schemeClr val="dk1"/>
              </a:solidFill>
            </a:endParaRPr>
          </a:p>
          <a:p>
            <a:pPr indent="0" lvl="0" marL="0" rtl="0" algn="l">
              <a:spcBef>
                <a:spcPts val="1400"/>
              </a:spcBef>
              <a:spcAft>
                <a:spcPts val="0"/>
              </a:spcAft>
              <a:buClr>
                <a:schemeClr val="dk1"/>
              </a:buClr>
              <a:buSzPts val="1100"/>
              <a:buFont typeface="Arial"/>
              <a:buNone/>
            </a:pPr>
            <a:r>
              <a:rPr lang="en" sz="1200">
                <a:solidFill>
                  <a:schemeClr val="dk1"/>
                </a:solidFill>
              </a:rPr>
              <a:t>Single Source of Truth</a:t>
            </a:r>
            <a:endParaRPr sz="1200">
              <a:solidFill>
                <a:schemeClr val="dk1"/>
              </a:solidFill>
            </a:endParaRPr>
          </a:p>
          <a:p>
            <a:pPr indent="0" lvl="0" marL="25400" marR="25400" rtl="0" algn="just">
              <a:spcBef>
                <a:spcPts val="600"/>
              </a:spcBef>
              <a:spcAft>
                <a:spcPts val="700"/>
              </a:spcAft>
              <a:buNone/>
            </a:pPr>
            <a:r>
              <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REDUX</a:t>
            </a:r>
            <a:endParaRPr/>
          </a:p>
        </p:txBody>
      </p:sp>
      <p:sp>
        <p:nvSpPr>
          <p:cNvPr id="201" name="Google Shape;201;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t>
            </a:r>
            <a:r>
              <a:rPr lang="en" sz="1200">
                <a:solidFill>
                  <a:schemeClr val="dk1"/>
                </a:solidFill>
              </a:rPr>
              <a:t>he state of your whole application is stored in an object tree within a single store. As whole application state is stored in a single tree, it makes debugging easy, and development faster.</a:t>
            </a:r>
            <a:endParaRPr sz="1200">
              <a:solidFill>
                <a:schemeClr val="dk1"/>
              </a:solidFill>
            </a:endParaRPr>
          </a:p>
          <a:p>
            <a:pPr indent="0" lvl="0" marL="0" rtl="0" algn="l">
              <a:spcBef>
                <a:spcPts val="1400"/>
              </a:spcBef>
              <a:spcAft>
                <a:spcPts val="0"/>
              </a:spcAft>
              <a:buClr>
                <a:schemeClr val="dk1"/>
              </a:buClr>
              <a:buSzPts val="1100"/>
              <a:buFont typeface="Arial"/>
              <a:buNone/>
            </a:pPr>
            <a:r>
              <a:rPr lang="en" sz="1200">
                <a:solidFill>
                  <a:schemeClr val="dk1"/>
                </a:solidFill>
              </a:rPr>
              <a:t>State is Read-only</a:t>
            </a:r>
            <a:endParaRPr sz="1200">
              <a:solidFill>
                <a:schemeClr val="dk1"/>
              </a:solidFill>
            </a:endParaRPr>
          </a:p>
          <a:p>
            <a:pPr indent="0" lvl="0" marL="25400" marR="25400" rtl="0" algn="just">
              <a:spcBef>
                <a:spcPts val="600"/>
              </a:spcBef>
              <a:spcAft>
                <a:spcPts val="0"/>
              </a:spcAft>
              <a:buClr>
                <a:schemeClr val="dk1"/>
              </a:buClr>
              <a:buSzPts val="1100"/>
              <a:buFont typeface="Arial"/>
              <a:buNone/>
            </a:pPr>
            <a:r>
              <a:rPr lang="en" sz="1200">
                <a:solidFill>
                  <a:schemeClr val="dk1"/>
                </a:solidFill>
              </a:rPr>
              <a:t>The only way to change the state is to emit an action, an object describing what happened. This means nobody can directly change the state of your application.</a:t>
            </a:r>
            <a:endParaRPr sz="1200">
              <a:solidFill>
                <a:schemeClr val="dk1"/>
              </a:solidFill>
            </a:endParaRPr>
          </a:p>
          <a:p>
            <a:pPr indent="0" lvl="0" marL="0" rtl="0" algn="l">
              <a:spcBef>
                <a:spcPts val="1400"/>
              </a:spcBef>
              <a:spcAft>
                <a:spcPts val="0"/>
              </a:spcAft>
              <a:buClr>
                <a:schemeClr val="dk1"/>
              </a:buClr>
              <a:buSzPts val="1100"/>
              <a:buFont typeface="Arial"/>
              <a:buNone/>
            </a:pPr>
            <a:r>
              <a:rPr lang="en" sz="1200">
                <a:solidFill>
                  <a:schemeClr val="dk1"/>
                </a:solidFill>
              </a:rPr>
              <a:t>Changes are made with pure functions</a:t>
            </a:r>
            <a:endParaRPr sz="1200">
              <a:solidFill>
                <a:schemeClr val="dk1"/>
              </a:solidFill>
            </a:endParaRPr>
          </a:p>
          <a:p>
            <a:pPr indent="0" lvl="0" marL="25400" marR="25400" rtl="0" algn="just">
              <a:spcBef>
                <a:spcPts val="600"/>
              </a:spcBef>
              <a:spcAft>
                <a:spcPts val="0"/>
              </a:spcAft>
              <a:buClr>
                <a:schemeClr val="dk1"/>
              </a:buClr>
              <a:buSzPts val="1100"/>
              <a:buFont typeface="Arial"/>
              <a:buNone/>
            </a:pPr>
            <a:r>
              <a:rPr lang="en" sz="1200">
                <a:solidFill>
                  <a:schemeClr val="dk1"/>
                </a:solidFill>
              </a:rPr>
              <a:t>To specify how the state tree is transformed by actions, you write pure reducers. A reducer is a central place where state modification takes place. Reducer is a function which takes state and action as arguments, and returns a newly updated state.</a:t>
            </a:r>
            <a:endParaRPr sz="1200">
              <a:solidFill>
                <a:schemeClr val="dk1"/>
              </a:solidFill>
            </a:endParaRPr>
          </a:p>
          <a:p>
            <a:pPr indent="0" lvl="0" marL="0" rtl="0" algn="l">
              <a:spcBef>
                <a:spcPts val="7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REDUX</a:t>
            </a:r>
            <a:endParaRPr/>
          </a:p>
        </p:txBody>
      </p:sp>
      <p:sp>
        <p:nvSpPr>
          <p:cNvPr id="207" name="Google Shape;207;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b="1" lang="en" sz="1700">
                <a:solidFill>
                  <a:srgbClr val="090909"/>
                </a:solidFill>
                <a:highlight>
                  <a:srgbClr val="FFFFFF"/>
                </a:highlight>
                <a:latin typeface="Roboto"/>
                <a:ea typeface="Roboto"/>
                <a:cs typeface="Roboto"/>
                <a:sym typeface="Roboto"/>
              </a:rPr>
              <a:t>Redux Terminologies</a:t>
            </a:r>
            <a:endParaRPr b="1" sz="1700">
              <a:solidFill>
                <a:srgbClr val="090909"/>
              </a:solidFill>
              <a:highlight>
                <a:srgbClr val="FFFFFF"/>
              </a:highlight>
              <a:latin typeface="Roboto"/>
              <a:ea typeface="Roboto"/>
              <a:cs typeface="Roboto"/>
              <a:sym typeface="Roboto"/>
            </a:endParaRPr>
          </a:p>
          <a:p>
            <a:pPr indent="-323850" lvl="0" marL="457200" rtl="0" algn="l">
              <a:spcBef>
                <a:spcPts val="400"/>
              </a:spcBef>
              <a:spcAft>
                <a:spcPts val="0"/>
              </a:spcAft>
              <a:buClr>
                <a:srgbClr val="090909"/>
              </a:buClr>
              <a:buSzPts val="1500"/>
              <a:buFont typeface="Roboto"/>
              <a:buChar char="●"/>
            </a:pPr>
            <a:r>
              <a:rPr lang="en" sz="1500">
                <a:solidFill>
                  <a:srgbClr val="090909"/>
                </a:solidFill>
                <a:highlight>
                  <a:srgbClr val="FFFFFF"/>
                </a:highlight>
                <a:latin typeface="Roboto"/>
                <a:ea typeface="Roboto"/>
                <a:cs typeface="Roboto"/>
                <a:sym typeface="Roboto"/>
              </a:rPr>
              <a:t>store</a:t>
            </a:r>
            <a:endParaRPr sz="1500">
              <a:solidFill>
                <a:srgbClr val="090909"/>
              </a:solidFill>
              <a:highlight>
                <a:srgbClr val="FFFFFF"/>
              </a:highlight>
              <a:latin typeface="Roboto"/>
              <a:ea typeface="Roboto"/>
              <a:cs typeface="Roboto"/>
              <a:sym typeface="Roboto"/>
            </a:endParaRPr>
          </a:p>
          <a:p>
            <a:pPr indent="-323850" lvl="0" marL="457200" rtl="0" algn="l">
              <a:spcBef>
                <a:spcPts val="0"/>
              </a:spcBef>
              <a:spcAft>
                <a:spcPts val="0"/>
              </a:spcAft>
              <a:buClr>
                <a:srgbClr val="090909"/>
              </a:buClr>
              <a:buSzPts val="1500"/>
              <a:buFont typeface="Roboto"/>
              <a:buChar char="●"/>
            </a:pPr>
            <a:r>
              <a:rPr lang="en" sz="1500">
                <a:solidFill>
                  <a:srgbClr val="090909"/>
                </a:solidFill>
                <a:highlight>
                  <a:srgbClr val="FFFFFF"/>
                </a:highlight>
                <a:latin typeface="Roboto"/>
                <a:ea typeface="Roboto"/>
                <a:cs typeface="Roboto"/>
                <a:sym typeface="Roboto"/>
              </a:rPr>
              <a:t>state</a:t>
            </a:r>
            <a:endParaRPr sz="1500">
              <a:solidFill>
                <a:srgbClr val="090909"/>
              </a:solidFill>
              <a:highlight>
                <a:srgbClr val="FFFFFF"/>
              </a:highlight>
              <a:latin typeface="Roboto"/>
              <a:ea typeface="Roboto"/>
              <a:cs typeface="Roboto"/>
              <a:sym typeface="Roboto"/>
            </a:endParaRPr>
          </a:p>
          <a:p>
            <a:pPr indent="-323850" lvl="0" marL="457200" rtl="0" algn="l">
              <a:spcBef>
                <a:spcPts val="0"/>
              </a:spcBef>
              <a:spcAft>
                <a:spcPts val="0"/>
              </a:spcAft>
              <a:buClr>
                <a:srgbClr val="090909"/>
              </a:buClr>
              <a:buSzPts val="1500"/>
              <a:buFont typeface="Roboto"/>
              <a:buChar char="●"/>
            </a:pPr>
            <a:r>
              <a:rPr lang="en" sz="1500">
                <a:solidFill>
                  <a:srgbClr val="090909"/>
                </a:solidFill>
                <a:highlight>
                  <a:srgbClr val="FFFFFF"/>
                </a:highlight>
                <a:latin typeface="Roboto"/>
                <a:ea typeface="Roboto"/>
                <a:cs typeface="Roboto"/>
                <a:sym typeface="Roboto"/>
              </a:rPr>
              <a:t>dispatch</a:t>
            </a:r>
            <a:endParaRPr sz="1500">
              <a:solidFill>
                <a:srgbClr val="090909"/>
              </a:solidFill>
              <a:highlight>
                <a:srgbClr val="FFFFFF"/>
              </a:highlight>
              <a:latin typeface="Roboto"/>
              <a:ea typeface="Roboto"/>
              <a:cs typeface="Roboto"/>
              <a:sym typeface="Roboto"/>
            </a:endParaRPr>
          </a:p>
          <a:p>
            <a:pPr indent="-323850" lvl="0" marL="457200" rtl="0" algn="l">
              <a:spcBef>
                <a:spcPts val="0"/>
              </a:spcBef>
              <a:spcAft>
                <a:spcPts val="0"/>
              </a:spcAft>
              <a:buClr>
                <a:srgbClr val="090909"/>
              </a:buClr>
              <a:buSzPts val="1500"/>
              <a:buFont typeface="Roboto"/>
              <a:buChar char="●"/>
            </a:pPr>
            <a:r>
              <a:rPr lang="en" sz="1500">
                <a:solidFill>
                  <a:srgbClr val="090909"/>
                </a:solidFill>
                <a:highlight>
                  <a:srgbClr val="FFFFFF"/>
                </a:highlight>
                <a:latin typeface="Roboto"/>
                <a:ea typeface="Roboto"/>
                <a:cs typeface="Roboto"/>
                <a:sym typeface="Roboto"/>
              </a:rPr>
              <a:t>actions</a:t>
            </a:r>
            <a:endParaRPr sz="1500">
              <a:solidFill>
                <a:srgbClr val="090909"/>
              </a:solidFill>
              <a:highlight>
                <a:srgbClr val="FFFFFF"/>
              </a:highlight>
              <a:latin typeface="Roboto"/>
              <a:ea typeface="Roboto"/>
              <a:cs typeface="Roboto"/>
              <a:sym typeface="Roboto"/>
            </a:endParaRPr>
          </a:p>
          <a:p>
            <a:pPr indent="-323850" lvl="0" marL="457200" rtl="0" algn="l">
              <a:spcBef>
                <a:spcPts val="0"/>
              </a:spcBef>
              <a:spcAft>
                <a:spcPts val="0"/>
              </a:spcAft>
              <a:buClr>
                <a:srgbClr val="090909"/>
              </a:buClr>
              <a:buSzPts val="1500"/>
              <a:buFont typeface="Roboto"/>
              <a:buChar char="●"/>
            </a:pPr>
            <a:r>
              <a:rPr lang="en" sz="1500">
                <a:solidFill>
                  <a:srgbClr val="090909"/>
                </a:solidFill>
                <a:highlight>
                  <a:srgbClr val="FFFFFF"/>
                </a:highlight>
                <a:latin typeface="Roboto"/>
                <a:ea typeface="Roboto"/>
                <a:cs typeface="Roboto"/>
                <a:sym typeface="Roboto"/>
              </a:rPr>
              <a:t>action creators</a:t>
            </a:r>
            <a:endParaRPr sz="1500">
              <a:solidFill>
                <a:srgbClr val="090909"/>
              </a:solidFill>
              <a:highlight>
                <a:srgbClr val="FFFFFF"/>
              </a:highlight>
              <a:latin typeface="Roboto"/>
              <a:ea typeface="Roboto"/>
              <a:cs typeface="Roboto"/>
              <a:sym typeface="Roboto"/>
            </a:endParaRPr>
          </a:p>
          <a:p>
            <a:pPr indent="-323850" lvl="0" marL="457200" rtl="0" algn="l">
              <a:spcBef>
                <a:spcPts val="0"/>
              </a:spcBef>
              <a:spcAft>
                <a:spcPts val="0"/>
              </a:spcAft>
              <a:buClr>
                <a:srgbClr val="090909"/>
              </a:buClr>
              <a:buSzPts val="1500"/>
              <a:buFont typeface="Roboto"/>
              <a:buChar char="●"/>
            </a:pPr>
            <a:r>
              <a:rPr lang="en" sz="1500">
                <a:solidFill>
                  <a:srgbClr val="090909"/>
                </a:solidFill>
                <a:highlight>
                  <a:srgbClr val="FFFFFF"/>
                </a:highlight>
                <a:latin typeface="Roboto"/>
                <a:ea typeface="Roboto"/>
                <a:cs typeface="Roboto"/>
                <a:sym typeface="Roboto"/>
              </a:rPr>
              <a:t>reducers</a:t>
            </a:r>
            <a:endParaRPr sz="1500">
              <a:solidFill>
                <a:srgbClr val="090909"/>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REDUX</a:t>
            </a:r>
            <a:endParaRPr/>
          </a:p>
        </p:txBody>
      </p:sp>
      <p:sp>
        <p:nvSpPr>
          <p:cNvPr id="213" name="Google Shape;213;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4" name="Google Shape;214;p38"/>
          <p:cNvPicPr preferRelativeResize="0"/>
          <p:nvPr/>
        </p:nvPicPr>
        <p:blipFill>
          <a:blip r:embed="rId3">
            <a:alphaModFix/>
          </a:blip>
          <a:stretch>
            <a:fillRect/>
          </a:stretch>
        </p:blipFill>
        <p:spPr>
          <a:xfrm>
            <a:off x="311700" y="1152475"/>
            <a:ext cx="5825574" cy="3416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should we use React</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Uses virtual DOM which is a JavaScript object. This will improve apps performance, since JavaScript virtual DOM is faster than the regular DOM.</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Can be used on client and server side as well as with other frameworks.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Component and data patterns improve readability, which helps to maintain larger apps.</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React Features</a:t>
            </a:r>
            <a:endParaRPr/>
          </a:p>
        </p:txBody>
      </p:sp>
      <p:sp>
        <p:nvSpPr>
          <p:cNvPr id="75" name="Google Shape;75;p16"/>
          <p:cNvSpPr txBox="1"/>
          <p:nvPr>
            <p:ph idx="1" type="body"/>
          </p:nvPr>
        </p:nvSpPr>
        <p:spPr>
          <a:xfrm>
            <a:off x="311700" y="1152475"/>
            <a:ext cx="8520600" cy="365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JSX </a:t>
            </a:r>
            <a:r>
              <a:rPr lang="en"/>
              <a:t>− JSX is JavaScript syntax extension. It isn't necessary to use JSX in React development, but it is recommended.</a:t>
            </a:r>
            <a:endParaRPr/>
          </a:p>
          <a:p>
            <a:pPr indent="0" lvl="0" marL="0" rtl="0" algn="l">
              <a:spcBef>
                <a:spcPts val="1200"/>
              </a:spcBef>
              <a:spcAft>
                <a:spcPts val="0"/>
              </a:spcAft>
              <a:buClr>
                <a:schemeClr val="dk1"/>
              </a:buClr>
              <a:buSzPts val="1100"/>
              <a:buFont typeface="Arial"/>
              <a:buNone/>
            </a:pPr>
            <a:r>
              <a:rPr b="1" lang="en"/>
              <a:t>Components </a:t>
            </a:r>
            <a:r>
              <a:rPr lang="en"/>
              <a:t>− React is all about components. You need to think of everything as a component. This will help you maintain the code when working on larger scale projects.</a:t>
            </a:r>
            <a:endParaRPr/>
          </a:p>
          <a:p>
            <a:pPr indent="0" lvl="0" marL="0" rtl="0" algn="l">
              <a:spcBef>
                <a:spcPts val="1200"/>
              </a:spcBef>
              <a:spcAft>
                <a:spcPts val="0"/>
              </a:spcAft>
              <a:buClr>
                <a:schemeClr val="dk1"/>
              </a:buClr>
              <a:buSzPts val="1100"/>
              <a:buFont typeface="Arial"/>
              <a:buNone/>
            </a:pPr>
            <a:r>
              <a:rPr b="1" lang="en"/>
              <a:t>Unidirectional data flow </a:t>
            </a:r>
            <a:r>
              <a:rPr lang="en"/>
              <a:t>− React implements one-way data flow which makes it easy to reason about your app.</a:t>
            </a:r>
            <a:endParaRPr/>
          </a:p>
          <a:p>
            <a:pPr indent="0" lvl="0" marL="0" rtl="0" algn="l">
              <a:spcBef>
                <a:spcPts val="1200"/>
              </a:spcBef>
              <a:spcAft>
                <a:spcPts val="1200"/>
              </a:spcAft>
              <a:buClr>
                <a:schemeClr val="dk1"/>
              </a:buClr>
              <a:buSzPts val="1100"/>
              <a:buFont typeface="Arial"/>
              <a:buNone/>
            </a:pPr>
            <a:r>
              <a:rPr b="1" lang="en"/>
              <a:t>License </a:t>
            </a:r>
            <a:r>
              <a:rPr lang="en"/>
              <a:t>− React is licensed under the Facebook Inc. Documentation is licensed under CC BY 4.0.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Environment Setup and Configuration</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Download and install - npm</a:t>
            </a:r>
            <a:endParaRPr/>
          </a:p>
          <a:p>
            <a:pPr indent="0" lvl="0" marL="0" rtl="0" algn="l">
              <a:spcBef>
                <a:spcPts val="1200"/>
              </a:spcBef>
              <a:spcAft>
                <a:spcPts val="0"/>
              </a:spcAft>
              <a:buNone/>
            </a:pPr>
            <a:r>
              <a:rPr lang="en"/>
              <a:t>Download and install - nodejs</a:t>
            </a:r>
            <a:endParaRPr/>
          </a:p>
          <a:p>
            <a:pPr indent="0" lvl="0" marL="0" rtl="0" algn="l">
              <a:spcBef>
                <a:spcPts val="1200"/>
              </a:spcBef>
              <a:spcAft>
                <a:spcPts val="0"/>
              </a:spcAft>
              <a:buNone/>
            </a:pPr>
            <a:r>
              <a:rPr lang="en"/>
              <a:t>Download and install - git</a:t>
            </a:r>
            <a:endParaRPr/>
          </a:p>
          <a:p>
            <a:pPr indent="0" lvl="0" marL="0" rtl="0" algn="l">
              <a:spcBef>
                <a:spcPts val="1200"/>
              </a:spcBef>
              <a:spcAft>
                <a:spcPts val="1200"/>
              </a:spcAft>
              <a:buNone/>
            </a:pPr>
            <a:r>
              <a:rPr lang="en"/>
              <a:t>Download and install any editor - like VS Code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Starting with create-react-app</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Create React App is a comfortable environment for learning React, and is the best way to start building a new single-page application in React.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It sets up your development environment so that you can use the latest JavaScript features, provides a nice developer experience, and optimizes your app for production.</a:t>
            </a:r>
            <a:endParaRPr/>
          </a:p>
          <a:p>
            <a:pPr indent="0" lvl="0" marL="0" rtl="0" algn="l">
              <a:spcBef>
                <a:spcPts val="1200"/>
              </a:spcBef>
              <a:spcAft>
                <a:spcPts val="0"/>
              </a:spcAft>
              <a:buClr>
                <a:schemeClr val="dk1"/>
              </a:buClr>
              <a:buSzPct val="61111"/>
              <a:buFont typeface="Arial"/>
              <a:buNone/>
            </a:pPr>
            <a:r>
              <a:rPr b="1" lang="en"/>
              <a:t>npm i create-react-app</a:t>
            </a:r>
            <a:endParaRPr b="1"/>
          </a:p>
          <a:p>
            <a:pPr indent="0" lvl="0" marL="0" rtl="0" algn="l">
              <a:spcBef>
                <a:spcPts val="1200"/>
              </a:spcBef>
              <a:spcAft>
                <a:spcPts val="0"/>
              </a:spcAft>
              <a:buClr>
                <a:schemeClr val="dk1"/>
              </a:buClr>
              <a:buSzPct val="61111"/>
              <a:buFont typeface="Arial"/>
              <a:buNone/>
            </a:pPr>
            <a:r>
              <a:rPr b="1" lang="en"/>
              <a:t>npm create-react-app my-app</a:t>
            </a:r>
            <a:endParaRPr b="1"/>
          </a:p>
          <a:p>
            <a:pPr indent="0" lvl="0" marL="0" rtl="0" algn="l">
              <a:spcBef>
                <a:spcPts val="1200"/>
              </a:spcBef>
              <a:spcAft>
                <a:spcPts val="0"/>
              </a:spcAft>
              <a:buClr>
                <a:schemeClr val="dk1"/>
              </a:buClr>
              <a:buSzPct val="61111"/>
              <a:buFont typeface="Arial"/>
              <a:buNone/>
            </a:pPr>
            <a:r>
              <a:rPr b="1" lang="en"/>
              <a:t>cd my-app</a:t>
            </a:r>
            <a:endParaRPr b="1"/>
          </a:p>
          <a:p>
            <a:pPr indent="0" lvl="0" marL="0" rtl="0" algn="l">
              <a:spcBef>
                <a:spcPts val="1200"/>
              </a:spcBef>
              <a:spcAft>
                <a:spcPts val="1200"/>
              </a:spcAft>
              <a:buNone/>
            </a:pPr>
            <a:r>
              <a:rPr b="1" lang="en"/>
              <a:t>npm start</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JSX</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Using JSX</a:t>
            </a:r>
            <a:endParaRPr/>
          </a:p>
          <a:p>
            <a:pPr indent="0" lvl="0" marL="0" rtl="0" algn="l">
              <a:spcBef>
                <a:spcPts val="1200"/>
              </a:spcBef>
              <a:spcAft>
                <a:spcPts val="0"/>
              </a:spcAft>
              <a:buClr>
                <a:schemeClr val="dk1"/>
              </a:buClr>
              <a:buSzPts val="1100"/>
              <a:buFont typeface="Arial"/>
              <a:buNone/>
            </a:pPr>
            <a:r>
              <a:rPr lang="en"/>
              <a:t>JSX looks like a regular HTML in most cases. We already used it in the Environment Setup chapter. Look at the code from App.jsx where we are returning div.</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React Components</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eriod"/>
            </a:pPr>
            <a:r>
              <a:rPr lang="en"/>
              <a:t>Stateless Component</a:t>
            </a:r>
            <a:endParaRPr/>
          </a:p>
          <a:p>
            <a:pPr indent="-342900" lvl="0" marL="457200" rtl="0" algn="l">
              <a:spcBef>
                <a:spcPts val="0"/>
              </a:spcBef>
              <a:spcAft>
                <a:spcPts val="0"/>
              </a:spcAft>
              <a:buSzPts val="1800"/>
              <a:buAutoNum type="arabicPeriod"/>
            </a:pPr>
            <a:r>
              <a:rPr lang="en"/>
              <a:t>Stateful Component</a:t>
            </a:r>
            <a:endParaRPr/>
          </a:p>
          <a:p>
            <a:pPr indent="0" lvl="0" marL="0" rtl="0" algn="l">
              <a:spcBef>
                <a:spcPts val="1200"/>
              </a:spcBef>
              <a:spcAft>
                <a:spcPts val="0"/>
              </a:spcAft>
              <a:buNone/>
            </a:pPr>
            <a:r>
              <a:rPr lang="en"/>
              <a:t>State is the place where the data comes from. We should always try to make our state as simple as possible and minimize the number of stateful components. If we have, for example, ten components that need data from the state, we should create one container component that will keep the state for all of them.</a:t>
            </a:r>
            <a:endParaRPr/>
          </a:p>
          <a:p>
            <a:pPr indent="0" lvl="0" marL="0" rtl="0" algn="l">
              <a:spcBef>
                <a:spcPts val="1200"/>
              </a:spcBef>
              <a:spcAft>
                <a:spcPts val="0"/>
              </a:spcAft>
              <a:buNone/>
            </a:pPr>
            <a:r>
              <a:rPr lang="en"/>
              <a:t>Using State</a:t>
            </a:r>
            <a:endParaRPr/>
          </a:p>
          <a:p>
            <a:pPr indent="0" lvl="0" marL="0" rtl="0" algn="l">
              <a:spcBef>
                <a:spcPts val="1200"/>
              </a:spcBef>
              <a:spcAft>
                <a:spcPts val="0"/>
              </a:spcAft>
              <a:buNone/>
            </a:pPr>
            <a:r>
              <a:rPr lang="en"/>
              <a:t>The following sample code shows how to create a stateful component using EcmaScript 2016 syntax.</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React Props</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The main difference between state and props is that props are immutable. This is why the container component should define the state that can be updated and changed, while the child components should only pass data from the state using props.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Using Props</a:t>
            </a:r>
            <a:endParaRPr/>
          </a:p>
          <a:p>
            <a:pPr indent="0" lvl="0" marL="0" rtl="0" algn="l">
              <a:spcBef>
                <a:spcPts val="1200"/>
              </a:spcBef>
              <a:spcAft>
                <a:spcPts val="0"/>
              </a:spcAft>
              <a:buClr>
                <a:schemeClr val="dk1"/>
              </a:buClr>
              <a:buSzPts val="1100"/>
              <a:buFont typeface="Arial"/>
              <a:buNone/>
            </a:pPr>
            <a:r>
              <a:rPr lang="en"/>
              <a:t>When we need immutable data in our component, we can just add props to reactDOM.render() function in main.js and use it inside our component.</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