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75" r:id="rId6"/>
    <p:sldId id="259" r:id="rId7"/>
    <p:sldId id="274" r:id="rId8"/>
    <p:sldId id="268" r:id="rId9"/>
    <p:sldId id="266" r:id="rId10"/>
  </p:sldIdLst>
  <p:sldSz cx="9144000" cy="5143500" type="screen16x9"/>
  <p:notesSz cx="9144000" cy="5143500"/>
  <p:embeddedFontLst>
    <p:embeddedFont>
      <p:font typeface="Josefin Sans" panose="00000500000000000000"/>
      <p:regular r:id="rId15"/>
      <p:bold r:id="rId16"/>
    </p:embeddedFont>
    <p:embeddedFont>
      <p:font typeface="Overlock SC" panose="02000506030000020004" charset="0"/>
      <p:regular r:id="rId17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1">
          <a:gsLst>
            <a:gs pos="0">
              <a:schemeClr val="bg1"/>
            </a:gs>
            <a:gs pos="50000">
              <a:schemeClr val="bg1">
                <a:lumMod val="85000"/>
                <a:lumOff val="15000"/>
              </a:schemeClr>
            </a:gs>
            <a:gs pos="100000">
              <a:schemeClr val="bg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10" descr="curved_high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" y="0"/>
            <a:ext cx="9144000" cy="5143500"/>
          </a:xfrm>
          <a:prstGeom prst="rect">
            <a:avLst/>
          </a:prstGeom>
          <a:noFill/>
        </p:spPr>
      </p:pic>
      <p:sp>
        <p:nvSpPr>
          <p:cNvPr id="4" name="Rectangle 11"/>
          <p:cNvSpPr/>
          <p:nvPr/>
        </p:nvSpPr>
        <p:spPr>
          <a:xfrm>
            <a:off x="0" y="4462781"/>
            <a:ext cx="9144000" cy="45719"/>
          </a:xfrm>
          <a:prstGeom prst="rect">
            <a:avLst/>
          </a:prstGeom>
          <a:gradFill rotWithShape="1">
            <a:gsLst>
              <a:gs pos="23000">
                <a:schemeClr val="accent1">
                  <a:alpha val="70000"/>
                  <a:lumMod val="50000"/>
                </a:schemeClr>
              </a:gs>
              <a:gs pos="100000">
                <a:schemeClr val="accent1">
                  <a:alpha val="70000"/>
                  <a:lumMod val="50000"/>
                </a:schemeClr>
              </a:gs>
              <a:gs pos="71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0" y="467783"/>
            <a:ext cx="6429483" cy="220980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4500" b="0" i="0" cap="all" spc="1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29682" y="2789767"/>
            <a:ext cx="6450280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27305" lv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0" i="0" dirty="0">
                <a:solidFill>
                  <a:schemeClr val="tx2">
                    <a:lumMod val="50000"/>
                  </a:schemeClr>
                </a:solidFill>
                <a:latin typeface="+mj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5900" y="47712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75" y="47712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76" y="486821"/>
            <a:ext cx="7899400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lnSpc>
                <a:spcPct val="100000"/>
              </a:lnSpc>
              <a:defRPr lang="en-US" sz="2500" cap="all" spc="15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676" y="1770062"/>
            <a:ext cx="1862138" cy="2380519"/>
          </a:xfrm>
          <a:ln w="38100">
            <a:solidFill>
              <a:schemeClr val="accent1">
                <a:lumMod val="50000"/>
              </a:schemeClr>
            </a:solidFill>
            <a:miter lim="800000"/>
          </a:ln>
        </p:spPr>
        <p:txBody>
          <a:bodyPr rtlCol="0"/>
          <a:lstStyle/>
          <a:p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2495722" y="1770062"/>
            <a:ext cx="1862138" cy="2380519"/>
          </a:xfrm>
          <a:ln w="38100">
            <a:solidFill>
              <a:schemeClr val="accent1">
                <a:lumMod val="50000"/>
              </a:schemeClr>
            </a:solidFill>
            <a:miter lim="800000"/>
          </a:ln>
        </p:spPr>
        <p:txBody>
          <a:bodyPr rtlCol="0"/>
          <a:lstStyle/>
          <a:p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3"/>
          </p:nvPr>
        </p:nvSpPr>
        <p:spPr>
          <a:xfrm>
            <a:off x="4572000" y="1770062"/>
            <a:ext cx="3917953" cy="2380519"/>
          </a:xfrm>
          <a:ln w="38100">
            <a:solidFill>
              <a:schemeClr val="accent1">
                <a:lumMod val="50000"/>
              </a:schemeClr>
            </a:solidFill>
            <a:miter lim="800000"/>
          </a:ln>
        </p:spPr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4"/>
          </p:nvPr>
        </p:nvSpPr>
        <p:spPr>
          <a:xfrm>
            <a:off x="429676" y="4166315"/>
            <a:ext cx="1860300" cy="50093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idx="5"/>
          </p:nvPr>
        </p:nvSpPr>
        <p:spPr>
          <a:xfrm>
            <a:off x="2497559" y="4166315"/>
            <a:ext cx="1860300" cy="50093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type="body" idx="6"/>
          </p:nvPr>
        </p:nvSpPr>
        <p:spPr>
          <a:xfrm>
            <a:off x="4564049" y="4166315"/>
            <a:ext cx="3925904" cy="50093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>
              <a:lnSpc>
                <a:spcPct val="100000"/>
              </a:lnSpc>
              <a:buNone/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76" y="486821"/>
            <a:ext cx="7899400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lnSpc>
                <a:spcPct val="100000"/>
              </a:lnSpc>
              <a:defRPr lang="en-US" sz="2500" cap="all" spc="15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676" y="1770063"/>
            <a:ext cx="1862138" cy="2905304"/>
          </a:xfrm>
          <a:ln w="38100">
            <a:solidFill>
              <a:schemeClr val="accent1">
                <a:lumMod val="50000"/>
              </a:schemeClr>
            </a:solidFill>
            <a:miter lim="800000"/>
          </a:ln>
        </p:spPr>
        <p:txBody>
          <a:bodyPr rtlCol="0"/>
          <a:lstStyle/>
          <a:p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2495722" y="1770063"/>
            <a:ext cx="1862138" cy="2905304"/>
          </a:xfrm>
          <a:ln w="38100">
            <a:solidFill>
              <a:schemeClr val="accent1">
                <a:lumMod val="50000"/>
              </a:schemeClr>
            </a:solidFill>
            <a:miter lim="800000"/>
          </a:ln>
        </p:spPr>
        <p:txBody>
          <a:bodyPr rtlCol="0"/>
          <a:lstStyle/>
          <a:p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3"/>
          </p:nvPr>
        </p:nvSpPr>
        <p:spPr>
          <a:xfrm>
            <a:off x="4561768" y="1770063"/>
            <a:ext cx="1862138" cy="2905304"/>
          </a:xfrm>
          <a:ln w="38100">
            <a:solidFill>
              <a:schemeClr val="accent1">
                <a:lumMod val="50000"/>
              </a:schemeClr>
            </a:solidFill>
            <a:miter lim="800000"/>
          </a:ln>
        </p:spPr>
        <p:txBody>
          <a:bodyPr rtlCol="0"/>
          <a:lstStyle/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4"/>
          </p:nvPr>
        </p:nvSpPr>
        <p:spPr>
          <a:xfrm>
            <a:off x="6627815" y="1770063"/>
            <a:ext cx="1862138" cy="2905304"/>
          </a:xfrm>
          <a:ln w="38100">
            <a:solidFill>
              <a:schemeClr val="accent1">
                <a:lumMod val="50000"/>
              </a:schemeClr>
            </a:solidFill>
            <a:miter lim="800000"/>
          </a:ln>
        </p:spPr>
        <p:txBody>
          <a:bodyPr rtlCol="0"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76" y="486821"/>
            <a:ext cx="7899400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lnSpc>
                <a:spcPct val="100000"/>
              </a:lnSpc>
              <a:defRPr lang="en-US" sz="2500" cap="all" spc="15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76" y="1593850"/>
            <a:ext cx="7901523" cy="2870199"/>
          </a:xfrm>
        </p:spPr>
        <p:txBody>
          <a:bodyPr vert="horz" rtlCol="0">
            <a:normAutofit/>
          </a:bodyPr>
          <a:lstStyle>
            <a:lvl1pPr lvl="0">
              <a:defRPr lang="en-US" sz="1800" dirty="0"/>
            </a:lvl1pPr>
            <a:lvl2pPr lvl="1">
              <a:defRPr lang="en-US" sz="1400" dirty="0"/>
            </a:lvl2pPr>
            <a:lvl3pPr lvl="2">
              <a:defRPr lang="en-US" sz="1200" dirty="0"/>
            </a:lvl3pPr>
            <a:lvl4pPr lvl="3">
              <a:defRPr lang="en-US" sz="1200" dirty="0"/>
            </a:lvl4pPr>
            <a:lvl5pPr lvl="4"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rotWithShape="1"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lines3.png"/>
          <p:cNvPicPr>
            <a:picLocks noChangeAspect="1"/>
          </p:cNvPicPr>
          <p:nvPr/>
        </p:nvPicPr>
        <p:blipFill>
          <a:blip r:embed="rId2">
            <a:alphaModFix amt="39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0151" y="509061"/>
            <a:ext cx="7905750" cy="1565274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5000" b="0" i="0" cap="all" spc="150" dirty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40263" y="2101879"/>
            <a:ext cx="6874937" cy="1655258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4462781"/>
            <a:ext cx="9144000" cy="45719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  <a:gs pos="32000">
                <a:schemeClr val="bg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5900" y="47712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75" y="47712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76" y="486821"/>
            <a:ext cx="7899400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lnSpc>
                <a:spcPct val="100000"/>
              </a:lnSpc>
              <a:defRPr lang="en-US" sz="2500" cap="all" spc="15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76" y="1593850"/>
            <a:ext cx="3702050" cy="2870199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27026" y="1593850"/>
            <a:ext cx="3702050" cy="2870199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440267" y="1542554"/>
            <a:ext cx="3693584" cy="540644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None/>
              <a:defRPr lang="en-US" sz="1600" b="0" cap="all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27026" y="1542553"/>
            <a:ext cx="3692524" cy="540644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None/>
              <a:defRPr lang="en-US" sz="1600" b="0" cap="all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idx="2"/>
          </p:nvPr>
        </p:nvSpPr>
        <p:spPr>
          <a:xfrm>
            <a:off x="429676" y="486821"/>
            <a:ext cx="7899400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lnSpc>
                <a:spcPct val="100000"/>
              </a:lnSpc>
              <a:defRPr lang="en-US" sz="2500" cap="all" spc="15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3"/>
          </p:nvPr>
        </p:nvSpPr>
        <p:spPr>
          <a:xfrm>
            <a:off x="429676" y="2368549"/>
            <a:ext cx="3702050" cy="2095500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27026" y="2368549"/>
            <a:ext cx="3702050" cy="2095500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5900" y="47712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75" y="47712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76" y="486821"/>
            <a:ext cx="7899400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lnSpc>
                <a:spcPct val="100000"/>
              </a:lnSpc>
              <a:defRPr lang="en-US" sz="2500" cap="all" spc="15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e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2" descr="curved_highligh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936566" y="0"/>
            <a:ext cx="211667" cy="5160434"/>
          </a:xfrm>
          <a:prstGeom prst="rect">
            <a:avLst/>
          </a:prstGeom>
          <a:gradFill rotWithShape="1">
            <a:gsLst>
              <a:gs pos="100000">
                <a:schemeClr val="tx1"/>
              </a:gs>
              <a:gs pos="0">
                <a:schemeClr val="tx1">
                  <a:lumMod val="85000"/>
                  <a:lumOff val="1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ne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5" descr="curved_highligh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Rectangle 11"/>
          <p:cNvSpPr/>
          <p:nvPr/>
        </p:nvSpPr>
        <p:spPr>
          <a:xfrm>
            <a:off x="0" y="699558"/>
            <a:ext cx="3778249" cy="893233"/>
          </a:xfrm>
          <a:prstGeom prst="rect">
            <a:avLst/>
          </a:prstGeom>
          <a:gradFill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41" y="766217"/>
            <a:ext cx="2829991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lnSpc>
                <a:spcPct val="100000"/>
              </a:lnSpc>
              <a:defRPr lang="en-US" sz="2500" cap="all" spc="150" baseline="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8936566" y="0"/>
            <a:ext cx="211667" cy="5160434"/>
          </a:xfrm>
          <a:prstGeom prst="rect">
            <a:avLst/>
          </a:prstGeom>
          <a:gradFill rotWithShape="1">
            <a:gsLst>
              <a:gs pos="100000">
                <a:schemeClr val="tx1"/>
              </a:gs>
              <a:gs pos="0">
                <a:schemeClr val="tx1">
                  <a:lumMod val="85000"/>
                  <a:lumOff val="1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3778250" y="700088"/>
            <a:ext cx="5158316" cy="3814762"/>
          </a:xfr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2"/>
          </p:nvPr>
        </p:nvSpPr>
        <p:spPr>
          <a:xfrm>
            <a:off x="435600" y="1702800"/>
            <a:ext cx="2822399" cy="27756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>
              <a:lnSpc>
                <a:spcPct val="100000"/>
              </a:lnSpc>
              <a:buNone/>
              <a:defRPr lang="en-US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ne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5" descr="curved_highligh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Rectangle 11"/>
          <p:cNvSpPr/>
          <p:nvPr/>
        </p:nvSpPr>
        <p:spPr>
          <a:xfrm>
            <a:off x="0" y="699558"/>
            <a:ext cx="3778249" cy="893233"/>
          </a:xfrm>
          <a:prstGeom prst="rect">
            <a:avLst/>
          </a:prstGeom>
          <a:gradFill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41" y="766217"/>
            <a:ext cx="2829991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lnSpc>
                <a:spcPct val="100000"/>
              </a:lnSpc>
              <a:defRPr lang="en-US" sz="2500" cap="all" spc="150" baseline="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8936566" y="0"/>
            <a:ext cx="211667" cy="5160434"/>
          </a:xfrm>
          <a:prstGeom prst="rect">
            <a:avLst/>
          </a:prstGeom>
          <a:gradFill rotWithShape="1">
            <a:gsLst>
              <a:gs pos="100000">
                <a:schemeClr val="tx1"/>
              </a:gs>
              <a:gs pos="0">
                <a:schemeClr val="tx1">
                  <a:lumMod val="85000"/>
                  <a:lumOff val="1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778250" y="718608"/>
            <a:ext cx="5111749" cy="3752320"/>
          </a:xfrm>
          <a:ln w="38100">
            <a:solidFill>
              <a:schemeClr val="accent1">
                <a:lumMod val="50000"/>
              </a:schemeClr>
            </a:solidFill>
            <a:miter lim="800000"/>
          </a:ln>
        </p:spPr>
        <p:txBody>
          <a:bodyPr rtlCol="0"/>
          <a:lstStyle/>
          <a:p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2"/>
          </p:nvPr>
        </p:nvSpPr>
        <p:spPr>
          <a:xfrm>
            <a:off x="435600" y="1702800"/>
            <a:ext cx="2822399" cy="27756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>
              <a:lnSpc>
                <a:spcPct val="100000"/>
              </a:lnSpc>
              <a:buNone/>
              <a:defRPr lang="en-US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5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urved_highlight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9" descr="Lines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Rectangle 11"/>
          <p:cNvSpPr/>
          <p:nvPr/>
        </p:nvSpPr>
        <p:spPr>
          <a:xfrm>
            <a:off x="-1" y="355600"/>
            <a:ext cx="9144001" cy="893233"/>
          </a:xfrm>
          <a:prstGeom prst="rect">
            <a:avLst/>
          </a:prstGeom>
          <a:gradFill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47712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5900" y="47712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37570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667"/>
            <a:ext cx="8229600" cy="2985558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Rectangle 12"/>
          <p:cNvSpPr/>
          <p:nvPr/>
        </p:nvSpPr>
        <p:spPr>
          <a:xfrm>
            <a:off x="8936566" y="0"/>
            <a:ext cx="211667" cy="5160434"/>
          </a:xfrm>
          <a:prstGeom prst="rect">
            <a:avLst/>
          </a:prstGeom>
          <a:gradFill rotWithShape="1">
            <a:gsLst>
              <a:gs pos="100000">
                <a:schemeClr val="tx1"/>
              </a:gs>
              <a:gs pos="0">
                <a:schemeClr val="tx1">
                  <a:lumMod val="85000"/>
                  <a:lumOff val="1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spcBef>
          <a:spcPct val="0"/>
        </a:spcBef>
        <a:buNone/>
        <a:defRPr lang="en-US" sz="2500" dirty="0">
          <a:solidFill>
            <a:schemeClr val="bg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Font typeface="Arial" panose="020B0604020202020204"/>
        <a:buChar char="•"/>
        <a:defRPr lang="en-US" sz="1800" dirty="0">
          <a:solidFill>
            <a:schemeClr val="tx1">
              <a:lumMod val="65000"/>
              <a:lumOff val="35000"/>
            </a:schemeClr>
          </a:solidFill>
          <a:latin typeface="+mn-lt"/>
        </a:defRPr>
      </a:lvl1pPr>
      <a:lvl2pPr marL="742950" lvl="1" indent="-285750" algn="l" rtl="0">
        <a:spcBef>
          <a:spcPct val="20000"/>
        </a:spcBef>
        <a:buFont typeface="Arial" panose="020B0604020202020204"/>
        <a:buChar char="–"/>
        <a:defRPr lang="en-US" sz="1400" dirty="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marL="1143000" lvl="2" indent="-228600" algn="l" rtl="0">
        <a:spcBef>
          <a:spcPct val="20000"/>
        </a:spcBef>
        <a:buFont typeface="Arial" panose="020B0604020202020204"/>
        <a:buChar char="•"/>
        <a:defRPr lang="en-US" sz="1200" dirty="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marL="1600200" lvl="3" indent="-228600" algn="l" rtl="0">
        <a:spcBef>
          <a:spcPct val="20000"/>
        </a:spcBef>
        <a:buFont typeface="Arial" panose="020B0604020202020204"/>
        <a:buChar char="–"/>
        <a:defRPr lang="en-US" sz="1200" dirty="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057400" lvl="4" indent="-228600" algn="l" rtl="0">
        <a:spcBef>
          <a:spcPct val="20000"/>
        </a:spcBef>
        <a:buFont typeface="Arial" panose="020B0604020202020204"/>
        <a:buChar char="»"/>
        <a:defRPr lang="en-US" sz="1200" dirty="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 panose="020B0604020202020204"/>
        <a:buChar char="»"/>
        <a:defRPr lang="en-US" sz="1200" dirty="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 panose="020B0604020202020204"/>
        <a:buChar char="»"/>
        <a:defRPr lang="en-US" sz="1200" dirty="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 panose="020B0604020202020204"/>
        <a:buChar char="»"/>
        <a:defRPr lang="en-US" sz="1200" dirty="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 panose="020B0604020202020204"/>
        <a:buChar char="»"/>
        <a:defRPr lang="en-US" sz="1200" dirty="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" y="514138"/>
            <a:ext cx="6429483" cy="2209800"/>
          </a:xfrm>
        </p:spPr>
        <p:txBody>
          <a:bodyPr rtlCol="0"/>
          <a:lstStyle/>
          <a:p>
            <a:r>
              <a:rPr lang="en-US" b="0" dirty="0">
                <a:solidFill>
                  <a:schemeClr val="bg2">
                    <a:lumMod val="20000"/>
                    <a:lumOff val="80000"/>
                  </a:schemeClr>
                </a:solidFill>
                <a:latin typeface="Josefin Sans" panose="00000500000000000000"/>
              </a:rPr>
              <a:t>WEB</a:t>
            </a:r>
            <a:r>
              <a:rPr lang="en-IN" altLang="en-US" b="0" dirty="0">
                <a:solidFill>
                  <a:schemeClr val="bg2">
                    <a:lumMod val="20000"/>
                    <a:lumOff val="80000"/>
                  </a:schemeClr>
                </a:solidFill>
                <a:latin typeface="Josefin Sans" panose="00000500000000000000"/>
              </a:rPr>
              <a:t> </a:t>
            </a:r>
            <a:r>
              <a:rPr lang="en-US" b="0" dirty="0">
                <a:solidFill>
                  <a:schemeClr val="bg2">
                    <a:lumMod val="20000"/>
                    <a:lumOff val="80000"/>
                  </a:schemeClr>
                </a:solidFill>
                <a:latin typeface="Josefin Sans" panose="00000500000000000000"/>
              </a:rPr>
              <a:t>APP</a:t>
            </a:r>
            <a:r>
              <a:rPr lang="en-IN" altLang="en-US" b="0" dirty="0">
                <a:solidFill>
                  <a:schemeClr val="bg2">
                    <a:lumMod val="20000"/>
                    <a:lumOff val="80000"/>
                  </a:schemeClr>
                </a:solidFill>
                <a:latin typeface="Josefin Sans" panose="00000500000000000000"/>
              </a:rPr>
              <a:t>s using </a:t>
            </a:r>
            <a:r>
              <a:rPr lang="en-I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Josefin Sans" panose="00000500000000000000"/>
              </a:rPr>
              <a:t>REact</a:t>
            </a:r>
            <a:r>
              <a:rPr lang="en-IN" alt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Josefin Sans" panose="00000500000000000000"/>
              </a:rPr>
              <a:t> and </a:t>
            </a:r>
            <a:r>
              <a:rPr lang="en-I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Josefin Sans" panose="00000500000000000000"/>
              </a:rPr>
              <a:t>ANguLAR</a:t>
            </a:r>
            <a:endParaRPr lang="en-IN" altLang="en-US" sz="2800" b="1" dirty="0">
              <a:solidFill>
                <a:schemeClr val="bg2">
                  <a:lumMod val="20000"/>
                  <a:lumOff val="80000"/>
                </a:schemeClr>
              </a:solidFill>
              <a:latin typeface="Josefin Sans" panose="000005000000000000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682" y="2876658"/>
            <a:ext cx="6450280" cy="706966"/>
          </a:xfrm>
        </p:spPr>
        <p:txBody>
          <a:bodyPr rtlCol="0"/>
          <a:lstStyle/>
          <a:p>
            <a:r>
              <a:rPr lang="en-US" dirty="0">
                <a:solidFill>
                  <a:schemeClr val="tx2">
                    <a:lumMod val="95000"/>
                  </a:schemeClr>
                </a:solidFill>
              </a:rPr>
              <a:t>By -</a:t>
            </a:r>
            <a:endParaRPr lang="en-US" dirty="0">
              <a:solidFill>
                <a:schemeClr val="tx2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5000"/>
                  </a:schemeClr>
                </a:solidFill>
              </a:rPr>
              <a:t>      </a:t>
            </a:r>
            <a:r>
              <a:rPr lang="en-IN" altLang="en-US" dirty="0">
                <a:solidFill>
                  <a:schemeClr val="tx2">
                    <a:lumMod val="95000"/>
                  </a:schemeClr>
                </a:solidFill>
              </a:rPr>
              <a:t>Sandeep Kumar - 18BCS6556</a:t>
            </a:r>
            <a:endParaRPr lang="en-IN" altLang="en-US" dirty="0">
              <a:solidFill>
                <a:schemeClr val="tx2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latin typeface="Josefin Sans" panose="00000500000000000000"/>
              </a:rPr>
              <a:t>Introduction</a:t>
            </a:r>
            <a:endParaRPr lang="en-US" b="0" dirty="0">
              <a:latin typeface="Josefin Sans" panose="000005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b="0" dirty="0">
                <a:latin typeface="Josefin Sans" panose="00000500000000000000"/>
              </a:rPr>
              <a:t>A web chat is a system that</a:t>
            </a:r>
            <a:r>
              <a:rPr lang="en-US" b="0" dirty="0">
                <a:latin typeface="Josefin Sans" panose="00000500000000000000"/>
              </a:rPr>
              <a:t> </a:t>
            </a:r>
            <a:r>
              <a:rPr lang="en-US" b="0" dirty="0">
                <a:latin typeface="Josefin Sans" panose="00000500000000000000"/>
              </a:rPr>
              <a:t>allows users to communicate in real-time using easily accessible web interfaces</a:t>
            </a:r>
            <a:r>
              <a:rPr lang="en-US" b="0" dirty="0">
                <a:latin typeface="Josefin Sans" panose="00000500000000000000"/>
              </a:rPr>
              <a:t>. </a:t>
            </a:r>
            <a:endParaRPr lang="en-US" b="0" dirty="0">
              <a:latin typeface="Josefin Sans" panose="00000500000000000000"/>
            </a:endParaRPr>
          </a:p>
          <a:p>
            <a:r>
              <a:rPr lang="en-US" b="0" dirty="0">
                <a:latin typeface="Josefin Sans" panose="00000500000000000000"/>
              </a:rPr>
              <a:t>It is a type of Internet online chat distinguished by its simplicity and accessibility to users who do not wish to take the time to install and learn to use specialized chat software.</a:t>
            </a:r>
            <a:endParaRPr lang="en-US" b="0" dirty="0">
              <a:latin typeface="Josefin Sans" panose="000005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8514" y="3256283"/>
            <a:ext cx="2460088" cy="1292504"/>
          </a:xfrm>
          <a:prstGeom prst="rect">
            <a:avLst/>
          </a:prstGeom>
          <a:noFill/>
          <a:effectLst>
            <a:outerShdw blurRad="50800" dist="95250" dir="2700000">
              <a:srgbClr val="3F3F3F">
                <a:alpha val="39999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latin typeface="Josefin Sans" panose="00000500000000000000"/>
              </a:rPr>
              <a:t>BENEFITS</a:t>
            </a:r>
            <a:endParaRPr lang="en-US" b="0" dirty="0">
              <a:latin typeface="Josefin Sans" panose="000005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>
            <a:normAutofit lnSpcReduction="10000"/>
          </a:bodyPr>
          <a:lstStyle/>
          <a:p>
            <a:r>
              <a:rPr lang="en-US" dirty="0"/>
              <a:t>Inexpensive</a:t>
            </a:r>
            <a:endParaRPr lang="en-US" dirty="0"/>
          </a:p>
          <a:p>
            <a:r>
              <a:rPr lang="en-US" dirty="0"/>
              <a:t>Quick connections</a:t>
            </a:r>
            <a:endParaRPr lang="en-US" dirty="0"/>
          </a:p>
          <a:p>
            <a:r>
              <a:rPr lang="en-IN" altLang="en-US" dirty="0"/>
              <a:t>Reduces Communication gap.</a:t>
            </a:r>
            <a:endParaRPr lang="en-IN" altLang="en-US" dirty="0"/>
          </a:p>
          <a:p>
            <a:r>
              <a:rPr lang="en-IN" altLang="en-US" dirty="0"/>
              <a:t>Search classmates and teachers easily.</a:t>
            </a:r>
            <a:endParaRPr lang="en-IN" altLang="en-US" dirty="0"/>
          </a:p>
          <a:p>
            <a:r>
              <a:rPr lang="en-IN" altLang="en-US" dirty="0"/>
              <a:t>Search directly using UID.</a:t>
            </a:r>
            <a:endParaRPr lang="en-IN" altLang="en-US" dirty="0"/>
          </a:p>
          <a:p>
            <a:r>
              <a:rPr lang="en-US" dirty="0"/>
              <a:t>Quick exits</a:t>
            </a:r>
            <a:endParaRPr lang="en-US" dirty="0"/>
          </a:p>
          <a:p>
            <a:pPr marL="0" indent="0">
              <a:buNone/>
            </a:p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961" y="1931755"/>
            <a:ext cx="3333369" cy="1666675"/>
          </a:xfrm>
          <a:prstGeom prst="rect">
            <a:avLst/>
          </a:prstGeom>
          <a:noFill/>
          <a:effectLst>
            <a:outerShdw blurRad="50800" dist="95250" dir="2700000">
              <a:srgbClr val="3F3F3F">
                <a:alpha val="39999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NEWS WEB APP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</a:t>
            </a:r>
            <a:r>
              <a:rPr lang="en-US"/>
              <a:t>ingle page web Application for news headlines</a:t>
            </a:r>
            <a:endParaRPr lang="en-US"/>
          </a:p>
          <a:p>
            <a:r>
              <a:rPr lang="en-US"/>
              <a:t>connected to news API.  </a:t>
            </a:r>
            <a:endParaRPr lang="en-US"/>
          </a:p>
          <a:p>
            <a:r>
              <a:rPr lang="en-US"/>
              <a:t>Used ReactJs, HTML, CSS and JavaScript.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IN" altLang="en-US" b="0" dirty="0">
                <a:latin typeface="Josefin Sans" panose="00000500000000000000"/>
              </a:rPr>
              <a:t>Technologies Used</a:t>
            </a:r>
            <a:br>
              <a:rPr lang="en-IN" altLang="en-US" b="0" dirty="0">
                <a:latin typeface="Josefin Sans" panose="00000500000000000000"/>
              </a:rPr>
            </a:br>
            <a:r>
              <a:rPr lang="en-IN" altLang="en-US" b="0" dirty="0">
                <a:latin typeface="Josefin Sans" panose="00000500000000000000"/>
              </a:rPr>
              <a:t>1. React js</a:t>
            </a:r>
            <a:endParaRPr lang="en-IN" altLang="en-US" b="0" dirty="0">
              <a:latin typeface="Josefin Sans" panose="00000500000000000000"/>
            </a:endParaRPr>
          </a:p>
        </p:txBody>
      </p:sp>
      <p:pic>
        <p:nvPicPr>
          <p:cNvPr id="3" name="Content Placeholder 2" descr="C:\Users\singh\Downloads\What-is-ReactJS.jpgWhat-is-ReactJS"/>
          <p:cNvPicPr>
            <a:picLocks noGrp="1" noChangeAspect="1"/>
          </p:cNvPicPr>
          <p:nvPr>
            <p:ph idx="1"/>
          </p:nvPr>
        </p:nvPicPr>
        <p:blipFill>
          <a:blip r:embed="rId1"/>
          <a:srcRect l="6547" r="10132" b="1465"/>
          <a:stretch>
            <a:fillRect/>
          </a:stretch>
        </p:blipFill>
        <p:spPr>
          <a:xfrm>
            <a:off x="5029200" y="2114550"/>
            <a:ext cx="3733800" cy="2305685"/>
          </a:xfrm>
          <a:noFill/>
          <a:effectLst>
            <a:outerShdw blurRad="50800" dist="95250" dir="2700000">
              <a:srgbClr val="3F3F3F">
                <a:alpha val="39999"/>
              </a:srgbClr>
            </a:outerShdw>
          </a:effectLst>
        </p:spPr>
      </p:pic>
      <p:sp>
        <p:nvSpPr>
          <p:cNvPr id="4" name="Text Box 3"/>
          <p:cNvSpPr txBox="1"/>
          <p:nvPr/>
        </p:nvSpPr>
        <p:spPr>
          <a:xfrm>
            <a:off x="381000" y="1975485"/>
            <a:ext cx="42926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ReactJS is a declarative, efficient, and flexible JavaScript library for building </a:t>
            </a:r>
            <a:r>
              <a:rPr lang="en-US" b="1"/>
              <a:t>reusable UI components</a:t>
            </a:r>
            <a:r>
              <a:rPr lang="en-US"/>
              <a:t>. It is an open-source, component-based </a:t>
            </a:r>
            <a:r>
              <a:rPr lang="en-US" b="1"/>
              <a:t>front end library</a:t>
            </a:r>
            <a:r>
              <a:rPr lang="en-US"/>
              <a:t> which is responsible only for the view layer of the application. It was initially developed and maintained by </a:t>
            </a:r>
            <a:r>
              <a:rPr lang="en-US" b="1"/>
              <a:t>Facebook </a:t>
            </a:r>
            <a:r>
              <a:rPr lang="en-US"/>
              <a:t>and later used in its products like WhatsApp &amp; Instagram.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2. ANGULAR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76" y="2038350"/>
            <a:ext cx="3702050" cy="2870199"/>
          </a:xfrm>
        </p:spPr>
        <p:txBody>
          <a:bodyPr/>
          <a:p>
            <a:r>
              <a:rPr lang="en-US"/>
              <a:t>Angular is a TypeScript-based free and open-source web application framework led by the Angular Team at Google and by a community of individuals and corporations.</a:t>
            </a:r>
            <a:endParaRPr lang="en-US"/>
          </a:p>
        </p:txBody>
      </p:sp>
      <p:pic>
        <p:nvPicPr>
          <p:cNvPr id="5" name="Content Placeholder 4" descr="angu"/>
          <p:cNvPicPr>
            <a:picLocks noChangeAspect="1"/>
          </p:cNvPicPr>
          <p:nvPr>
            <p:ph idx="2"/>
          </p:nvPr>
        </p:nvPicPr>
        <p:blipFill>
          <a:blip r:embed="rId1"/>
          <a:stretch>
            <a:fillRect/>
          </a:stretch>
        </p:blipFill>
        <p:spPr>
          <a:xfrm>
            <a:off x="4627245" y="2038350"/>
            <a:ext cx="3702050" cy="1851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br>
              <a:rPr lang="en-IN" altLang="en-US" b="0" dirty="0">
                <a:latin typeface="Josefin Sans" panose="00000500000000000000"/>
              </a:rPr>
            </a:br>
            <a:r>
              <a:rPr lang="en-IN" altLang="en-US" b="0" dirty="0">
                <a:latin typeface="Josefin Sans" panose="00000500000000000000"/>
              </a:rPr>
              <a:t>2</a:t>
            </a:r>
            <a:r>
              <a:rPr lang="en-IN" altLang="en-US" b="0" dirty="0">
                <a:latin typeface="Josefin Sans" panose="00000500000000000000"/>
              </a:rPr>
              <a:t>. Firebase</a:t>
            </a:r>
            <a:endParaRPr lang="en-IN" altLang="en-US" b="0" dirty="0">
              <a:latin typeface="Josefin Sans" panose="00000500000000000000"/>
            </a:endParaRPr>
          </a:p>
        </p:txBody>
      </p:sp>
      <p:pic>
        <p:nvPicPr>
          <p:cNvPr id="3" name="Content Placeholder 2" descr="C:\Users\singh\Downloads\images (1).pngimages (1)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029200" y="2342833"/>
            <a:ext cx="3733800" cy="1692910"/>
          </a:xfrm>
          <a:noFill/>
          <a:effectLst>
            <a:outerShdw blurRad="50800" dist="95250" dir="2700000">
              <a:srgbClr val="3F3F3F">
                <a:alpha val="39999"/>
              </a:srgbClr>
            </a:outerShdw>
          </a:effectLst>
        </p:spPr>
      </p:pic>
      <p:sp>
        <p:nvSpPr>
          <p:cNvPr id="4" name="Text Box 3"/>
          <p:cNvSpPr txBox="1"/>
          <p:nvPr/>
        </p:nvSpPr>
        <p:spPr>
          <a:xfrm>
            <a:off x="381000" y="1975485"/>
            <a:ext cx="4648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Firebase is a Backend-as-a-Service(BaaS) which started as a YC11 startup. It grew up into a next-generation app-development platform on Google Cloud Platform</a:t>
            </a:r>
            <a:endParaRPr lang="en-US"/>
          </a:p>
          <a:p>
            <a:r>
              <a:rPr lang="en-US" b="1"/>
              <a:t>Firebase Features</a:t>
            </a:r>
            <a:r>
              <a:rPr lang="en-IN" altLang="en-US"/>
              <a:t> -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Real-time Database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Authentication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Hosting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47" y="389696"/>
            <a:ext cx="7905750" cy="2806789"/>
          </a:xfrm>
        </p:spPr>
        <p:txBody>
          <a:bodyPr vert="horz" rtlCol="0">
            <a:normAutofit/>
          </a:bodyPr>
          <a:lstStyle/>
          <a:p>
            <a:pPr algn="ctr"/>
            <a:r>
              <a:rPr lang="en-US" b="0" dirty="0">
                <a:latin typeface="Josefin Sans" panose="00000500000000000000"/>
              </a:rPr>
              <a:t>THANK </a:t>
            </a:r>
            <a:endParaRPr lang="en-US" b="0" dirty="0">
              <a:latin typeface="Josefin Sans" panose="00000500000000000000"/>
            </a:endParaRPr>
          </a:p>
          <a:p>
            <a:pPr algn="ctr"/>
            <a:r>
              <a:rPr lang="en-US" b="0" dirty="0">
                <a:latin typeface="Josefin Sans" panose="00000500000000000000"/>
              </a:rPr>
              <a:t> </a:t>
            </a:r>
            <a:r>
              <a:rPr lang="en-US" b="0" dirty="0">
                <a:latin typeface="Josefin Sans" panose="00000500000000000000"/>
              </a:rPr>
              <a:t>YOU</a:t>
            </a:r>
            <a:endParaRPr lang="en-US" b="0" dirty="0">
              <a:latin typeface="Josefin Sans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nstripes">
  <a:themeElements>
    <a:clrScheme name="Lightbox">
      <a:dk1>
        <a:srgbClr val="000000"/>
      </a:dk1>
      <a:lt1>
        <a:srgbClr val="FFFFFF"/>
      </a:lt1>
      <a:dk2>
        <a:srgbClr val="19323E"/>
      </a:dk2>
      <a:lt2>
        <a:srgbClr val="E9F4F4"/>
      </a:lt2>
      <a:accent1>
        <a:srgbClr val="7ECDC3"/>
      </a:accent1>
      <a:accent2>
        <a:srgbClr val="E8524F"/>
      </a:accent2>
      <a:accent3>
        <a:srgbClr val="F47B20"/>
      </a:accent3>
      <a:accent4>
        <a:srgbClr val="6C9137"/>
      </a:accent4>
      <a:accent5>
        <a:srgbClr val="F4C520"/>
      </a:accent5>
      <a:accent6>
        <a:srgbClr val="6B0D3F"/>
      </a:accent6>
      <a:hlink>
        <a:srgbClr val="7ECDC3"/>
      </a:hlink>
      <a:folHlink>
        <a:srgbClr val="6B0D3F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Pinstrip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nstripes">
  <a:themeElements>
    <a:clrScheme name="Lightbox">
      <a:dk1>
        <a:srgbClr val="000000"/>
      </a:dk1>
      <a:lt1>
        <a:srgbClr val="FFFFFF"/>
      </a:lt1>
      <a:dk2>
        <a:srgbClr val="19323E"/>
      </a:dk2>
      <a:lt2>
        <a:srgbClr val="E9F4F4"/>
      </a:lt2>
      <a:accent1>
        <a:srgbClr val="7ECDC3"/>
      </a:accent1>
      <a:accent2>
        <a:srgbClr val="E8524F"/>
      </a:accent2>
      <a:accent3>
        <a:srgbClr val="F47B20"/>
      </a:accent3>
      <a:accent4>
        <a:srgbClr val="6C9137"/>
      </a:accent4>
      <a:accent5>
        <a:srgbClr val="F4C520"/>
      </a:accent5>
      <a:accent6>
        <a:srgbClr val="6B0D3F"/>
      </a:accent6>
      <a:hlink>
        <a:srgbClr val="7ECDC3"/>
      </a:hlink>
      <a:folHlink>
        <a:srgbClr val="6B0D3F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Pinstrip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WPS Presentation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Josefin Sans</vt:lpstr>
      <vt:lpstr>Overlock SC</vt:lpstr>
      <vt:lpstr>Microsoft YaHei</vt:lpstr>
      <vt:lpstr>Arial Unicode MS</vt:lpstr>
      <vt:lpstr>Josefin Sans</vt:lpstr>
      <vt:lpstr>Pinstripes</vt:lpstr>
      <vt:lpstr>React WEB-BASED CHAT APP</vt:lpstr>
      <vt:lpstr>Introduction</vt:lpstr>
      <vt:lpstr>BENEFITS</vt:lpstr>
      <vt:lpstr>PowerPoint 演示文稿</vt:lpstr>
      <vt:lpstr>Technologies Used 1. React js</vt:lpstr>
      <vt:lpstr>PowerPoint 演示文稿</vt:lpstr>
      <vt:lpstr> 2. Firebase</vt:lpstr>
      <vt:lpstr> YOU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Tushar</dc:creator>
  <cp:lastModifiedBy>singh</cp:lastModifiedBy>
  <cp:revision>5</cp:revision>
  <dcterms:created xsi:type="dcterms:W3CDTF">2021-11-23T17:56:00Z</dcterms:created>
  <dcterms:modified xsi:type="dcterms:W3CDTF">2022-06-15T20:22:25Z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78686FCD23764D009538842876972329</vt:lpwstr>
  </property>
  <property fmtid="{D5CDD505-2E9C-101B-9397-08002B2CF9AE}" pid="3" name="KSOProductBuildVer">
    <vt:lpwstr>1033-11.2.0.10451</vt:lpwstr>
  </property>
</Properties>
</file>