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24"/>
  </p:notesMasterIdLst>
  <p:sldIdLst>
    <p:sldId id="256" r:id="rId2"/>
    <p:sldId id="287" r:id="rId3"/>
    <p:sldId id="289" r:id="rId4"/>
    <p:sldId id="314" r:id="rId5"/>
    <p:sldId id="315" r:id="rId6"/>
    <p:sldId id="293" r:id="rId7"/>
    <p:sldId id="304" r:id="rId8"/>
    <p:sldId id="302" r:id="rId9"/>
    <p:sldId id="305" r:id="rId10"/>
    <p:sldId id="306" r:id="rId11"/>
    <p:sldId id="303" r:id="rId12"/>
    <p:sldId id="307" r:id="rId13"/>
    <p:sldId id="308" r:id="rId14"/>
    <p:sldId id="309" r:id="rId15"/>
    <p:sldId id="262" r:id="rId16"/>
    <p:sldId id="311" r:id="rId17"/>
    <p:sldId id="312" r:id="rId18"/>
    <p:sldId id="313" r:id="rId19"/>
    <p:sldId id="286" r:id="rId20"/>
    <p:sldId id="271" r:id="rId21"/>
    <p:sldId id="263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F4F258-BFB6-49DF-8A87-F39C5C2344F9}">
          <p14:sldIdLst>
            <p14:sldId id="256"/>
            <p14:sldId id="287"/>
            <p14:sldId id="289"/>
            <p14:sldId id="314"/>
            <p14:sldId id="315"/>
            <p14:sldId id="293"/>
            <p14:sldId id="304"/>
            <p14:sldId id="302"/>
            <p14:sldId id="305"/>
            <p14:sldId id="306"/>
            <p14:sldId id="303"/>
            <p14:sldId id="307"/>
            <p14:sldId id="308"/>
            <p14:sldId id="309"/>
            <p14:sldId id="262"/>
            <p14:sldId id="311"/>
            <p14:sldId id="312"/>
            <p14:sldId id="313"/>
            <p14:sldId id="286"/>
            <p14:sldId id="271"/>
            <p14:sldId id="263"/>
            <p14:sldId id="292"/>
          </p14:sldIdLst>
        </p14:section>
        <p14:section name="Untitled Section" id="{D90781FF-1C8F-49BB-8F74-508D33E89EE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5354A-1F1E-4D04-9526-ADB7E6324875}" v="237" dt="2025-01-27T09:37:20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41" autoAdjust="0"/>
  </p:normalViewPr>
  <p:slideViewPr>
    <p:cSldViewPr snapToGrid="0" snapToObjects="1">
      <p:cViewPr varScale="1">
        <p:scale>
          <a:sx n="59" d="100"/>
          <a:sy n="59" d="100"/>
        </p:scale>
        <p:origin x="14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C2339-F48F-48EE-BC30-C1CC37745415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2358-0E74-4C7D-9E53-A8741442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2358-0E74-4C7D-9E53-A8741442A91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4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2118-46C1-247E-615E-90642320C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573F-AA4D-D4DB-EDD7-782DE95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2F02-008A-B720-DF21-E1AEE18D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A161-DE85-4E3F-0C18-79189AEF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B7AD-5781-5D38-54EF-A71C26D9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4C6F4-FC65-1FA4-2181-C2CB2CCE2D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C5D2-8753-2DC9-DCDE-A07FD998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F9629-1FCD-C98E-0E48-C7AB74E2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0590-11FA-8E44-EECE-782D9819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D386-B02A-6788-9B3B-79A578FA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8C23-2D0A-3F11-FCC8-422A72F7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6F80A-7A34-2A53-F5B3-7D94C412A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61107-4637-7CE6-7AA9-084CAA91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5033-F9A8-9A89-CDC1-C1D2421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9C22-C96D-13F9-B92E-475177F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0751-99D2-2820-ABEC-174553E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9BAC0-DA54-5ED0-1043-3F60E98983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AB694-586A-FD5E-F773-ADC9A552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CBE5B-A8F8-31F4-FD64-4EBA480D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557FB-B9DF-8B92-9CE2-B3338448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481AE5-30E4-2B6D-892B-A60A4001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918F-5D3D-AD67-A352-B53C9AC7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EE85-305F-0337-98FA-C96A5E06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2D0E-5084-F599-967E-08F5AF2E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1B76-0660-0EEB-DB6C-468EF8A9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3AC8-F9EA-F685-1CEA-2DF566B9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7BA4-8664-0379-1182-397F7928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11BD6-F51B-F4C4-553E-95B739A9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A14-5B54-A2B5-DC3A-26D5A53C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5195-687B-1687-9D6C-D125B5D9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8D90-3565-BD00-220A-153821AC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42EA-F019-6ACC-8295-24CAF1BF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5B6F-A8C5-7D47-EBCA-696D0A8B7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282EA-D930-B83A-8A2A-5530AC7E8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953D-AD67-BFCF-6A42-0A82B019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3E63C-4D81-94F8-71D1-9A648892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4B738-64AA-3FC7-964F-9B29172D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2B2-C471-6A58-8B47-2F5FD012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B29C-69C1-8E25-2CD3-73FAAC50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6E9D9-DA9E-70E0-8A1C-78DFB8E9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203E-22FE-C9DC-332E-6712E0B4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550CE-290B-F0AF-BF91-88DB23D0C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BB584-A619-347D-173E-77C55E80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44B3B-700C-F496-12AC-C13ABB4C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0D66B-C53C-7AB6-F3C0-28D2B1D3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930F-062D-9793-E9AB-09B5C888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E71AE-32CC-7FC9-AD2B-45A9BC9F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C5DE2-8FCC-E228-ED23-8EE4B8BA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6E294-4C2D-0BD2-C387-984BBC61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6E2B4-9B22-D83E-64AB-2C96E18C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9EAC9-FEAF-9466-09F5-AC36CE6F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C0035-3D76-9A41-1909-ECBD10B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78BB-5908-50E1-4A62-149F0B77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EC22-5E2A-4221-D7CF-72E411CA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DBC8E-9A4E-4F61-B825-C7C88FEA9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3C05-0F1A-E3EE-9D30-3C255E6A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06C2-7643-8BA8-1B8F-C5400AB4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08D4A-0ACB-6922-9071-A59260ED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E731-21B7-A1B1-8E7F-26761BCC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ACEEF-B4A0-FD9D-9C7F-FB36C2374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09F6-8118-5444-66A2-D6C8C0D4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52B-6FC5-A2DA-FC57-88C5C8D0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4F5B-5746-6841-0915-94817B46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3965-38D0-46EC-7B3B-3638FB76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DB72F-8F8F-C268-93E4-5647EE90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B6262-87F6-DE32-95E9-73CBA11C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7B7A-677F-2D00-7A24-35986EFFA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81A4-A6FC-F89C-7952-39833E358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99DF-1BE1-5911-6001-655F0134B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F4002-CC4F-D0B4-8C6D-540D87F91BD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81427-239A-7041-3E1F-E9D6657C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332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DC992-A88B-A76D-57BE-F4A7C1D0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9641"/>
            <a:ext cx="1602658" cy="1331520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564605A5-BAA8-8D86-FEC1-9B1EF91DF5E0}"/>
              </a:ext>
            </a:extLst>
          </p:cNvPr>
          <p:cNvSpPr/>
          <p:nvPr/>
        </p:nvSpPr>
        <p:spPr>
          <a:xfrm>
            <a:off x="648929" y="776213"/>
            <a:ext cx="7610168" cy="885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69"/>
              </a:lnSpc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AtliQ Mart Diwali &amp; Sankranti Promotion Analysis</a:t>
            </a:r>
            <a:endParaRPr lang="en-US" sz="36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032B4E01-D68D-E49B-D447-A676E0E174D8}"/>
              </a:ext>
            </a:extLst>
          </p:cNvPr>
          <p:cNvSpPr/>
          <p:nvPr/>
        </p:nvSpPr>
        <p:spPr>
          <a:xfrm>
            <a:off x="934064" y="2585180"/>
            <a:ext cx="7118555" cy="8132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dirty="0"/>
              <a:t>This presentation looks at how well </a:t>
            </a:r>
            <a:r>
              <a:rPr lang="en-US" dirty="0" err="1"/>
              <a:t>AtliQ</a:t>
            </a:r>
            <a:r>
              <a:rPr lang="en-US" dirty="0"/>
              <a:t> Mart's Diwali and Sankranti promotions worked and gives suggestions to improve future marketing plans.</a:t>
            </a:r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12B685A9-295A-0094-1FFA-AD327A5124A7}"/>
              </a:ext>
            </a:extLst>
          </p:cNvPr>
          <p:cNvSpPr/>
          <p:nvPr/>
        </p:nvSpPr>
        <p:spPr>
          <a:xfrm>
            <a:off x="2536920" y="3991897"/>
            <a:ext cx="3834185" cy="3295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38"/>
              </a:lnSpc>
            </a:pPr>
            <a:r>
              <a:rPr lang="en-US" sz="3200" dirty="0" err="1"/>
              <a:t>Kalavapalli</a:t>
            </a:r>
            <a:r>
              <a:rPr lang="en-US" sz="3200" dirty="0"/>
              <a:t> Sandeep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7">
            <a:extLst>
              <a:ext uri="{FF2B5EF4-FFF2-40B4-BE49-F238E27FC236}">
                <a16:creationId xmlns:a16="http://schemas.microsoft.com/office/drawing/2014/main" id="{51FABC77-6B91-74A4-7812-9CBFEA4E2EA5}"/>
              </a:ext>
            </a:extLst>
          </p:cNvPr>
          <p:cNvSpPr/>
          <p:nvPr/>
        </p:nvSpPr>
        <p:spPr>
          <a:xfrm>
            <a:off x="397796" y="544282"/>
            <a:ext cx="8151763" cy="618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Promotion performance by incremental revenue (IR)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CF5D2-7AD6-A01B-4EB6-33826B0C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11" y="970483"/>
            <a:ext cx="5832686" cy="2293827"/>
          </a:xfrm>
          <a:prstGeom prst="rect">
            <a:avLst/>
          </a:prstGeom>
        </p:spPr>
      </p:pic>
      <p:sp>
        <p:nvSpPr>
          <p:cNvPr id="7" name="Text 7">
            <a:extLst>
              <a:ext uri="{FF2B5EF4-FFF2-40B4-BE49-F238E27FC236}">
                <a16:creationId xmlns:a16="http://schemas.microsoft.com/office/drawing/2014/main" id="{EB969BC8-00C3-3193-C7DA-DABE8BE301D9}"/>
              </a:ext>
            </a:extLst>
          </p:cNvPr>
          <p:cNvSpPr/>
          <p:nvPr/>
        </p:nvSpPr>
        <p:spPr>
          <a:xfrm>
            <a:off x="397795" y="3366093"/>
            <a:ext cx="8151763" cy="440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Promotion performance by cities (IR)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F90BF-0440-93E2-A912-49E23CD3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14" y="3913239"/>
            <a:ext cx="6482841" cy="26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F6A3EB-6AD5-AB74-A62B-36A10FE1DF47}"/>
              </a:ext>
            </a:extLst>
          </p:cNvPr>
          <p:cNvSpPr/>
          <p:nvPr/>
        </p:nvSpPr>
        <p:spPr>
          <a:xfrm>
            <a:off x="0" y="305530"/>
            <a:ext cx="9144000" cy="757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A6280-0454-BA81-5050-0FE21DA3C4E5}"/>
              </a:ext>
            </a:extLst>
          </p:cNvPr>
          <p:cNvSpPr txBox="1"/>
          <p:nvPr/>
        </p:nvSpPr>
        <p:spPr>
          <a:xfrm>
            <a:off x="1445091" y="422445"/>
            <a:ext cx="5747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Product and Category Analysis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C0453464-2566-E76D-867C-D570AE85A041}"/>
              </a:ext>
            </a:extLst>
          </p:cNvPr>
          <p:cNvSpPr/>
          <p:nvPr/>
        </p:nvSpPr>
        <p:spPr>
          <a:xfrm>
            <a:off x="461866" y="1062580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Category  in terms of Incremental revenue(IR).</a:t>
            </a:r>
            <a:endParaRPr lang="en-US" sz="221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48EF2-7562-1644-CBA4-D6AB33D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3" y="1416940"/>
            <a:ext cx="5719071" cy="2565489"/>
          </a:xfrm>
          <a:prstGeom prst="rect">
            <a:avLst/>
          </a:prstGeom>
        </p:spPr>
      </p:pic>
      <p:sp>
        <p:nvSpPr>
          <p:cNvPr id="11" name="Text 0">
            <a:extLst>
              <a:ext uri="{FF2B5EF4-FFF2-40B4-BE49-F238E27FC236}">
                <a16:creationId xmlns:a16="http://schemas.microsoft.com/office/drawing/2014/main" id="{A9856B9E-AB6E-3B65-ABFF-3D28951478FD}"/>
              </a:ext>
            </a:extLst>
          </p:cNvPr>
          <p:cNvSpPr/>
          <p:nvPr/>
        </p:nvSpPr>
        <p:spPr>
          <a:xfrm>
            <a:off x="461866" y="3982429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Category  in terms of Incremental Sold Units (ISU).</a:t>
            </a:r>
            <a:endParaRPr lang="en-US" sz="2219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02FF7B-A4FA-8EA9-A3CF-0C10878A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8" y="4336788"/>
            <a:ext cx="5576503" cy="22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1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5F52B7-773E-2BAA-EBA9-7ACE9053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189517"/>
            <a:ext cx="6676103" cy="2310768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59996C1A-B270-1A6D-9C1B-757694374D0F}"/>
              </a:ext>
            </a:extLst>
          </p:cNvPr>
          <p:cNvSpPr/>
          <p:nvPr/>
        </p:nvSpPr>
        <p:spPr>
          <a:xfrm>
            <a:off x="437285" y="713651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2 Products in terms of Incremental revenue (IR).</a:t>
            </a:r>
            <a:endParaRPr lang="en-US" sz="221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4285C-636E-1821-9404-D01CDB04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5" y="4197941"/>
            <a:ext cx="6676102" cy="2094704"/>
          </a:xfrm>
          <a:prstGeom prst="rect">
            <a:avLst/>
          </a:prstGeom>
        </p:spPr>
      </p:pic>
      <p:sp>
        <p:nvSpPr>
          <p:cNvPr id="11" name="Text 0">
            <a:extLst>
              <a:ext uri="{FF2B5EF4-FFF2-40B4-BE49-F238E27FC236}">
                <a16:creationId xmlns:a16="http://schemas.microsoft.com/office/drawing/2014/main" id="{8D815FBA-A359-6BBF-108F-29E42FC55537}"/>
              </a:ext>
            </a:extLst>
          </p:cNvPr>
          <p:cNvSpPr/>
          <p:nvPr/>
        </p:nvSpPr>
        <p:spPr>
          <a:xfrm>
            <a:off x="437285" y="3671933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2 Products in terms of Incremental Sold Units (ISU).</a:t>
            </a:r>
            <a:endParaRPr lang="en-US" sz="2219" dirty="0"/>
          </a:p>
        </p:txBody>
      </p:sp>
    </p:spTree>
    <p:extLst>
      <p:ext uri="{BB962C8B-B14F-4D97-AF65-F5344CB8AC3E}">
        <p14:creationId xmlns:p14="http://schemas.microsoft.com/office/powerpoint/2010/main" val="285606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20722A7-1A72-715F-42A2-F21C9093096F}"/>
              </a:ext>
            </a:extLst>
          </p:cNvPr>
          <p:cNvSpPr/>
          <p:nvPr/>
        </p:nvSpPr>
        <p:spPr>
          <a:xfrm>
            <a:off x="433069" y="745492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2 Products in terms of Incremental revenue (IR).</a:t>
            </a:r>
            <a:endParaRPr lang="en-US" sz="2219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10FBDE05-B169-2402-23DC-52C9CE779950}"/>
              </a:ext>
            </a:extLst>
          </p:cNvPr>
          <p:cNvSpPr/>
          <p:nvPr/>
        </p:nvSpPr>
        <p:spPr>
          <a:xfrm>
            <a:off x="433069" y="3554741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2 Products in terms of Incremental Sold Units (ISU).</a:t>
            </a:r>
            <a:endParaRPr lang="en-US" sz="2219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E33611-00E5-4B33-C825-1C083D17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248698"/>
            <a:ext cx="6990735" cy="2180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040395-CAA1-E441-0C96-D362DEDA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2" y="4127006"/>
            <a:ext cx="6990735" cy="22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9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0">
            <a:extLst>
              <a:ext uri="{FF2B5EF4-FFF2-40B4-BE49-F238E27FC236}">
                <a16:creationId xmlns:a16="http://schemas.microsoft.com/office/drawing/2014/main" id="{DFD83B40-7C87-941A-8441-9F4662F94553}"/>
              </a:ext>
            </a:extLst>
          </p:cNvPr>
          <p:cNvSpPr/>
          <p:nvPr/>
        </p:nvSpPr>
        <p:spPr>
          <a:xfrm>
            <a:off x="437285" y="893375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10 Products in terms of Revenue Before and After</a:t>
            </a:r>
            <a:endParaRPr lang="en-US" sz="221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9D517-B957-4AFD-A876-D1C5AAD1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6" y="1579838"/>
            <a:ext cx="7349862" cy="47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FB62E5-4F92-E5A8-5D4F-584722267ADE}"/>
              </a:ext>
            </a:extLst>
          </p:cNvPr>
          <p:cNvSpPr/>
          <p:nvPr/>
        </p:nvSpPr>
        <p:spPr>
          <a:xfrm>
            <a:off x="0" y="468261"/>
            <a:ext cx="9144000" cy="8947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129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Ad-hoc Queries and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High-value products on BOGOF promotions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and base price &gt; 500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Store count by city for operational </a:t>
            </a:r>
            <a:r>
              <a:rPr lang="en-US" dirty="0"/>
              <a:t>       o</a:t>
            </a:r>
            <a:r>
              <a:rPr dirty="0"/>
              <a:t>ptimization.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Campaign-wise revenue before and after promotions.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77E5EF-CEC8-58B6-66FB-9366B0A53609}"/>
              </a:ext>
            </a:extLst>
          </p:cNvPr>
          <p:cNvSpPr/>
          <p:nvPr/>
        </p:nvSpPr>
        <p:spPr>
          <a:xfrm>
            <a:off x="0" y="540849"/>
            <a:ext cx="9144000" cy="7951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3519-192D-18B5-D0B2-0C2EA940BCF0}"/>
              </a:ext>
            </a:extLst>
          </p:cNvPr>
          <p:cNvSpPr txBox="1"/>
          <p:nvPr/>
        </p:nvSpPr>
        <p:spPr>
          <a:xfrm>
            <a:off x="771831" y="1638542"/>
            <a:ext cx="6612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High-value products on BOGOF promotions and base price &gt; 500.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14B5428-FCF0-A0C3-7BE4-ED02A25702EE}"/>
              </a:ext>
            </a:extLst>
          </p:cNvPr>
          <p:cNvSpPr/>
          <p:nvPr/>
        </p:nvSpPr>
        <p:spPr>
          <a:xfrm>
            <a:off x="2581341" y="903264"/>
            <a:ext cx="3526574" cy="3624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High-Value Products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94E1718-0A9D-D911-F7DD-DB91BB677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12671"/>
              </p:ext>
            </p:extLst>
          </p:nvPr>
        </p:nvGraphicFramePr>
        <p:xfrm>
          <a:off x="771831" y="2750578"/>
          <a:ext cx="6681021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717">
                  <a:extLst>
                    <a:ext uri="{9D8B030D-6E8A-4147-A177-3AD203B41FA5}">
                      <a16:colId xmlns:a16="http://schemas.microsoft.com/office/drawing/2014/main" val="2342853584"/>
                    </a:ext>
                  </a:extLst>
                </a:gridCol>
                <a:gridCol w="1750142">
                  <a:extLst>
                    <a:ext uri="{9D8B030D-6E8A-4147-A177-3AD203B41FA5}">
                      <a16:colId xmlns:a16="http://schemas.microsoft.com/office/drawing/2014/main" val="2717962267"/>
                    </a:ext>
                  </a:extLst>
                </a:gridCol>
                <a:gridCol w="1573162">
                  <a:extLst>
                    <a:ext uri="{9D8B030D-6E8A-4147-A177-3AD203B41FA5}">
                      <a16:colId xmlns:a16="http://schemas.microsoft.com/office/drawing/2014/main" val="331412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B1B27"/>
                          </a:solidFill>
                        </a:rPr>
                        <a:t>Product Name</a:t>
                      </a:r>
                      <a:endParaRPr lang="en-US" sz="24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B1B27"/>
                          </a:solidFill>
                        </a:rPr>
                        <a:t>Base Price </a:t>
                      </a:r>
                      <a:endParaRPr lang="en-US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B1B27"/>
                          </a:solidFill>
                        </a:rPr>
                        <a:t>Promotion</a:t>
                      </a:r>
                      <a:endParaRPr lang="en-US" sz="2400" dirty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0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3C3939"/>
                          </a:solidFill>
                        </a:rPr>
                        <a:t>Atliq_Double_Bedsheet_set</a:t>
                      </a: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3C3939"/>
                          </a:solidFill>
                        </a:rPr>
                        <a:t>1190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C3939"/>
                          </a:solidFill>
                        </a:rPr>
                        <a:t>BOGOF</a:t>
                      </a: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4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3C3939"/>
                          </a:solidFill>
                        </a:rPr>
                        <a:t>Atliq_waterproof_Immersion_Rod</a:t>
                      </a: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3C3939"/>
                          </a:solidFill>
                        </a:rPr>
                        <a:t>1020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C3939"/>
                          </a:solidFill>
                        </a:rPr>
                        <a:t>BOGOF</a:t>
                      </a: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0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80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EDA53-9782-0BF1-28E7-9A2B789CFBC8}"/>
              </a:ext>
            </a:extLst>
          </p:cNvPr>
          <p:cNvSpPr/>
          <p:nvPr/>
        </p:nvSpPr>
        <p:spPr>
          <a:xfrm>
            <a:off x="0" y="484338"/>
            <a:ext cx="9144000" cy="7985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616E4-ABBF-5F51-5296-5718CF46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533832"/>
            <a:ext cx="7472515" cy="4788309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5F71F083-541D-8E58-5F70-69B0BA93413F}"/>
              </a:ext>
            </a:extLst>
          </p:cNvPr>
          <p:cNvSpPr/>
          <p:nvPr/>
        </p:nvSpPr>
        <p:spPr>
          <a:xfrm>
            <a:off x="188686" y="850689"/>
            <a:ext cx="8255348" cy="432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531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34" charset="0"/>
                <a:ea typeface="Raleway" pitchFamily="34" charset="-122"/>
                <a:cs typeface="Raleway" pitchFamily="34" charset="-120"/>
              </a:rPr>
              <a:t>Store Count by City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52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485DC-D0DD-82B1-E71A-7FCDD86E6AE8}"/>
              </a:ext>
            </a:extLst>
          </p:cNvPr>
          <p:cNvSpPr/>
          <p:nvPr/>
        </p:nvSpPr>
        <p:spPr>
          <a:xfrm>
            <a:off x="0" y="553055"/>
            <a:ext cx="9144000" cy="7697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7151DEDF-6B89-8343-B42C-54F2CFC3D50B}"/>
              </a:ext>
            </a:extLst>
          </p:cNvPr>
          <p:cNvSpPr/>
          <p:nvPr/>
        </p:nvSpPr>
        <p:spPr>
          <a:xfrm>
            <a:off x="0" y="760756"/>
            <a:ext cx="9144000" cy="56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81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34" charset="0"/>
                <a:ea typeface="Raleway" pitchFamily="34" charset="-122"/>
                <a:cs typeface="Raleway" pitchFamily="34" charset="-120"/>
              </a:rPr>
              <a:t>Campaign</a:t>
            </a:r>
            <a:r>
              <a:rPr lang="en-US" sz="3200" b="1" dirty="0">
                <a:solidFill>
                  <a:schemeClr val="bg1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34" charset="0"/>
                <a:ea typeface="Raleway" pitchFamily="34" charset="-122"/>
                <a:cs typeface="Raleway" pitchFamily="34" charset="-120"/>
              </a:rPr>
              <a:t>Revenue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F20592C1-3345-B49E-728C-7FB4C0B5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07" y="2367483"/>
            <a:ext cx="3424218" cy="2250505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9988600C-41B5-185E-1381-66F97801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31" y="2367483"/>
            <a:ext cx="3613095" cy="2250505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F650C67C-D2E0-89A2-14AE-4A69DDFC1177}"/>
              </a:ext>
            </a:extLst>
          </p:cNvPr>
          <p:cNvSpPr/>
          <p:nvPr/>
        </p:nvSpPr>
        <p:spPr>
          <a:xfrm>
            <a:off x="496119" y="4868689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Diwali | $207456209  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    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Sankranti |  $140403941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9359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877F70-83B9-0720-9479-B0A711CA8BDA}"/>
              </a:ext>
            </a:extLst>
          </p:cNvPr>
          <p:cNvSpPr/>
          <p:nvPr/>
        </p:nvSpPr>
        <p:spPr>
          <a:xfrm>
            <a:off x="-5" y="353066"/>
            <a:ext cx="9144000" cy="7552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4CF4A-25F7-06BF-A94D-3625780C30F9}"/>
              </a:ext>
            </a:extLst>
          </p:cNvPr>
          <p:cNvSpPr txBox="1"/>
          <p:nvPr/>
        </p:nvSpPr>
        <p:spPr>
          <a:xfrm>
            <a:off x="1806123" y="567295"/>
            <a:ext cx="473229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81"/>
              </a:lnSpc>
              <a:buSzPct val="100000"/>
            </a:pPr>
            <a:r>
              <a:rPr lang="en-IN" sz="2250" b="1" dirty="0">
                <a:solidFill>
                  <a:schemeClr val="bg1"/>
                </a:solidFill>
              </a:rPr>
              <a:t>Recommended Insights</a:t>
            </a:r>
            <a:endParaRPr lang="en-US" sz="2250" b="1" dirty="0">
              <a:solidFill>
                <a:schemeClr val="bg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AB6C08F9-7ACB-3055-568B-B2BBB19FF78E}"/>
              </a:ext>
            </a:extLst>
          </p:cNvPr>
          <p:cNvSpPr/>
          <p:nvPr/>
        </p:nvSpPr>
        <p:spPr>
          <a:xfrm>
            <a:off x="496119" y="1298834"/>
            <a:ext cx="8151763" cy="37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  <a:buSzPct val="100000"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Top Stores by Incremental Revenue (IR):</a:t>
            </a:r>
            <a:endParaRPr lang="en-US" sz="20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DC0BD1E-5A80-41F7-8515-28E250DE4FBD}"/>
              </a:ext>
            </a:extLst>
          </p:cNvPr>
          <p:cNvSpPr/>
          <p:nvPr/>
        </p:nvSpPr>
        <p:spPr>
          <a:xfrm>
            <a:off x="496119" y="1753829"/>
            <a:ext cx="815176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highest-performing store is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STMYS-1 (Mysuru)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with an incremental revenue of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$6,446,961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followed closely by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STCHE-4 (Chennai)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STBLR-0 (Bengaluru)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5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34C9CA8-EA34-B64A-364D-61557DF71FD4}"/>
              </a:ext>
            </a:extLst>
          </p:cNvPr>
          <p:cNvSpPr/>
          <p:nvPr/>
        </p:nvSpPr>
        <p:spPr>
          <a:xfrm>
            <a:off x="496119" y="2286099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Stores in Bengaluru dominate the top 5, highlighting their market potential.</a:t>
            </a:r>
            <a:endParaRPr lang="en-US" sz="15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474FEC0-2A1F-AB41-7599-A519A623E5C7}"/>
              </a:ext>
            </a:extLst>
          </p:cNvPr>
          <p:cNvSpPr/>
          <p:nvPr/>
        </p:nvSpPr>
        <p:spPr>
          <a:xfrm>
            <a:off x="496114" y="2892841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  <a:buSzPct val="100000"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20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Recommendation:</a:t>
            </a:r>
            <a:endParaRPr lang="en-US" sz="1250" b="1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expanding promotions and marketing in these regions to maximize returns</a:t>
            </a: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129C732-0FBB-E25D-37FE-470981EFA76F}"/>
              </a:ext>
            </a:extLst>
          </p:cNvPr>
          <p:cNvSpPr/>
          <p:nvPr/>
        </p:nvSpPr>
        <p:spPr>
          <a:xfrm>
            <a:off x="496119" y="3676864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  <a:buSzPct val="100000"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Bottom Stores by Incremental Sold Units (ISU):</a:t>
            </a:r>
            <a:endParaRPr lang="en-US" sz="20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50A8E10-16B8-5EB8-8211-98E8B6D09169}"/>
              </a:ext>
            </a:extLst>
          </p:cNvPr>
          <p:cNvSpPr/>
          <p:nvPr/>
        </p:nvSpPr>
        <p:spPr>
          <a:xfrm>
            <a:off x="496119" y="4283606"/>
            <a:ext cx="815176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Stores like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STMLR-0 (Mangalore)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STVSK-3 (Visakhapatnam)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have the lowest incremental sold units, with less than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2,300 units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sold during promotions.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DEFDB-78BF-D0B5-FB2A-999A9DF6A323}"/>
              </a:ext>
            </a:extLst>
          </p:cNvPr>
          <p:cNvSpPr txBox="1"/>
          <p:nvPr/>
        </p:nvSpPr>
        <p:spPr>
          <a:xfrm>
            <a:off x="613317" y="5153386"/>
            <a:ext cx="4572000" cy="329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81"/>
              </a:lnSpc>
              <a:buSzPct val="100000"/>
            </a:pPr>
            <a:r>
              <a:rPr lang="en-US" sz="20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Recommendation:</a:t>
            </a: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AA08898A-D3B6-CB42-EE24-449B45D747E6}"/>
              </a:ext>
            </a:extLst>
          </p:cNvPr>
          <p:cNvSpPr/>
          <p:nvPr/>
        </p:nvSpPr>
        <p:spPr>
          <a:xfrm>
            <a:off x="496118" y="5521257"/>
            <a:ext cx="815176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These stores might need special promotions or strategies to improve, like using different types of promotions together or focusing on local preferences.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8032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FCE5CC-CDE9-D98E-1395-A1A5F3012261}"/>
              </a:ext>
            </a:extLst>
          </p:cNvPr>
          <p:cNvSpPr/>
          <p:nvPr/>
        </p:nvSpPr>
        <p:spPr>
          <a:xfrm>
            <a:off x="0" y="286364"/>
            <a:ext cx="9144000" cy="8652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36" y="147484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77857"/>
            <a:ext cx="7886700" cy="2480904"/>
          </a:xfrm>
        </p:spPr>
        <p:txBody>
          <a:bodyPr/>
          <a:lstStyle/>
          <a:p>
            <a:r>
              <a:rPr lang="en-US" dirty="0"/>
              <a:t>This presentation reviews how well the Diwali 2023 and Sankranti 2024 promotions worked in </a:t>
            </a:r>
            <a:r>
              <a:rPr lang="en-US" dirty="0" err="1"/>
              <a:t>AtliQ</a:t>
            </a:r>
            <a:r>
              <a:rPr lang="en-US" dirty="0"/>
              <a:t> Mart's 50 stores. The goal is to find what worked well and give useful ideas for future campaigns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27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95E36-70F7-06ED-EB55-BB8691A4995C}"/>
              </a:ext>
            </a:extLst>
          </p:cNvPr>
          <p:cNvSpPr/>
          <p:nvPr/>
        </p:nvSpPr>
        <p:spPr>
          <a:xfrm>
            <a:off x="0" y="407418"/>
            <a:ext cx="9144000" cy="77605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45012A-B1B1-0FE4-370D-00D72C4D7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668787"/>
            <a:ext cx="7733071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81"/>
              </a:lnSpc>
              <a:buSzPct val="100000"/>
            </a:pPr>
            <a:r>
              <a:rPr lang="en-IN" sz="2250" b="1" dirty="0">
                <a:solidFill>
                  <a:schemeClr val="bg1"/>
                </a:solidFill>
              </a:rPr>
              <a:t>Recommended Insights</a:t>
            </a:r>
            <a:endParaRPr lang="en-US" sz="2250" b="1" dirty="0">
              <a:solidFill>
                <a:schemeClr val="bg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525FD4F-1E01-81B4-B5F1-BCDD10DE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82" y="1825625"/>
            <a:ext cx="8107668" cy="4351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6"/>
              </a:lnSpc>
              <a:buNone/>
            </a:pPr>
            <a:r>
              <a:rPr lang="en-US" sz="17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500 Cashback</a:t>
            </a:r>
          </a:p>
          <a:p>
            <a:pPr>
              <a:lnSpc>
                <a:spcPts val="1906"/>
              </a:lnSpc>
            </a:pPr>
            <a:endParaRPr lang="en-US" sz="17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646401C8-89FB-5B99-A1DA-451CAE0D7316}"/>
              </a:ext>
            </a:extLst>
          </p:cNvPr>
          <p:cNvSpPr/>
          <p:nvPr/>
        </p:nvSpPr>
        <p:spPr>
          <a:xfrm>
            <a:off x="452215" y="2101825"/>
            <a:ext cx="8239571" cy="413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This promotion was the clear winner, bringing in an impressive $122,643,000 in extra revenue and selling over 40,000 units. That's a big success!</a:t>
            </a: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B5025399-337C-D08B-9DC0-D4906C1AC571}"/>
              </a:ext>
            </a:extLst>
          </p:cNvPr>
          <p:cNvSpPr/>
          <p:nvPr/>
        </p:nvSpPr>
        <p:spPr>
          <a:xfrm>
            <a:off x="452215" y="2708895"/>
            <a:ext cx="2872383" cy="242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7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BOGOF (Buy One Get One Free)</a:t>
            </a:r>
            <a:endParaRPr lang="en-US" sz="17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82A47A21-90B2-0FC8-7F89-EAFBDCBE8EC7}"/>
              </a:ext>
            </a:extLst>
          </p:cNvPr>
          <p:cNvSpPr/>
          <p:nvPr/>
        </p:nvSpPr>
        <p:spPr>
          <a:xfrm>
            <a:off x="452215" y="3144887"/>
            <a:ext cx="8239571" cy="413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25"/>
              </a:lnSpc>
            </a:pPr>
            <a:r>
              <a:rPr lang="en-US" sz="1600" dirty="0"/>
              <a:t>Although it didn’t bring in as much money, this promotion was still a hit, with 157,073 units sold. Customers really enjoyed the extra freebie!</a:t>
            </a:r>
            <a:endParaRPr lang="en-US" sz="15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29A64C8B-1846-AD06-3140-AD5102905E60}"/>
              </a:ext>
            </a:extLst>
          </p:cNvPr>
          <p:cNvSpPr/>
          <p:nvPr/>
        </p:nvSpPr>
        <p:spPr>
          <a:xfrm>
            <a:off x="452215" y="3751957"/>
            <a:ext cx="2738066" cy="242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7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Discounts (25% OFF, 50% OFF)</a:t>
            </a:r>
            <a:endParaRPr lang="en-US" sz="175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A6994EAC-AE22-119E-606E-11C29A568316}"/>
              </a:ext>
            </a:extLst>
          </p:cNvPr>
          <p:cNvSpPr/>
          <p:nvPr/>
        </p:nvSpPr>
        <p:spPr>
          <a:xfrm>
            <a:off x="452215" y="4187949"/>
            <a:ext cx="8239571" cy="413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25"/>
              </a:lnSpc>
            </a:pPr>
            <a:r>
              <a:rPr lang="en-US" sz="1600" dirty="0"/>
              <a:t>Unfortunately, the usual discount strategies didn’t work well, having little or even negative impact on revenue. It’s time to rethink these old methods and focus on what really works.</a:t>
            </a:r>
            <a:endParaRPr lang="en-US" sz="150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0929EAA8-6E3C-8D1A-C558-FAC1EE879EE3}"/>
              </a:ext>
            </a:extLst>
          </p:cNvPr>
          <p:cNvSpPr/>
          <p:nvPr/>
        </p:nvSpPr>
        <p:spPr>
          <a:xfrm>
            <a:off x="452214" y="4795019"/>
            <a:ext cx="1938040" cy="242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7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Recommendation:</a:t>
            </a:r>
            <a:endParaRPr lang="en-US" sz="1750" b="1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DB12EACF-4CF4-9728-750D-F2657073BD82}"/>
              </a:ext>
            </a:extLst>
          </p:cNvPr>
          <p:cNvSpPr/>
          <p:nvPr/>
        </p:nvSpPr>
        <p:spPr>
          <a:xfrm>
            <a:off x="452215" y="5231011"/>
            <a:ext cx="8239571" cy="6070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1625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best way to succeed with promotions is by using cashback and BOGOF (Buy One Get One Free) offers. Focus on these successful strategies instead of discounts</a:t>
            </a:r>
            <a:endParaRPr lang="en-US" sz="1500" dirty="0"/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33395ACD-746B-8072-7F7B-4AA1A03A3FD0}"/>
              </a:ext>
            </a:extLst>
          </p:cNvPr>
          <p:cNvSpPr/>
          <p:nvPr/>
        </p:nvSpPr>
        <p:spPr>
          <a:xfrm>
            <a:off x="407682" y="1270523"/>
            <a:ext cx="6467475" cy="323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31"/>
              </a:lnSpc>
            </a:pPr>
            <a:r>
              <a:rPr lang="en-US" sz="203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Promotion Power Play: Uncovering the Top Performers</a:t>
            </a:r>
            <a:endParaRPr lang="en-US" sz="2031" dirty="0"/>
          </a:p>
        </p:txBody>
      </p:sp>
    </p:spTree>
    <p:extLst>
      <p:ext uri="{BB962C8B-B14F-4D97-AF65-F5344CB8AC3E}">
        <p14:creationId xmlns:p14="http://schemas.microsoft.com/office/powerpoint/2010/main" val="252382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95873-BD85-C3A4-EFEF-A9BE2DFDE4DF}"/>
              </a:ext>
            </a:extLst>
          </p:cNvPr>
          <p:cNvSpPr/>
          <p:nvPr/>
        </p:nvSpPr>
        <p:spPr>
          <a:xfrm>
            <a:off x="0" y="574828"/>
            <a:ext cx="9144000" cy="7472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76954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Key insights and strategies to</a:t>
            </a:r>
            <a:r>
              <a:rPr lang="en-US" sz="2000" dirty="0"/>
              <a:t> improve </a:t>
            </a:r>
            <a:r>
              <a:rPr dirty="0"/>
              <a:t>future campaigns.</a:t>
            </a:r>
          </a:p>
          <a:p>
            <a:pPr marL="0" indent="0">
              <a:buNone/>
            </a:pPr>
            <a:r>
              <a:rPr dirty="0"/>
              <a:t>• Focus on data-driven decision-making for sales growth.</a:t>
            </a:r>
          </a:p>
          <a:p>
            <a:pPr marL="0" indent="0">
              <a:buNone/>
            </a:pPr>
            <a:r>
              <a:rPr dirty="0"/>
              <a:t>• Next steps: Implement recommendations and monitor performance.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further details, please contact the Analytics Team.</a:t>
            </a:r>
          </a:p>
        </p:txBody>
      </p:sp>
    </p:spTree>
    <p:extLst>
      <p:ext uri="{BB962C8B-B14F-4D97-AF65-F5344CB8AC3E}">
        <p14:creationId xmlns:p14="http://schemas.microsoft.com/office/powerpoint/2010/main" val="115401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4B299-FAD6-52BD-627D-65A7470D51A6}"/>
              </a:ext>
            </a:extLst>
          </p:cNvPr>
          <p:cNvSpPr/>
          <p:nvPr/>
        </p:nvSpPr>
        <p:spPr>
          <a:xfrm>
            <a:off x="0" y="314632"/>
            <a:ext cx="9144000" cy="825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087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Business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2374"/>
            <a:ext cx="7886700" cy="2864362"/>
          </a:xfrm>
        </p:spPr>
        <p:txBody>
          <a:bodyPr/>
          <a:lstStyle/>
          <a:p>
            <a:r>
              <a:rPr dirty="0" err="1"/>
              <a:t>AtliQ</a:t>
            </a:r>
            <a:r>
              <a:rPr dirty="0"/>
              <a:t> Mart, a retail giant in southern India, ran massive promotions during festive seasons to boost sales. The effectiveness of these campaigns needs analysis to inform future strategies.</a:t>
            </a:r>
          </a:p>
        </p:txBody>
      </p:sp>
    </p:spTree>
    <p:extLst>
      <p:ext uri="{BB962C8B-B14F-4D97-AF65-F5344CB8AC3E}">
        <p14:creationId xmlns:p14="http://schemas.microsoft.com/office/powerpoint/2010/main" val="148873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94E3BF-AB5E-45A8-D506-5103F410E80C}"/>
              </a:ext>
            </a:extLst>
          </p:cNvPr>
          <p:cNvSpPr/>
          <p:nvPr/>
        </p:nvSpPr>
        <p:spPr>
          <a:xfrm>
            <a:off x="0" y="291281"/>
            <a:ext cx="9144000" cy="8357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6" y="137652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0142"/>
            <a:ext cx="7817260" cy="3264310"/>
          </a:xfrm>
        </p:spPr>
        <p:txBody>
          <a:bodyPr>
            <a:noAutofit/>
          </a:bodyPr>
          <a:lstStyle/>
          <a:p>
            <a:r>
              <a:rPr dirty="0"/>
              <a:t>Data is sourced the following tables:</a:t>
            </a:r>
          </a:p>
          <a:p>
            <a:r>
              <a:rPr dirty="0"/>
              <a:t> </a:t>
            </a:r>
            <a:r>
              <a:rPr dirty="0" err="1"/>
              <a:t>dim_campaigns</a:t>
            </a:r>
            <a:r>
              <a:rPr dirty="0"/>
              <a:t>: Campaign details (</a:t>
            </a:r>
            <a:r>
              <a:rPr lang="en-US" dirty="0"/>
              <a:t>Campaign id, Name, Start date, End date)</a:t>
            </a: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</a:p>
          <a:p>
            <a:r>
              <a:rPr dirty="0"/>
              <a:t> </a:t>
            </a:r>
            <a:r>
              <a:rPr dirty="0" err="1"/>
              <a:t>dim_products</a:t>
            </a:r>
            <a:r>
              <a:rPr dirty="0"/>
              <a:t>: Product information (</a:t>
            </a:r>
            <a:r>
              <a:rPr lang="en-US" dirty="0"/>
              <a:t>Product Code, Name, Category)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dim_stores</a:t>
            </a:r>
            <a:r>
              <a:rPr dirty="0"/>
              <a:t>: Store </a:t>
            </a:r>
            <a:r>
              <a:rPr lang="en-US" dirty="0"/>
              <a:t>id and </a:t>
            </a:r>
            <a:r>
              <a:rPr dirty="0"/>
              <a:t>city data.</a:t>
            </a:r>
          </a:p>
          <a:p>
            <a:r>
              <a:rPr dirty="0"/>
              <a:t> </a:t>
            </a:r>
            <a:r>
              <a:rPr dirty="0" err="1"/>
              <a:t>fact_events</a:t>
            </a:r>
            <a:r>
              <a:rPr dirty="0"/>
              <a:t>: Sales events (</a:t>
            </a:r>
            <a:r>
              <a:rPr lang="en-US" dirty="0"/>
              <a:t>Event id, Store id,  Campaign id, product Code, Base Price, Promo Type, Quantity Sold(Before/After)</a:t>
            </a:r>
            <a:r>
              <a:rPr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21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ED7E09-DE4E-2C36-6512-456F9D03D48E}"/>
              </a:ext>
            </a:extLst>
          </p:cNvPr>
          <p:cNvSpPr/>
          <p:nvPr/>
        </p:nvSpPr>
        <p:spPr>
          <a:xfrm>
            <a:off x="0" y="359236"/>
            <a:ext cx="9144000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A92B469-CD8D-7F53-1B75-A83B1F56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84" y="660861"/>
            <a:ext cx="7772400" cy="6127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normAutofit/>
          </a:bodyPr>
          <a:lstStyle/>
          <a:p>
            <a:pPr algn="ctr">
              <a:lnSpc>
                <a:spcPts val="3469"/>
              </a:lnSpc>
            </a:pPr>
            <a:r>
              <a:rPr lang="en-US" sz="3200" dirty="0">
                <a:solidFill>
                  <a:schemeClr val="bg1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Recommended Insights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DD820-3CD6-FD41-27AF-8353E259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1. Store Performance Analysis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2. Promotion Type Analysis</a:t>
            </a: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3. Product and Category Analysis</a:t>
            </a:r>
          </a:p>
          <a:p>
            <a:pPr algn="l"/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91BB8C-9795-2D84-42F5-65B317DF4FD7}"/>
              </a:ext>
            </a:extLst>
          </p:cNvPr>
          <p:cNvSpPr/>
          <p:nvPr/>
        </p:nvSpPr>
        <p:spPr>
          <a:xfrm>
            <a:off x="0" y="377992"/>
            <a:ext cx="9144000" cy="7087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2B48C66-BCFE-10E5-6DEB-C99D26047597}"/>
              </a:ext>
            </a:extLst>
          </p:cNvPr>
          <p:cNvSpPr/>
          <p:nvPr/>
        </p:nvSpPr>
        <p:spPr>
          <a:xfrm>
            <a:off x="224126" y="438910"/>
            <a:ext cx="8151763" cy="70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69"/>
              </a:lnSpc>
            </a:pPr>
            <a:r>
              <a:rPr lang="en-IN" sz="3200" dirty="0">
                <a:solidFill>
                  <a:schemeClr val="bg1"/>
                </a:solidFill>
              </a:rPr>
              <a:t>Store Performance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6B26CF4A-327E-BC0C-AC3A-A7DC3E16D28E}"/>
              </a:ext>
            </a:extLst>
          </p:cNvPr>
          <p:cNvSpPr/>
          <p:nvPr/>
        </p:nvSpPr>
        <p:spPr>
          <a:xfrm>
            <a:off x="341420" y="1108520"/>
            <a:ext cx="8151763" cy="70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5 Performing Stores by Incremental Revenue (IR)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517BF-221A-85B7-F614-2BB80B66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1842253"/>
            <a:ext cx="6017342" cy="2080440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AFFA3102-B634-45F5-1EFB-24B128FC469C}"/>
              </a:ext>
            </a:extLst>
          </p:cNvPr>
          <p:cNvSpPr/>
          <p:nvPr/>
        </p:nvSpPr>
        <p:spPr>
          <a:xfrm>
            <a:off x="410245" y="4037042"/>
            <a:ext cx="8151763" cy="70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5 Performing Stores by Incremental Sold Units (ISU)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CCBF2-0569-DA5D-A69E-0A6F22C68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42" y="4667544"/>
            <a:ext cx="565354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82A385-BAA8-B8EB-B447-C2829F2B9DB6}"/>
              </a:ext>
            </a:extLst>
          </p:cNvPr>
          <p:cNvSpPr/>
          <p:nvPr/>
        </p:nvSpPr>
        <p:spPr>
          <a:xfrm>
            <a:off x="233957" y="3353186"/>
            <a:ext cx="8289415" cy="431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Stores </a:t>
            </a:r>
            <a:r>
              <a:rPr lang="en-IN" sz="2400" dirty="0"/>
              <a:t>Performance</a:t>
            </a: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by  Cities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18AEF-F570-52AB-6899-05FE4770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4" y="3905169"/>
            <a:ext cx="8207451" cy="2680243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010F6E24-C15A-961F-BDD6-36FE6CF6C4A8}"/>
              </a:ext>
            </a:extLst>
          </p:cNvPr>
          <p:cNvSpPr/>
          <p:nvPr/>
        </p:nvSpPr>
        <p:spPr>
          <a:xfrm>
            <a:off x="233957" y="309295"/>
            <a:ext cx="8041956" cy="70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5 Performing Stores by Incremental Revenue (IR)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B281C-3E79-B9A3-49E0-0339D526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9" y="806246"/>
            <a:ext cx="6058688" cy="24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B353DD-D23F-8718-78FC-DAEC948B72E1}"/>
              </a:ext>
            </a:extLst>
          </p:cNvPr>
          <p:cNvSpPr/>
          <p:nvPr/>
        </p:nvSpPr>
        <p:spPr>
          <a:xfrm>
            <a:off x="0" y="334792"/>
            <a:ext cx="9144000" cy="7359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38755-4444-5C71-244E-2BD4D4A99B74}"/>
              </a:ext>
            </a:extLst>
          </p:cNvPr>
          <p:cNvSpPr txBox="1"/>
          <p:nvPr/>
        </p:nvSpPr>
        <p:spPr>
          <a:xfrm>
            <a:off x="2081612" y="40515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Promotion Type Analysis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6D0D214-A1CB-660C-44D7-D09795CE2BA6}"/>
              </a:ext>
            </a:extLst>
          </p:cNvPr>
          <p:cNvSpPr/>
          <p:nvPr/>
        </p:nvSpPr>
        <p:spPr>
          <a:xfrm>
            <a:off x="291731" y="1185070"/>
            <a:ext cx="8151763" cy="5645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2 promotion types with the highest incremental revenue (IR).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C7BE8-5862-9E5C-829D-D6034F07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9" y="1688925"/>
            <a:ext cx="3554360" cy="2355850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0986264E-C545-F30A-C842-587498748C1A}"/>
              </a:ext>
            </a:extLst>
          </p:cNvPr>
          <p:cNvSpPr/>
          <p:nvPr/>
        </p:nvSpPr>
        <p:spPr>
          <a:xfrm>
            <a:off x="399885" y="3975658"/>
            <a:ext cx="8151763" cy="5645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2 promotion types with the highest incremental revenue (IR).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291952-C4F6-B2EC-ADCE-9BCD1C4C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9" y="4412418"/>
            <a:ext cx="3554360" cy="23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7">
            <a:extLst>
              <a:ext uri="{FF2B5EF4-FFF2-40B4-BE49-F238E27FC236}">
                <a16:creationId xmlns:a16="http://schemas.microsoft.com/office/drawing/2014/main" id="{0BD65266-06F5-4E56-2222-B787523C68CC}"/>
              </a:ext>
            </a:extLst>
          </p:cNvPr>
          <p:cNvSpPr/>
          <p:nvPr/>
        </p:nvSpPr>
        <p:spPr>
          <a:xfrm>
            <a:off x="260145" y="839249"/>
            <a:ext cx="8151763" cy="618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2 promotion types in terms of their impact on Incremental Sold Units(ISU).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96E6C-10CB-EDFB-C915-F72F3D29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3" y="1681230"/>
            <a:ext cx="2931212" cy="1981372"/>
          </a:xfrm>
          <a:prstGeom prst="rect">
            <a:avLst/>
          </a:prstGeom>
        </p:spPr>
      </p:pic>
      <p:sp>
        <p:nvSpPr>
          <p:cNvPr id="5" name="Text 7">
            <a:extLst>
              <a:ext uri="{FF2B5EF4-FFF2-40B4-BE49-F238E27FC236}">
                <a16:creationId xmlns:a16="http://schemas.microsoft.com/office/drawing/2014/main" id="{FA9BB50C-B1F9-344C-7355-54A6F88C488A}"/>
              </a:ext>
            </a:extLst>
          </p:cNvPr>
          <p:cNvSpPr/>
          <p:nvPr/>
        </p:nvSpPr>
        <p:spPr>
          <a:xfrm>
            <a:off x="289642" y="3842342"/>
            <a:ext cx="8151763" cy="618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2 promotion types in terms of their impact on Incremental Sold Units(ISU).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C82FD-C7F0-1869-A369-D34B0C0E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53" y="4574583"/>
            <a:ext cx="2931212" cy="1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1086</TotalTime>
  <Words>811</Words>
  <Application>Microsoft Office PowerPoint</Application>
  <PresentationFormat>On-screen Show (4:3)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Raleway</vt:lpstr>
      <vt:lpstr>Roboto</vt:lpstr>
      <vt:lpstr>Wingdings</vt:lpstr>
      <vt:lpstr>Office Theme</vt:lpstr>
      <vt:lpstr>PowerPoint Presentation</vt:lpstr>
      <vt:lpstr>Introduction</vt:lpstr>
      <vt:lpstr>Business Context</vt:lpstr>
      <vt:lpstr>Data Description</vt:lpstr>
      <vt:lpstr>Recommended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Ad-hoc Queries and Reports</vt:lpstr>
      <vt:lpstr>PowerPoint Presentation</vt:lpstr>
      <vt:lpstr>PowerPoint Presentation</vt:lpstr>
      <vt:lpstr>PowerPoint Presentation</vt:lpstr>
      <vt:lpstr>PowerPoint Presentation</vt:lpstr>
      <vt:lpstr>Recommended Insights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ANIL KUMAR</dc:creator>
  <cp:keywords/>
  <dc:description>generated using python-pptx</dc:description>
  <cp:lastModifiedBy>DELL</cp:lastModifiedBy>
  <cp:revision>12</cp:revision>
  <dcterms:created xsi:type="dcterms:W3CDTF">2013-01-27T09:14:16Z</dcterms:created>
  <dcterms:modified xsi:type="dcterms:W3CDTF">2025-07-22T10:44:53Z</dcterms:modified>
  <cp:category/>
</cp:coreProperties>
</file>