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70" autoAdjust="0"/>
    <p:restoredTop sz="94104" autoAdjust="0"/>
  </p:normalViewPr>
  <p:slideViewPr>
    <p:cSldViewPr>
      <p:cViewPr varScale="1">
        <p:scale>
          <a:sx n="85" d="100"/>
          <a:sy n="85" d="100"/>
        </p:scale>
        <p:origin x="864"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Pallamreddy-sandeep-kumar.reddy@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oom.com/share/756fa0d1dff44d848d46dd7d68845b34" TargetMode="External"/><Relationship Id="rId5" Type="http://schemas.openxmlformats.org/officeDocument/2006/relationships/image" Target="../media/image14.png"/><Relationship Id="rId4" Type="http://schemas.openxmlformats.org/officeDocument/2006/relationships/hyperlink" Target="https://github.com/sandeepkumar4451/FlightBooking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60181"/>
            <a:ext cx="4116082" cy="3288219"/>
          </a:xfrm>
        </p:spPr>
        <p:txBody>
          <a:bodyPr/>
          <a:lstStyle/>
          <a:p>
            <a:pPr eaLnBrk="1" hangingPunct="1">
              <a:lnSpc>
                <a:spcPct val="114000"/>
              </a:lnSpc>
            </a:pPr>
            <a:r>
              <a:rPr lang="en-US" altLang="en-US" sz="1050" b="1" dirty="0"/>
              <a:t>Online Flight Booking System                  Video link</a:t>
            </a:r>
          </a:p>
          <a:p>
            <a:pPr algn="just" eaLnBrk="1" hangingPunct="1">
              <a:lnSpc>
                <a:spcPct val="114000"/>
              </a:lnSpc>
            </a:pPr>
            <a:r>
              <a:rPr lang="en-US" altLang="en-IN" sz="1050" dirty="0"/>
              <a:t>C</a:t>
            </a:r>
            <a:r>
              <a:rPr lang="en-IN" altLang="en-US" sz="1050" dirty="0"/>
              <a:t>ase study of </a:t>
            </a:r>
            <a:r>
              <a:rPr lang="en-US" altLang="en-IN" sz="1050" dirty="0"/>
              <a:t>Online </a:t>
            </a:r>
            <a:r>
              <a:rPr lang="en-US" altLang="en-IN" sz="1050" dirty="0">
                <a:sym typeface="+mn-ea"/>
              </a:rPr>
              <a:t>Flight</a:t>
            </a:r>
            <a:r>
              <a:rPr lang="en-US" altLang="en-US" sz="1050" dirty="0">
                <a:sym typeface="+mn-ea"/>
              </a:rPr>
              <a:t> Booking System </a:t>
            </a:r>
            <a:r>
              <a:rPr lang="en-IN" altLang="en-US" sz="1050" dirty="0"/>
              <a:t>along with </a:t>
            </a:r>
            <a:r>
              <a:rPr lang="en-US" altLang="en-IN" sz="1050" dirty="0"/>
              <a:t>API Gateway</a:t>
            </a:r>
            <a:r>
              <a:rPr lang="en-IN" altLang="en-US" sz="1050" dirty="0"/>
              <a:t>, Swagger</a:t>
            </a:r>
            <a:r>
              <a:rPr lang="en-US" altLang="en-IN" sz="1050" dirty="0"/>
              <a:t>, </a:t>
            </a:r>
            <a:r>
              <a:rPr lang="en-IN" altLang="en-US" sz="1050" dirty="0"/>
              <a:t>payment, JWT Based Authentication, responsive UI with </a:t>
            </a:r>
            <a:r>
              <a:rPr lang="en-US" altLang="en-IN" sz="1050" dirty="0"/>
              <a:t>HTML5,</a:t>
            </a:r>
            <a:r>
              <a:rPr lang="en-US" altLang="en-US" sz="1050" dirty="0"/>
              <a:t> CSS, Bootstrap and Angular used as User Interface. This application enables  a customer to book a flight reservation in advance and can cancel the booking or Check in into the flight and also an admin user can perform various administrative operations like Airport management, Flight Management and Customer management.</a:t>
            </a:r>
          </a:p>
          <a:p>
            <a:pPr algn="just" eaLnBrk="1" hangingPunct="1">
              <a:lnSpc>
                <a:spcPct val="114000"/>
              </a:lnSpc>
            </a:pPr>
            <a:r>
              <a:rPr lang="en-US" altLang="en-US" sz="1050" dirty="0"/>
              <a:t>Technologies used:</a:t>
            </a:r>
          </a:p>
          <a:p>
            <a:pPr marL="171450" indent="-171450" algn="just" eaLnBrk="1" hangingPunct="1">
              <a:lnSpc>
                <a:spcPct val="114000"/>
              </a:lnSpc>
              <a:buFont typeface="Wingdings" panose="05000000000000000000" pitchFamily="2" charset="2"/>
              <a:buChar char="§"/>
            </a:pPr>
            <a:r>
              <a:rPr lang="en-US" altLang="en-US" sz="1050" dirty="0"/>
              <a:t>Angular</a:t>
            </a:r>
          </a:p>
          <a:p>
            <a:pPr marL="171450" indent="-171450" algn="just" eaLnBrk="1" hangingPunct="1">
              <a:lnSpc>
                <a:spcPct val="114000"/>
              </a:lnSpc>
              <a:buFont typeface="Wingdings" panose="05000000000000000000" pitchFamily="2" charset="2"/>
              <a:buChar char="§"/>
            </a:pPr>
            <a:r>
              <a:rPr lang="en-US" altLang="en-US" sz="1050" dirty="0"/>
              <a:t>ASP.NET Core Web API</a:t>
            </a:r>
          </a:p>
          <a:p>
            <a:pPr marL="171450" indent="-171450" algn="just" eaLnBrk="1" hangingPunct="1">
              <a:lnSpc>
                <a:spcPct val="114000"/>
              </a:lnSpc>
              <a:buFont typeface="Wingdings" panose="05000000000000000000" pitchFamily="2" charset="2"/>
              <a:buChar char="§"/>
            </a:pPr>
            <a:r>
              <a:rPr lang="en-US" altLang="en-US" sz="1050" dirty="0"/>
              <a:t>Microsoft SQL Server</a:t>
            </a:r>
          </a:p>
          <a:p>
            <a:pPr algn="just" eaLnBrk="1" hangingPunct="1">
              <a:lnSpc>
                <a:spcPct val="114000"/>
              </a:lnSpc>
            </a:pPr>
            <a:endParaRPr lang="en-US" altLang="en-US" dirty="0"/>
          </a:p>
          <a:p>
            <a:pPr algn="just"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a:p>
            <a:pPr fontAlgn="base">
              <a:spcBef>
                <a:spcPct val="0"/>
              </a:spcBef>
            </a:pPr>
            <a:r>
              <a:rPr lang="nl-NL" altLang="nl-NL" dirty="0"/>
              <a:t>ITransform L&amp;D Left Shift Batch</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p:txBody>
      </p:sp>
      <p:sp>
        <p:nvSpPr>
          <p:cNvPr id="7173" name="Text Placeholder 24"/>
          <p:cNvSpPr>
            <a:spLocks noGrp="1"/>
          </p:cNvSpPr>
          <p:nvPr>
            <p:ph type="body" sz="quarter" idx="47"/>
          </p:nvPr>
        </p:nvSpPr>
        <p:spPr>
          <a:xfrm>
            <a:off x="3299243" y="1603138"/>
            <a:ext cx="4701757" cy="185785"/>
          </a:xfrm>
        </p:spPr>
        <p:txBody>
          <a:bodyPr/>
          <a:lstStyle/>
          <a:p>
            <a:pPr eaLnBrk="1" hangingPunct="1"/>
            <a:r>
              <a:rPr lang="nl-NL" altLang="nl-NL" dirty="0">
                <a:hlinkClick r:id="rId3"/>
              </a:rPr>
              <a:t>pallamreddy-sandeep-kumar.reddy@capgemini.com</a:t>
            </a:r>
            <a:endParaRPr lang="nl-NL" altLang="nl-NL" dirty="0"/>
          </a:p>
          <a:p>
            <a:pPr eaLnBrk="1" hangingPunct="1"/>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+91 8008633353</a:t>
            </a:r>
            <a:endParaRPr lang="en-US" altLang="nl-NL" dirty="0"/>
          </a:p>
        </p:txBody>
      </p:sp>
      <p:sp>
        <p:nvSpPr>
          <p:cNvPr id="7175" name="Text Placeholder 26"/>
          <p:cNvSpPr>
            <a:spLocks noGrp="1"/>
          </p:cNvSpPr>
          <p:nvPr>
            <p:ph type="body" sz="quarter" idx="50"/>
          </p:nvPr>
        </p:nvSpPr>
        <p:spPr>
          <a:xfrm>
            <a:off x="381000" y="2773544"/>
            <a:ext cx="4116082" cy="3246256"/>
          </a:xfrm>
        </p:spPr>
        <p:txBody>
          <a:bodyPr/>
          <a:lstStyle/>
          <a:p>
            <a:r>
              <a:rPr lang="en-US" altLang="en-US" sz="1400" b="1" dirty="0"/>
              <a:t>Full Stack Developer</a:t>
            </a:r>
          </a:p>
          <a:p>
            <a:pPr marL="171450" indent="-171450">
              <a:buFont typeface="Arial" panose="020B0604020202020204" pitchFamily="34" charset="0"/>
              <a:buChar char="•"/>
            </a:pPr>
            <a:r>
              <a:rPr lang="en-US" sz="1100" dirty="0"/>
              <a:t>Understanding of </a:t>
            </a:r>
            <a:r>
              <a:rPr lang="en-US" sz="1100" b="1" dirty="0"/>
              <a:t>RDBMS</a:t>
            </a:r>
            <a:r>
              <a:rPr lang="en-US" sz="1100" dirty="0"/>
              <a:t> concepts using </a:t>
            </a:r>
            <a:r>
              <a:rPr lang="en-US" sz="1100" b="1" dirty="0"/>
              <a:t>SQL Server.</a:t>
            </a:r>
          </a:p>
          <a:p>
            <a:pPr marL="171450" indent="-171450">
              <a:buFont typeface="Arial" panose="020B0604020202020204" pitchFamily="34" charset="0"/>
              <a:buChar char="•"/>
            </a:pPr>
            <a:r>
              <a:rPr lang="en-US" sz="1100" dirty="0"/>
              <a:t>Practical understanding of </a:t>
            </a:r>
            <a:r>
              <a:rPr lang="en-US" sz="1100" b="1" dirty="0"/>
              <a:t>C# </a:t>
            </a:r>
            <a:r>
              <a:rPr lang="en-US" sz="1100" dirty="0"/>
              <a:t>and </a:t>
            </a:r>
            <a:r>
              <a:rPr lang="en-US" sz="1100" b="1" dirty="0"/>
              <a:t>SQL</a:t>
            </a:r>
            <a:r>
              <a:rPr lang="en-US" sz="1100" dirty="0"/>
              <a:t> concepts using </a:t>
            </a:r>
            <a:r>
              <a:rPr lang="en-US" sz="1100" b="1" dirty="0"/>
              <a:t>Visual Studio </a:t>
            </a:r>
            <a:r>
              <a:rPr lang="en-US" sz="1100" dirty="0"/>
              <a:t>and </a:t>
            </a:r>
            <a:r>
              <a:rPr lang="en-US" sz="1100" b="1" dirty="0"/>
              <a:t>SQL Server.</a:t>
            </a:r>
          </a:p>
          <a:p>
            <a:pPr marL="171450" indent="-171450">
              <a:buFont typeface="Arial" panose="020B0604020202020204" pitchFamily="34" charset="0"/>
              <a:buChar char="•"/>
            </a:pPr>
            <a:r>
              <a:rPr lang="en-US" altLang="en-US" sz="1100" dirty="0">
                <a:sym typeface="+mn-ea"/>
              </a:rPr>
              <a:t>Hands on experience in developing applications using </a:t>
            </a:r>
            <a:r>
              <a:rPr lang="en-US" altLang="en-US" sz="1100" b="1" dirty="0">
                <a:sym typeface="+mn-ea"/>
              </a:rPr>
              <a:t>.NET Framework</a:t>
            </a:r>
            <a:r>
              <a:rPr lang="en-US" altLang="en-US" sz="1100" dirty="0">
                <a:sym typeface="+mn-ea"/>
              </a:rPr>
              <a:t>, </a:t>
            </a:r>
            <a:r>
              <a:rPr lang="en-US" altLang="en-US" sz="1100" b="1" dirty="0">
                <a:sym typeface="+mn-ea"/>
              </a:rPr>
              <a:t>ADO.NET Core, ASP.NET and JWT based authentication.</a:t>
            </a:r>
            <a:endParaRPr lang="en-US" altLang="en-US" sz="1100" dirty="0"/>
          </a:p>
          <a:p>
            <a:pPr marL="171450" indent="-171450">
              <a:buFont typeface="Arial" panose="020B0604020202020204" pitchFamily="34" charset="0"/>
              <a:buChar char="•"/>
            </a:pPr>
            <a:r>
              <a:rPr lang="en-US" sz="1100" dirty="0">
                <a:sym typeface="+mn-ea"/>
              </a:rPr>
              <a:t>Understanding of </a:t>
            </a:r>
            <a:r>
              <a:rPr lang="en-US" sz="1100" b="1" dirty="0">
                <a:sym typeface="+mn-ea"/>
              </a:rPr>
              <a:t>HTML5</a:t>
            </a:r>
            <a:r>
              <a:rPr lang="en-US" sz="1100" dirty="0">
                <a:sym typeface="+mn-ea"/>
              </a:rPr>
              <a:t> , </a:t>
            </a:r>
            <a:r>
              <a:rPr lang="en-US" sz="1100" b="1" dirty="0">
                <a:sym typeface="+mn-ea"/>
              </a:rPr>
              <a:t>CSS </a:t>
            </a:r>
            <a:r>
              <a:rPr lang="en-US" sz="1100" dirty="0">
                <a:sym typeface="+mn-ea"/>
              </a:rPr>
              <a:t>and</a:t>
            </a:r>
            <a:r>
              <a:rPr lang="en-US" sz="1100" b="1" dirty="0">
                <a:sym typeface="+mn-ea"/>
              </a:rPr>
              <a:t> Angular CLI</a:t>
            </a:r>
          </a:p>
          <a:p>
            <a:pPr marL="171450" indent="-171450">
              <a:buFont typeface="Arial" panose="020B0604020202020204" pitchFamily="34" charset="0"/>
              <a:buChar char="•"/>
            </a:pPr>
            <a:r>
              <a:rPr lang="en-US" sz="1100" dirty="0">
                <a:sym typeface="+mn-ea"/>
              </a:rPr>
              <a:t>Completed </a:t>
            </a:r>
            <a:r>
              <a:rPr lang="en-US" sz="1100" b="1" dirty="0">
                <a:sym typeface="+mn-ea"/>
              </a:rPr>
              <a:t>Azure Fundamentals </a:t>
            </a:r>
            <a:r>
              <a:rPr lang="en-US" sz="1100" dirty="0">
                <a:sym typeface="+mn-ea"/>
              </a:rPr>
              <a:t>course</a:t>
            </a:r>
            <a:endParaRPr lang="en-US" sz="1100"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Pallamreddy Sandeep Kumar Reddy</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381000" y="519550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0576" y="272443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25602"/>
            <a:ext cx="2540634" cy="77681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Electronics and </a:t>
            </a:r>
            <a:r>
              <a:rPr lang="en-US" altLang="nl-NL" sz="1000" noProof="0" dirty="0">
                <a:solidFill>
                  <a:prstClr val="black"/>
                </a:solidFill>
                <a:latin typeface="Verdana" panose="020B0604030504040204" pitchFamily="34" charset="0"/>
              </a:rPr>
              <a:t>Communications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altLang="nl-NL" sz="1000" dirty="0">
                <a:solidFill>
                  <a:prstClr val="black"/>
                </a:solidFill>
                <a:latin typeface="Verdana" panose="020B0604030504040204" pitchFamily="34" charset="0"/>
              </a:rPr>
              <a:t>Completed Az900 Certification</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42706"/>
            <a:ext cx="937895"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nl-NL" sz="1000" b="1" dirty="0">
              <a:solidFill>
                <a:srgbClr val="0070AD"/>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19" name="Table 3"/>
          <p:cNvGraphicFramePr>
            <a:graphicFrameLocks noGrp="1"/>
          </p:cNvGraphicFramePr>
          <p:nvPr>
            <p:extLst>
              <p:ext uri="{D42A27DB-BD31-4B8C-83A1-F6EECF244321}">
                <p14:modId xmlns:p14="http://schemas.microsoft.com/office/powerpoint/2010/main" val="2492555297"/>
              </p:ext>
            </p:extLst>
          </p:nvPr>
        </p:nvGraphicFramePr>
        <p:xfrm>
          <a:off x="9296400" y="1603138"/>
          <a:ext cx="2895600" cy="4547501"/>
        </p:xfrm>
        <a:graphic>
          <a:graphicData uri="http://schemas.openxmlformats.org/drawingml/2006/table">
            <a:tbl>
              <a:tblPr firstRow="1" bandRow="1">
                <a:tableStyleId>{0E3FDE45-AF77-4B5C-9715-49D594BDF05E}</a:tableStyleId>
              </a:tblPr>
              <a:tblGrid>
                <a:gridCol w="1359307">
                  <a:extLst>
                    <a:ext uri="{9D8B030D-6E8A-4147-A177-3AD203B41FA5}">
                      <a16:colId xmlns:a16="http://schemas.microsoft.com/office/drawing/2014/main" val="20000"/>
                    </a:ext>
                  </a:extLst>
                </a:gridCol>
                <a:gridCol w="1536293">
                  <a:extLst>
                    <a:ext uri="{9D8B030D-6E8A-4147-A177-3AD203B41FA5}">
                      <a16:colId xmlns:a16="http://schemas.microsoft.com/office/drawing/2014/main" val="20001"/>
                    </a:ext>
                  </a:extLst>
                </a:gridCol>
              </a:tblGrid>
              <a:tr h="1358902">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81861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 WEB API, Entity Framework</a:t>
                      </a:r>
                    </a:p>
                  </a:txBody>
                  <a:tcPr/>
                </a:tc>
                <a:extLst>
                  <a:ext uri="{0D108BD9-81ED-4DB2-BD59-A6C34878D82A}">
                    <a16:rowId xmlns:a16="http://schemas.microsoft.com/office/drawing/2014/main" val="236619847"/>
                  </a:ext>
                </a:extLst>
              </a:tr>
              <a:tr h="278329">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a:t>
                      </a:r>
                    </a:p>
                  </a:txBody>
                  <a:tcPr/>
                </a:tc>
                <a:extLst>
                  <a:ext uri="{0D108BD9-81ED-4DB2-BD59-A6C34878D82A}">
                    <a16:rowId xmlns:a16="http://schemas.microsoft.com/office/drawing/2014/main" val="2362141945"/>
                  </a:ext>
                </a:extLst>
              </a:tr>
              <a:tr h="27832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4093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GIT,POSTMAN, Swagger</a:t>
                      </a:r>
                    </a:p>
                  </a:txBody>
                  <a:tcPr/>
                </a:tc>
                <a:extLst>
                  <a:ext uri="{0D108BD9-81ED-4DB2-BD59-A6C34878D82A}">
                    <a16:rowId xmlns:a16="http://schemas.microsoft.com/office/drawing/2014/main" val="10002"/>
                  </a:ext>
                </a:extLst>
              </a:tr>
              <a:tr h="458425">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92818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pic>
        <p:nvPicPr>
          <p:cNvPr id="27" name="Picture 26"/>
          <p:cNvPicPr>
            <a:picLocks noChangeAspect="1"/>
          </p:cNvPicPr>
          <p:nvPr/>
        </p:nvPicPr>
        <p:blipFill>
          <a:blip r:embed="rId8">
            <a:extLst>
              <a:ext uri="{28A0092B-C50C-407E-A947-70E740481C1C}">
                <a14:useLocalDpi xmlns:a14="http://schemas.microsoft.com/office/drawing/2010/main" val="0"/>
              </a:ext>
            </a:extLst>
          </a:blip>
          <a:srcRect l="7571" r="7571"/>
          <a:stretch/>
        </p:blipFill>
        <p:spPr>
          <a:xfrm>
            <a:off x="535402" y="44022"/>
            <a:ext cx="1810511" cy="2133599"/>
          </a:xfrm>
          <a:prstGeom prst="ellipse">
            <a:avLst/>
          </a:prstGeom>
        </p:spPr>
      </p:pic>
      <p:sp>
        <p:nvSpPr>
          <p:cNvPr id="18" name="TextBox 17"/>
          <p:cNvSpPr txBox="1"/>
          <p:nvPr/>
        </p:nvSpPr>
        <p:spPr>
          <a:xfrm>
            <a:off x="882538" y="5292744"/>
            <a:ext cx="2819400" cy="276999"/>
          </a:xfrm>
          <a:prstGeom prst="rect">
            <a:avLst/>
          </a:prstGeom>
          <a:noFill/>
        </p:spPr>
        <p:txBody>
          <a:bodyPr wrap="square" rtlCol="0">
            <a:spAutoFit/>
          </a:bodyPr>
          <a:lstStyle/>
          <a:p>
            <a:r>
              <a:rPr lang="en-US" sz="1200" dirty="0">
                <a:hlinkClick r:id="rId4"/>
              </a:rPr>
              <a:t>Check out my GitHub Repository</a:t>
            </a:r>
            <a:endParaRPr lang="en-US"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488</TotalTime>
  <Words>277</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Pallamreddy Sandeep Kumar Reddy</cp:lastModifiedBy>
  <cp:revision>286</cp:revision>
  <dcterms:created xsi:type="dcterms:W3CDTF">2020-09-22T06:24:00Z</dcterms:created>
  <dcterms:modified xsi:type="dcterms:W3CDTF">2022-10-11T05:11:48Z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