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8000"/>
    <a:srgbClr val="9A7500"/>
    <a:srgbClr val="7E6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92" d="100"/>
          <a:sy n="92"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8255" y="1059873"/>
            <a:ext cx="7329055" cy="2262781"/>
          </a:xfrm>
        </p:spPr>
        <p:txBody>
          <a:bodyPr>
            <a:normAutofit/>
          </a:bodyPr>
          <a:lstStyle/>
          <a:p>
            <a:pPr algn="ctr"/>
            <a:r>
              <a:rPr lang="en-US" sz="6000" dirty="0" smtClean="0">
                <a:solidFill>
                  <a:schemeClr val="accent2">
                    <a:lumMod val="75000"/>
                  </a:schemeClr>
                </a:solidFill>
                <a:latin typeface="Baskerville Old Face" panose="02020602080505020303" pitchFamily="18" charset="0"/>
              </a:rPr>
              <a:t>SALES ANALYSIS</a:t>
            </a:r>
            <a:endParaRPr lang="en-US" sz="6000" dirty="0">
              <a:solidFill>
                <a:schemeClr val="accent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207167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8348" y="168622"/>
            <a:ext cx="4299575" cy="707886"/>
          </a:xfrm>
          <a:prstGeom prst="rect">
            <a:avLst/>
          </a:prstGeom>
        </p:spPr>
        <p:txBody>
          <a:bodyPr wrap="none">
            <a:spAutoFit/>
          </a:bodyPr>
          <a:lstStyle/>
          <a:p>
            <a:pPr algn="just"/>
            <a:r>
              <a:rPr lang="en-US" sz="4000" b="1" dirty="0" smtClean="0">
                <a:solidFill>
                  <a:schemeClr val="accent2">
                    <a:lumMod val="75000"/>
                  </a:schemeClr>
                </a:solidFill>
                <a:latin typeface="Baskerville Old Face" panose="02020602080505020303" pitchFamily="18" charset="0"/>
              </a:rPr>
              <a:t>SALES </a:t>
            </a:r>
            <a:r>
              <a:rPr lang="en-US" sz="4000" b="1" dirty="0">
                <a:solidFill>
                  <a:schemeClr val="accent2">
                    <a:lumMod val="75000"/>
                  </a:schemeClr>
                </a:solidFill>
                <a:latin typeface="Baskerville Old Face" panose="02020602080505020303" pitchFamily="18" charset="0"/>
              </a:rPr>
              <a:t>ANALYSIS</a:t>
            </a:r>
            <a:endParaRPr lang="en-US" sz="4000" dirty="0">
              <a:solidFill>
                <a:schemeClr val="accent2">
                  <a:lumMod val="75000"/>
                </a:schemeClr>
              </a:solidFill>
              <a:latin typeface="Baskerville Old Face" panose="020206020805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091" y="1562306"/>
            <a:ext cx="7107382" cy="3873071"/>
          </a:xfrm>
          <a:prstGeom prst="rect">
            <a:avLst/>
          </a:prstGeom>
        </p:spPr>
      </p:pic>
      <p:sp>
        <p:nvSpPr>
          <p:cNvPr id="4" name="Rectangle 3"/>
          <p:cNvSpPr/>
          <p:nvPr/>
        </p:nvSpPr>
        <p:spPr>
          <a:xfrm>
            <a:off x="2881729" y="1072632"/>
            <a:ext cx="671979" cy="400110"/>
          </a:xfrm>
          <a:prstGeom prst="rect">
            <a:avLst/>
          </a:prstGeom>
        </p:spPr>
        <p:txBody>
          <a:bodyPr wrap="none">
            <a:spAutoFit/>
          </a:bodyPr>
          <a:lstStyle/>
          <a:p>
            <a:r>
              <a:rPr lang="en-US" sz="2000" dirty="0">
                <a:latin typeface="Baskerville Old Face" panose="02020602080505020303" pitchFamily="18" charset="0"/>
              </a:rPr>
              <a:t>KPI </a:t>
            </a:r>
            <a:endParaRPr lang="en-US" sz="2000" dirty="0">
              <a:latin typeface="Baskerville Old Face" panose="02020602080505020303" pitchFamily="18" charset="0"/>
            </a:endParaRPr>
          </a:p>
        </p:txBody>
      </p:sp>
      <p:sp>
        <p:nvSpPr>
          <p:cNvPr id="5" name="Rectangle 4"/>
          <p:cNvSpPr/>
          <p:nvPr/>
        </p:nvSpPr>
        <p:spPr>
          <a:xfrm>
            <a:off x="2881729" y="5693170"/>
            <a:ext cx="8600225" cy="369332"/>
          </a:xfrm>
          <a:prstGeom prst="rect">
            <a:avLst/>
          </a:prstGeom>
        </p:spPr>
        <p:txBody>
          <a:bodyPr wrap="square">
            <a:spAutoFit/>
          </a:bodyPr>
          <a:lstStyle/>
          <a:p>
            <a:r>
              <a:rPr lang="en-US" dirty="0">
                <a:latin typeface="Bodoni MT" pitchFamily="18" charset="0"/>
              </a:rPr>
              <a:t>There are some important KPI’s that are present in </a:t>
            </a:r>
            <a:r>
              <a:rPr lang="en-US" dirty="0" smtClean="0">
                <a:latin typeface="Bodoni MT" pitchFamily="18" charset="0"/>
              </a:rPr>
              <a:t>the </a:t>
            </a:r>
            <a:r>
              <a:rPr lang="en-US" dirty="0" err="1">
                <a:latin typeface="Baskerville Old Face" panose="02020602080505020303" pitchFamily="18" charset="0"/>
              </a:rPr>
              <a:t>Northwind</a:t>
            </a:r>
            <a:r>
              <a:rPr lang="en-US" dirty="0">
                <a:latin typeface="Baskerville Old Face" panose="02020602080505020303" pitchFamily="18" charset="0"/>
              </a:rPr>
              <a:t> Traders database</a:t>
            </a:r>
            <a:r>
              <a:rPr lang="en-US" dirty="0" smtClean="0">
                <a:latin typeface="Bodoni MT" pitchFamily="18" charset="0"/>
              </a:rPr>
              <a:t>  </a:t>
            </a:r>
            <a:endParaRPr lang="en-US" dirty="0">
              <a:latin typeface="Bodoni MT" pitchFamily="18" charset="0"/>
            </a:endParaRPr>
          </a:p>
        </p:txBody>
      </p:sp>
    </p:spTree>
    <p:extLst>
      <p:ext uri="{BB962C8B-B14F-4D97-AF65-F5344CB8AC3E}">
        <p14:creationId xmlns:p14="http://schemas.microsoft.com/office/powerpoint/2010/main" val="402403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163" y="819416"/>
            <a:ext cx="6160951" cy="3575937"/>
          </a:xfrm>
          <a:prstGeom prst="rect">
            <a:avLst/>
          </a:prstGeom>
        </p:spPr>
      </p:pic>
      <p:sp>
        <p:nvSpPr>
          <p:cNvPr id="3" name="Rectangle 2"/>
          <p:cNvSpPr/>
          <p:nvPr/>
        </p:nvSpPr>
        <p:spPr>
          <a:xfrm>
            <a:off x="2320636" y="4640413"/>
            <a:ext cx="9182099" cy="923330"/>
          </a:xfrm>
          <a:prstGeom prst="rect">
            <a:avLst/>
          </a:prstGeom>
        </p:spPr>
        <p:txBody>
          <a:bodyPr wrap="square">
            <a:spAutoFit/>
          </a:bodyPr>
          <a:lstStyle/>
          <a:p>
            <a:pPr algn="just"/>
            <a:r>
              <a:rPr lang="en-US" dirty="0">
                <a:latin typeface="Baskerville Old Face" panose="02020602080505020303" pitchFamily="18" charset="0"/>
              </a:rPr>
              <a:t>The graph shows the average unit price of a product over a five-month period. The y-axis shows the unit price and the x-axis shows the date. The highest average unit price was $300 in May 07 and the lowest average unit price was $22 in May 14. There is an upward trend in price over the five months</a:t>
            </a:r>
          </a:p>
        </p:txBody>
      </p:sp>
    </p:spTree>
    <p:extLst>
      <p:ext uri="{BB962C8B-B14F-4D97-AF65-F5344CB8AC3E}">
        <p14:creationId xmlns:p14="http://schemas.microsoft.com/office/powerpoint/2010/main" val="11623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92" y="378893"/>
            <a:ext cx="6458851" cy="4172325"/>
          </a:xfrm>
          <a:prstGeom prst="rect">
            <a:avLst/>
          </a:prstGeom>
        </p:spPr>
      </p:pic>
      <p:sp>
        <p:nvSpPr>
          <p:cNvPr id="3" name="Rectangle 2"/>
          <p:cNvSpPr/>
          <p:nvPr/>
        </p:nvSpPr>
        <p:spPr>
          <a:xfrm>
            <a:off x="1998519" y="4723674"/>
            <a:ext cx="9504218" cy="1631216"/>
          </a:xfrm>
          <a:prstGeom prst="rect">
            <a:avLst/>
          </a:prstGeom>
        </p:spPr>
        <p:txBody>
          <a:bodyPr wrap="square">
            <a:spAutoFit/>
          </a:bodyPr>
          <a:lstStyle/>
          <a:p>
            <a:pPr algn="just"/>
            <a:r>
              <a:rPr lang="en-US" sz="2000" dirty="0">
                <a:latin typeface="Baskerville Old Face" panose="02020602080505020303" pitchFamily="18" charset="0"/>
              </a:rPr>
              <a:t>This slide depicts customer distribution across different regions of the world. It shows a world map with circles overlaid on top of it. The circles vary in size and color, and their placement reflects the regions with the most customers. The largest and darkest colored circles are in North America, Europe, and Asia. This suggests that these regions have the highest concentration of customers for the </a:t>
            </a:r>
            <a:r>
              <a:rPr lang="en-US" sz="2000" dirty="0" err="1">
                <a:latin typeface="Baskerville Old Face" panose="02020602080505020303" pitchFamily="18" charset="0"/>
              </a:rPr>
              <a:t>Mmsuit</a:t>
            </a:r>
            <a:r>
              <a:rPr lang="en-US" sz="2000" dirty="0">
                <a:latin typeface="Baskerville Old Face" panose="02020602080505020303" pitchFamily="18" charset="0"/>
              </a:rPr>
              <a:t> Corporation.</a:t>
            </a:r>
          </a:p>
        </p:txBody>
      </p:sp>
    </p:spTree>
    <p:extLst>
      <p:ext uri="{BB962C8B-B14F-4D97-AF65-F5344CB8AC3E}">
        <p14:creationId xmlns:p14="http://schemas.microsoft.com/office/powerpoint/2010/main" val="178051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955" y="579985"/>
            <a:ext cx="6109853" cy="3046441"/>
          </a:xfrm>
          <a:prstGeom prst="rect">
            <a:avLst/>
          </a:prstGeom>
        </p:spPr>
      </p:pic>
      <p:sp>
        <p:nvSpPr>
          <p:cNvPr id="3" name="Rectangle 2"/>
          <p:cNvSpPr/>
          <p:nvPr/>
        </p:nvSpPr>
        <p:spPr>
          <a:xfrm>
            <a:off x="2247899" y="4089693"/>
            <a:ext cx="9223665" cy="1323439"/>
          </a:xfrm>
          <a:prstGeom prst="rect">
            <a:avLst/>
          </a:prstGeom>
        </p:spPr>
        <p:txBody>
          <a:bodyPr wrap="square">
            <a:spAutoFit/>
          </a:bodyPr>
          <a:lstStyle/>
          <a:p>
            <a:pPr algn="just"/>
            <a:r>
              <a:rPr lang="en-US" sz="2000" dirty="0" smtClean="0">
                <a:latin typeface="Baskerville Old Face" panose="02020602080505020303" pitchFamily="18" charset="0"/>
              </a:rPr>
              <a:t>This </a:t>
            </a:r>
            <a:r>
              <a:rPr lang="en-US" sz="2000" dirty="0">
                <a:latin typeface="Baskerville Old Face" panose="02020602080505020303" pitchFamily="18" charset="0"/>
              </a:rPr>
              <a:t>line graph showing customer acquisition trend. The y-axis shows the count of customers and the x-axis shows the year. The graph shows an increase in customer acquisition from 1994 to 1996. In 1994, the company had 62 customers and by 1996, it had 84 customers.</a:t>
            </a:r>
          </a:p>
        </p:txBody>
      </p:sp>
    </p:spTree>
    <p:extLst>
      <p:ext uri="{BB962C8B-B14F-4D97-AF65-F5344CB8AC3E}">
        <p14:creationId xmlns:p14="http://schemas.microsoft.com/office/powerpoint/2010/main" val="122300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045" y="781736"/>
            <a:ext cx="6089073" cy="3114855"/>
          </a:xfrm>
          <a:prstGeom prst="rect">
            <a:avLst/>
          </a:prstGeom>
        </p:spPr>
      </p:pic>
      <p:sp>
        <p:nvSpPr>
          <p:cNvPr id="3" name="Rectangle 2"/>
          <p:cNvSpPr/>
          <p:nvPr/>
        </p:nvSpPr>
        <p:spPr>
          <a:xfrm>
            <a:off x="2216726" y="4259504"/>
            <a:ext cx="9421091" cy="1631216"/>
          </a:xfrm>
          <a:prstGeom prst="rect">
            <a:avLst/>
          </a:prstGeom>
        </p:spPr>
        <p:txBody>
          <a:bodyPr wrap="square">
            <a:spAutoFit/>
          </a:bodyPr>
          <a:lstStyle/>
          <a:p>
            <a:pPr algn="just"/>
            <a:r>
              <a:rPr lang="en-US" sz="2000" dirty="0">
                <a:latin typeface="Baskerville Old Face" panose="02020602080505020303" pitchFamily="18" charset="0"/>
              </a:rPr>
              <a:t>This chart illustrates the average order processing time for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over three consecutive years: 1994, 1995, and 1996. The processing time is measured in days, showing a slight decrease from 1995 (8.68 days) to 1996 (8.34 days), while 1994 had an average of 8.26 days. Analyzing these trends helps in understanding and optimizing the order fulfillment process.</a:t>
            </a:r>
          </a:p>
        </p:txBody>
      </p:sp>
    </p:spTree>
    <p:extLst>
      <p:ext uri="{BB962C8B-B14F-4D97-AF65-F5344CB8AC3E}">
        <p14:creationId xmlns:p14="http://schemas.microsoft.com/office/powerpoint/2010/main" val="153895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679" y="537117"/>
            <a:ext cx="6597769" cy="3203610"/>
          </a:xfrm>
          <a:prstGeom prst="rect">
            <a:avLst/>
          </a:prstGeom>
        </p:spPr>
      </p:pic>
      <p:sp>
        <p:nvSpPr>
          <p:cNvPr id="3" name="Rectangle 2"/>
          <p:cNvSpPr/>
          <p:nvPr/>
        </p:nvSpPr>
        <p:spPr>
          <a:xfrm>
            <a:off x="2029690" y="4110474"/>
            <a:ext cx="9192491" cy="1015663"/>
          </a:xfrm>
          <a:prstGeom prst="rect">
            <a:avLst/>
          </a:prstGeom>
        </p:spPr>
        <p:txBody>
          <a:bodyPr wrap="square">
            <a:spAutoFit/>
          </a:bodyPr>
          <a:lstStyle/>
          <a:p>
            <a:pPr algn="just"/>
            <a:r>
              <a:rPr lang="en-US" sz="2000" dirty="0">
                <a:latin typeface="Baskerville Old Face" panose="02020602080505020303" pitchFamily="18" charset="0"/>
              </a:rPr>
              <a:t>This </a:t>
            </a:r>
            <a:r>
              <a:rPr lang="en-US" sz="2000" dirty="0" smtClean="0">
                <a:latin typeface="Baskerville Old Face" panose="02020602080505020303" pitchFamily="18" charset="0"/>
              </a:rPr>
              <a:t>bar </a:t>
            </a:r>
            <a:r>
              <a:rPr lang="en-US" sz="2000" dirty="0">
                <a:latin typeface="Baskerville Old Face" panose="02020602080505020303" pitchFamily="18" charset="0"/>
              </a:rPr>
              <a:t>graph showing a trend in order volume over time. The y-axis shows the number of orders and the x-axis shows the year. The line shows a steady increase in order volume from 1994 to 1996. There were 121 orders in 1994 and 391 orders in 1996.</a:t>
            </a:r>
          </a:p>
        </p:txBody>
      </p:sp>
    </p:spTree>
    <p:extLst>
      <p:ext uri="{BB962C8B-B14F-4D97-AF65-F5344CB8AC3E}">
        <p14:creationId xmlns:p14="http://schemas.microsoft.com/office/powerpoint/2010/main" val="16832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890" y="382119"/>
            <a:ext cx="5925020" cy="2984536"/>
          </a:xfrm>
          <a:prstGeom prst="rect">
            <a:avLst/>
          </a:prstGeom>
        </p:spPr>
      </p:pic>
      <p:sp>
        <p:nvSpPr>
          <p:cNvPr id="3" name="Rectangle 2"/>
          <p:cNvSpPr/>
          <p:nvPr/>
        </p:nvSpPr>
        <p:spPr>
          <a:xfrm>
            <a:off x="2040080" y="4107056"/>
            <a:ext cx="9088583" cy="1323439"/>
          </a:xfrm>
          <a:prstGeom prst="rect">
            <a:avLst/>
          </a:prstGeom>
        </p:spPr>
        <p:txBody>
          <a:bodyPr wrap="square">
            <a:spAutoFit/>
          </a:bodyPr>
          <a:lstStyle/>
          <a:p>
            <a:pPr algn="just"/>
            <a:r>
              <a:rPr lang="en-US" sz="2000" dirty="0">
                <a:latin typeface="Baskerville Old Face" panose="02020602080505020303" pitchFamily="18" charset="0"/>
              </a:rPr>
              <a:t>This slide shows a bar chart comparing productivity across different sales roles. The chart shows average productivity for sales representatives, coordinators, vice presidents, managers, and titles. Sales representatives have the highest average productivity at 1537, while coordinators have the lowest at 117.</a:t>
            </a:r>
          </a:p>
        </p:txBody>
      </p:sp>
    </p:spTree>
    <p:extLst>
      <p:ext uri="{BB962C8B-B14F-4D97-AF65-F5344CB8AC3E}">
        <p14:creationId xmlns:p14="http://schemas.microsoft.com/office/powerpoint/2010/main" val="424632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164" y="515047"/>
            <a:ext cx="5042890" cy="3162702"/>
          </a:xfrm>
          <a:prstGeom prst="rect">
            <a:avLst/>
          </a:prstGeom>
        </p:spPr>
      </p:pic>
      <p:sp>
        <p:nvSpPr>
          <p:cNvPr id="3" name="Rectangle 2"/>
          <p:cNvSpPr/>
          <p:nvPr/>
        </p:nvSpPr>
        <p:spPr>
          <a:xfrm>
            <a:off x="1852963" y="3864648"/>
            <a:ext cx="9867982" cy="1631216"/>
          </a:xfrm>
          <a:prstGeom prst="rect">
            <a:avLst/>
          </a:prstGeom>
        </p:spPr>
        <p:txBody>
          <a:bodyPr wrap="square">
            <a:spAutoFit/>
          </a:bodyPr>
          <a:lstStyle/>
          <a:p>
            <a:pPr algn="just"/>
            <a:r>
              <a:rPr lang="en-US" sz="2000" dirty="0">
                <a:latin typeface="Baskerville Old Face" panose="02020602080505020303" pitchFamily="18" charset="0"/>
              </a:rPr>
              <a:t>This table displays the number of orders handled by each sales employee at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It lists employees by their title and first name, with the count of orders processed. Margaret leads with 156 orders, followed by Janet (127) and Nancy (123). The total number of orders processed by the team is 830, highlighting the contributions of each team member to sales operations.</a:t>
            </a:r>
          </a:p>
        </p:txBody>
      </p:sp>
    </p:spTree>
    <p:extLst>
      <p:ext uri="{BB962C8B-B14F-4D97-AF65-F5344CB8AC3E}">
        <p14:creationId xmlns:p14="http://schemas.microsoft.com/office/powerpoint/2010/main" val="227051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948" y="655757"/>
            <a:ext cx="8183851" cy="2918716"/>
          </a:xfrm>
          <a:prstGeom prst="rect">
            <a:avLst/>
          </a:prstGeom>
        </p:spPr>
      </p:pic>
      <p:sp>
        <p:nvSpPr>
          <p:cNvPr id="3" name="Rectangle 2"/>
          <p:cNvSpPr/>
          <p:nvPr/>
        </p:nvSpPr>
        <p:spPr>
          <a:xfrm>
            <a:off x="1603663" y="4034320"/>
            <a:ext cx="10179628" cy="1323439"/>
          </a:xfrm>
          <a:prstGeom prst="rect">
            <a:avLst/>
          </a:prstGeom>
        </p:spPr>
        <p:txBody>
          <a:bodyPr wrap="square">
            <a:spAutoFit/>
          </a:bodyPr>
          <a:lstStyle/>
          <a:p>
            <a:pPr algn="just"/>
            <a:r>
              <a:rPr lang="en-US" sz="2000" dirty="0">
                <a:latin typeface="Baskerville Old Face" panose="02020602080505020303" pitchFamily="18" charset="0"/>
              </a:rPr>
              <a:t>This slide shows a bar graph titled "Distribution of Employee Tenure". The x-axis lists first names of employees, and the y-axis shows the number of years of tenure. The bars show that there are more employees with 2 years of tenure than any other tenure length. There are also employees with 3 and 4 years of tenure, but none with 1 year.</a:t>
            </a:r>
          </a:p>
        </p:txBody>
      </p:sp>
    </p:spTree>
    <p:extLst>
      <p:ext uri="{BB962C8B-B14F-4D97-AF65-F5344CB8AC3E}">
        <p14:creationId xmlns:p14="http://schemas.microsoft.com/office/powerpoint/2010/main" val="272790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754" y="640162"/>
            <a:ext cx="9799188" cy="3194083"/>
          </a:xfrm>
          <a:prstGeom prst="rect">
            <a:avLst/>
          </a:prstGeom>
        </p:spPr>
      </p:pic>
      <p:sp>
        <p:nvSpPr>
          <p:cNvPr id="3" name="Rectangle 2"/>
          <p:cNvSpPr/>
          <p:nvPr/>
        </p:nvSpPr>
        <p:spPr>
          <a:xfrm>
            <a:off x="1499754" y="4176374"/>
            <a:ext cx="9930246" cy="1631216"/>
          </a:xfrm>
          <a:prstGeom prst="rect">
            <a:avLst/>
          </a:prstGeom>
        </p:spPr>
        <p:txBody>
          <a:bodyPr wrap="square">
            <a:spAutoFit/>
          </a:bodyPr>
          <a:lstStyle/>
          <a:p>
            <a:pPr algn="just"/>
            <a:r>
              <a:rPr lang="en-US" sz="2000" dirty="0">
                <a:latin typeface="Baskerville Old Face" panose="02020602080505020303" pitchFamily="18" charset="0"/>
              </a:rPr>
              <a:t>This slide shows a bar chart titled "Sales Volume Across Different Product Categories". The chart displays sales volume for seven product categories: beverages, dairy products, seafood, grains/cereals, produce, condiments, and meat/poultry. Beverages has the highest sales volume at 404, followed by condiments at 334 and meat/poultry at 330. Sales volume is lowest for produce at 136.</a:t>
            </a:r>
          </a:p>
        </p:txBody>
      </p:sp>
    </p:spTree>
    <p:extLst>
      <p:ext uri="{BB962C8B-B14F-4D97-AF65-F5344CB8AC3E}">
        <p14:creationId xmlns:p14="http://schemas.microsoft.com/office/powerpoint/2010/main" val="353687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05945" y="1132609"/>
            <a:ext cx="5953991" cy="1059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Baskerville Old Face" panose="02020602080505020303" pitchFamily="18" charset="0"/>
              </a:rPr>
              <a:t>Project Explanation</a:t>
            </a:r>
            <a:endParaRPr lang="en-US" sz="4000" dirty="0">
              <a:latin typeface="Baskerville Old Face" panose="02020602080505020303" pitchFamily="18" charset="0"/>
            </a:endParaRPr>
          </a:p>
        </p:txBody>
      </p:sp>
      <p:sp>
        <p:nvSpPr>
          <p:cNvPr id="5" name="Rounded Rectangle 4"/>
          <p:cNvSpPr/>
          <p:nvPr/>
        </p:nvSpPr>
        <p:spPr>
          <a:xfrm>
            <a:off x="6005944" y="2609850"/>
            <a:ext cx="5953991" cy="1059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skerville Old Face" panose="02020602080505020303" pitchFamily="18" charset="0"/>
              </a:rPr>
              <a:t>Power Bi Report</a:t>
            </a:r>
          </a:p>
        </p:txBody>
      </p:sp>
      <p:sp>
        <p:nvSpPr>
          <p:cNvPr id="6" name="Rounded Rectangle 5"/>
          <p:cNvSpPr/>
          <p:nvPr/>
        </p:nvSpPr>
        <p:spPr>
          <a:xfrm>
            <a:off x="6005945" y="4087091"/>
            <a:ext cx="5953991" cy="1059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Baskerville Old Face" panose="02020602080505020303" pitchFamily="18" charset="0"/>
              </a:rPr>
              <a:t>EDA Report</a:t>
            </a:r>
          </a:p>
        </p:txBody>
      </p:sp>
    </p:spTree>
    <p:extLst>
      <p:ext uri="{BB962C8B-B14F-4D97-AF65-F5344CB8AC3E}">
        <p14:creationId xmlns:p14="http://schemas.microsoft.com/office/powerpoint/2010/main" val="378694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733" y="301336"/>
            <a:ext cx="6057374" cy="5829299"/>
          </a:xfrm>
          <a:prstGeom prst="rect">
            <a:avLst/>
          </a:prstGeom>
        </p:spPr>
      </p:pic>
      <p:sp>
        <p:nvSpPr>
          <p:cNvPr id="3" name="Rectangle 2"/>
          <p:cNvSpPr/>
          <p:nvPr/>
        </p:nvSpPr>
        <p:spPr>
          <a:xfrm>
            <a:off x="2213263" y="301336"/>
            <a:ext cx="3397827" cy="5632311"/>
          </a:xfrm>
          <a:prstGeom prst="rect">
            <a:avLst/>
          </a:prstGeom>
        </p:spPr>
        <p:txBody>
          <a:bodyPr wrap="square">
            <a:spAutoFit/>
          </a:bodyPr>
          <a:lstStyle/>
          <a:p>
            <a:pPr algn="just"/>
            <a:r>
              <a:rPr lang="en-US" sz="2000" dirty="0" smtClean="0">
                <a:latin typeface="Baskerville Old Face" panose="02020602080505020303" pitchFamily="18" charset="0"/>
              </a:rPr>
              <a:t>The </a:t>
            </a:r>
            <a:r>
              <a:rPr lang="en-US" sz="2000" dirty="0">
                <a:latin typeface="Baskerville Old Face" panose="02020602080505020303" pitchFamily="18" charset="0"/>
              </a:rPr>
              <a:t>slide presents a detailed view of the price structure for various products alongside a list </a:t>
            </a:r>
            <a:r>
              <a:rPr lang="en-US" sz="2000" dirty="0" smtClean="0">
                <a:latin typeface="Baskerville Old Face" panose="02020602080505020303" pitchFamily="18" charset="0"/>
              </a:rPr>
              <a:t>of suppliers</a:t>
            </a:r>
            <a:r>
              <a:rPr lang="en-US" sz="2000" dirty="0">
                <a:latin typeface="Baskerville Old Face" panose="02020602080505020303" pitchFamily="18" charset="0"/>
              </a:rPr>
              <a:t>. The "Price Structure Product" section lists product names and their corresponding unit prices, ranging from everyday items like Aniseed Syrup to premium products like Côte de </a:t>
            </a:r>
            <a:r>
              <a:rPr lang="en-US" sz="2000" dirty="0" err="1">
                <a:latin typeface="Baskerville Old Face" panose="02020602080505020303" pitchFamily="18" charset="0"/>
              </a:rPr>
              <a:t>Blaye</a:t>
            </a:r>
            <a:r>
              <a:rPr lang="en-US" sz="2000" dirty="0">
                <a:latin typeface="Baskerville Old Face" panose="02020602080505020303" pitchFamily="18" charset="0"/>
              </a:rPr>
              <a:t>. The "Suppliers" section features a comprehensive list of suppliers, showcasing the diversity and breadth of the supplier network. This information aids in understanding product pricing and supplier distribution</a:t>
            </a:r>
          </a:p>
        </p:txBody>
      </p:sp>
    </p:spTree>
    <p:extLst>
      <p:ext uri="{BB962C8B-B14F-4D97-AF65-F5344CB8AC3E}">
        <p14:creationId xmlns:p14="http://schemas.microsoft.com/office/powerpoint/2010/main" val="295237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898" y="449476"/>
            <a:ext cx="4191585" cy="5210902"/>
          </a:xfrm>
          <a:prstGeom prst="rect">
            <a:avLst/>
          </a:prstGeom>
        </p:spPr>
      </p:pic>
      <p:sp>
        <p:nvSpPr>
          <p:cNvPr id="3" name="Rectangle 2"/>
          <p:cNvSpPr/>
          <p:nvPr/>
        </p:nvSpPr>
        <p:spPr>
          <a:xfrm>
            <a:off x="2618508" y="1291119"/>
            <a:ext cx="4571707" cy="2554545"/>
          </a:xfrm>
          <a:prstGeom prst="rect">
            <a:avLst/>
          </a:prstGeom>
        </p:spPr>
        <p:txBody>
          <a:bodyPr wrap="square">
            <a:spAutoFit/>
          </a:bodyPr>
          <a:lstStyle/>
          <a:p>
            <a:pPr algn="just"/>
            <a:r>
              <a:rPr lang="en-US" sz="2000" dirty="0" smtClean="0">
                <a:latin typeface="Baskerville Old Face" panose="02020602080505020303" pitchFamily="18" charset="0"/>
              </a:rPr>
              <a:t>The </a:t>
            </a:r>
            <a:r>
              <a:rPr lang="en-US" sz="2000" dirty="0">
                <a:latin typeface="Baskerville Old Face" panose="02020602080505020303" pitchFamily="18" charset="0"/>
              </a:rPr>
              <a:t>map illustrates the geographical distribution of suppliers globally, with a notable concentration in Europe. Suppliers are also present in North America, Asia, and Australia, reflecting a diverse and widespread network. This distribution ensures efficient supply chain management and broad market reach.</a:t>
            </a:r>
          </a:p>
        </p:txBody>
      </p:sp>
    </p:spTree>
    <p:extLst>
      <p:ext uri="{BB962C8B-B14F-4D97-AF65-F5344CB8AC3E}">
        <p14:creationId xmlns:p14="http://schemas.microsoft.com/office/powerpoint/2010/main" val="191846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7678" y="2021589"/>
            <a:ext cx="6139822" cy="1446550"/>
          </a:xfrm>
          <a:prstGeom prst="rect">
            <a:avLst/>
          </a:prstGeom>
        </p:spPr>
        <p:txBody>
          <a:bodyPr wrap="none">
            <a:spAutoFit/>
          </a:bodyPr>
          <a:lstStyle/>
          <a:p>
            <a:pPr algn="just"/>
            <a:r>
              <a:rPr lang="en-US" sz="4400" b="1" dirty="0">
                <a:solidFill>
                  <a:schemeClr val="accent2">
                    <a:lumMod val="75000"/>
                  </a:schemeClr>
                </a:solidFill>
                <a:latin typeface="Baskerville Old Face" panose="02020602080505020303" pitchFamily="18" charset="0"/>
              </a:rPr>
              <a:t>Exploratory Data Analysis </a:t>
            </a:r>
            <a:endParaRPr lang="en-US" sz="4400" b="1" dirty="0" smtClean="0">
              <a:solidFill>
                <a:schemeClr val="accent2">
                  <a:lumMod val="75000"/>
                </a:schemeClr>
              </a:solidFill>
              <a:latin typeface="Baskerville Old Face" panose="02020602080505020303" pitchFamily="18" charset="0"/>
            </a:endParaRPr>
          </a:p>
          <a:p>
            <a:pPr algn="just"/>
            <a:r>
              <a:rPr lang="en-US" sz="4400" b="1" dirty="0" smtClean="0">
                <a:solidFill>
                  <a:schemeClr val="accent2">
                    <a:lumMod val="75000"/>
                  </a:schemeClr>
                </a:solidFill>
                <a:latin typeface="Baskerville Old Face" panose="02020602080505020303" pitchFamily="18" charset="0"/>
              </a:rPr>
              <a:t>Problem </a:t>
            </a:r>
            <a:r>
              <a:rPr lang="en-US" sz="4400" b="1" dirty="0">
                <a:solidFill>
                  <a:schemeClr val="accent2">
                    <a:lumMod val="75000"/>
                  </a:schemeClr>
                </a:solidFill>
                <a:latin typeface="Baskerville Old Face" panose="02020602080505020303" pitchFamily="18" charset="0"/>
              </a:rPr>
              <a:t>Statements</a:t>
            </a:r>
            <a:endParaRPr lang="en-US" sz="4400" dirty="0">
              <a:solidFill>
                <a:schemeClr val="accent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44291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427" y="757273"/>
            <a:ext cx="10058400" cy="5384890"/>
          </a:xfrm>
          <a:prstGeom prst="rect">
            <a:avLst/>
          </a:prstGeom>
        </p:spPr>
      </p:pic>
    </p:spTree>
    <p:extLst>
      <p:ext uri="{BB962C8B-B14F-4D97-AF65-F5344CB8AC3E}">
        <p14:creationId xmlns:p14="http://schemas.microsoft.com/office/powerpoint/2010/main" val="2783221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589" y="546421"/>
            <a:ext cx="9907383" cy="5744377"/>
          </a:xfrm>
          <a:prstGeom prst="rect">
            <a:avLst/>
          </a:prstGeom>
        </p:spPr>
      </p:pic>
    </p:spTree>
    <p:extLst>
      <p:ext uri="{BB962C8B-B14F-4D97-AF65-F5344CB8AC3E}">
        <p14:creationId xmlns:p14="http://schemas.microsoft.com/office/powerpoint/2010/main" val="1066394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621" y="717030"/>
            <a:ext cx="9621593" cy="5382376"/>
          </a:xfrm>
          <a:prstGeom prst="rect">
            <a:avLst/>
          </a:prstGeom>
        </p:spPr>
      </p:pic>
    </p:spTree>
    <p:extLst>
      <p:ext uri="{BB962C8B-B14F-4D97-AF65-F5344CB8AC3E}">
        <p14:creationId xmlns:p14="http://schemas.microsoft.com/office/powerpoint/2010/main" val="375938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864" y="700571"/>
            <a:ext cx="10058400" cy="4918010"/>
          </a:xfrm>
          <a:prstGeom prst="rect">
            <a:avLst/>
          </a:prstGeom>
        </p:spPr>
      </p:pic>
    </p:spTree>
    <p:extLst>
      <p:ext uri="{BB962C8B-B14F-4D97-AF65-F5344CB8AC3E}">
        <p14:creationId xmlns:p14="http://schemas.microsoft.com/office/powerpoint/2010/main" val="272343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978" y="421730"/>
            <a:ext cx="9393493" cy="5968679"/>
          </a:xfrm>
          <a:prstGeom prst="rect">
            <a:avLst/>
          </a:prstGeom>
        </p:spPr>
      </p:pic>
    </p:spTree>
    <p:extLst>
      <p:ext uri="{BB962C8B-B14F-4D97-AF65-F5344CB8AC3E}">
        <p14:creationId xmlns:p14="http://schemas.microsoft.com/office/powerpoint/2010/main" val="1618744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71" y="608445"/>
            <a:ext cx="11135502" cy="4867564"/>
          </a:xfrm>
          <a:prstGeom prst="rect">
            <a:avLst/>
          </a:prstGeom>
        </p:spPr>
      </p:pic>
    </p:spTree>
    <p:extLst>
      <p:ext uri="{BB962C8B-B14F-4D97-AF65-F5344CB8AC3E}">
        <p14:creationId xmlns:p14="http://schemas.microsoft.com/office/powerpoint/2010/main" val="2361863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55" y="400114"/>
            <a:ext cx="8356997" cy="5670453"/>
          </a:xfrm>
          <a:prstGeom prst="rect">
            <a:avLst/>
          </a:prstGeom>
        </p:spPr>
      </p:pic>
    </p:spTree>
    <p:extLst>
      <p:ext uri="{BB962C8B-B14F-4D97-AF65-F5344CB8AC3E}">
        <p14:creationId xmlns:p14="http://schemas.microsoft.com/office/powerpoint/2010/main" val="378667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7E6000"/>
                </a:solidFill>
                <a:latin typeface="Baskerville Old Face" panose="02020602080505020303" pitchFamily="18" charset="0"/>
              </a:rPr>
              <a:t>Introduction of Project</a:t>
            </a:r>
            <a:endParaRPr lang="en-US" sz="4800" dirty="0">
              <a:solidFill>
                <a:srgbClr val="7E6000"/>
              </a:solidFill>
              <a:latin typeface="Baskerville Old Face" panose="02020602080505020303" pitchFamily="18" charset="0"/>
            </a:endParaRPr>
          </a:p>
        </p:txBody>
      </p:sp>
      <p:sp>
        <p:nvSpPr>
          <p:cNvPr id="3" name="Content Placeholder 2"/>
          <p:cNvSpPr>
            <a:spLocks noGrp="1"/>
          </p:cNvSpPr>
          <p:nvPr>
            <p:ph idx="1"/>
          </p:nvPr>
        </p:nvSpPr>
        <p:spPr>
          <a:xfrm>
            <a:off x="2672339" y="1728354"/>
            <a:ext cx="8915400" cy="4111337"/>
          </a:xfrm>
        </p:spPr>
        <p:txBody>
          <a:bodyPr>
            <a:normAutofit/>
          </a:bodyPr>
          <a:lstStyle/>
          <a:p>
            <a:pPr marL="0" indent="0" algn="just">
              <a:buNone/>
            </a:pPr>
            <a:r>
              <a:rPr lang="en-US" sz="2000" dirty="0" smtClean="0">
                <a:latin typeface="Baskerville Old Face" panose="02020602080505020303" pitchFamily="18" charset="0"/>
              </a:rPr>
              <a:t>This is Data Analytics project based on </a:t>
            </a:r>
            <a:r>
              <a:rPr lang="en-US" sz="2000" dirty="0">
                <a:latin typeface="Baskerville Old Face" panose="02020602080505020303" pitchFamily="18" charset="0"/>
              </a:rPr>
              <a:t>the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database, a comprehensive dataset that encapsulates the sales operations of a fictional specialty foods importer and exporter. The </a:t>
            </a:r>
            <a:r>
              <a:rPr lang="en-US" sz="2000" dirty="0" err="1">
                <a:latin typeface="Baskerville Old Face" panose="02020602080505020303" pitchFamily="18" charset="0"/>
              </a:rPr>
              <a:t>Northwind</a:t>
            </a:r>
            <a:r>
              <a:rPr lang="en-US" sz="2000" dirty="0">
                <a:latin typeface="Baskerville Old Face" panose="02020602080505020303" pitchFamily="18" charset="0"/>
              </a:rPr>
              <a:t> database is designed to provide a detailed overview of various aspects of the business, including customer information, employee data, order processing, product details, supplier relations, shipping logistics, and product categorization. This dataset is invaluable for demonstrating database management concepts, performing data analysis, and developing business intelligence solutions. Through the subsequent slides, we will delve into the structure and significance of each table within the </a:t>
            </a:r>
            <a:r>
              <a:rPr lang="en-US" sz="2000" dirty="0" err="1">
                <a:latin typeface="Baskerville Old Face" panose="02020602080505020303" pitchFamily="18" charset="0"/>
              </a:rPr>
              <a:t>Northwind</a:t>
            </a:r>
            <a:r>
              <a:rPr lang="en-US" sz="2000" dirty="0">
                <a:latin typeface="Baskerville Old Face" panose="02020602080505020303" pitchFamily="18" charset="0"/>
              </a:rPr>
              <a:t> database, highlighting how they collectively contribute to a robust representation of a company's sales and supply chain activities. Whether you are a data analyst, a database administrator, or a business student, this presentation aims to provide a clear understanding of how a well-organized database can support efficient business operations and decision-making.</a:t>
            </a:r>
          </a:p>
        </p:txBody>
      </p:sp>
    </p:spTree>
    <p:extLst>
      <p:ext uri="{BB962C8B-B14F-4D97-AF65-F5344CB8AC3E}">
        <p14:creationId xmlns:p14="http://schemas.microsoft.com/office/powerpoint/2010/main" val="96216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136" y="275832"/>
            <a:ext cx="9408697" cy="6209319"/>
          </a:xfrm>
          <a:prstGeom prst="rect">
            <a:avLst/>
          </a:prstGeom>
        </p:spPr>
      </p:pic>
    </p:spTree>
    <p:extLst>
      <p:ext uri="{BB962C8B-B14F-4D97-AF65-F5344CB8AC3E}">
        <p14:creationId xmlns:p14="http://schemas.microsoft.com/office/powerpoint/2010/main" val="87328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73" y="255083"/>
            <a:ext cx="7157152" cy="6236618"/>
          </a:xfrm>
          <a:prstGeom prst="rect">
            <a:avLst/>
          </a:prstGeom>
        </p:spPr>
      </p:pic>
    </p:spTree>
    <p:extLst>
      <p:ext uri="{BB962C8B-B14F-4D97-AF65-F5344CB8AC3E}">
        <p14:creationId xmlns:p14="http://schemas.microsoft.com/office/powerpoint/2010/main" val="1516861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463" y="191401"/>
            <a:ext cx="7309165" cy="6336019"/>
          </a:xfrm>
          <a:prstGeom prst="rect">
            <a:avLst/>
          </a:prstGeom>
        </p:spPr>
      </p:pic>
    </p:spTree>
    <p:extLst>
      <p:ext uri="{BB962C8B-B14F-4D97-AF65-F5344CB8AC3E}">
        <p14:creationId xmlns:p14="http://schemas.microsoft.com/office/powerpoint/2010/main" val="1345349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29" y="338161"/>
            <a:ext cx="8813804" cy="6177711"/>
          </a:xfrm>
          <a:prstGeom prst="rect">
            <a:avLst/>
          </a:prstGeom>
        </p:spPr>
      </p:pic>
    </p:spTree>
    <p:extLst>
      <p:ext uri="{BB962C8B-B14F-4D97-AF65-F5344CB8AC3E}">
        <p14:creationId xmlns:p14="http://schemas.microsoft.com/office/powerpoint/2010/main" val="390664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373" y="187062"/>
            <a:ext cx="6814708" cy="6358320"/>
          </a:xfrm>
          <a:prstGeom prst="rect">
            <a:avLst/>
          </a:prstGeom>
        </p:spPr>
      </p:pic>
    </p:spTree>
    <p:extLst>
      <p:ext uri="{BB962C8B-B14F-4D97-AF65-F5344CB8AC3E}">
        <p14:creationId xmlns:p14="http://schemas.microsoft.com/office/powerpoint/2010/main" val="1618146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464" y="276681"/>
            <a:ext cx="7106534" cy="6447165"/>
          </a:xfrm>
          <a:prstGeom prst="rect">
            <a:avLst/>
          </a:prstGeom>
        </p:spPr>
      </p:pic>
    </p:spTree>
    <p:extLst>
      <p:ext uri="{BB962C8B-B14F-4D97-AF65-F5344CB8AC3E}">
        <p14:creationId xmlns:p14="http://schemas.microsoft.com/office/powerpoint/2010/main" val="143489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418" y="398354"/>
            <a:ext cx="7355508" cy="6133015"/>
          </a:xfrm>
          <a:prstGeom prst="rect">
            <a:avLst/>
          </a:prstGeom>
        </p:spPr>
      </p:pic>
    </p:spTree>
    <p:extLst>
      <p:ext uri="{BB962C8B-B14F-4D97-AF65-F5344CB8AC3E}">
        <p14:creationId xmlns:p14="http://schemas.microsoft.com/office/powerpoint/2010/main" val="2631407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2455" y="2545773"/>
            <a:ext cx="6587836" cy="1015663"/>
          </a:xfrm>
          <a:prstGeom prst="rect">
            <a:avLst/>
          </a:prstGeom>
          <a:noFill/>
        </p:spPr>
        <p:txBody>
          <a:bodyPr wrap="square" rtlCol="0">
            <a:spAutoFit/>
          </a:bodyPr>
          <a:lstStyle/>
          <a:p>
            <a:pPr algn="just"/>
            <a:r>
              <a:rPr lang="en-US" sz="6000" dirty="0" smtClean="0">
                <a:solidFill>
                  <a:schemeClr val="accent2">
                    <a:lumMod val="75000"/>
                  </a:schemeClr>
                </a:solidFill>
                <a:latin typeface="Baskerville Old Face" panose="02020602080505020303" pitchFamily="18" charset="0"/>
              </a:rPr>
              <a:t>THANK YOU</a:t>
            </a:r>
            <a:endParaRPr lang="en-US" sz="6000" dirty="0">
              <a:solidFill>
                <a:schemeClr val="accent2">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23934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50918" y="498764"/>
            <a:ext cx="2182091" cy="477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askerville Old Face" panose="02020602080505020303" pitchFamily="18" charset="0"/>
              </a:rPr>
              <a:t>Objective</a:t>
            </a:r>
            <a:endParaRPr lang="en-US" sz="2800" dirty="0">
              <a:latin typeface="Baskerville Old Face" panose="02020602080505020303" pitchFamily="18" charset="0"/>
            </a:endParaRPr>
          </a:p>
        </p:txBody>
      </p:sp>
      <p:sp>
        <p:nvSpPr>
          <p:cNvPr id="5" name="TextBox 4"/>
          <p:cNvSpPr txBox="1"/>
          <p:nvPr/>
        </p:nvSpPr>
        <p:spPr>
          <a:xfrm>
            <a:off x="1932709" y="1257301"/>
            <a:ext cx="9684327" cy="1323439"/>
          </a:xfrm>
          <a:prstGeom prst="rect">
            <a:avLst/>
          </a:prstGeom>
          <a:noFill/>
        </p:spPr>
        <p:txBody>
          <a:bodyPr wrap="square" rtlCol="0">
            <a:spAutoFit/>
          </a:bodyPr>
          <a:lstStyle/>
          <a:p>
            <a:pPr algn="just"/>
            <a:r>
              <a:rPr lang="en-US" sz="2000" dirty="0">
                <a:latin typeface="Baskerville Old Face" panose="02020602080505020303" pitchFamily="18" charset="0"/>
              </a:rPr>
              <a:t>The objective of this presentation is to provide a clear understanding of the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database structure, demonstrating how its various tables interconnect to support efficient business operations, data analysis, and decision-making processes in a fictional specialty foods import and export company.</a:t>
            </a:r>
          </a:p>
        </p:txBody>
      </p:sp>
      <p:sp>
        <p:nvSpPr>
          <p:cNvPr id="6" name="Rounded Rectangle 5"/>
          <p:cNvSpPr/>
          <p:nvPr/>
        </p:nvSpPr>
        <p:spPr>
          <a:xfrm>
            <a:off x="2150918" y="2978728"/>
            <a:ext cx="2618509" cy="477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askerville Old Face" panose="02020602080505020303" pitchFamily="18" charset="0"/>
              </a:rPr>
              <a:t>Analysis Scope</a:t>
            </a:r>
            <a:endParaRPr lang="en-US" sz="2800" dirty="0">
              <a:latin typeface="Baskerville Old Face" panose="02020602080505020303" pitchFamily="18" charset="0"/>
            </a:endParaRPr>
          </a:p>
        </p:txBody>
      </p:sp>
      <p:sp>
        <p:nvSpPr>
          <p:cNvPr id="7" name="TextBox 6"/>
          <p:cNvSpPr txBox="1"/>
          <p:nvPr/>
        </p:nvSpPr>
        <p:spPr>
          <a:xfrm>
            <a:off x="1932709" y="3906981"/>
            <a:ext cx="9684327" cy="1384995"/>
          </a:xfrm>
          <a:prstGeom prst="rect">
            <a:avLst/>
          </a:prstGeom>
          <a:noFill/>
        </p:spPr>
        <p:txBody>
          <a:bodyPr wrap="square" rtlCol="0">
            <a:spAutoFit/>
          </a:bodyPr>
          <a:lstStyle/>
          <a:p>
            <a:pPr algn="just"/>
            <a:r>
              <a:rPr lang="en-US" sz="2000" dirty="0">
                <a:latin typeface="Baskerville Old Face" panose="02020602080505020303" pitchFamily="18" charset="0"/>
              </a:rPr>
              <a:t>The analysis scope of this presentation includes examining the interrelationships between customers, employees, orders, order details, products, suppliers, shippers, and categories </a:t>
            </a:r>
            <a:r>
              <a:rPr lang="en-US" sz="2400" dirty="0">
                <a:latin typeface="Baskerville Old Face" panose="02020602080505020303" pitchFamily="18" charset="0"/>
              </a:rPr>
              <a:t>within</a:t>
            </a:r>
            <a:r>
              <a:rPr lang="en-US" sz="2000" dirty="0">
                <a:latin typeface="Baskerville Old Face" panose="02020602080505020303" pitchFamily="18" charset="0"/>
              </a:rPr>
              <a:t> the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database to identify trends, optimize operations, and enhance decision-making for a fictional specialty foods import and export business.</a:t>
            </a:r>
          </a:p>
        </p:txBody>
      </p:sp>
    </p:spTree>
    <p:extLst>
      <p:ext uri="{BB962C8B-B14F-4D97-AF65-F5344CB8AC3E}">
        <p14:creationId xmlns:p14="http://schemas.microsoft.com/office/powerpoint/2010/main" val="400957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56164" y="623454"/>
            <a:ext cx="1485899" cy="4883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Baskerville Old Face" panose="02020602080505020303" pitchFamily="18" charset="0"/>
              </a:rPr>
              <a:t>Goal</a:t>
            </a:r>
            <a:endParaRPr lang="en-US" sz="2800" dirty="0">
              <a:latin typeface="Baskerville Old Face" panose="02020602080505020303" pitchFamily="18" charset="0"/>
            </a:endParaRPr>
          </a:p>
        </p:txBody>
      </p:sp>
      <p:sp>
        <p:nvSpPr>
          <p:cNvPr id="5" name="TextBox 4"/>
          <p:cNvSpPr txBox="1"/>
          <p:nvPr/>
        </p:nvSpPr>
        <p:spPr>
          <a:xfrm>
            <a:off x="2317173" y="1381991"/>
            <a:ext cx="9393382" cy="1631216"/>
          </a:xfrm>
          <a:prstGeom prst="rect">
            <a:avLst/>
          </a:prstGeom>
          <a:noFill/>
        </p:spPr>
        <p:txBody>
          <a:bodyPr wrap="square" rtlCol="0">
            <a:spAutoFit/>
          </a:bodyPr>
          <a:lstStyle/>
          <a:p>
            <a:pPr algn="just"/>
            <a:r>
              <a:rPr lang="en-US" sz="2000" dirty="0" smtClean="0">
                <a:latin typeface="Baskerville Old Face" panose="02020602080505020303" pitchFamily="18" charset="0"/>
              </a:rPr>
              <a:t>The </a:t>
            </a:r>
            <a:r>
              <a:rPr lang="en-US" sz="2000" dirty="0">
                <a:latin typeface="Baskerville Old Face" panose="02020602080505020303" pitchFamily="18" charset="0"/>
              </a:rPr>
              <a:t>goal of this project is to utilize the </a:t>
            </a:r>
            <a:r>
              <a:rPr lang="en-US" sz="2000" dirty="0" err="1">
                <a:latin typeface="Baskerville Old Face" panose="02020602080505020303" pitchFamily="18" charset="0"/>
              </a:rPr>
              <a:t>Northwind</a:t>
            </a:r>
            <a:r>
              <a:rPr lang="en-US" sz="2000" dirty="0">
                <a:latin typeface="Baskerville Old Face" panose="02020602080505020303" pitchFamily="18" charset="0"/>
              </a:rPr>
              <a:t> Traders database to illustrate the application of database management and data analysis techniques, enabling better understanding of business processes, optimizing sales and supply chain operations, and enhancing strategic decision-making in a fictional specialty foods import and export company.</a:t>
            </a:r>
          </a:p>
        </p:txBody>
      </p:sp>
    </p:spTree>
    <p:extLst>
      <p:ext uri="{BB962C8B-B14F-4D97-AF65-F5344CB8AC3E}">
        <p14:creationId xmlns:p14="http://schemas.microsoft.com/office/powerpoint/2010/main" val="51938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4891" y="301336"/>
            <a:ext cx="10089573" cy="6093976"/>
          </a:xfrm>
          <a:prstGeom prst="rect">
            <a:avLst/>
          </a:prstGeom>
          <a:noFill/>
        </p:spPr>
        <p:txBody>
          <a:bodyPr wrap="square" rtlCol="0">
            <a:spAutoFit/>
          </a:bodyPr>
          <a:lstStyle/>
          <a:p>
            <a:pPr algn="just"/>
            <a:r>
              <a:rPr lang="en-US" sz="2400" b="1" dirty="0">
                <a:latin typeface="Baskerville Old Face" panose="02020602080505020303" pitchFamily="18" charset="0"/>
              </a:rPr>
              <a:t>Dataset </a:t>
            </a:r>
            <a:r>
              <a:rPr lang="en-US" sz="2400" b="1" dirty="0" smtClean="0">
                <a:latin typeface="Baskerville Old Face" panose="02020602080505020303" pitchFamily="18" charset="0"/>
              </a:rPr>
              <a:t>Description</a:t>
            </a:r>
          </a:p>
          <a:p>
            <a:pPr algn="just"/>
            <a:endParaRPr lang="en-US" b="1" dirty="0">
              <a:latin typeface="Baskerville Old Face" panose="02020602080505020303" pitchFamily="18" charset="0"/>
            </a:endParaRPr>
          </a:p>
          <a:p>
            <a:pPr algn="just"/>
            <a:r>
              <a:rPr lang="en-US" dirty="0">
                <a:latin typeface="Baskerville Old Face" panose="02020602080505020303" pitchFamily="18" charset="0"/>
              </a:rPr>
              <a:t>The </a:t>
            </a:r>
            <a:r>
              <a:rPr lang="en-US" dirty="0" err="1">
                <a:latin typeface="Baskerville Old Face" panose="02020602080505020303" pitchFamily="18" charset="0"/>
              </a:rPr>
              <a:t>Northwind</a:t>
            </a:r>
            <a:r>
              <a:rPr lang="en-US" dirty="0">
                <a:latin typeface="Baskerville Old Face" panose="02020602080505020303" pitchFamily="18" charset="0"/>
              </a:rPr>
              <a:t> database contains the sales data for a fictitious company called “</a:t>
            </a:r>
            <a:r>
              <a:rPr lang="en-US" dirty="0" err="1">
                <a:latin typeface="Baskerville Old Face" panose="02020602080505020303" pitchFamily="18" charset="0"/>
              </a:rPr>
              <a:t>Northwind</a:t>
            </a:r>
            <a:r>
              <a:rPr lang="en-US" dirty="0">
                <a:latin typeface="Baskerville Old Face" panose="02020602080505020303" pitchFamily="18" charset="0"/>
              </a:rPr>
              <a:t> Traders,” which imports and exports specialty foods from around the </a:t>
            </a:r>
            <a:r>
              <a:rPr lang="en-US" dirty="0" smtClean="0">
                <a:latin typeface="Baskerville Old Face" panose="02020602080505020303" pitchFamily="18" charset="0"/>
              </a:rPr>
              <a:t>world.</a:t>
            </a:r>
          </a:p>
          <a:p>
            <a:pPr algn="just"/>
            <a:endParaRPr lang="en-US" dirty="0">
              <a:latin typeface="Baskerville Old Face" panose="02020602080505020303" pitchFamily="18" charset="0"/>
            </a:endParaRPr>
          </a:p>
          <a:p>
            <a:pPr algn="just"/>
            <a:r>
              <a:rPr lang="en-US" sz="2200" b="1" dirty="0">
                <a:latin typeface="Baskerville Old Face" panose="02020602080505020303" pitchFamily="18" charset="0"/>
              </a:rPr>
              <a:t>Table </a:t>
            </a:r>
            <a:r>
              <a:rPr lang="en-US" sz="2200" b="1" dirty="0" smtClean="0">
                <a:latin typeface="Baskerville Old Face" panose="02020602080505020303" pitchFamily="18" charset="0"/>
              </a:rPr>
              <a:t>Explanations</a:t>
            </a:r>
          </a:p>
          <a:p>
            <a:pPr algn="just"/>
            <a:endParaRPr lang="en-US" b="1" dirty="0">
              <a:latin typeface="Baskerville Old Face" panose="02020602080505020303" pitchFamily="18" charset="0"/>
            </a:endParaRPr>
          </a:p>
          <a:p>
            <a:pPr algn="just"/>
            <a:r>
              <a:rPr lang="en-US" b="1" dirty="0">
                <a:latin typeface="Baskerville Old Face" panose="02020602080505020303" pitchFamily="18" charset="0"/>
              </a:rPr>
              <a:t>Customers </a:t>
            </a:r>
            <a:r>
              <a:rPr lang="en-US" b="1" dirty="0" smtClean="0">
                <a:latin typeface="Baskerville Old Face" panose="02020602080505020303" pitchFamily="18" charset="0"/>
              </a:rPr>
              <a:t>Table</a:t>
            </a:r>
            <a:endParaRPr lang="en-US" b="1" dirty="0">
              <a:latin typeface="Baskerville Old Face" panose="02020602080505020303" pitchFamily="18" charset="0"/>
            </a:endParaRPr>
          </a:p>
          <a:p>
            <a:pPr algn="just"/>
            <a:r>
              <a:rPr lang="en-US" dirty="0">
                <a:latin typeface="Baskerville Old Face" panose="02020602080505020303" pitchFamily="18" charset="0"/>
              </a:rPr>
              <a:t>This table stores information about the company's customers. It includes fields for customer ID, company name, contact name, contact title, address, city, region, postal code, country, phone, and fax</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Employees </a:t>
            </a:r>
            <a:r>
              <a:rPr lang="en-US" b="1" dirty="0" smtClean="0">
                <a:latin typeface="Baskerville Old Face" panose="02020602080505020303" pitchFamily="18" charset="0"/>
              </a:rPr>
              <a:t>Table</a:t>
            </a:r>
            <a:endParaRPr lang="en-US" b="1" dirty="0">
              <a:latin typeface="Baskerville Old Face" panose="02020602080505020303" pitchFamily="18" charset="0"/>
            </a:endParaRPr>
          </a:p>
          <a:p>
            <a:pPr algn="just"/>
            <a:r>
              <a:rPr lang="en-US" dirty="0">
                <a:latin typeface="Baskerville Old Face" panose="02020602080505020303" pitchFamily="18" charset="0"/>
              </a:rPr>
              <a:t>This table stores information about the company's employees. It includes fields for employee ID, last name, first name, title, title of courtesy, birth date, hire date, address, city, region, postal code, country, home phone, extension, photo, notes, reports to, and photo path</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Orders Table</a:t>
            </a:r>
          </a:p>
          <a:p>
            <a:pPr algn="just"/>
            <a:r>
              <a:rPr lang="en-US" dirty="0">
                <a:latin typeface="Baskerville Old Face" panose="02020602080505020303" pitchFamily="18" charset="0"/>
              </a:rPr>
              <a:t>This table stores information about the company's orders. It includes fields for order ID, customer ID, employee ID, order date, required date, shipped date, ship via, freight, ship name, ship address, ship city, ship region, ship postal code, and ship country.</a:t>
            </a:r>
          </a:p>
          <a:p>
            <a:pPr algn="just"/>
            <a:endParaRPr lang="en-US" dirty="0"/>
          </a:p>
        </p:txBody>
      </p:sp>
    </p:spTree>
    <p:extLst>
      <p:ext uri="{BB962C8B-B14F-4D97-AF65-F5344CB8AC3E}">
        <p14:creationId xmlns:p14="http://schemas.microsoft.com/office/powerpoint/2010/main" val="186127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973" y="602673"/>
            <a:ext cx="9923318" cy="5632311"/>
          </a:xfrm>
          <a:prstGeom prst="rect">
            <a:avLst/>
          </a:prstGeom>
          <a:noFill/>
        </p:spPr>
        <p:txBody>
          <a:bodyPr wrap="square" rtlCol="0">
            <a:spAutoFit/>
          </a:bodyPr>
          <a:lstStyle/>
          <a:p>
            <a:pPr algn="just"/>
            <a:r>
              <a:rPr lang="en-US" b="1" dirty="0">
                <a:latin typeface="Baskerville Old Face" panose="02020602080505020303" pitchFamily="18" charset="0"/>
              </a:rPr>
              <a:t>Order Details Table</a:t>
            </a:r>
          </a:p>
          <a:p>
            <a:pPr algn="just"/>
            <a:r>
              <a:rPr lang="en-US" dirty="0">
                <a:latin typeface="Baskerville Old Face" panose="02020602080505020303" pitchFamily="18" charset="0"/>
              </a:rPr>
              <a:t>This table stores detailed information about the items within each order. It includes fields for order ID, product ID, unit price, quantity, and discount</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Products Table</a:t>
            </a:r>
          </a:p>
          <a:p>
            <a:pPr algn="just"/>
            <a:r>
              <a:rPr lang="en-US" dirty="0">
                <a:latin typeface="Baskerville Old Face" panose="02020602080505020303" pitchFamily="18" charset="0"/>
              </a:rPr>
              <a:t>This table stores information about the company's products. It includes fields for product ID, product name, supplier ID, category ID, quantity per unit, unit price, units in stock, units on order, reorder level, and whether the product is discontinued</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Suppliers Table</a:t>
            </a:r>
          </a:p>
          <a:p>
            <a:pPr algn="just"/>
            <a:r>
              <a:rPr lang="en-US" dirty="0">
                <a:latin typeface="Baskerville Old Face" panose="02020602080505020303" pitchFamily="18" charset="0"/>
              </a:rPr>
              <a:t>This table stores information about the company's suppliers. It includes fields for supplier ID, company name, contact name, contact title, address, city, region, postal code, country, phone, fax, and home page</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Shippers Table</a:t>
            </a:r>
          </a:p>
          <a:p>
            <a:pPr algn="just"/>
            <a:r>
              <a:rPr lang="en-US" dirty="0">
                <a:latin typeface="Baskerville Old Face" panose="02020602080505020303" pitchFamily="18" charset="0"/>
              </a:rPr>
              <a:t>This table stores information about the company's shipping companies. It includes fields for shipper ID, company name, and phone</a:t>
            </a:r>
            <a:r>
              <a:rPr lang="en-US" dirty="0" smtClean="0">
                <a:latin typeface="Baskerville Old Face" panose="02020602080505020303" pitchFamily="18" charset="0"/>
              </a:rPr>
              <a:t>.</a:t>
            </a:r>
          </a:p>
          <a:p>
            <a:pPr algn="just"/>
            <a:endParaRPr lang="en-US" dirty="0">
              <a:latin typeface="Baskerville Old Face" panose="02020602080505020303" pitchFamily="18" charset="0"/>
            </a:endParaRPr>
          </a:p>
          <a:p>
            <a:pPr algn="just"/>
            <a:r>
              <a:rPr lang="en-US" b="1" dirty="0">
                <a:latin typeface="Baskerville Old Face" panose="02020602080505020303" pitchFamily="18" charset="0"/>
              </a:rPr>
              <a:t>Categories Table</a:t>
            </a:r>
          </a:p>
          <a:p>
            <a:pPr algn="just"/>
            <a:r>
              <a:rPr lang="en-US" dirty="0">
                <a:latin typeface="Baskerville Old Face" panose="02020602080505020303" pitchFamily="18" charset="0"/>
              </a:rPr>
              <a:t>This table stores information about the product categories. It includes fields for category ID, category name, and </a:t>
            </a:r>
            <a:r>
              <a:rPr lang="en-US" dirty="0" smtClean="0">
                <a:latin typeface="Baskerville Old Face" panose="02020602080505020303" pitchFamily="18" charset="0"/>
              </a:rPr>
              <a:t>description</a:t>
            </a:r>
            <a:endParaRPr lang="en-US" dirty="0">
              <a:latin typeface="Baskerville Old Face" panose="02020602080505020303" pitchFamily="18" charset="0"/>
            </a:endParaRPr>
          </a:p>
        </p:txBody>
      </p:sp>
    </p:spTree>
    <p:extLst>
      <p:ext uri="{BB962C8B-B14F-4D97-AF65-F5344CB8AC3E}">
        <p14:creationId xmlns:p14="http://schemas.microsoft.com/office/powerpoint/2010/main" val="86373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509" y="1753969"/>
            <a:ext cx="6096000" cy="1292662"/>
          </a:xfrm>
          <a:prstGeom prst="rect">
            <a:avLst/>
          </a:prstGeom>
        </p:spPr>
        <p:txBody>
          <a:bodyPr>
            <a:spAutoFit/>
          </a:bodyPr>
          <a:lstStyle/>
          <a:p>
            <a:pPr>
              <a:buNone/>
            </a:pPr>
            <a:r>
              <a:rPr lang="en-US" sz="6000" dirty="0">
                <a:solidFill>
                  <a:schemeClr val="accent2">
                    <a:lumMod val="75000"/>
                  </a:schemeClr>
                </a:solidFill>
                <a:latin typeface="Bodoni MT" pitchFamily="18" charset="0"/>
              </a:rPr>
              <a:t>Power Bi Analysis</a:t>
            </a:r>
          </a:p>
          <a:p>
            <a:pPr>
              <a:buNone/>
            </a:pPr>
            <a:r>
              <a:rPr lang="en-US" dirty="0">
                <a:latin typeface="Bodoni MT" pitchFamily="18" charset="0"/>
              </a:rPr>
              <a:t>  Find the Insights from Power Bi Report</a:t>
            </a:r>
            <a:endParaRPr lang="en-US" dirty="0">
              <a:latin typeface="Bodoni MT" pitchFamily="18" charset="0"/>
            </a:endParaRPr>
          </a:p>
        </p:txBody>
      </p:sp>
    </p:spTree>
    <p:extLst>
      <p:ext uri="{BB962C8B-B14F-4D97-AF65-F5344CB8AC3E}">
        <p14:creationId xmlns:p14="http://schemas.microsoft.com/office/powerpoint/2010/main" val="250383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5610" y="374072"/>
            <a:ext cx="1776846" cy="461665"/>
          </a:xfrm>
          <a:prstGeom prst="rect">
            <a:avLst/>
          </a:prstGeom>
          <a:noFill/>
        </p:spPr>
        <p:txBody>
          <a:bodyPr wrap="square" rtlCol="0">
            <a:spAutoFit/>
          </a:bodyPr>
          <a:lstStyle/>
          <a:p>
            <a:r>
              <a:rPr lang="en-US" sz="2400" dirty="0" smtClean="0">
                <a:latin typeface="Baskerville Old Face" panose="02020602080505020303" pitchFamily="18" charset="0"/>
              </a:rPr>
              <a:t>ER Diagram</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846" y="898083"/>
            <a:ext cx="10058400" cy="5253336"/>
          </a:xfrm>
          <a:prstGeom prst="rect">
            <a:avLst/>
          </a:prstGeom>
        </p:spPr>
      </p:pic>
    </p:spTree>
    <p:extLst>
      <p:ext uri="{BB962C8B-B14F-4D97-AF65-F5344CB8AC3E}">
        <p14:creationId xmlns:p14="http://schemas.microsoft.com/office/powerpoint/2010/main" val="1232913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242</TotalTime>
  <Words>1446</Words>
  <Application>Microsoft Office PowerPoint</Application>
  <PresentationFormat>Widescreen</PresentationFormat>
  <Paragraphs>60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Baskerville Old Face</vt:lpstr>
      <vt:lpstr>Bodoni MT</vt:lpstr>
      <vt:lpstr>Century Gothic</vt:lpstr>
      <vt:lpstr>Wingdings 3</vt:lpstr>
      <vt:lpstr>Wisp</vt:lpstr>
      <vt:lpstr>SALES ANALYSIS</vt:lpstr>
      <vt:lpstr>PowerPoint Presentation</vt:lpstr>
      <vt:lpstr>Introduction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Microsoft account</dc:creator>
  <cp:lastModifiedBy>Microsoft account</cp:lastModifiedBy>
  <cp:revision>14</cp:revision>
  <dcterms:created xsi:type="dcterms:W3CDTF">2024-06-30T12:04:15Z</dcterms:created>
  <dcterms:modified xsi:type="dcterms:W3CDTF">2024-06-30T16:06:43Z</dcterms:modified>
</cp:coreProperties>
</file>