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2"/>
  </p:sldMasterIdLst>
  <p:notesMasterIdLst>
    <p:notesMasterId r:id="rId32"/>
  </p:notesMasterIdLst>
  <p:handoutMasterIdLst>
    <p:handoutMasterId r:id="rId33"/>
  </p:handoutMasterIdLst>
  <p:sldIdLst>
    <p:sldId id="449" r:id="rId3"/>
    <p:sldId id="451" r:id="rId4"/>
    <p:sldId id="450" r:id="rId5"/>
    <p:sldId id="427" r:id="rId6"/>
    <p:sldId id="454" r:id="rId7"/>
    <p:sldId id="439" r:id="rId8"/>
    <p:sldId id="437" r:id="rId9"/>
    <p:sldId id="438" r:id="rId10"/>
    <p:sldId id="440" r:id="rId11"/>
    <p:sldId id="457" r:id="rId12"/>
    <p:sldId id="469" r:id="rId13"/>
    <p:sldId id="470" r:id="rId14"/>
    <p:sldId id="459" r:id="rId15"/>
    <p:sldId id="338" r:id="rId16"/>
    <p:sldId id="340" r:id="rId17"/>
    <p:sldId id="460" r:id="rId18"/>
    <p:sldId id="356" r:id="rId19"/>
    <p:sldId id="365" r:id="rId20"/>
    <p:sldId id="359" r:id="rId21"/>
    <p:sldId id="464" r:id="rId22"/>
    <p:sldId id="361" r:id="rId23"/>
    <p:sldId id="467" r:id="rId24"/>
    <p:sldId id="346" r:id="rId25"/>
    <p:sldId id="446" r:id="rId26"/>
    <p:sldId id="468" r:id="rId27"/>
    <p:sldId id="350" r:id="rId28"/>
    <p:sldId id="354" r:id="rId29"/>
    <p:sldId id="465" r:id="rId30"/>
    <p:sldId id="45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EKA" initials="S" lastIdx="6" clrIdx="0">
    <p:extLst>
      <p:ext uri="{19B8F6BF-5375-455C-9EA6-DF929625EA0E}">
        <p15:presenceInfo xmlns:p15="http://schemas.microsoft.com/office/powerpoint/2012/main" xmlns="" userId="SURE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C351E-C64B-4E16-8BDF-8D87BA5B80A6}" type="datetimeFigureOut">
              <a:rPr lang="en-US" smtClean="0"/>
              <a:t>7/20/2019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FDB00F-3059-4229-8D49-468003688621}" type="slidenum">
              <a:rPr lang="en-US" smtClean="0"/>
              <a:t>‹#›</a:t>
            </a:fld>
            <a:endParaRPr lang="en-US"/>
          </a:p>
        </p:txBody>
      </p:sp>
    </p:spTree>
    <p:extLst>
      <p:ext uri="{BB962C8B-B14F-4D97-AF65-F5344CB8AC3E}">
        <p14:creationId xmlns:p14="http://schemas.microsoft.com/office/powerpoint/2010/main" val="2632243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D8D99F-6E4C-4A33-A272-828FC8F3D472}" type="datetimeFigureOut">
              <a:rPr lang="en-US" smtClean="0"/>
              <a:t>7/20/2019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3C8A75-957F-4034-8468-9AB812680E44}" type="slidenum">
              <a:rPr lang="en-US" smtClean="0"/>
              <a:t>‹#›</a:t>
            </a:fld>
            <a:endParaRPr lang="en-US"/>
          </a:p>
        </p:txBody>
      </p:sp>
    </p:spTree>
    <p:extLst>
      <p:ext uri="{BB962C8B-B14F-4D97-AF65-F5344CB8AC3E}">
        <p14:creationId xmlns:p14="http://schemas.microsoft.com/office/powerpoint/2010/main" val="416023377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4</a:t>
            </a:fld>
            <a:endParaRPr lang="en-US"/>
          </a:p>
        </p:txBody>
      </p:sp>
    </p:spTree>
    <p:extLst>
      <p:ext uri="{BB962C8B-B14F-4D97-AF65-F5344CB8AC3E}">
        <p14:creationId xmlns:p14="http://schemas.microsoft.com/office/powerpoint/2010/main" val="3639222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13</a:t>
            </a:fld>
            <a:endParaRPr lang="en-US"/>
          </a:p>
        </p:txBody>
      </p:sp>
    </p:spTree>
    <p:extLst>
      <p:ext uri="{BB962C8B-B14F-4D97-AF65-F5344CB8AC3E}">
        <p14:creationId xmlns:p14="http://schemas.microsoft.com/office/powerpoint/2010/main" val="3438632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14</a:t>
            </a:fld>
            <a:endParaRPr lang="en-US"/>
          </a:p>
        </p:txBody>
      </p:sp>
    </p:spTree>
    <p:extLst>
      <p:ext uri="{BB962C8B-B14F-4D97-AF65-F5344CB8AC3E}">
        <p14:creationId xmlns:p14="http://schemas.microsoft.com/office/powerpoint/2010/main" val="1053399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15</a:t>
            </a:fld>
            <a:endParaRPr lang="en-US"/>
          </a:p>
        </p:txBody>
      </p:sp>
    </p:spTree>
    <p:extLst>
      <p:ext uri="{BB962C8B-B14F-4D97-AF65-F5344CB8AC3E}">
        <p14:creationId xmlns:p14="http://schemas.microsoft.com/office/powerpoint/2010/main" val="1876744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17</a:t>
            </a:fld>
            <a:endParaRPr lang="en-US"/>
          </a:p>
        </p:txBody>
      </p:sp>
    </p:spTree>
    <p:extLst>
      <p:ext uri="{BB962C8B-B14F-4D97-AF65-F5344CB8AC3E}">
        <p14:creationId xmlns:p14="http://schemas.microsoft.com/office/powerpoint/2010/main" val="2925532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18</a:t>
            </a:fld>
            <a:endParaRPr lang="en-US"/>
          </a:p>
        </p:txBody>
      </p:sp>
    </p:spTree>
    <p:extLst>
      <p:ext uri="{BB962C8B-B14F-4D97-AF65-F5344CB8AC3E}">
        <p14:creationId xmlns:p14="http://schemas.microsoft.com/office/powerpoint/2010/main" val="445470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19</a:t>
            </a:fld>
            <a:endParaRPr lang="en-US"/>
          </a:p>
        </p:txBody>
      </p:sp>
    </p:spTree>
    <p:extLst>
      <p:ext uri="{BB962C8B-B14F-4D97-AF65-F5344CB8AC3E}">
        <p14:creationId xmlns:p14="http://schemas.microsoft.com/office/powerpoint/2010/main" val="4250458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20</a:t>
            </a:fld>
            <a:endParaRPr lang="en-US"/>
          </a:p>
        </p:txBody>
      </p:sp>
    </p:spTree>
    <p:extLst>
      <p:ext uri="{BB962C8B-B14F-4D97-AF65-F5344CB8AC3E}">
        <p14:creationId xmlns:p14="http://schemas.microsoft.com/office/powerpoint/2010/main" val="425045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21</a:t>
            </a:fld>
            <a:endParaRPr lang="en-US"/>
          </a:p>
        </p:txBody>
      </p:sp>
    </p:spTree>
    <p:extLst>
      <p:ext uri="{BB962C8B-B14F-4D97-AF65-F5344CB8AC3E}">
        <p14:creationId xmlns:p14="http://schemas.microsoft.com/office/powerpoint/2010/main" val="3871042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23</a:t>
            </a:fld>
            <a:endParaRPr lang="en-US"/>
          </a:p>
        </p:txBody>
      </p:sp>
    </p:spTree>
    <p:extLst>
      <p:ext uri="{BB962C8B-B14F-4D97-AF65-F5344CB8AC3E}">
        <p14:creationId xmlns:p14="http://schemas.microsoft.com/office/powerpoint/2010/main" val="3917697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24</a:t>
            </a:fld>
            <a:endParaRPr lang="en-US"/>
          </a:p>
        </p:txBody>
      </p:sp>
    </p:spTree>
    <p:extLst>
      <p:ext uri="{BB962C8B-B14F-4D97-AF65-F5344CB8AC3E}">
        <p14:creationId xmlns:p14="http://schemas.microsoft.com/office/powerpoint/2010/main" val="391769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5</a:t>
            </a:fld>
            <a:endParaRPr lang="en-US"/>
          </a:p>
        </p:txBody>
      </p:sp>
    </p:spTree>
    <p:extLst>
      <p:ext uri="{BB962C8B-B14F-4D97-AF65-F5344CB8AC3E}">
        <p14:creationId xmlns:p14="http://schemas.microsoft.com/office/powerpoint/2010/main" val="662051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25</a:t>
            </a:fld>
            <a:endParaRPr lang="en-US"/>
          </a:p>
        </p:txBody>
      </p:sp>
    </p:spTree>
    <p:extLst>
      <p:ext uri="{BB962C8B-B14F-4D97-AF65-F5344CB8AC3E}">
        <p14:creationId xmlns:p14="http://schemas.microsoft.com/office/powerpoint/2010/main" val="3917697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26</a:t>
            </a:fld>
            <a:endParaRPr lang="en-US"/>
          </a:p>
        </p:txBody>
      </p:sp>
    </p:spTree>
    <p:extLst>
      <p:ext uri="{BB962C8B-B14F-4D97-AF65-F5344CB8AC3E}">
        <p14:creationId xmlns:p14="http://schemas.microsoft.com/office/powerpoint/2010/main" val="3781715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27</a:t>
            </a:fld>
            <a:endParaRPr lang="en-US"/>
          </a:p>
        </p:txBody>
      </p:sp>
    </p:spTree>
    <p:extLst>
      <p:ext uri="{BB962C8B-B14F-4D97-AF65-F5344CB8AC3E}">
        <p14:creationId xmlns:p14="http://schemas.microsoft.com/office/powerpoint/2010/main" val="120465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6</a:t>
            </a:fld>
            <a:endParaRPr lang="en-US"/>
          </a:p>
        </p:txBody>
      </p:sp>
    </p:spTree>
    <p:extLst>
      <p:ext uri="{BB962C8B-B14F-4D97-AF65-F5344CB8AC3E}">
        <p14:creationId xmlns:p14="http://schemas.microsoft.com/office/powerpoint/2010/main" val="2491527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7</a:t>
            </a:fld>
            <a:endParaRPr lang="en-US"/>
          </a:p>
        </p:txBody>
      </p:sp>
    </p:spTree>
    <p:extLst>
      <p:ext uri="{BB962C8B-B14F-4D97-AF65-F5344CB8AC3E}">
        <p14:creationId xmlns:p14="http://schemas.microsoft.com/office/powerpoint/2010/main" val="1033796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8</a:t>
            </a:fld>
            <a:endParaRPr lang="en-US"/>
          </a:p>
        </p:txBody>
      </p:sp>
    </p:spTree>
    <p:extLst>
      <p:ext uri="{BB962C8B-B14F-4D97-AF65-F5344CB8AC3E}">
        <p14:creationId xmlns:p14="http://schemas.microsoft.com/office/powerpoint/2010/main" val="2150081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9</a:t>
            </a:fld>
            <a:endParaRPr lang="en-US"/>
          </a:p>
        </p:txBody>
      </p:sp>
    </p:spTree>
    <p:extLst>
      <p:ext uri="{BB962C8B-B14F-4D97-AF65-F5344CB8AC3E}">
        <p14:creationId xmlns:p14="http://schemas.microsoft.com/office/powerpoint/2010/main" val="3085229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10</a:t>
            </a:fld>
            <a:endParaRPr lang="en-US"/>
          </a:p>
        </p:txBody>
      </p:sp>
    </p:spTree>
    <p:extLst>
      <p:ext uri="{BB962C8B-B14F-4D97-AF65-F5344CB8AC3E}">
        <p14:creationId xmlns:p14="http://schemas.microsoft.com/office/powerpoint/2010/main" val="343863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11</a:t>
            </a:fld>
            <a:endParaRPr lang="en-US"/>
          </a:p>
        </p:txBody>
      </p:sp>
    </p:spTree>
    <p:extLst>
      <p:ext uri="{BB962C8B-B14F-4D97-AF65-F5344CB8AC3E}">
        <p14:creationId xmlns:p14="http://schemas.microsoft.com/office/powerpoint/2010/main" val="1658659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3C8A75-957F-4034-8468-9AB812680E44}" type="slidenum">
              <a:rPr lang="en-US" smtClean="0"/>
              <a:t>12</a:t>
            </a:fld>
            <a:endParaRPr lang="en-US"/>
          </a:p>
        </p:txBody>
      </p:sp>
    </p:spTree>
    <p:extLst>
      <p:ext uri="{BB962C8B-B14F-4D97-AF65-F5344CB8AC3E}">
        <p14:creationId xmlns:p14="http://schemas.microsoft.com/office/powerpoint/2010/main" val="122989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care@edupristine.com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206231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hadoop.apache.org/docs/r2.2.0/hadoop-project-dist/hadoop-hdfs/hdfs-default.xml" TargetMode="External"/><Relationship Id="rId7" Type="http://schemas.openxmlformats.org/officeDocument/2006/relationships/hyperlink" Target="https://hadoop.apache.org/docs/current/hadoop-project-dist/hadoop-common/DeprecatedProperties.html" TargetMode="External"/><Relationship Id="rId2" Type="http://schemas.openxmlformats.org/officeDocument/2006/relationships/hyperlink" Target="http://hadoop.apache.org/docs/r1.1.2/core-default.html" TargetMode="External"/><Relationship Id="rId1" Type="http://schemas.openxmlformats.org/officeDocument/2006/relationships/slideLayout" Target="../slideLayouts/slideLayout2.xml"/><Relationship Id="rId6" Type="http://schemas.openxmlformats.org/officeDocument/2006/relationships/hyperlink" Target="https://hadoop.apache.org/docs/current/hadoop-yarn/hadoop-yarn-common/yarn-default.xml" TargetMode="External"/><Relationship Id="rId5" Type="http://schemas.openxmlformats.org/officeDocument/2006/relationships/hyperlink" Target="https://hadoop.apache.org/docs/current/hadoop-mapreduce-client/hadoop-mapreduce-client-core/mapred-default.xml" TargetMode="External"/><Relationship Id="rId4" Type="http://schemas.openxmlformats.org/officeDocument/2006/relationships/hyperlink" Target="https://hadoop.apache.org/docs/current/hadoop-project-dist/hadoop-hdfs/hdfs-default.x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adoop.apache.org/docs/current/hadoop-project-dist/hadoop-common/FileSystemShell.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hadoop.apache.org/docs/current/hadoop-project-dist/hadoop-hdfs/HDFSCommands.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cs typeface="Calibri"/>
              </a:rPr>
              <a:t>Wh</a:t>
            </a:r>
            <a:r>
              <a:rPr lang="en-US" spc="-45" dirty="0">
                <a:cs typeface="Calibri"/>
              </a:rPr>
              <a:t>a</a:t>
            </a:r>
            <a:r>
              <a:rPr lang="en-US" spc="-10" dirty="0">
                <a:cs typeface="Calibri"/>
              </a:rPr>
              <a:t>t</a:t>
            </a:r>
            <a:r>
              <a:rPr lang="en-US" spc="10" dirty="0">
                <a:cs typeface="Calibri"/>
              </a:rPr>
              <a:t> </a:t>
            </a:r>
            <a:r>
              <a:rPr lang="en-US" dirty="0">
                <a:cs typeface="Calibri"/>
              </a:rPr>
              <a:t>is</a:t>
            </a:r>
            <a:r>
              <a:rPr lang="en-US" spc="-5" dirty="0">
                <a:cs typeface="Calibri"/>
              </a:rPr>
              <a:t> </a:t>
            </a:r>
            <a:r>
              <a:rPr lang="en-US" spc="-15" dirty="0">
                <a:cs typeface="Calibri"/>
              </a:rPr>
              <a:t>Big</a:t>
            </a:r>
            <a:r>
              <a:rPr lang="en-US" dirty="0">
                <a:cs typeface="Calibri"/>
              </a:rPr>
              <a:t> </a:t>
            </a:r>
            <a:r>
              <a:rPr lang="en-US" spc="-25" dirty="0">
                <a:cs typeface="Calibri"/>
              </a:rPr>
              <a:t>D</a:t>
            </a:r>
            <a:r>
              <a:rPr lang="en-US" spc="-45" dirty="0">
                <a:cs typeface="Calibri"/>
              </a:rPr>
              <a:t>at</a:t>
            </a:r>
            <a:r>
              <a:rPr lang="en-US" spc="-15" dirty="0">
                <a:cs typeface="Calibri"/>
              </a:rPr>
              <a:t>a/Hadoop?</a:t>
            </a:r>
            <a:endParaRPr lang="en-US" dirty="0"/>
          </a:p>
        </p:txBody>
      </p:sp>
      <p:sp>
        <p:nvSpPr>
          <p:cNvPr id="3" name="Content Placeholder 2"/>
          <p:cNvSpPr>
            <a:spLocks noGrp="1"/>
          </p:cNvSpPr>
          <p:nvPr>
            <p:ph sz="half" idx="1"/>
          </p:nvPr>
        </p:nvSpPr>
        <p:spPr>
          <a:xfrm>
            <a:off x="457200" y="1524000"/>
            <a:ext cx="8229600" cy="5105400"/>
          </a:xfrm>
        </p:spPr>
        <p:txBody>
          <a:bodyPr>
            <a:noAutofit/>
          </a:bodyPr>
          <a:lstStyle/>
          <a:p>
            <a:r>
              <a:rPr lang="en-US" sz="2000" dirty="0"/>
              <a:t>Big data is the term for a collection of data sets so large and complex that it becomes difficult to process  using  on-hand  traditional  data  processing  tools.</a:t>
            </a:r>
          </a:p>
          <a:p>
            <a:r>
              <a:rPr lang="en-US" sz="2000" dirty="0"/>
              <a:t>The Problem is not getting this big data, But to store, process and analyze data.</a:t>
            </a:r>
          </a:p>
          <a:p>
            <a:r>
              <a:rPr lang="en-US" sz="2000" dirty="0"/>
              <a:t>5V’s of Bigdata</a:t>
            </a:r>
          </a:p>
          <a:p>
            <a:pPr lvl="1">
              <a:buFont typeface="Wingdings" pitchFamily="2" charset="2"/>
              <a:buChar char="Ø"/>
            </a:pPr>
            <a:r>
              <a:rPr lang="en-US" sz="2000" dirty="0"/>
              <a:t>Volume Refers to the vast amounts of data generated. </a:t>
            </a:r>
          </a:p>
          <a:p>
            <a:pPr lvl="1">
              <a:buFont typeface="Wingdings" pitchFamily="2" charset="2"/>
              <a:buChar char="Ø"/>
            </a:pPr>
            <a:r>
              <a:rPr lang="en-US" sz="2000" dirty="0"/>
              <a:t>Velocity Refers to the speed at which new data is generated and the speed at which data moves around.</a:t>
            </a:r>
          </a:p>
          <a:p>
            <a:pPr lvl="1">
              <a:buFont typeface="Wingdings" pitchFamily="2" charset="2"/>
              <a:buChar char="Ø"/>
            </a:pPr>
            <a:r>
              <a:rPr lang="en-US" sz="2000" dirty="0"/>
              <a:t>Variety Refers to the different types of data we can now use. </a:t>
            </a:r>
          </a:p>
          <a:p>
            <a:pPr lvl="1">
              <a:buFont typeface="Wingdings" pitchFamily="2" charset="2"/>
              <a:buChar char="Ø"/>
            </a:pPr>
            <a:r>
              <a:rPr lang="en-US" sz="2000" dirty="0"/>
              <a:t>Veracity refers to the biases, noise and abnormality in data.</a:t>
            </a:r>
          </a:p>
          <a:p>
            <a:pPr lvl="1">
              <a:buFont typeface="Wingdings" pitchFamily="2" charset="2"/>
              <a:buChar char="Ø"/>
            </a:pPr>
            <a:r>
              <a:rPr lang="en-US" sz="2000" dirty="0"/>
              <a:t>Value – Big data is no use unless we can turn it into value.</a:t>
            </a:r>
          </a:p>
        </p:txBody>
      </p:sp>
    </p:spTree>
    <p:extLst>
      <p:ext uri="{BB962C8B-B14F-4D97-AF65-F5344CB8AC3E}">
        <p14:creationId xmlns:p14="http://schemas.microsoft.com/office/powerpoint/2010/main" val="361264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dirty="0"/>
              <a:t>HDFS </a:t>
            </a:r>
            <a:r>
              <a:rPr lang="en-US" dirty="0"/>
              <a:t>Features</a:t>
            </a:r>
          </a:p>
        </p:txBody>
      </p:sp>
      <p:sp>
        <p:nvSpPr>
          <p:cNvPr id="3" name="Content Placeholder 2"/>
          <p:cNvSpPr>
            <a:spLocks noGrp="1"/>
          </p:cNvSpPr>
          <p:nvPr>
            <p:ph idx="1"/>
          </p:nvPr>
        </p:nvSpPr>
        <p:spPr>
          <a:xfrm>
            <a:off x="457200" y="1219200"/>
            <a:ext cx="8229600" cy="5105400"/>
          </a:xfrm>
        </p:spPr>
        <p:txBody>
          <a:bodyPr>
            <a:noAutofit/>
          </a:bodyPr>
          <a:lstStyle/>
          <a:p>
            <a:r>
              <a:rPr lang="en-US" sz="1800" spc="-15" dirty="0">
                <a:solidFill>
                  <a:srgbClr val="252525"/>
                </a:solidFill>
                <a:cs typeface="Tahoma"/>
              </a:rPr>
              <a:t>Data is distributed over several machines, and replicates (default to 3) to ensure their durability to failure and high availability to parallel applications</a:t>
            </a:r>
          </a:p>
          <a:p>
            <a:r>
              <a:rPr lang="en-US" sz="1800" spc="-15" dirty="0">
                <a:solidFill>
                  <a:srgbClr val="252525"/>
                </a:solidFill>
                <a:cs typeface="Tahoma"/>
              </a:rPr>
              <a:t>Designed for very large files (TBs), so possible that a block of data fetched from a datanode arrives corrupted due to faults in a storage device, network faults, or buggy software. </a:t>
            </a:r>
          </a:p>
          <a:p>
            <a:r>
              <a:rPr lang="en-US" sz="1800" spc="-15" dirty="0">
                <a:solidFill>
                  <a:srgbClr val="252525"/>
                </a:solidFill>
                <a:cs typeface="Tahoma"/>
              </a:rPr>
              <a:t>Each block 128Mb in size, this is to keep smaller metadata at name node for each file and reduce seek time. </a:t>
            </a:r>
          </a:p>
          <a:p>
            <a:r>
              <a:rPr lang="en-US" sz="1800" spc="-15" dirty="0">
                <a:solidFill>
                  <a:srgbClr val="252525"/>
                </a:solidFill>
                <a:cs typeface="Tahoma"/>
              </a:rPr>
              <a:t>The HDFS client software implements checksum per 512 byte (CRC32) checking on the contents of HDFS files. When a client creates an HDFS file, it computes a checksum of each block of the file and stores these checksums in a separate hidden file in the same HDFS namespace. (Datanode stores the checksum)</a:t>
            </a:r>
          </a:p>
          <a:p>
            <a:r>
              <a:rPr lang="en-US" sz="1800" spc="-15" dirty="0">
                <a:solidFill>
                  <a:srgbClr val="252525"/>
                </a:solidFill>
                <a:cs typeface="Tahoma"/>
              </a:rPr>
              <a:t>When a client retrieves file contents it verifies that the data it received from each Datanode matches the checksum stored in the associated checksum file. If not matching, then the client retrieves that block from another Datanode that has a replica of that block.</a:t>
            </a:r>
          </a:p>
          <a:p>
            <a:r>
              <a:rPr lang="en-US" sz="1800" spc="-15" dirty="0">
                <a:solidFill>
                  <a:srgbClr val="252525"/>
                </a:solidFill>
                <a:cs typeface="Tahoma"/>
              </a:rPr>
              <a:t>Write once and read many times (write is costly)</a:t>
            </a:r>
          </a:p>
          <a:p>
            <a:r>
              <a:rPr lang="en-US" sz="1800" spc="-15" dirty="0">
                <a:solidFill>
                  <a:srgbClr val="252525"/>
                </a:solidFill>
                <a:cs typeface="Tahoma"/>
              </a:rPr>
              <a:t>Scalable horizontally by adding new nodes</a:t>
            </a:r>
          </a:p>
          <a:p>
            <a:endParaRPr lang="en-US" sz="1800" spc="-15" dirty="0">
              <a:solidFill>
                <a:srgbClr val="252525"/>
              </a:solidFill>
              <a:cs typeface="Tahoma"/>
            </a:endParaRPr>
          </a:p>
          <a:p>
            <a:endParaRPr lang="en-US" sz="1800" spc="-15" dirty="0">
              <a:solidFill>
                <a:srgbClr val="252525"/>
              </a:solidFill>
              <a:cs typeface="Tahoma"/>
            </a:endParaRPr>
          </a:p>
          <a:p>
            <a:endParaRPr lang="en-US" sz="1800" spc="-15" dirty="0">
              <a:solidFill>
                <a:srgbClr val="252525"/>
              </a:solidFill>
              <a:cs typeface="Tahoma"/>
            </a:endParaRPr>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spTree>
    <p:extLst>
      <p:ext uri="{BB962C8B-B14F-4D97-AF65-F5344CB8AC3E}">
        <p14:creationId xmlns:p14="http://schemas.microsoft.com/office/powerpoint/2010/main" val="2431992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dirty="0"/>
              <a:t>HDFS </a:t>
            </a:r>
            <a:r>
              <a:rPr lang="en-US" dirty="0"/>
              <a:t>Limitations</a:t>
            </a:r>
          </a:p>
        </p:txBody>
      </p:sp>
      <p:sp>
        <p:nvSpPr>
          <p:cNvPr id="3" name="Content Placeholder 2"/>
          <p:cNvSpPr>
            <a:spLocks noGrp="1"/>
          </p:cNvSpPr>
          <p:nvPr>
            <p:ph idx="1"/>
          </p:nvPr>
        </p:nvSpPr>
        <p:spPr>
          <a:xfrm>
            <a:off x="457200" y="1219200"/>
            <a:ext cx="8229600" cy="5105400"/>
          </a:xfrm>
        </p:spPr>
        <p:txBody>
          <a:bodyPr>
            <a:noAutofit/>
          </a:bodyPr>
          <a:lstStyle/>
          <a:p>
            <a:r>
              <a:rPr lang="en-US" sz="1800" spc="-15" dirty="0">
                <a:solidFill>
                  <a:srgbClr val="252525"/>
                </a:solidFill>
                <a:cs typeface="Tahoma"/>
              </a:rPr>
              <a:t>Low-latency data access</a:t>
            </a:r>
          </a:p>
          <a:p>
            <a:pPr lvl="1"/>
            <a:r>
              <a:rPr lang="en-US" sz="1400" spc="-15" dirty="0">
                <a:solidFill>
                  <a:srgbClr val="252525"/>
                </a:solidFill>
                <a:cs typeface="Tahoma"/>
              </a:rPr>
              <a:t>HDFS is optimized for delivering  a high throughput of data, and this may be at the expense of latency.</a:t>
            </a:r>
          </a:p>
          <a:p>
            <a:pPr lvl="1"/>
            <a:r>
              <a:rPr lang="en-US" sz="1400" spc="-15" dirty="0">
                <a:solidFill>
                  <a:srgbClr val="252525"/>
                </a:solidFill>
                <a:cs typeface="Tahoma"/>
              </a:rPr>
              <a:t>Consider using low-latency access tool like </a:t>
            </a:r>
            <a:r>
              <a:rPr lang="en-US" sz="1400" spc="-15" dirty="0" err="1">
                <a:solidFill>
                  <a:srgbClr val="252525"/>
                </a:solidFill>
                <a:cs typeface="Tahoma"/>
              </a:rPr>
              <a:t>Hbase</a:t>
            </a:r>
            <a:r>
              <a:rPr lang="en-US" sz="1400" spc="-15" dirty="0">
                <a:solidFill>
                  <a:srgbClr val="252525"/>
                </a:solidFill>
                <a:cs typeface="Tahoma"/>
              </a:rPr>
              <a:t> .</a:t>
            </a:r>
            <a:endParaRPr lang="en-US" sz="3000" spc="-15" dirty="0">
              <a:solidFill>
                <a:srgbClr val="252525"/>
              </a:solidFill>
              <a:cs typeface="Tahoma"/>
            </a:endParaRPr>
          </a:p>
          <a:p>
            <a:r>
              <a:rPr lang="en-US" sz="1800" spc="-15" dirty="0">
                <a:solidFill>
                  <a:srgbClr val="252525"/>
                </a:solidFill>
                <a:cs typeface="Tahoma"/>
              </a:rPr>
              <a:t>Lots of small files</a:t>
            </a:r>
          </a:p>
          <a:p>
            <a:pPr lvl="1"/>
            <a:r>
              <a:rPr lang="en-US" sz="1400" spc="-15" dirty="0">
                <a:solidFill>
                  <a:srgbClr val="252525"/>
                </a:solidFill>
                <a:cs typeface="Tahoma"/>
              </a:rPr>
              <a:t>Number of files in a filesystem is governed by the amount of memory on the namenode.</a:t>
            </a:r>
          </a:p>
          <a:p>
            <a:pPr lvl="1"/>
            <a:r>
              <a:rPr lang="en-US" sz="1400" spc="-15" dirty="0">
                <a:solidFill>
                  <a:srgbClr val="252525"/>
                </a:solidFill>
                <a:cs typeface="Tahoma"/>
              </a:rPr>
              <a:t>Each file, directory, and block takes about 150 bytes</a:t>
            </a:r>
          </a:p>
          <a:p>
            <a:pPr lvl="1"/>
            <a:r>
              <a:rPr lang="en-US" sz="1400" spc="-15" dirty="0">
                <a:solidFill>
                  <a:srgbClr val="252525"/>
                </a:solidFill>
                <a:cs typeface="Tahoma"/>
              </a:rPr>
              <a:t>Reading through small files normally causes lots of seeks and lots of hopping from datanode to datanode to retrieve each small file, all of which is an inefficient data access pattern.</a:t>
            </a:r>
          </a:p>
          <a:p>
            <a:pPr lvl="1"/>
            <a:r>
              <a:rPr lang="en-US" sz="1400" spc="-15" dirty="0">
                <a:solidFill>
                  <a:srgbClr val="252525"/>
                </a:solidFill>
                <a:cs typeface="Tahoma"/>
              </a:rPr>
              <a:t>Consider using HAR, Sequence files to alleviate the problem of lots of small files.</a:t>
            </a:r>
          </a:p>
          <a:p>
            <a:r>
              <a:rPr lang="en-US" sz="1800" spc="-15" dirty="0">
                <a:solidFill>
                  <a:srgbClr val="252525"/>
                </a:solidFill>
                <a:cs typeface="Tahoma"/>
              </a:rPr>
              <a:t>Multiple writers</a:t>
            </a:r>
          </a:p>
          <a:p>
            <a:pPr lvl="1"/>
            <a:r>
              <a:rPr lang="en-US" sz="1400" spc="-15" dirty="0">
                <a:solidFill>
                  <a:srgbClr val="252525"/>
                </a:solidFill>
                <a:cs typeface="Tahoma"/>
              </a:rPr>
              <a:t>HDFS can have multiple readers read a file on HDFS but only one writer can write to that file. </a:t>
            </a:r>
          </a:p>
          <a:p>
            <a:pPr lvl="1"/>
            <a:r>
              <a:rPr lang="en-US" sz="1400" spc="-15" dirty="0">
                <a:solidFill>
                  <a:srgbClr val="252525"/>
                </a:solidFill>
                <a:cs typeface="Tahoma"/>
              </a:rPr>
              <a:t>This model makes that concurrency control requirements more easy to implement.</a:t>
            </a:r>
          </a:p>
          <a:p>
            <a:r>
              <a:rPr lang="en-US" sz="1800" spc="-15" dirty="0">
                <a:solidFill>
                  <a:srgbClr val="252525"/>
                </a:solidFill>
                <a:cs typeface="Tahoma"/>
              </a:rPr>
              <a:t>Arbitrary file modifications</a:t>
            </a:r>
          </a:p>
          <a:p>
            <a:pPr lvl="1"/>
            <a:r>
              <a:rPr lang="en-US" sz="1400" spc="-15" dirty="0">
                <a:solidFill>
                  <a:srgbClr val="252525"/>
                </a:solidFill>
                <a:cs typeface="Tahoma"/>
              </a:rPr>
              <a:t>Writes are always made at the end of the file, in append-only fashion.</a:t>
            </a:r>
          </a:p>
          <a:p>
            <a:r>
              <a:rPr lang="en-US" sz="1800" spc="-15" dirty="0">
                <a:solidFill>
                  <a:srgbClr val="252525"/>
                </a:solidFill>
                <a:cs typeface="Tahoma"/>
              </a:rPr>
              <a:t>Coherency Model</a:t>
            </a:r>
          </a:p>
          <a:p>
            <a:pPr lvl="1"/>
            <a:r>
              <a:rPr lang="en-US" sz="1400" spc="-15" dirty="0">
                <a:solidFill>
                  <a:srgbClr val="252525"/>
                </a:solidFill>
                <a:cs typeface="Tahoma"/>
              </a:rPr>
              <a:t>A coherency model for a filesystem describes the data visibility of reads and writes for a file.</a:t>
            </a:r>
          </a:p>
          <a:p>
            <a:pPr lvl="1"/>
            <a:r>
              <a:rPr lang="en-US" sz="1400" spc="-15" dirty="0">
                <a:solidFill>
                  <a:srgbClr val="252525"/>
                </a:solidFill>
                <a:cs typeface="Tahoma"/>
              </a:rPr>
              <a:t>After creating a file, it is visible in the filesystem namespace</a:t>
            </a:r>
          </a:p>
          <a:p>
            <a:pPr lvl="1"/>
            <a:r>
              <a:rPr lang="en-US" sz="1400" spc="-15" dirty="0">
                <a:solidFill>
                  <a:srgbClr val="252525"/>
                </a:solidFill>
                <a:cs typeface="Tahoma"/>
              </a:rPr>
              <a:t>Current block being written that is not visible to other readers.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spTree>
    <p:extLst>
      <p:ext uri="{BB962C8B-B14F-4D97-AF65-F5344CB8AC3E}">
        <p14:creationId xmlns:p14="http://schemas.microsoft.com/office/powerpoint/2010/main" val="1134882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Parallel Copying with </a:t>
            </a:r>
            <a:r>
              <a:rPr lang="en-US" spc="-15" dirty="0" err="1">
                <a:solidFill>
                  <a:srgbClr val="252525"/>
                </a:solidFill>
                <a:cs typeface="Tahoma"/>
              </a:rPr>
              <a:t>DistCp</a:t>
            </a:r>
            <a:endParaRPr lang="en-US" dirty="0"/>
          </a:p>
        </p:txBody>
      </p:sp>
      <p:sp>
        <p:nvSpPr>
          <p:cNvPr id="3" name="Content Placeholder 2"/>
          <p:cNvSpPr>
            <a:spLocks noGrp="1"/>
          </p:cNvSpPr>
          <p:nvPr>
            <p:ph idx="1"/>
          </p:nvPr>
        </p:nvSpPr>
        <p:spPr>
          <a:xfrm>
            <a:off x="457200" y="1447800"/>
            <a:ext cx="8229600" cy="5105400"/>
          </a:xfrm>
        </p:spPr>
        <p:txBody>
          <a:bodyPr>
            <a:noAutofit/>
          </a:bodyPr>
          <a:lstStyle/>
          <a:p>
            <a:r>
              <a:rPr lang="en-US" sz="1800" spc="-15" dirty="0" err="1">
                <a:solidFill>
                  <a:srgbClr val="252525"/>
                </a:solidFill>
                <a:cs typeface="Tahoma"/>
              </a:rPr>
              <a:t>DistCp</a:t>
            </a:r>
            <a:r>
              <a:rPr lang="en-US" sz="1800" spc="-15" dirty="0">
                <a:solidFill>
                  <a:srgbClr val="252525"/>
                </a:solidFill>
                <a:cs typeface="Tahoma"/>
              </a:rPr>
              <a:t>  (distributed copy) is a tool used for large inter/intra-cluster copying.</a:t>
            </a:r>
          </a:p>
          <a:p>
            <a:r>
              <a:rPr lang="en-US" sz="1800" spc="-15" dirty="0">
                <a:solidFill>
                  <a:srgbClr val="252525"/>
                </a:solidFill>
                <a:cs typeface="Tahoma"/>
              </a:rPr>
              <a:t>It uses MapReduce to effect its distribution, error handling and recovery, and reporting.</a:t>
            </a:r>
          </a:p>
          <a:p>
            <a:r>
              <a:rPr lang="en-US" sz="1800" spc="-15" dirty="0">
                <a:solidFill>
                  <a:srgbClr val="252525"/>
                </a:solidFill>
                <a:cs typeface="Tahoma"/>
              </a:rPr>
              <a:t>work of copying is done by the maps that run in parallel across the cluster. There are no reducers. </a:t>
            </a:r>
          </a:p>
          <a:p>
            <a:r>
              <a:rPr lang="en-US" sz="1800" spc="-15" dirty="0">
                <a:solidFill>
                  <a:srgbClr val="252525"/>
                </a:solidFill>
                <a:cs typeface="Tahoma"/>
              </a:rPr>
              <a:t>Each file is copied by a single map, and </a:t>
            </a:r>
            <a:r>
              <a:rPr lang="en-US" sz="1800" spc="-15" dirty="0" err="1">
                <a:solidFill>
                  <a:srgbClr val="252525"/>
                </a:solidFill>
                <a:cs typeface="Tahoma"/>
              </a:rPr>
              <a:t>distcp</a:t>
            </a:r>
            <a:r>
              <a:rPr lang="en-US" sz="1800" spc="-15" dirty="0">
                <a:solidFill>
                  <a:srgbClr val="252525"/>
                </a:solidFill>
                <a:cs typeface="Tahoma"/>
              </a:rPr>
              <a:t> tries to give each map approximately the same amount of data by bucketing files into roughly equal allocations.</a:t>
            </a:r>
          </a:p>
          <a:p>
            <a:r>
              <a:rPr lang="en-US" sz="1800" spc="-15" dirty="0" err="1">
                <a:solidFill>
                  <a:srgbClr val="252525"/>
                </a:solidFill>
                <a:cs typeface="Tahoma"/>
              </a:rPr>
              <a:t>DistCp</a:t>
            </a:r>
            <a:r>
              <a:rPr lang="en-US" sz="1800" spc="-15" dirty="0">
                <a:solidFill>
                  <a:srgbClr val="252525"/>
                </a:solidFill>
                <a:cs typeface="Tahoma"/>
              </a:rPr>
              <a:t> works with Object Stores such as Amazon S3, Azure WASB and OpenStack Swift.</a:t>
            </a:r>
          </a:p>
          <a:p>
            <a:r>
              <a:rPr lang="en-US" sz="1800" spc="-15" dirty="0">
                <a:solidFill>
                  <a:srgbClr val="252525"/>
                </a:solidFill>
                <a:cs typeface="Tahoma"/>
              </a:rPr>
              <a:t>Commands:</a:t>
            </a:r>
          </a:p>
          <a:p>
            <a:pPr lvl="1"/>
            <a:r>
              <a:rPr lang="en-US" sz="1400" spc="-15" dirty="0" err="1">
                <a:solidFill>
                  <a:srgbClr val="252525"/>
                </a:solidFill>
                <a:cs typeface="Tahoma"/>
              </a:rPr>
              <a:t>hadoop</a:t>
            </a:r>
            <a:r>
              <a:rPr lang="en-US" sz="1400" spc="-15" dirty="0">
                <a:solidFill>
                  <a:srgbClr val="252525"/>
                </a:solidFill>
                <a:cs typeface="Tahoma"/>
              </a:rPr>
              <a:t> </a:t>
            </a:r>
            <a:r>
              <a:rPr lang="en-US" sz="1400" spc="-15" dirty="0" err="1">
                <a:solidFill>
                  <a:srgbClr val="252525"/>
                </a:solidFill>
                <a:cs typeface="Tahoma"/>
              </a:rPr>
              <a:t>distcp</a:t>
            </a:r>
            <a:r>
              <a:rPr lang="en-US" sz="1400" spc="-15" dirty="0">
                <a:solidFill>
                  <a:srgbClr val="252525"/>
                </a:solidFill>
                <a:cs typeface="Tahoma"/>
              </a:rPr>
              <a:t> hdfs://nn1:8020/foo/bar hdfs://nn2:8020/bar/foot</a:t>
            </a:r>
          </a:p>
          <a:p>
            <a:pPr lvl="1"/>
            <a:r>
              <a:rPr lang="en-US" sz="1400" spc="-15" dirty="0" err="1">
                <a:solidFill>
                  <a:srgbClr val="252525"/>
                </a:solidFill>
                <a:cs typeface="Tahoma"/>
              </a:rPr>
              <a:t>hadoop</a:t>
            </a:r>
            <a:r>
              <a:rPr lang="en-US" sz="1400" spc="-15" dirty="0">
                <a:solidFill>
                  <a:srgbClr val="252525"/>
                </a:solidFill>
                <a:cs typeface="Tahoma"/>
              </a:rPr>
              <a:t> </a:t>
            </a:r>
            <a:r>
              <a:rPr lang="en-US" sz="1400" spc="-15" dirty="0" err="1">
                <a:solidFill>
                  <a:srgbClr val="252525"/>
                </a:solidFill>
                <a:cs typeface="Tahoma"/>
              </a:rPr>
              <a:t>distcp</a:t>
            </a:r>
            <a:r>
              <a:rPr lang="en-US" sz="1400" spc="-15" dirty="0">
                <a:solidFill>
                  <a:srgbClr val="252525"/>
                </a:solidFill>
                <a:cs typeface="Tahoma"/>
              </a:rPr>
              <a:t> hdfs://nn1:8020/datasets/set1 s3://bucket/datasets/set1</a:t>
            </a:r>
          </a:p>
          <a:p>
            <a:pPr lvl="1"/>
            <a:r>
              <a:rPr lang="en-US" sz="1400" spc="-15" dirty="0" err="1">
                <a:solidFill>
                  <a:srgbClr val="252525"/>
                </a:solidFill>
                <a:cs typeface="Tahoma"/>
              </a:rPr>
              <a:t>hadoop</a:t>
            </a:r>
            <a:r>
              <a:rPr lang="en-US" sz="1400" spc="-15" dirty="0">
                <a:solidFill>
                  <a:srgbClr val="252525"/>
                </a:solidFill>
                <a:cs typeface="Tahoma"/>
              </a:rPr>
              <a:t> </a:t>
            </a:r>
            <a:r>
              <a:rPr lang="en-US" sz="1400" spc="-15" dirty="0" err="1">
                <a:solidFill>
                  <a:srgbClr val="252525"/>
                </a:solidFill>
                <a:cs typeface="Tahoma"/>
              </a:rPr>
              <a:t>distcp</a:t>
            </a:r>
            <a:r>
              <a:rPr lang="en-US" sz="1400" spc="-15" dirty="0">
                <a:solidFill>
                  <a:srgbClr val="252525"/>
                </a:solidFill>
                <a:cs typeface="Tahoma"/>
              </a:rPr>
              <a:t> s3a://bucket/generated/results wasb://updates@example.blob.core.windows.net</a:t>
            </a:r>
          </a:p>
          <a:p>
            <a:pPr lvl="1"/>
            <a:endParaRPr lang="en-US" sz="1400" spc="-15" dirty="0">
              <a:solidFill>
                <a:srgbClr val="252525"/>
              </a:solidFill>
              <a:cs typeface="Tahoma"/>
            </a:endParaRPr>
          </a:p>
          <a:p>
            <a:endParaRPr lang="en-US" sz="1800" spc="-15" dirty="0">
              <a:solidFill>
                <a:srgbClr val="252525"/>
              </a:solidFill>
              <a:cs typeface="Tahoma"/>
            </a:endParaRPr>
          </a:p>
          <a:p>
            <a:endParaRPr lang="en-US" sz="1800" spc="-15" dirty="0">
              <a:solidFill>
                <a:srgbClr val="252525"/>
              </a:solidFill>
              <a:cs typeface="Tahoma"/>
            </a:endParaRPr>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spTree>
    <p:extLst>
      <p:ext uri="{BB962C8B-B14F-4D97-AF65-F5344CB8AC3E}">
        <p14:creationId xmlns:p14="http://schemas.microsoft.com/office/powerpoint/2010/main" val="396628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marL="285750" indent="-285750"/>
            <a:r>
              <a:rPr lang="en-US" spc="-15" dirty="0">
                <a:solidFill>
                  <a:srgbClr val="252525"/>
                </a:solidFill>
                <a:cs typeface="Tahoma"/>
              </a:rPr>
              <a:t>Rack Awareness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962400"/>
            <a:ext cx="61722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69900" y="1371600"/>
            <a:ext cx="8115300" cy="2308324"/>
          </a:xfrm>
          <a:prstGeom prst="rect">
            <a:avLst/>
          </a:prstGeom>
        </p:spPr>
        <p:txBody>
          <a:bodyPr wrap="square">
            <a:spAutoFit/>
          </a:bodyPr>
          <a:lstStyle/>
          <a:p>
            <a:pPr marL="285750" indent="-285750">
              <a:buFont typeface="Arial" pitchFamily="34" charset="0"/>
              <a:buChar char="•"/>
            </a:pPr>
            <a:r>
              <a:rPr lang="en-US" spc="-15" dirty="0">
                <a:solidFill>
                  <a:srgbClr val="252525"/>
                </a:solidFill>
                <a:cs typeface="Tahoma"/>
              </a:rPr>
              <a:t>Typically large Hadoop clusters are arranged in racks and network traffic between different nodes with in the same rack is much more desirable than network traffic across the racks. In addition </a:t>
            </a:r>
            <a:r>
              <a:rPr lang="en-US" spc="-15" dirty="0" err="1">
                <a:solidFill>
                  <a:srgbClr val="252525"/>
                </a:solidFill>
                <a:cs typeface="Tahoma"/>
              </a:rPr>
              <a:t>NameNode</a:t>
            </a:r>
            <a:r>
              <a:rPr lang="en-US" spc="-15" dirty="0">
                <a:solidFill>
                  <a:srgbClr val="252525"/>
                </a:solidFill>
                <a:cs typeface="Tahoma"/>
              </a:rPr>
              <a:t> tries to place replicas of block on multiple racks for improved fault tolerance.</a:t>
            </a:r>
          </a:p>
          <a:p>
            <a:pPr marL="742950" lvl="1" indent="-285750">
              <a:buFont typeface="Wingdings" pitchFamily="2" charset="2"/>
              <a:buChar char="Ø"/>
            </a:pPr>
            <a:r>
              <a:rPr lang="en-US" spc="-15" dirty="0">
                <a:solidFill>
                  <a:srgbClr val="252525"/>
                </a:solidFill>
                <a:cs typeface="Tahoma"/>
              </a:rPr>
              <a:t>One replica on local node</a:t>
            </a:r>
          </a:p>
          <a:p>
            <a:pPr marL="742950" lvl="1" indent="-285750">
              <a:buFont typeface="Wingdings" pitchFamily="2" charset="2"/>
              <a:buChar char="Ø"/>
            </a:pPr>
            <a:r>
              <a:rPr lang="en-US" spc="-15" dirty="0">
                <a:solidFill>
                  <a:srgbClr val="252525"/>
                </a:solidFill>
                <a:cs typeface="Tahoma"/>
              </a:rPr>
              <a:t>Second replica on a remote rack</a:t>
            </a:r>
          </a:p>
          <a:p>
            <a:pPr marL="742950" lvl="1" indent="-285750">
              <a:buFont typeface="Wingdings" pitchFamily="2" charset="2"/>
              <a:buChar char="Ø"/>
            </a:pPr>
            <a:r>
              <a:rPr lang="en-US" spc="-15" dirty="0">
                <a:solidFill>
                  <a:srgbClr val="252525"/>
                </a:solidFill>
                <a:cs typeface="Tahoma"/>
              </a:rPr>
              <a:t>Third replica on same remote rack and Additional replicas are randomly placed</a:t>
            </a:r>
          </a:p>
          <a:p>
            <a:pPr marL="742950" lvl="1" indent="-285750">
              <a:buFont typeface="Wingdings" pitchFamily="2" charset="2"/>
              <a:buChar char="Ø"/>
            </a:pPr>
            <a:r>
              <a:rPr lang="en-US" spc="-15" dirty="0">
                <a:solidFill>
                  <a:srgbClr val="252525"/>
                </a:solidFill>
                <a:cs typeface="Tahoma"/>
              </a:rPr>
              <a:t>Clients read from nearest replica.</a:t>
            </a:r>
          </a:p>
        </p:txBody>
      </p:sp>
    </p:spTree>
    <p:extLst>
      <p:ext uri="{BB962C8B-B14F-4D97-AF65-F5344CB8AC3E}">
        <p14:creationId xmlns:p14="http://schemas.microsoft.com/office/powerpoint/2010/main" val="269247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pc="-5" dirty="0"/>
              <a:t>Hado</a:t>
            </a:r>
            <a:r>
              <a:rPr lang="en-US" sz="5400" spc="-15" dirty="0"/>
              <a:t>o</a:t>
            </a:r>
            <a:r>
              <a:rPr lang="en-US" sz="5400" dirty="0"/>
              <a:t>p</a:t>
            </a:r>
            <a:r>
              <a:rPr lang="en-US" spc="10" dirty="0"/>
              <a:t> </a:t>
            </a:r>
            <a:r>
              <a:rPr lang="en-US" sz="5400" spc="-5" dirty="0"/>
              <a:t>Cluster Modes</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600201"/>
            <a:ext cx="70866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33400" y="4749875"/>
            <a:ext cx="8153400" cy="1323439"/>
          </a:xfrm>
          <a:prstGeom prst="rect">
            <a:avLst/>
          </a:prstGeom>
        </p:spPr>
        <p:txBody>
          <a:bodyPr wrap="square">
            <a:spAutoFit/>
          </a:bodyPr>
          <a:lstStyle/>
          <a:p>
            <a:pPr marL="12700">
              <a:lnSpc>
                <a:spcPct val="100000"/>
              </a:lnSpc>
              <a:tabLst>
                <a:tab pos="354965" algn="l"/>
              </a:tabLst>
            </a:pPr>
            <a:r>
              <a:rPr lang="en-US" sz="2000" b="1" dirty="0">
                <a:solidFill>
                  <a:srgbClr val="252525"/>
                </a:solidFill>
                <a:cs typeface="Tahoma"/>
              </a:rPr>
              <a:t>Web UI URLs</a:t>
            </a:r>
          </a:p>
          <a:p>
            <a:pPr marL="12700">
              <a:lnSpc>
                <a:spcPct val="100000"/>
              </a:lnSpc>
              <a:tabLst>
                <a:tab pos="354965" algn="l"/>
              </a:tabLst>
            </a:pPr>
            <a:r>
              <a:rPr lang="en-US" sz="2000" dirty="0" err="1">
                <a:solidFill>
                  <a:srgbClr val="252525"/>
                </a:solidFill>
                <a:cs typeface="Tahoma"/>
              </a:rPr>
              <a:t>NameNode</a:t>
            </a:r>
            <a:r>
              <a:rPr lang="en-US" sz="2000" dirty="0">
                <a:solidFill>
                  <a:srgbClr val="252525"/>
                </a:solidFill>
                <a:cs typeface="Tahoma"/>
              </a:rPr>
              <a:t> </a:t>
            </a:r>
            <a:r>
              <a:rPr lang="en-US" sz="2000" spc="-5" dirty="0">
                <a:solidFill>
                  <a:srgbClr val="252525"/>
                </a:solidFill>
                <a:cs typeface="Tahoma"/>
              </a:rPr>
              <a:t>status:</a:t>
            </a:r>
            <a:r>
              <a:rPr lang="en-US" sz="2000" spc="10" dirty="0">
                <a:solidFill>
                  <a:srgbClr val="252525"/>
                </a:solidFill>
                <a:cs typeface="Tahoma"/>
              </a:rPr>
              <a:t> </a:t>
            </a:r>
            <a:r>
              <a:rPr lang="en-US" sz="2000" u="sng" spc="-5" dirty="0">
                <a:solidFill>
                  <a:srgbClr val="00AFEF"/>
                </a:solidFill>
                <a:cs typeface="Tahoma"/>
              </a:rPr>
              <a:t>http://localhost:50070/dfshealth.jsp</a:t>
            </a:r>
            <a:endParaRPr lang="en-US" sz="2000" dirty="0">
              <a:cs typeface="Times New Roman"/>
            </a:endParaRPr>
          </a:p>
          <a:p>
            <a:pPr marL="12700">
              <a:lnSpc>
                <a:spcPct val="100000"/>
              </a:lnSpc>
              <a:tabLst>
                <a:tab pos="354965" algn="l"/>
              </a:tabLst>
            </a:pPr>
            <a:r>
              <a:rPr lang="en-US" sz="2000" spc="-5" dirty="0">
                <a:solidFill>
                  <a:srgbClr val="252525"/>
                </a:solidFill>
                <a:cs typeface="Tahoma"/>
              </a:rPr>
              <a:t>ResourceManager status:</a:t>
            </a:r>
            <a:r>
              <a:rPr lang="en-US" sz="2000" spc="5" dirty="0">
                <a:solidFill>
                  <a:srgbClr val="252525"/>
                </a:solidFill>
                <a:cs typeface="Tahoma"/>
              </a:rPr>
              <a:t> </a:t>
            </a:r>
            <a:r>
              <a:rPr lang="en-US" sz="2000" u="sng" spc="-5" dirty="0">
                <a:solidFill>
                  <a:srgbClr val="00AFEF"/>
                </a:solidFill>
                <a:cs typeface="Tahoma"/>
              </a:rPr>
              <a:t>http://localhost:8088/cluster</a:t>
            </a:r>
            <a:endParaRPr lang="en-US" sz="2000" dirty="0">
              <a:cs typeface="Times New Roman"/>
            </a:endParaRPr>
          </a:p>
          <a:p>
            <a:pPr marL="12700">
              <a:lnSpc>
                <a:spcPct val="100000"/>
              </a:lnSpc>
              <a:tabLst>
                <a:tab pos="354965" algn="l"/>
              </a:tabLst>
            </a:pPr>
            <a:r>
              <a:rPr lang="en-US" sz="2000" spc="-5" dirty="0">
                <a:solidFill>
                  <a:srgbClr val="333333"/>
                </a:solidFill>
                <a:cs typeface="Verdana"/>
              </a:rPr>
              <a:t>MapReduce </a:t>
            </a:r>
            <a:r>
              <a:rPr lang="en-US" sz="2000" dirty="0">
                <a:solidFill>
                  <a:srgbClr val="333333"/>
                </a:solidFill>
                <a:cs typeface="Verdana"/>
              </a:rPr>
              <a:t>JobHistory </a:t>
            </a:r>
            <a:r>
              <a:rPr lang="en-US" sz="2000" spc="-5" dirty="0">
                <a:solidFill>
                  <a:srgbClr val="333333"/>
                </a:solidFill>
                <a:cs typeface="Verdana"/>
              </a:rPr>
              <a:t>Server </a:t>
            </a:r>
            <a:r>
              <a:rPr lang="en-US" sz="2000" spc="-5" dirty="0">
                <a:solidFill>
                  <a:srgbClr val="252525"/>
                </a:solidFill>
                <a:cs typeface="Tahoma"/>
              </a:rPr>
              <a:t>status:</a:t>
            </a:r>
            <a:r>
              <a:rPr lang="en-US" sz="2000" spc="-10" dirty="0">
                <a:solidFill>
                  <a:srgbClr val="252525"/>
                </a:solidFill>
                <a:cs typeface="Tahoma"/>
              </a:rPr>
              <a:t> </a:t>
            </a:r>
            <a:r>
              <a:rPr lang="en-US" sz="2000" u="sng" spc="-5" dirty="0">
                <a:solidFill>
                  <a:srgbClr val="00AFEF"/>
                </a:solidFill>
                <a:cs typeface="Tahoma"/>
              </a:rPr>
              <a:t>http://localhost:19888/jobhistory</a:t>
            </a:r>
            <a:endParaRPr lang="en-US" sz="2000" dirty="0">
              <a:cs typeface="Tahoma"/>
            </a:endParaRPr>
          </a:p>
        </p:txBody>
      </p:sp>
    </p:spTree>
    <p:extLst>
      <p:ext uri="{BB962C8B-B14F-4D97-AF65-F5344CB8AC3E}">
        <p14:creationId xmlns:p14="http://schemas.microsoft.com/office/powerpoint/2010/main" val="3677127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spc="-5" dirty="0"/>
              <a:t>Hado</a:t>
            </a:r>
            <a:r>
              <a:rPr lang="en-US" sz="5400" spc="-15" dirty="0"/>
              <a:t>o</a:t>
            </a:r>
            <a:r>
              <a:rPr lang="en-US" sz="5400" dirty="0"/>
              <a:t>p</a:t>
            </a:r>
            <a:r>
              <a:rPr lang="en-US" sz="5400" spc="10" dirty="0"/>
              <a:t> </a:t>
            </a:r>
            <a:r>
              <a:rPr lang="en-US" sz="5400" spc="-5" dirty="0"/>
              <a:t>Co</a:t>
            </a:r>
            <a:r>
              <a:rPr lang="en-US" sz="5400" spc="-15" dirty="0"/>
              <a:t>n</a:t>
            </a:r>
            <a:r>
              <a:rPr lang="en-US" sz="5400" spc="-5" dirty="0"/>
              <a:t>figu</a:t>
            </a:r>
            <a:r>
              <a:rPr lang="en-US" sz="5400" spc="-45" dirty="0"/>
              <a:t>r</a:t>
            </a:r>
            <a:r>
              <a:rPr lang="en-US" sz="5400" spc="-25" dirty="0"/>
              <a:t>a</a:t>
            </a:r>
            <a:r>
              <a:rPr lang="en-US" sz="5400" dirty="0"/>
              <a:t>tion</a:t>
            </a:r>
            <a:r>
              <a:rPr lang="en-US" sz="5400" spc="-25" dirty="0"/>
              <a:t> </a:t>
            </a:r>
            <a:r>
              <a:rPr lang="en-US" sz="5400" spc="-5" dirty="0"/>
              <a:t>Files</a:t>
            </a:r>
            <a:endParaRPr lang="en-US" dirty="0"/>
          </a:p>
        </p:txBody>
      </p:sp>
      <p:graphicFrame>
        <p:nvGraphicFramePr>
          <p:cNvPr id="5" name="object 2"/>
          <p:cNvGraphicFramePr>
            <a:graphicFrameLocks noGrp="1"/>
          </p:cNvGraphicFramePr>
          <p:nvPr>
            <p:extLst>
              <p:ext uri="{D42A27DB-BD31-4B8C-83A1-F6EECF244321}">
                <p14:modId xmlns:p14="http://schemas.microsoft.com/office/powerpoint/2010/main" val="4068132002"/>
              </p:ext>
            </p:extLst>
          </p:nvPr>
        </p:nvGraphicFramePr>
        <p:xfrm>
          <a:off x="457200" y="1676401"/>
          <a:ext cx="8234488" cy="4891162"/>
        </p:xfrm>
        <a:graphic>
          <a:graphicData uri="http://schemas.openxmlformats.org/drawingml/2006/table">
            <a:tbl>
              <a:tblPr firstRow="1" bandRow="1">
                <a:tableStyleId>{2D5ABB26-0587-4C30-8999-92F81FD0307C}</a:tableStyleId>
              </a:tblPr>
              <a:tblGrid>
                <a:gridCol w="1439227">
                  <a:extLst>
                    <a:ext uri="{9D8B030D-6E8A-4147-A177-3AD203B41FA5}">
                      <a16:colId xmlns:a16="http://schemas.microsoft.com/office/drawing/2014/main" xmlns="" val="20000"/>
                    </a:ext>
                  </a:extLst>
                </a:gridCol>
                <a:gridCol w="6795261">
                  <a:extLst>
                    <a:ext uri="{9D8B030D-6E8A-4147-A177-3AD203B41FA5}">
                      <a16:colId xmlns:a16="http://schemas.microsoft.com/office/drawing/2014/main" xmlns="" val="20001"/>
                    </a:ext>
                  </a:extLst>
                </a:gridCol>
              </a:tblGrid>
              <a:tr h="729440">
                <a:tc>
                  <a:txBody>
                    <a:bodyPr/>
                    <a:lstStyle/>
                    <a:p>
                      <a:pPr algn="ctr">
                        <a:lnSpc>
                          <a:spcPct val="100000"/>
                        </a:lnSpc>
                        <a:spcBef>
                          <a:spcPts val="70"/>
                        </a:spcBef>
                      </a:pPr>
                      <a:r>
                        <a:rPr sz="1600" b="1" spc="-5" dirty="0">
                          <a:solidFill>
                            <a:srgbClr val="FFFFFF"/>
                          </a:solidFill>
                          <a:latin typeface="Tahoma"/>
                          <a:cs typeface="Tahoma"/>
                        </a:rPr>
                        <a:t>Configuration</a:t>
                      </a:r>
                      <a:endParaRPr sz="1600" dirty="0">
                        <a:latin typeface="Tahoma"/>
                        <a:cs typeface="Tahoma"/>
                      </a:endParaRPr>
                    </a:p>
                    <a:p>
                      <a:pPr marL="635" algn="ctr">
                        <a:lnSpc>
                          <a:spcPct val="100000"/>
                        </a:lnSpc>
                      </a:pPr>
                      <a:r>
                        <a:rPr sz="1600" b="1" spc="-5" dirty="0">
                          <a:solidFill>
                            <a:srgbClr val="FFFFFF"/>
                          </a:solidFill>
                          <a:latin typeface="Tahoma"/>
                          <a:cs typeface="Tahoma"/>
                        </a:rPr>
                        <a:t>Filenames</a:t>
                      </a:r>
                      <a:endParaRPr sz="1600" dirty="0">
                        <a:latin typeface="Tahoma"/>
                        <a:cs typeface="Tahoma"/>
                      </a:endParaRPr>
                    </a:p>
                  </a:txBody>
                  <a:tcPr marL="0" marR="0" marT="0" marB="0">
                    <a:solidFill>
                      <a:srgbClr val="006FC0"/>
                    </a:solidFill>
                  </a:tcPr>
                </a:tc>
                <a:tc>
                  <a:txBody>
                    <a:bodyPr/>
                    <a:lstStyle/>
                    <a:p>
                      <a:pPr marL="635" algn="ctr">
                        <a:lnSpc>
                          <a:spcPct val="100000"/>
                        </a:lnSpc>
                        <a:spcBef>
                          <a:spcPts val="905"/>
                        </a:spcBef>
                      </a:pPr>
                      <a:r>
                        <a:rPr sz="1600" b="1" dirty="0">
                          <a:solidFill>
                            <a:srgbClr val="FFFFFF"/>
                          </a:solidFill>
                          <a:latin typeface="Tahoma"/>
                          <a:cs typeface="Tahoma"/>
                        </a:rPr>
                        <a:t>Description </a:t>
                      </a:r>
                      <a:r>
                        <a:rPr sz="1600" b="1" spc="-5" dirty="0">
                          <a:solidFill>
                            <a:srgbClr val="FFFFFF"/>
                          </a:solidFill>
                          <a:latin typeface="Tahoma"/>
                          <a:cs typeface="Tahoma"/>
                        </a:rPr>
                        <a:t>of Log</a:t>
                      </a:r>
                      <a:r>
                        <a:rPr sz="1600" b="1" spc="-70" dirty="0">
                          <a:solidFill>
                            <a:srgbClr val="FFFFFF"/>
                          </a:solidFill>
                          <a:latin typeface="Tahoma"/>
                          <a:cs typeface="Tahoma"/>
                        </a:rPr>
                        <a:t> </a:t>
                      </a:r>
                      <a:r>
                        <a:rPr sz="1600" b="1" spc="-5" dirty="0">
                          <a:solidFill>
                            <a:srgbClr val="FFFFFF"/>
                          </a:solidFill>
                          <a:latin typeface="Tahoma"/>
                          <a:cs typeface="Tahoma"/>
                        </a:rPr>
                        <a:t>Files</a:t>
                      </a:r>
                      <a:endParaRPr sz="1600" dirty="0">
                        <a:latin typeface="Tahoma"/>
                        <a:cs typeface="Tahoma"/>
                      </a:endParaRPr>
                    </a:p>
                  </a:txBody>
                  <a:tcPr marL="0" marR="0" marT="0" marB="0">
                    <a:solidFill>
                      <a:srgbClr val="006FC0"/>
                    </a:solidFill>
                  </a:tcPr>
                </a:tc>
                <a:extLst>
                  <a:ext uri="{0D108BD9-81ED-4DB2-BD59-A6C34878D82A}">
                    <a16:rowId xmlns:a16="http://schemas.microsoft.com/office/drawing/2014/main" xmlns="" val="10000"/>
                  </a:ext>
                </a:extLst>
              </a:tr>
              <a:tr h="488945">
                <a:tc>
                  <a:txBody>
                    <a:bodyPr/>
                    <a:lstStyle/>
                    <a:p>
                      <a:pPr marL="188595">
                        <a:lnSpc>
                          <a:spcPct val="100000"/>
                        </a:lnSpc>
                        <a:spcBef>
                          <a:spcPts val="865"/>
                        </a:spcBef>
                      </a:pPr>
                      <a:r>
                        <a:rPr sz="1400" spc="-10" dirty="0">
                          <a:latin typeface="Tahoma"/>
                          <a:cs typeface="Tahoma"/>
                        </a:rPr>
                        <a:t>hadoop-env.sh</a:t>
                      </a:r>
                      <a:endParaRPr sz="1400">
                        <a:latin typeface="Tahoma"/>
                        <a:cs typeface="Tahoma"/>
                      </a:endParaRPr>
                    </a:p>
                  </a:txBody>
                  <a:tcPr marL="0" marR="0" marT="0" marB="0">
                    <a:lnL w="12700">
                      <a:solidFill>
                        <a:srgbClr val="006FC0"/>
                      </a:solidFill>
                      <a:prstDash val="solid"/>
                    </a:lnL>
                    <a:lnR w="12700">
                      <a:solidFill>
                        <a:srgbClr val="006FC0"/>
                      </a:solidFill>
                      <a:prstDash val="solid"/>
                    </a:lnR>
                    <a:lnB w="12700">
                      <a:solidFill>
                        <a:srgbClr val="006FC0"/>
                      </a:solidFill>
                      <a:prstDash val="solid"/>
                    </a:lnB>
                    <a:solidFill>
                      <a:srgbClr val="E9ECF4"/>
                    </a:solidFill>
                  </a:tcPr>
                </a:tc>
                <a:tc>
                  <a:txBody>
                    <a:bodyPr/>
                    <a:lstStyle/>
                    <a:p>
                      <a:pPr marL="189230">
                        <a:lnSpc>
                          <a:spcPct val="100000"/>
                        </a:lnSpc>
                        <a:spcBef>
                          <a:spcPts val="865"/>
                        </a:spcBef>
                      </a:pPr>
                      <a:r>
                        <a:rPr sz="1400" spc="-5" dirty="0">
                          <a:latin typeface="Tahoma"/>
                          <a:cs typeface="Tahoma"/>
                        </a:rPr>
                        <a:t>Environment </a:t>
                      </a:r>
                      <a:r>
                        <a:rPr sz="1400" spc="-10" dirty="0">
                          <a:latin typeface="Tahoma"/>
                          <a:cs typeface="Tahoma"/>
                        </a:rPr>
                        <a:t>variables </a:t>
                      </a:r>
                      <a:r>
                        <a:rPr sz="1400" spc="-5" dirty="0">
                          <a:latin typeface="Tahoma"/>
                          <a:cs typeface="Tahoma"/>
                        </a:rPr>
                        <a:t>that are </a:t>
                      </a:r>
                      <a:r>
                        <a:rPr sz="1400" dirty="0">
                          <a:latin typeface="Tahoma"/>
                          <a:cs typeface="Tahoma"/>
                        </a:rPr>
                        <a:t>used in </a:t>
                      </a:r>
                      <a:r>
                        <a:rPr sz="1400" spc="-5" dirty="0">
                          <a:latin typeface="Tahoma"/>
                          <a:cs typeface="Tahoma"/>
                        </a:rPr>
                        <a:t>the scripts to run</a:t>
                      </a:r>
                      <a:r>
                        <a:rPr sz="1400" spc="150" dirty="0">
                          <a:latin typeface="Tahoma"/>
                          <a:cs typeface="Tahoma"/>
                        </a:rPr>
                        <a:t> </a:t>
                      </a:r>
                      <a:r>
                        <a:rPr sz="1400" spc="-10" dirty="0">
                          <a:latin typeface="Tahoma"/>
                          <a:cs typeface="Tahoma"/>
                        </a:rPr>
                        <a:t>Hadoop.</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B w="12700">
                      <a:solidFill>
                        <a:srgbClr val="006FC0"/>
                      </a:solidFill>
                      <a:prstDash val="solid"/>
                    </a:lnB>
                    <a:solidFill>
                      <a:srgbClr val="E9ECF4"/>
                    </a:solidFill>
                  </a:tcPr>
                </a:tc>
                <a:extLst>
                  <a:ext uri="{0D108BD9-81ED-4DB2-BD59-A6C34878D82A}">
                    <a16:rowId xmlns:a16="http://schemas.microsoft.com/office/drawing/2014/main" xmlns="" val="10001"/>
                  </a:ext>
                </a:extLst>
              </a:tr>
              <a:tr h="781398">
                <a:tc>
                  <a:txBody>
                    <a:bodyPr/>
                    <a:lstStyle/>
                    <a:p>
                      <a:pPr>
                        <a:lnSpc>
                          <a:spcPct val="100000"/>
                        </a:lnSpc>
                      </a:pPr>
                      <a:endParaRPr sz="1400">
                        <a:latin typeface="Times New Roman"/>
                        <a:cs typeface="Times New Roman"/>
                      </a:endParaRPr>
                    </a:p>
                    <a:p>
                      <a:pPr marL="188595">
                        <a:lnSpc>
                          <a:spcPct val="100000"/>
                        </a:lnSpc>
                        <a:spcBef>
                          <a:spcPts val="800"/>
                        </a:spcBef>
                      </a:pPr>
                      <a:r>
                        <a:rPr sz="1400" spc="-5" dirty="0">
                          <a:latin typeface="Tahoma"/>
                          <a:cs typeface="Tahoma"/>
                        </a:rPr>
                        <a:t>core-site.xml</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9230" marR="471170">
                        <a:lnSpc>
                          <a:spcPct val="100000"/>
                        </a:lnSpc>
                        <a:spcBef>
                          <a:spcPts val="740"/>
                        </a:spcBef>
                      </a:pPr>
                      <a:r>
                        <a:rPr sz="1400" spc="-5" dirty="0">
                          <a:latin typeface="Tahoma"/>
                          <a:cs typeface="Tahoma"/>
                        </a:rPr>
                        <a:t>Configuration settings for Hadoop Core </a:t>
                      </a:r>
                      <a:r>
                        <a:rPr sz="1400" dirty="0">
                          <a:latin typeface="Tahoma"/>
                          <a:cs typeface="Tahoma"/>
                        </a:rPr>
                        <a:t>such </a:t>
                      </a:r>
                      <a:r>
                        <a:rPr sz="1400" spc="-5" dirty="0">
                          <a:latin typeface="Tahoma"/>
                          <a:cs typeface="Tahoma"/>
                        </a:rPr>
                        <a:t>as I/O settings that are common to HDFS and  MapReduce.</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xmlns="" val="10002"/>
                  </a:ext>
                </a:extLst>
              </a:tr>
              <a:tr h="787345">
                <a:tc>
                  <a:txBody>
                    <a:bodyPr/>
                    <a:lstStyle/>
                    <a:p>
                      <a:pPr>
                        <a:lnSpc>
                          <a:spcPct val="100000"/>
                        </a:lnSpc>
                      </a:pPr>
                      <a:endParaRPr sz="1400">
                        <a:latin typeface="Times New Roman"/>
                        <a:cs typeface="Times New Roman"/>
                      </a:endParaRPr>
                    </a:p>
                    <a:p>
                      <a:pPr marL="188595">
                        <a:lnSpc>
                          <a:spcPct val="100000"/>
                        </a:lnSpc>
                        <a:spcBef>
                          <a:spcPts val="840"/>
                        </a:spcBef>
                      </a:pPr>
                      <a:r>
                        <a:rPr sz="1400" spc="-5" dirty="0">
                          <a:latin typeface="Tahoma"/>
                          <a:cs typeface="Tahoma"/>
                        </a:rPr>
                        <a:t>hdfs-site.xml</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marL="189230" marR="37465">
                        <a:lnSpc>
                          <a:spcPct val="100000"/>
                        </a:lnSpc>
                        <a:spcBef>
                          <a:spcPts val="780"/>
                        </a:spcBef>
                      </a:pPr>
                      <a:r>
                        <a:rPr sz="1400" spc="-5" dirty="0">
                          <a:latin typeface="Tahoma"/>
                          <a:cs typeface="Tahoma"/>
                        </a:rPr>
                        <a:t>Configuration settings for HDFS daemons, the namenode, the secondary namenode and the data  nodes.</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xmlns="" val="10003"/>
                  </a:ext>
                </a:extLst>
              </a:tr>
              <a:tr h="412356">
                <a:tc>
                  <a:txBody>
                    <a:bodyPr/>
                    <a:lstStyle/>
                    <a:p>
                      <a:pPr marL="188595">
                        <a:lnSpc>
                          <a:spcPct val="100000"/>
                        </a:lnSpc>
                        <a:spcBef>
                          <a:spcPts val="455"/>
                        </a:spcBef>
                      </a:pPr>
                      <a:r>
                        <a:rPr sz="1400" spc="-5" dirty="0">
                          <a:latin typeface="Tahoma"/>
                          <a:cs typeface="Tahoma"/>
                        </a:rPr>
                        <a:t>mapred-site.xml</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9230">
                        <a:lnSpc>
                          <a:spcPct val="100000"/>
                        </a:lnSpc>
                        <a:spcBef>
                          <a:spcPts val="455"/>
                        </a:spcBef>
                      </a:pPr>
                      <a:r>
                        <a:rPr sz="1400" spc="-5" dirty="0">
                          <a:latin typeface="Tahoma"/>
                          <a:cs typeface="Tahoma"/>
                        </a:rPr>
                        <a:t>Configuration settings for MapReduce</a:t>
                      </a:r>
                      <a:r>
                        <a:rPr sz="1400" spc="60" dirty="0">
                          <a:latin typeface="Tahoma"/>
                          <a:cs typeface="Tahoma"/>
                        </a:rPr>
                        <a:t> </a:t>
                      </a:r>
                      <a:r>
                        <a:rPr sz="1400" spc="-5" dirty="0">
                          <a:latin typeface="Tahoma"/>
                          <a:cs typeface="Tahoma"/>
                        </a:rPr>
                        <a:t>Applications.</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xmlns="" val="10004"/>
                  </a:ext>
                </a:extLst>
              </a:tr>
              <a:tr h="497717">
                <a:tc>
                  <a:txBody>
                    <a:bodyPr/>
                    <a:lstStyle/>
                    <a:p>
                      <a:pPr marL="188595">
                        <a:lnSpc>
                          <a:spcPct val="100000"/>
                        </a:lnSpc>
                        <a:spcBef>
                          <a:spcPts val="860"/>
                        </a:spcBef>
                      </a:pPr>
                      <a:r>
                        <a:rPr sz="1400" spc="-5" dirty="0">
                          <a:latin typeface="Tahoma"/>
                          <a:cs typeface="Tahoma"/>
                        </a:rPr>
                        <a:t>yarn-site.xml</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marL="189230">
                        <a:lnSpc>
                          <a:spcPct val="100000"/>
                        </a:lnSpc>
                        <a:spcBef>
                          <a:spcPts val="860"/>
                        </a:spcBef>
                      </a:pPr>
                      <a:r>
                        <a:rPr sz="1400" spc="-5" dirty="0">
                          <a:latin typeface="Tahoma"/>
                          <a:cs typeface="Tahoma"/>
                        </a:rPr>
                        <a:t>Configuration settings for ResourceManager and</a:t>
                      </a:r>
                      <a:r>
                        <a:rPr sz="1400" spc="140" dirty="0">
                          <a:latin typeface="Tahoma"/>
                          <a:cs typeface="Tahoma"/>
                        </a:rPr>
                        <a:t> </a:t>
                      </a:r>
                      <a:r>
                        <a:rPr sz="1400" spc="-20" dirty="0">
                          <a:latin typeface="Tahoma"/>
                          <a:cs typeface="Tahoma"/>
                        </a:rPr>
                        <a:t>NodeManager.</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xmlns="" val="10005"/>
                  </a:ext>
                </a:extLst>
              </a:tr>
              <a:tr h="580808">
                <a:tc>
                  <a:txBody>
                    <a:bodyPr/>
                    <a:lstStyle/>
                    <a:p>
                      <a:pPr marL="188595">
                        <a:lnSpc>
                          <a:spcPct val="100000"/>
                        </a:lnSpc>
                        <a:spcBef>
                          <a:spcPts val="969"/>
                        </a:spcBef>
                      </a:pPr>
                      <a:r>
                        <a:rPr sz="1400" spc="-5" dirty="0">
                          <a:latin typeface="Tahoma"/>
                          <a:cs typeface="Tahoma"/>
                        </a:rPr>
                        <a:t>masters</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tc>
                  <a:txBody>
                    <a:bodyPr/>
                    <a:lstStyle/>
                    <a:p>
                      <a:pPr marL="187960" indent="-175260">
                        <a:lnSpc>
                          <a:spcPct val="100000"/>
                        </a:lnSpc>
                        <a:buClr>
                          <a:srgbClr val="252525"/>
                        </a:buClr>
                        <a:buFont typeface="Wingdings"/>
                        <a:buChar char=""/>
                        <a:tabLst>
                          <a:tab pos="187960" algn="l"/>
                        </a:tabLst>
                      </a:pPr>
                      <a:r>
                        <a:rPr lang="en-US" sz="1400" spc="-10" dirty="0">
                          <a:solidFill>
                            <a:srgbClr val="252525"/>
                          </a:solidFill>
                          <a:latin typeface="Tahoma"/>
                          <a:cs typeface="Tahoma"/>
                        </a:rPr>
                        <a:t>C</a:t>
                      </a:r>
                      <a:r>
                        <a:rPr lang="en-US" sz="1400" spc="-15" dirty="0">
                          <a:solidFill>
                            <a:srgbClr val="252525"/>
                          </a:solidFill>
                          <a:latin typeface="Tahoma"/>
                          <a:cs typeface="Tahoma"/>
                        </a:rPr>
                        <a:t>o</a:t>
                      </a:r>
                      <a:r>
                        <a:rPr lang="en-US" sz="1400" spc="-10" dirty="0">
                          <a:solidFill>
                            <a:srgbClr val="252525"/>
                          </a:solidFill>
                          <a:latin typeface="Tahoma"/>
                          <a:cs typeface="Tahoma"/>
                        </a:rPr>
                        <a:t>nt</a:t>
                      </a:r>
                      <a:r>
                        <a:rPr lang="en-US" sz="1400" spc="-20" dirty="0">
                          <a:solidFill>
                            <a:srgbClr val="252525"/>
                          </a:solidFill>
                          <a:latin typeface="Tahoma"/>
                          <a:cs typeface="Tahoma"/>
                        </a:rPr>
                        <a:t>a</a:t>
                      </a:r>
                      <a:r>
                        <a:rPr lang="en-US" sz="1400" spc="-5" dirty="0">
                          <a:solidFill>
                            <a:srgbClr val="252525"/>
                          </a:solidFill>
                          <a:latin typeface="Tahoma"/>
                          <a:cs typeface="Tahoma"/>
                        </a:rPr>
                        <a:t>ins</a:t>
                      </a:r>
                      <a:r>
                        <a:rPr lang="en-US" sz="1400" spc="10" dirty="0">
                          <a:solidFill>
                            <a:srgbClr val="252525"/>
                          </a:solidFill>
                          <a:latin typeface="Tahoma"/>
                          <a:cs typeface="Tahoma"/>
                        </a:rPr>
                        <a:t> </a:t>
                      </a:r>
                      <a:r>
                        <a:rPr lang="en-US" sz="1400" spc="-10" dirty="0">
                          <a:solidFill>
                            <a:srgbClr val="252525"/>
                          </a:solidFill>
                          <a:latin typeface="Tahoma"/>
                          <a:cs typeface="Tahoma"/>
                        </a:rPr>
                        <a:t>a</a:t>
                      </a:r>
                      <a:r>
                        <a:rPr lang="en-US" sz="1400" dirty="0">
                          <a:solidFill>
                            <a:srgbClr val="252525"/>
                          </a:solidFill>
                          <a:latin typeface="Tahoma"/>
                          <a:cs typeface="Tahoma"/>
                        </a:rPr>
                        <a:t> </a:t>
                      </a:r>
                      <a:r>
                        <a:rPr lang="en-US" sz="1400" spc="-5" dirty="0">
                          <a:solidFill>
                            <a:srgbClr val="252525"/>
                          </a:solidFill>
                          <a:latin typeface="Tahoma"/>
                          <a:cs typeface="Tahoma"/>
                        </a:rPr>
                        <a:t>lis</a:t>
                      </a:r>
                      <a:r>
                        <a:rPr lang="en-US" sz="1400" dirty="0">
                          <a:solidFill>
                            <a:srgbClr val="252525"/>
                          </a:solidFill>
                          <a:latin typeface="Tahoma"/>
                          <a:cs typeface="Tahoma"/>
                        </a:rPr>
                        <a:t>t</a:t>
                      </a:r>
                      <a:r>
                        <a:rPr lang="en-US" sz="1400" spc="-10" dirty="0">
                          <a:solidFill>
                            <a:srgbClr val="252525"/>
                          </a:solidFill>
                          <a:latin typeface="Tahoma"/>
                          <a:cs typeface="Tahoma"/>
                        </a:rPr>
                        <a:t> </a:t>
                      </a:r>
                      <a:r>
                        <a:rPr lang="en-US" sz="1400" spc="-20" dirty="0">
                          <a:solidFill>
                            <a:srgbClr val="252525"/>
                          </a:solidFill>
                          <a:latin typeface="Tahoma"/>
                          <a:cs typeface="Tahoma"/>
                        </a:rPr>
                        <a:t>o</a:t>
                      </a:r>
                      <a:r>
                        <a:rPr lang="en-US" sz="1400" dirty="0">
                          <a:solidFill>
                            <a:srgbClr val="252525"/>
                          </a:solidFill>
                          <a:latin typeface="Tahoma"/>
                          <a:cs typeface="Tahoma"/>
                        </a:rPr>
                        <a:t>f</a:t>
                      </a:r>
                      <a:r>
                        <a:rPr lang="en-US" sz="1400" spc="5" dirty="0">
                          <a:solidFill>
                            <a:srgbClr val="252525"/>
                          </a:solidFill>
                          <a:latin typeface="Tahoma"/>
                          <a:cs typeface="Tahoma"/>
                        </a:rPr>
                        <a:t> </a:t>
                      </a:r>
                      <a:r>
                        <a:rPr lang="en-US" sz="1400" spc="-10" dirty="0">
                          <a:solidFill>
                            <a:srgbClr val="252525"/>
                          </a:solidFill>
                          <a:latin typeface="Tahoma"/>
                          <a:cs typeface="Tahoma"/>
                        </a:rPr>
                        <a:t>host</a:t>
                      </a:r>
                      <a:r>
                        <a:rPr lang="en-US" sz="1400" dirty="0">
                          <a:solidFill>
                            <a:srgbClr val="252525"/>
                          </a:solidFill>
                          <a:latin typeface="Tahoma"/>
                          <a:cs typeface="Tahoma"/>
                        </a:rPr>
                        <a:t>s</a:t>
                      </a:r>
                      <a:r>
                        <a:rPr lang="en-US" sz="1400" spc="-5" dirty="0">
                          <a:solidFill>
                            <a:srgbClr val="252525"/>
                          </a:solidFill>
                          <a:latin typeface="Tahoma"/>
                          <a:cs typeface="Tahoma"/>
                        </a:rPr>
                        <a:t>,</a:t>
                      </a:r>
                      <a:r>
                        <a:rPr lang="en-US" sz="1400" dirty="0">
                          <a:solidFill>
                            <a:srgbClr val="252525"/>
                          </a:solidFill>
                          <a:latin typeface="Tahoma"/>
                          <a:cs typeface="Tahoma"/>
                        </a:rPr>
                        <a:t> </a:t>
                      </a:r>
                      <a:r>
                        <a:rPr lang="en-US" sz="1400" spc="-10" dirty="0">
                          <a:solidFill>
                            <a:srgbClr val="252525"/>
                          </a:solidFill>
                          <a:latin typeface="Tahoma"/>
                          <a:cs typeface="Tahoma"/>
                        </a:rPr>
                        <a:t>one</a:t>
                      </a:r>
                      <a:r>
                        <a:rPr lang="en-US" sz="1400" dirty="0">
                          <a:solidFill>
                            <a:srgbClr val="252525"/>
                          </a:solidFill>
                          <a:latin typeface="Tahoma"/>
                          <a:cs typeface="Tahoma"/>
                        </a:rPr>
                        <a:t> </a:t>
                      </a:r>
                      <a:r>
                        <a:rPr lang="en-US" sz="1400" spc="-15" dirty="0">
                          <a:solidFill>
                            <a:srgbClr val="252525"/>
                          </a:solidFill>
                          <a:latin typeface="Tahoma"/>
                          <a:cs typeface="Tahoma"/>
                        </a:rPr>
                        <a:t>p</a:t>
                      </a:r>
                      <a:r>
                        <a:rPr lang="en-US" sz="1400" dirty="0">
                          <a:solidFill>
                            <a:srgbClr val="252525"/>
                          </a:solidFill>
                          <a:latin typeface="Tahoma"/>
                          <a:cs typeface="Tahoma"/>
                        </a:rPr>
                        <a:t>er</a:t>
                      </a:r>
                      <a:r>
                        <a:rPr lang="en-US" sz="1400" spc="5" dirty="0">
                          <a:solidFill>
                            <a:srgbClr val="252525"/>
                          </a:solidFill>
                          <a:latin typeface="Tahoma"/>
                          <a:cs typeface="Tahoma"/>
                        </a:rPr>
                        <a:t> </a:t>
                      </a:r>
                      <a:r>
                        <a:rPr lang="en-US" sz="1400" spc="-5" dirty="0">
                          <a:solidFill>
                            <a:srgbClr val="252525"/>
                          </a:solidFill>
                          <a:latin typeface="Tahoma"/>
                          <a:cs typeface="Tahoma"/>
                        </a:rPr>
                        <a:t>lin</a:t>
                      </a:r>
                      <a:r>
                        <a:rPr lang="en-US" sz="1400" dirty="0">
                          <a:solidFill>
                            <a:srgbClr val="252525"/>
                          </a:solidFill>
                          <a:latin typeface="Tahoma"/>
                          <a:cs typeface="Tahoma"/>
                        </a:rPr>
                        <a:t>e</a:t>
                      </a:r>
                      <a:r>
                        <a:rPr lang="en-US" sz="1400" spc="-5" dirty="0">
                          <a:solidFill>
                            <a:srgbClr val="252525"/>
                          </a:solidFill>
                          <a:latin typeface="Tahoma"/>
                          <a:cs typeface="Tahoma"/>
                        </a:rPr>
                        <a:t>,</a:t>
                      </a:r>
                      <a:r>
                        <a:rPr lang="en-US" sz="1400" dirty="0">
                          <a:solidFill>
                            <a:srgbClr val="252525"/>
                          </a:solidFill>
                          <a:latin typeface="Tahoma"/>
                          <a:cs typeface="Tahoma"/>
                        </a:rPr>
                        <a:t> </a:t>
                      </a:r>
                      <a:r>
                        <a:rPr lang="en-US" sz="1400" spc="-10" dirty="0">
                          <a:solidFill>
                            <a:srgbClr val="252525"/>
                          </a:solidFill>
                          <a:latin typeface="Tahoma"/>
                          <a:cs typeface="Tahoma"/>
                        </a:rPr>
                        <a:t>th</a:t>
                      </a:r>
                      <a:r>
                        <a:rPr lang="en-US" sz="1400" spc="-15" dirty="0">
                          <a:solidFill>
                            <a:srgbClr val="252525"/>
                          </a:solidFill>
                          <a:latin typeface="Tahoma"/>
                          <a:cs typeface="Tahoma"/>
                        </a:rPr>
                        <a:t>a</a:t>
                      </a:r>
                      <a:r>
                        <a:rPr lang="en-US" sz="1400" dirty="0">
                          <a:solidFill>
                            <a:srgbClr val="252525"/>
                          </a:solidFill>
                          <a:latin typeface="Tahoma"/>
                          <a:cs typeface="Tahoma"/>
                        </a:rPr>
                        <a:t>t </a:t>
                      </a:r>
                      <a:r>
                        <a:rPr lang="en-US" sz="1400" spc="-20" dirty="0">
                          <a:solidFill>
                            <a:srgbClr val="252525"/>
                          </a:solidFill>
                          <a:latin typeface="Tahoma"/>
                          <a:cs typeface="Tahoma"/>
                        </a:rPr>
                        <a:t>a</a:t>
                      </a:r>
                      <a:r>
                        <a:rPr lang="en-US" sz="1400" spc="-5" dirty="0">
                          <a:solidFill>
                            <a:srgbClr val="252525"/>
                          </a:solidFill>
                          <a:latin typeface="Tahoma"/>
                          <a:cs typeface="Tahoma"/>
                        </a:rPr>
                        <a:t>r</a:t>
                      </a:r>
                      <a:r>
                        <a:rPr lang="en-US" sz="1400" dirty="0">
                          <a:solidFill>
                            <a:srgbClr val="252525"/>
                          </a:solidFill>
                          <a:latin typeface="Tahoma"/>
                          <a:cs typeface="Tahoma"/>
                        </a:rPr>
                        <a:t>e</a:t>
                      </a:r>
                      <a:r>
                        <a:rPr lang="en-US" sz="1400" spc="10" dirty="0">
                          <a:solidFill>
                            <a:srgbClr val="252525"/>
                          </a:solidFill>
                          <a:latin typeface="Tahoma"/>
                          <a:cs typeface="Tahoma"/>
                        </a:rPr>
                        <a:t> </a:t>
                      </a:r>
                      <a:r>
                        <a:rPr lang="en-US" sz="1400" spc="-10" dirty="0">
                          <a:solidFill>
                            <a:srgbClr val="252525"/>
                          </a:solidFill>
                          <a:latin typeface="Tahoma"/>
                          <a:cs typeface="Tahoma"/>
                        </a:rPr>
                        <a:t>to</a:t>
                      </a:r>
                      <a:r>
                        <a:rPr lang="en-US" sz="1400" dirty="0">
                          <a:solidFill>
                            <a:srgbClr val="252525"/>
                          </a:solidFill>
                          <a:latin typeface="Tahoma"/>
                          <a:cs typeface="Tahoma"/>
                        </a:rPr>
                        <a:t> </a:t>
                      </a:r>
                      <a:r>
                        <a:rPr lang="en-US" sz="1400" spc="-10" dirty="0">
                          <a:solidFill>
                            <a:srgbClr val="252525"/>
                          </a:solidFill>
                          <a:latin typeface="Tahoma"/>
                          <a:cs typeface="Tahoma"/>
                        </a:rPr>
                        <a:t>hos</a:t>
                      </a:r>
                      <a:r>
                        <a:rPr lang="en-US" sz="1400" dirty="0">
                          <a:solidFill>
                            <a:srgbClr val="252525"/>
                          </a:solidFill>
                          <a:latin typeface="Tahoma"/>
                          <a:cs typeface="Tahoma"/>
                        </a:rPr>
                        <a:t>t</a:t>
                      </a:r>
                      <a:r>
                        <a:rPr lang="en-US" sz="1400" spc="15" dirty="0">
                          <a:solidFill>
                            <a:srgbClr val="252525"/>
                          </a:solidFill>
                          <a:latin typeface="Tahoma"/>
                          <a:cs typeface="Tahoma"/>
                        </a:rPr>
                        <a:t> </a:t>
                      </a:r>
                      <a:r>
                        <a:rPr lang="en-US" sz="1400" b="1" spc="-5" dirty="0">
                          <a:solidFill>
                            <a:srgbClr val="252525"/>
                          </a:solidFill>
                          <a:latin typeface="Tahoma"/>
                          <a:cs typeface="Tahoma"/>
                        </a:rPr>
                        <a:t>S</a:t>
                      </a:r>
                      <a:r>
                        <a:rPr lang="en-US" sz="1400" b="1" spc="-15" dirty="0">
                          <a:solidFill>
                            <a:srgbClr val="252525"/>
                          </a:solidFill>
                          <a:latin typeface="Tahoma"/>
                          <a:cs typeface="Tahoma"/>
                        </a:rPr>
                        <a:t>e</a:t>
                      </a:r>
                      <a:r>
                        <a:rPr lang="en-US" sz="1400" b="1" spc="-5" dirty="0">
                          <a:solidFill>
                            <a:srgbClr val="252525"/>
                          </a:solidFill>
                          <a:latin typeface="Tahoma"/>
                          <a:cs typeface="Tahoma"/>
                        </a:rPr>
                        <a:t>c</a:t>
                      </a:r>
                      <a:r>
                        <a:rPr lang="en-US" sz="1400" b="1" spc="5" dirty="0">
                          <a:solidFill>
                            <a:srgbClr val="252525"/>
                          </a:solidFill>
                          <a:latin typeface="Tahoma"/>
                          <a:cs typeface="Tahoma"/>
                        </a:rPr>
                        <a:t>o</a:t>
                      </a:r>
                      <a:r>
                        <a:rPr lang="en-US" sz="1400" b="1" spc="-15" dirty="0">
                          <a:solidFill>
                            <a:srgbClr val="252525"/>
                          </a:solidFill>
                          <a:latin typeface="Tahoma"/>
                          <a:cs typeface="Tahoma"/>
                        </a:rPr>
                        <a:t>ndary</a:t>
                      </a:r>
                      <a:endParaRPr lang="en-US" sz="1400" dirty="0">
                        <a:latin typeface="Tahoma"/>
                        <a:cs typeface="Tahoma"/>
                      </a:endParaRPr>
                    </a:p>
                    <a:p>
                      <a:pPr marL="187325">
                        <a:lnSpc>
                          <a:spcPct val="100000"/>
                        </a:lnSpc>
                      </a:pPr>
                      <a:r>
                        <a:rPr lang="en-US" sz="1400" b="1" dirty="0" err="1">
                          <a:solidFill>
                            <a:srgbClr val="252525"/>
                          </a:solidFill>
                          <a:latin typeface="Tahoma"/>
                          <a:cs typeface="Tahoma"/>
                        </a:rPr>
                        <a:t>Na</a:t>
                      </a:r>
                      <a:r>
                        <a:rPr lang="en-US" sz="1400" b="1" spc="-15" dirty="0" err="1">
                          <a:solidFill>
                            <a:srgbClr val="252525"/>
                          </a:solidFill>
                          <a:latin typeface="Tahoma"/>
                          <a:cs typeface="Tahoma"/>
                        </a:rPr>
                        <a:t>m</a:t>
                      </a:r>
                      <a:r>
                        <a:rPr lang="en-US" sz="1400" b="1" spc="-10" dirty="0" err="1">
                          <a:solidFill>
                            <a:srgbClr val="252525"/>
                          </a:solidFill>
                          <a:latin typeface="Tahoma"/>
                          <a:cs typeface="Tahoma"/>
                        </a:rPr>
                        <a:t>e</a:t>
                      </a:r>
                      <a:r>
                        <a:rPr lang="en-US" sz="1400" b="1" dirty="0" err="1">
                          <a:solidFill>
                            <a:srgbClr val="252525"/>
                          </a:solidFill>
                          <a:latin typeface="Tahoma"/>
                          <a:cs typeface="Tahoma"/>
                        </a:rPr>
                        <a:t>Node</a:t>
                      </a:r>
                      <a:r>
                        <a:rPr lang="en-US" sz="1400" b="1" spc="10" dirty="0">
                          <a:solidFill>
                            <a:srgbClr val="252525"/>
                          </a:solidFill>
                          <a:latin typeface="Tahoma"/>
                          <a:cs typeface="Tahoma"/>
                        </a:rPr>
                        <a:t> </a:t>
                      </a:r>
                      <a:r>
                        <a:rPr lang="en-US" sz="1400" dirty="0">
                          <a:solidFill>
                            <a:srgbClr val="252525"/>
                          </a:solidFill>
                          <a:latin typeface="Tahoma"/>
                          <a:cs typeface="Tahoma"/>
                        </a:rPr>
                        <a:t>s</a:t>
                      </a:r>
                      <a:r>
                        <a:rPr lang="en-US" sz="1400" spc="-5" dirty="0">
                          <a:solidFill>
                            <a:srgbClr val="252525"/>
                          </a:solidFill>
                          <a:latin typeface="Tahoma"/>
                          <a:cs typeface="Tahoma"/>
                        </a:rPr>
                        <a:t>er</a:t>
                      </a:r>
                      <a:r>
                        <a:rPr lang="en-US" sz="1400" spc="-10" dirty="0">
                          <a:solidFill>
                            <a:srgbClr val="252525"/>
                          </a:solidFill>
                          <a:latin typeface="Tahoma"/>
                          <a:cs typeface="Tahoma"/>
                        </a:rPr>
                        <a:t>v</a:t>
                      </a:r>
                      <a:r>
                        <a:rPr lang="en-US" sz="1400" spc="-5" dirty="0">
                          <a:solidFill>
                            <a:srgbClr val="252525"/>
                          </a:solidFill>
                          <a:latin typeface="Tahoma"/>
                          <a:cs typeface="Tahoma"/>
                        </a:rPr>
                        <a:t>er</a:t>
                      </a:r>
                      <a:r>
                        <a:rPr lang="en-US" sz="1400" dirty="0">
                          <a:solidFill>
                            <a:srgbClr val="252525"/>
                          </a:solidFill>
                          <a:latin typeface="Tahoma"/>
                          <a:cs typeface="Tahoma"/>
                        </a:rPr>
                        <a:t>s.</a:t>
                      </a:r>
                      <a:endParaRPr lang="en-US"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tcPr>
                </a:tc>
                <a:extLst>
                  <a:ext uri="{0D108BD9-81ED-4DB2-BD59-A6C34878D82A}">
                    <a16:rowId xmlns:a16="http://schemas.microsoft.com/office/drawing/2014/main" xmlns="" val="10006"/>
                  </a:ext>
                </a:extLst>
              </a:tr>
              <a:tr h="598789">
                <a:tc>
                  <a:txBody>
                    <a:bodyPr/>
                    <a:lstStyle/>
                    <a:p>
                      <a:pPr>
                        <a:lnSpc>
                          <a:spcPct val="100000"/>
                        </a:lnSpc>
                        <a:spcBef>
                          <a:spcPts val="8"/>
                        </a:spcBef>
                      </a:pPr>
                      <a:endParaRPr sz="1200">
                        <a:latin typeface="Times New Roman"/>
                        <a:cs typeface="Times New Roman"/>
                      </a:endParaRPr>
                    </a:p>
                    <a:p>
                      <a:pPr marL="188595">
                        <a:lnSpc>
                          <a:spcPct val="100000"/>
                        </a:lnSpc>
                      </a:pPr>
                      <a:r>
                        <a:rPr sz="1400" spc="-5" dirty="0">
                          <a:latin typeface="Tahoma"/>
                          <a:cs typeface="Tahoma"/>
                        </a:rPr>
                        <a:t>slaves</a:t>
                      </a:r>
                      <a:endParaRPr sz="140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tc>
                  <a:txBody>
                    <a:bodyPr/>
                    <a:lstStyle/>
                    <a:p>
                      <a:pPr>
                        <a:lnSpc>
                          <a:spcPct val="100000"/>
                        </a:lnSpc>
                        <a:spcBef>
                          <a:spcPts val="8"/>
                        </a:spcBef>
                      </a:pPr>
                      <a:endParaRPr sz="1200" dirty="0">
                        <a:latin typeface="Times New Roman"/>
                        <a:cs typeface="Times New Roman"/>
                      </a:endParaRPr>
                    </a:p>
                    <a:p>
                      <a:pPr marL="189230">
                        <a:lnSpc>
                          <a:spcPct val="100000"/>
                        </a:lnSpc>
                      </a:pPr>
                      <a:r>
                        <a:rPr sz="1400" dirty="0">
                          <a:latin typeface="Tahoma"/>
                          <a:cs typeface="Tahoma"/>
                        </a:rPr>
                        <a:t>A list </a:t>
                      </a:r>
                      <a:r>
                        <a:rPr sz="1400" spc="-5" dirty="0">
                          <a:latin typeface="Tahoma"/>
                          <a:cs typeface="Tahoma"/>
                        </a:rPr>
                        <a:t>of machines </a:t>
                      </a:r>
                      <a:r>
                        <a:rPr sz="1400" dirty="0">
                          <a:latin typeface="Tahoma"/>
                          <a:cs typeface="Tahoma"/>
                        </a:rPr>
                        <a:t>(one per line) </a:t>
                      </a:r>
                      <a:r>
                        <a:rPr sz="1400" spc="-5" dirty="0">
                          <a:latin typeface="Tahoma"/>
                          <a:cs typeface="Tahoma"/>
                        </a:rPr>
                        <a:t>that each run </a:t>
                      </a:r>
                      <a:r>
                        <a:rPr sz="1400" dirty="0">
                          <a:latin typeface="Tahoma"/>
                          <a:cs typeface="Tahoma"/>
                        </a:rPr>
                        <a:t>a </a:t>
                      </a:r>
                      <a:r>
                        <a:rPr sz="1400" spc="-5" dirty="0">
                          <a:latin typeface="Tahoma"/>
                          <a:cs typeface="Tahoma"/>
                        </a:rPr>
                        <a:t>Datanode and </a:t>
                      </a:r>
                      <a:r>
                        <a:rPr sz="1400" dirty="0">
                          <a:latin typeface="Tahoma"/>
                          <a:cs typeface="Tahoma"/>
                        </a:rPr>
                        <a:t>a</a:t>
                      </a:r>
                      <a:r>
                        <a:rPr sz="1400" spc="85" dirty="0">
                          <a:latin typeface="Tahoma"/>
                          <a:cs typeface="Tahoma"/>
                        </a:rPr>
                        <a:t> </a:t>
                      </a:r>
                      <a:r>
                        <a:rPr sz="1400" spc="-15" dirty="0">
                          <a:latin typeface="Tahoma"/>
                          <a:cs typeface="Tahoma"/>
                        </a:rPr>
                        <a:t>NodeManager.</a:t>
                      </a:r>
                      <a:endParaRPr sz="1400" dirty="0">
                        <a:latin typeface="Tahoma"/>
                        <a:cs typeface="Tahoma"/>
                      </a:endParaRPr>
                    </a:p>
                  </a:txBody>
                  <a:tcPr marL="0" marR="0" marT="0" marB="0">
                    <a:lnL w="12700">
                      <a:solidFill>
                        <a:srgbClr val="006FC0"/>
                      </a:solidFill>
                      <a:prstDash val="solid"/>
                    </a:lnL>
                    <a:lnR w="12700">
                      <a:solidFill>
                        <a:srgbClr val="006FC0"/>
                      </a:solidFill>
                      <a:prstDash val="solid"/>
                    </a:lnR>
                    <a:lnT w="12700">
                      <a:solidFill>
                        <a:srgbClr val="006FC0"/>
                      </a:solidFill>
                      <a:prstDash val="solid"/>
                    </a:lnT>
                    <a:lnB w="12700">
                      <a:solidFill>
                        <a:srgbClr val="006FC0"/>
                      </a:solidFill>
                      <a:prstDash val="solid"/>
                    </a:lnB>
                    <a:solidFill>
                      <a:srgbClr val="E9ECF4"/>
                    </a:solid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6957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Hadoop properties</a:t>
            </a:r>
          </a:p>
        </p:txBody>
      </p:sp>
      <p:sp>
        <p:nvSpPr>
          <p:cNvPr id="3" name="Content Placeholder 2"/>
          <p:cNvSpPr>
            <a:spLocks noGrp="1"/>
          </p:cNvSpPr>
          <p:nvPr>
            <p:ph idx="1"/>
          </p:nvPr>
        </p:nvSpPr>
        <p:spPr/>
        <p:txBody>
          <a:bodyPr>
            <a:normAutofit fontScale="77500" lnSpcReduction="20000"/>
          </a:bodyPr>
          <a:lstStyle/>
          <a:p>
            <a:pPr marL="91440" indent="0">
              <a:lnSpc>
                <a:spcPct val="100000"/>
              </a:lnSpc>
              <a:buClr>
                <a:srgbClr val="006FC0"/>
              </a:buClr>
              <a:buNone/>
              <a:tabLst>
                <a:tab pos="361950" algn="l"/>
              </a:tabLst>
            </a:pPr>
            <a:r>
              <a:rPr lang="en-US" b="1" dirty="0">
                <a:latin typeface="Calibri "/>
              </a:rPr>
              <a:t>All </a:t>
            </a:r>
            <a:r>
              <a:rPr lang="en-US" b="1" spc="-10" dirty="0">
                <a:latin typeface="Calibri "/>
              </a:rPr>
              <a:t>P</a:t>
            </a:r>
            <a:r>
              <a:rPr lang="en-US" b="1" spc="-35" dirty="0">
                <a:latin typeface="Calibri "/>
              </a:rPr>
              <a:t>r</a:t>
            </a:r>
            <a:r>
              <a:rPr lang="en-US" b="1" spc="-5" dirty="0">
                <a:latin typeface="Calibri "/>
              </a:rPr>
              <a:t>operties</a:t>
            </a:r>
            <a:endParaRPr lang="en-US" b="1" u="sng" dirty="0">
              <a:solidFill>
                <a:srgbClr val="00AFEF"/>
              </a:solidFill>
              <a:latin typeface="Tahoma"/>
              <a:cs typeface="Tahoma"/>
              <a:hlinkClick r:id="rId2"/>
            </a:endParaRPr>
          </a:p>
          <a:p>
            <a:pPr marL="281940" indent="-269240">
              <a:buAutoNum type="arabicPeriod"/>
              <a:tabLst>
                <a:tab pos="282575" algn="l"/>
              </a:tabLst>
            </a:pPr>
            <a:r>
              <a:rPr lang="en-US" u="sng" spc="-5" dirty="0">
                <a:solidFill>
                  <a:srgbClr val="00AFEF"/>
                </a:solidFill>
                <a:latin typeface="Tahoma"/>
                <a:cs typeface="Tahoma"/>
                <a:hlinkClick r:id="rId3"/>
              </a:rPr>
              <a:t>https://hadoop.apache.org/docs/current/hadoop-project-dist/hadoop-common/core-default.xml</a:t>
            </a:r>
          </a:p>
          <a:p>
            <a:pPr marL="281940" indent="-269240">
              <a:buAutoNum type="arabicPeriod"/>
              <a:tabLst>
                <a:tab pos="282575" algn="l"/>
              </a:tabLst>
            </a:pPr>
            <a:r>
              <a:rPr lang="en-US" u="sng" spc="-5" dirty="0">
                <a:solidFill>
                  <a:srgbClr val="00AFEF"/>
                </a:solidFill>
                <a:latin typeface="Tahoma"/>
                <a:cs typeface="Tahoma"/>
                <a:hlinkClick r:id="rId4"/>
              </a:rPr>
              <a:t>https://hadoop.apache.org/docs/current/hadoop-project-dist/hadoop-hdfs/hdfs-default.xml</a:t>
            </a:r>
            <a:endParaRPr lang="en-US" u="sng" spc="-5" dirty="0">
              <a:solidFill>
                <a:srgbClr val="00AFEF"/>
              </a:solidFill>
              <a:latin typeface="Tahoma"/>
              <a:cs typeface="Tahoma"/>
            </a:endParaRPr>
          </a:p>
          <a:p>
            <a:pPr marL="281940" indent="-269240">
              <a:buAutoNum type="arabicPeriod"/>
              <a:tabLst>
                <a:tab pos="282575" algn="l"/>
              </a:tabLst>
            </a:pPr>
            <a:r>
              <a:rPr lang="en-US" u="sng" spc="-5" dirty="0">
                <a:solidFill>
                  <a:srgbClr val="00AFEF"/>
                </a:solidFill>
                <a:latin typeface="Tahoma"/>
                <a:cs typeface="Tahoma"/>
                <a:hlinkClick r:id="rId5"/>
              </a:rPr>
              <a:t>https://hadoop.apache.org/docs/current/hadoop-mapreduce-client/hadoop-mapreduce-client-core/mapred-default.xml</a:t>
            </a:r>
            <a:endParaRPr lang="en-US" u="sng" spc="-5" dirty="0">
              <a:solidFill>
                <a:srgbClr val="00AFEF"/>
              </a:solidFill>
              <a:latin typeface="Tahoma"/>
              <a:cs typeface="Tahoma"/>
            </a:endParaRPr>
          </a:p>
          <a:p>
            <a:pPr marL="281940" indent="-269240">
              <a:buAutoNum type="arabicPeriod"/>
              <a:tabLst>
                <a:tab pos="282575" algn="l"/>
              </a:tabLst>
            </a:pPr>
            <a:r>
              <a:rPr lang="en-US" u="sng" spc="-5" dirty="0">
                <a:solidFill>
                  <a:srgbClr val="00AFEF"/>
                </a:solidFill>
                <a:latin typeface="Tahoma"/>
                <a:cs typeface="Tahoma"/>
                <a:hlinkClick r:id="rId6"/>
              </a:rPr>
              <a:t>https://hadoop.apache.org/docs/current/hadoop-yarn/hadoop-yarn-common/yarn-default.xml</a:t>
            </a:r>
            <a:endParaRPr lang="en-US" u="sng" spc="-5" dirty="0">
              <a:solidFill>
                <a:srgbClr val="00AFEF"/>
              </a:solidFill>
              <a:latin typeface="Tahoma"/>
              <a:cs typeface="Tahoma"/>
            </a:endParaRPr>
          </a:p>
          <a:p>
            <a:pPr marL="281940" indent="-269240">
              <a:buAutoNum type="arabicPeriod"/>
              <a:tabLst>
                <a:tab pos="282575" algn="l"/>
              </a:tabLst>
            </a:pPr>
            <a:r>
              <a:rPr lang="en-US" u="sng" spc="-5" dirty="0">
                <a:solidFill>
                  <a:srgbClr val="00AFEF"/>
                </a:solidFill>
                <a:latin typeface="Tahoma"/>
                <a:cs typeface="Tahoma"/>
                <a:hlinkClick r:id="rId7"/>
              </a:rPr>
              <a:t>https://hadoop.apache.org/docs/current/hadoop-project-dist/hadoop-common/DeprecatedProperties.html</a:t>
            </a:r>
            <a:endParaRPr lang="en-US" u="sng" spc="-5" dirty="0">
              <a:solidFill>
                <a:srgbClr val="00AFEF"/>
              </a:solidFill>
              <a:latin typeface="Tahoma"/>
              <a:cs typeface="Tahoma"/>
            </a:endParaRPr>
          </a:p>
          <a:p>
            <a:endParaRPr lang="en-US" dirty="0"/>
          </a:p>
        </p:txBody>
      </p:sp>
    </p:spTree>
    <p:extLst>
      <p:ext uri="{BB962C8B-B14F-4D97-AF65-F5344CB8AC3E}">
        <p14:creationId xmlns:p14="http://schemas.microsoft.com/office/powerpoint/2010/main" val="273481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HDFS Federation</a:t>
            </a:r>
          </a:p>
        </p:txBody>
      </p:sp>
      <p:sp>
        <p:nvSpPr>
          <p:cNvPr id="3" name="Content Placeholder 2"/>
          <p:cNvSpPr>
            <a:spLocks noGrp="1"/>
          </p:cNvSpPr>
          <p:nvPr>
            <p:ph idx="1"/>
          </p:nvPr>
        </p:nvSpPr>
        <p:spPr>
          <a:xfrm>
            <a:off x="457200" y="1600200"/>
            <a:ext cx="8229600" cy="4953000"/>
          </a:xfrm>
        </p:spPr>
        <p:txBody>
          <a:bodyPr>
            <a:noAutofit/>
          </a:bodyPr>
          <a:lstStyle/>
          <a:p>
            <a:r>
              <a:rPr lang="en-US" sz="1800" dirty="0"/>
              <a:t>The </a:t>
            </a:r>
            <a:r>
              <a:rPr lang="en-US" sz="1800" dirty="0" err="1"/>
              <a:t>NameNode</a:t>
            </a:r>
            <a:r>
              <a:rPr lang="en-US" sz="1800" dirty="0"/>
              <a:t> keeps a reference to every file and block in the filesystem in it’s main memory, which means that on very large clusters with many files, memory becomes the limiting factor for scaling. </a:t>
            </a:r>
          </a:p>
          <a:p>
            <a:r>
              <a:rPr lang="en-US" sz="1800" dirty="0"/>
              <a:t>HDFS federation, introduced in the 2.x release series, allows a cluster to add multiple NameNodes, each of which manages a portion of the filesystem namespace. For example, one </a:t>
            </a:r>
            <a:r>
              <a:rPr lang="en-US" sz="1800" dirty="0" err="1"/>
              <a:t>NameNode</a:t>
            </a:r>
            <a:r>
              <a:rPr lang="en-US" sz="1800" dirty="0"/>
              <a:t> might manage all the files rooted under /Marketing, say, and a second </a:t>
            </a:r>
            <a:r>
              <a:rPr lang="en-US" sz="1800" dirty="0" err="1"/>
              <a:t>NameNode</a:t>
            </a:r>
            <a:r>
              <a:rPr lang="en-US" sz="1800" dirty="0"/>
              <a:t> might handle files under /Sales.</a:t>
            </a:r>
          </a:p>
          <a:p>
            <a:r>
              <a:rPr lang="en-US" sz="1800" dirty="0"/>
              <a:t>Under federation, each </a:t>
            </a:r>
            <a:r>
              <a:rPr lang="en-US" sz="1800" dirty="0" err="1"/>
              <a:t>NameNode</a:t>
            </a:r>
            <a:r>
              <a:rPr lang="en-US" sz="1800" dirty="0"/>
              <a:t> manages a namespace volume, which is made up of the metadata for the namespace, and a block pool containing all the blocks for the files in the namespace.</a:t>
            </a:r>
          </a:p>
          <a:p>
            <a:r>
              <a:rPr lang="en-US" sz="1800" dirty="0"/>
              <a:t>Namespace volumes are independent of each other, which means NameNodes do not communicate with one another, and furthermore the failure of one </a:t>
            </a:r>
            <a:r>
              <a:rPr lang="en-US" sz="1800" dirty="0" err="1"/>
              <a:t>NameNode</a:t>
            </a:r>
            <a:r>
              <a:rPr lang="en-US" sz="1800" dirty="0"/>
              <a:t> does not affect the availability of the namespaces managed by other NameNodes. </a:t>
            </a:r>
          </a:p>
          <a:p>
            <a:r>
              <a:rPr lang="en-US" sz="1800" dirty="0"/>
              <a:t>Block pool storage is not partitioned, so datanodes register with each </a:t>
            </a:r>
            <a:r>
              <a:rPr lang="en-US" sz="1800" dirty="0" err="1"/>
              <a:t>NameNode</a:t>
            </a:r>
            <a:r>
              <a:rPr lang="en-US" sz="1800" dirty="0"/>
              <a:t> in the cluster and store blocks from multiple block pools.</a:t>
            </a:r>
          </a:p>
          <a:p>
            <a:endParaRPr lang="en-US" sz="1800" dirty="0"/>
          </a:p>
        </p:txBody>
      </p:sp>
    </p:spTree>
    <p:extLst>
      <p:ext uri="{BB962C8B-B14F-4D97-AF65-F5344CB8AC3E}">
        <p14:creationId xmlns:p14="http://schemas.microsoft.com/office/powerpoint/2010/main" val="292282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838200"/>
          </a:xfrm>
        </p:spPr>
        <p:txBody>
          <a:bodyPr>
            <a:normAutofit/>
          </a:bodyPr>
          <a:lstStyle/>
          <a:p>
            <a:r>
              <a:rPr lang="en-US" dirty="0"/>
              <a:t>HDFS High Availability</a:t>
            </a:r>
          </a:p>
        </p:txBody>
      </p:sp>
      <p:sp>
        <p:nvSpPr>
          <p:cNvPr id="3" name="Content Placeholder 2"/>
          <p:cNvSpPr>
            <a:spLocks noGrp="1"/>
          </p:cNvSpPr>
          <p:nvPr>
            <p:ph idx="1"/>
          </p:nvPr>
        </p:nvSpPr>
        <p:spPr>
          <a:xfrm>
            <a:off x="533400" y="990600"/>
            <a:ext cx="8229600" cy="5105400"/>
          </a:xfrm>
        </p:spPr>
        <p:txBody>
          <a:bodyPr>
            <a:noAutofit/>
          </a:bodyPr>
          <a:lstStyle/>
          <a:p>
            <a:r>
              <a:rPr lang="en-US" sz="1800" dirty="0"/>
              <a:t>Prior to Hadoop 2.0, the </a:t>
            </a:r>
            <a:r>
              <a:rPr lang="en-US" sz="1800" dirty="0" err="1"/>
              <a:t>NameNode</a:t>
            </a:r>
            <a:r>
              <a:rPr lang="en-US" sz="1800" dirty="0"/>
              <a:t> was a single point of failure (SPOF) in an HDFS cluster as each cluster had a single </a:t>
            </a:r>
            <a:r>
              <a:rPr lang="en-US" sz="1800" dirty="0" err="1"/>
              <a:t>NameNode</a:t>
            </a:r>
            <a:r>
              <a:rPr lang="en-US" sz="1800" dirty="0"/>
              <a:t>, and if that machine or process became unavailable, the cluster as a whole would be unavailable until the </a:t>
            </a:r>
            <a:r>
              <a:rPr lang="en-US" sz="1800" dirty="0" err="1"/>
              <a:t>NameNode</a:t>
            </a:r>
            <a:r>
              <a:rPr lang="en-US" sz="1800" dirty="0"/>
              <a:t> was either restarted or brought up on a separate machine until </a:t>
            </a:r>
            <a:r>
              <a:rPr lang="en-US" sz="1800" dirty="0" err="1"/>
              <a:t>NameNode</a:t>
            </a:r>
            <a:r>
              <a:rPr lang="en-US" sz="1800" dirty="0"/>
              <a:t> comes out of Safemode. </a:t>
            </a:r>
          </a:p>
          <a:p>
            <a:r>
              <a:rPr lang="en-US" sz="1800" dirty="0"/>
              <a:t>This impacted the total availability of the HDFS cluster in two major ways:</a:t>
            </a:r>
          </a:p>
          <a:p>
            <a:pPr lvl="1"/>
            <a:r>
              <a:rPr lang="en-US" sz="1800" dirty="0"/>
              <a:t>In case of unplanned event like machine crash, the cluster would be unavailable.</a:t>
            </a:r>
          </a:p>
          <a:p>
            <a:pPr lvl="1"/>
            <a:r>
              <a:rPr lang="en-US" sz="1800" dirty="0"/>
              <a:t>Planned maintenance events such as software or hardware upgrades on the </a:t>
            </a:r>
            <a:r>
              <a:rPr lang="en-US" sz="1800" dirty="0" err="1"/>
              <a:t>NameNode</a:t>
            </a:r>
            <a:r>
              <a:rPr lang="en-US" sz="1800" dirty="0"/>
              <a:t> machine would result in cluster downtime.</a:t>
            </a:r>
          </a:p>
          <a:p>
            <a:r>
              <a:rPr lang="en-US" sz="1800" dirty="0"/>
              <a:t>The HDFS High Availability feature addresses the above problems by providing the option of running two separate machines are configured as NameNodes. However at any point in time, exactly one of the NameNodes is in an </a:t>
            </a:r>
            <a:r>
              <a:rPr lang="en-US" sz="1800" i="1" dirty="0"/>
              <a:t>Active</a:t>
            </a:r>
            <a:r>
              <a:rPr lang="en-US" sz="1800" dirty="0"/>
              <a:t> state, and the other is in a </a:t>
            </a:r>
            <a:r>
              <a:rPr lang="en-US" sz="1800" i="1" dirty="0"/>
              <a:t>Standby</a:t>
            </a:r>
            <a:r>
              <a:rPr lang="en-US" sz="1800" dirty="0"/>
              <a:t> state. The Active </a:t>
            </a:r>
            <a:r>
              <a:rPr lang="en-US" sz="1800" dirty="0" err="1"/>
              <a:t>NameNode</a:t>
            </a:r>
            <a:r>
              <a:rPr lang="en-US" sz="1800" dirty="0"/>
              <a:t> is responsible for all client operations in the cluster, while the Standby is simply acting as a slave, maintaining enough state to provide a fast failover if necessary. In order to provide a fast failover, the DataNodes are configured with the location of both NameNodes, and send block location information and heartbeats to </a:t>
            </a:r>
            <a:r>
              <a:rPr lang="en-US" sz="1800" dirty="0" err="1"/>
              <a:t>both.Note</a:t>
            </a:r>
            <a:r>
              <a:rPr lang="en-US" sz="1800" dirty="0"/>
              <a:t> that, in an HA cluster, the Standby </a:t>
            </a:r>
            <a:r>
              <a:rPr lang="en-US" sz="1800" dirty="0" err="1"/>
              <a:t>NameNode</a:t>
            </a:r>
            <a:r>
              <a:rPr lang="en-US" sz="1800" dirty="0"/>
              <a:t> also performs checkpoints of the namespace state, and thus it is not necessary to run a Secondary </a:t>
            </a:r>
            <a:r>
              <a:rPr lang="en-US" sz="1800" dirty="0" err="1"/>
              <a:t>NameNode</a:t>
            </a:r>
            <a:r>
              <a:rPr lang="en-US" sz="1800" dirty="0"/>
              <a:t>. </a:t>
            </a:r>
          </a:p>
          <a:p>
            <a:pPr lvl="1"/>
            <a:endParaRPr lang="en-US" sz="1800" dirty="0"/>
          </a:p>
        </p:txBody>
      </p:sp>
    </p:spTree>
    <p:extLst>
      <p:ext uri="{BB962C8B-B14F-4D97-AF65-F5344CB8AC3E}">
        <p14:creationId xmlns:p14="http://schemas.microsoft.com/office/powerpoint/2010/main" val="368647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t>
            </a:r>
            <a:r>
              <a:rPr lang="en-US" b="1" dirty="0"/>
              <a:t>NFS </a:t>
            </a:r>
            <a:r>
              <a:rPr lang="en-US" dirty="0"/>
              <a:t>)</a:t>
            </a:r>
          </a:p>
        </p:txBody>
      </p:sp>
      <p:sp>
        <p:nvSpPr>
          <p:cNvPr id="3" name="Content Placeholder 2"/>
          <p:cNvSpPr>
            <a:spLocks noGrp="1"/>
          </p:cNvSpPr>
          <p:nvPr>
            <p:ph idx="1"/>
          </p:nvPr>
        </p:nvSpPr>
        <p:spPr>
          <a:xfrm>
            <a:off x="457200" y="1600200"/>
            <a:ext cx="8229600" cy="5181600"/>
          </a:xfrm>
        </p:spPr>
        <p:txBody>
          <a:bodyPr>
            <a:normAutofit/>
          </a:bodyPr>
          <a:lstStyle/>
          <a:p>
            <a:r>
              <a:rPr lang="en-US" sz="2000" b="1" dirty="0"/>
              <a:t>NFS for shared storage</a:t>
            </a:r>
          </a:p>
          <a:p>
            <a:pPr lvl="1"/>
            <a:r>
              <a:rPr lang="en-US" sz="2000" dirty="0"/>
              <a:t>When any namespace modification is performed by the Active node, it durably logs a record of the modification to an edit log file stored in the shared directory (NFS). Typically this is a remote filer which supports NFS and is mounted on each of the </a:t>
            </a:r>
            <a:r>
              <a:rPr lang="en-US" sz="2000" dirty="0" err="1"/>
              <a:t>NameNode</a:t>
            </a:r>
            <a:r>
              <a:rPr lang="en-US" sz="2000" dirty="0"/>
              <a:t> machines. The Standby node is constantly watching this directory for edits, and as it sees the edits, it applies them to its own namespace. </a:t>
            </a:r>
          </a:p>
          <a:p>
            <a:pPr lvl="1"/>
            <a:r>
              <a:rPr lang="en-US" sz="2000" dirty="0"/>
              <a:t>In the event of a failover, the Standby will ensure that it has read all of the edits from the shared storage before promoting itself to the Active state. This ensures that the namespace state is fully synchronized before a failover occurs.</a:t>
            </a:r>
          </a:p>
          <a:p>
            <a:pPr lvl="1"/>
            <a:r>
              <a:rPr lang="en-US" sz="2000" dirty="0"/>
              <a:t>Currently only a single shared edits directory is supported. Because of this, it is recommended that the shared storage server be a high-quality dedicated NAS appliance rather than a simple Linux server.</a:t>
            </a:r>
          </a:p>
        </p:txBody>
      </p:sp>
    </p:spTree>
    <p:extLst>
      <p:ext uri="{BB962C8B-B14F-4D97-AF65-F5344CB8AC3E}">
        <p14:creationId xmlns:p14="http://schemas.microsoft.com/office/powerpoint/2010/main" val="52395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EABBF-39FD-4EDA-A570-C4B9E16D08B1}"/>
              </a:ext>
            </a:extLst>
          </p:cNvPr>
          <p:cNvSpPr>
            <a:spLocks noGrp="1"/>
          </p:cNvSpPr>
          <p:nvPr>
            <p:ph type="title"/>
          </p:nvPr>
        </p:nvSpPr>
        <p:spPr/>
        <p:txBody>
          <a:bodyPr/>
          <a:lstStyle/>
          <a:p>
            <a:r>
              <a:rPr lang="en-US" dirty="0"/>
              <a:t>Big Data Problem Context</a:t>
            </a:r>
          </a:p>
        </p:txBody>
      </p:sp>
      <p:sp>
        <p:nvSpPr>
          <p:cNvPr id="3" name="Slide Number Placeholder 2">
            <a:extLst>
              <a:ext uri="{FF2B5EF4-FFF2-40B4-BE49-F238E27FC236}">
                <a16:creationId xmlns:a16="http://schemas.microsoft.com/office/drawing/2014/main" xmlns="" id="{0E8A8CE8-9DAF-41BC-B24C-33B68DBED106}"/>
              </a:ext>
            </a:extLst>
          </p:cNvPr>
          <p:cNvSpPr>
            <a:spLocks noGrp="1"/>
          </p:cNvSpPr>
          <p:nvPr>
            <p:ph type="sldNum" sz="quarter" idx="12"/>
          </p:nvPr>
        </p:nvSpPr>
        <p:spPr/>
        <p:txBody>
          <a:bodyPr/>
          <a:lstStyle/>
          <a:p>
            <a:fld id="{5A0614AE-7DA6-4443-9A06-FA7BD7CD666D}" type="slidenum">
              <a:rPr lang="en-US" smtClean="0"/>
              <a:pPr/>
              <a:t>2</a:t>
            </a:fld>
            <a:endParaRPr lang="en-US" dirty="0"/>
          </a:p>
        </p:txBody>
      </p:sp>
      <p:grpSp>
        <p:nvGrpSpPr>
          <p:cNvPr id="4" name="Group 3">
            <a:extLst>
              <a:ext uri="{FF2B5EF4-FFF2-40B4-BE49-F238E27FC236}">
                <a16:creationId xmlns:a16="http://schemas.microsoft.com/office/drawing/2014/main" xmlns="" id="{B872C51B-032E-4CE3-8325-995AD668D682}"/>
              </a:ext>
            </a:extLst>
          </p:cNvPr>
          <p:cNvGrpSpPr/>
          <p:nvPr/>
        </p:nvGrpSpPr>
        <p:grpSpPr>
          <a:xfrm>
            <a:off x="1125416" y="1789760"/>
            <a:ext cx="7149697" cy="3766414"/>
            <a:chOff x="2528047" y="1416424"/>
            <a:chExt cx="7745505" cy="3766414"/>
          </a:xfrm>
        </p:grpSpPr>
        <p:sp>
          <p:nvSpPr>
            <p:cNvPr id="5" name="Rectangle 4">
              <a:extLst>
                <a:ext uri="{FF2B5EF4-FFF2-40B4-BE49-F238E27FC236}">
                  <a16:creationId xmlns:a16="http://schemas.microsoft.com/office/drawing/2014/main" xmlns="" id="{C481D6A4-5468-4F1B-9D3B-3F4DCD839B2C}"/>
                </a:ext>
              </a:extLst>
            </p:cNvPr>
            <p:cNvSpPr/>
            <p:nvPr/>
          </p:nvSpPr>
          <p:spPr>
            <a:xfrm>
              <a:off x="4616824" y="1416424"/>
              <a:ext cx="2958352" cy="111162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Big Data Problem</a:t>
              </a:r>
            </a:p>
          </p:txBody>
        </p:sp>
        <p:sp>
          <p:nvSpPr>
            <p:cNvPr id="6" name="Rectangle 5">
              <a:extLst>
                <a:ext uri="{FF2B5EF4-FFF2-40B4-BE49-F238E27FC236}">
                  <a16:creationId xmlns:a16="http://schemas.microsoft.com/office/drawing/2014/main" xmlns="" id="{639FE9F3-E71A-4AC7-93E1-D40E31B00641}"/>
                </a:ext>
              </a:extLst>
            </p:cNvPr>
            <p:cNvSpPr/>
            <p:nvPr/>
          </p:nvSpPr>
          <p:spPr>
            <a:xfrm>
              <a:off x="2528047" y="3613150"/>
              <a:ext cx="2761129" cy="76312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Storage</a:t>
              </a:r>
            </a:p>
          </p:txBody>
        </p:sp>
        <p:sp>
          <p:nvSpPr>
            <p:cNvPr id="7" name="Rectangle 6">
              <a:extLst>
                <a:ext uri="{FF2B5EF4-FFF2-40B4-BE49-F238E27FC236}">
                  <a16:creationId xmlns:a16="http://schemas.microsoft.com/office/drawing/2014/main" xmlns="" id="{766F82F6-53D4-432D-81BB-AE70683B7131}"/>
                </a:ext>
              </a:extLst>
            </p:cNvPr>
            <p:cNvSpPr/>
            <p:nvPr/>
          </p:nvSpPr>
          <p:spPr>
            <a:xfrm>
              <a:off x="6884894" y="3613150"/>
              <a:ext cx="2761129" cy="763122"/>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Processing</a:t>
              </a:r>
            </a:p>
          </p:txBody>
        </p:sp>
        <p:cxnSp>
          <p:nvCxnSpPr>
            <p:cNvPr id="8" name="Straight Connector 7">
              <a:extLst>
                <a:ext uri="{FF2B5EF4-FFF2-40B4-BE49-F238E27FC236}">
                  <a16:creationId xmlns:a16="http://schemas.microsoft.com/office/drawing/2014/main" xmlns="" id="{5E6C0729-6B39-4C8C-BAB2-705D652F0512}"/>
                </a:ext>
              </a:extLst>
            </p:cNvPr>
            <p:cNvCxnSpPr/>
            <p:nvPr/>
          </p:nvCxnSpPr>
          <p:spPr>
            <a:xfrm>
              <a:off x="6096000" y="2528047"/>
              <a:ext cx="0" cy="394447"/>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xmlns="" id="{1A437655-F79A-42F0-ADA0-FF5B4E715AC2}"/>
                </a:ext>
              </a:extLst>
            </p:cNvPr>
            <p:cNvCxnSpPr/>
            <p:nvPr/>
          </p:nvCxnSpPr>
          <p:spPr>
            <a:xfrm flipH="1">
              <a:off x="3908611" y="2940424"/>
              <a:ext cx="2187389" cy="6727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xmlns="" id="{5103D936-C485-496D-A347-F6B982CDF896}"/>
                </a:ext>
              </a:extLst>
            </p:cNvPr>
            <p:cNvCxnSpPr>
              <a:endCxn id="7" idx="0"/>
            </p:cNvCxnSpPr>
            <p:nvPr/>
          </p:nvCxnSpPr>
          <p:spPr>
            <a:xfrm>
              <a:off x="6096000" y="2931459"/>
              <a:ext cx="2169459" cy="6816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EBEB6C84-F54E-4AA8-81C7-49368B8C046E}"/>
                </a:ext>
              </a:extLst>
            </p:cNvPr>
            <p:cNvSpPr txBox="1"/>
            <p:nvPr/>
          </p:nvSpPr>
          <p:spPr>
            <a:xfrm>
              <a:off x="2528047" y="4515709"/>
              <a:ext cx="3442447" cy="369332"/>
            </a:xfrm>
            <a:prstGeom prst="rect">
              <a:avLst/>
            </a:prstGeom>
            <a:noFill/>
          </p:spPr>
          <p:txBody>
            <a:bodyPr wrap="square" rtlCol="0">
              <a:spAutoFit/>
            </a:bodyPr>
            <a:lstStyle/>
            <a:p>
              <a:r>
                <a:rPr lang="en-US" dirty="0"/>
                <a:t>Distributed File System -HDFS</a:t>
              </a:r>
            </a:p>
          </p:txBody>
        </p:sp>
        <p:sp>
          <p:nvSpPr>
            <p:cNvPr id="12" name="TextBox 11">
              <a:extLst>
                <a:ext uri="{FF2B5EF4-FFF2-40B4-BE49-F238E27FC236}">
                  <a16:creationId xmlns:a16="http://schemas.microsoft.com/office/drawing/2014/main" xmlns="" id="{FD9CD5BF-63ED-4CBF-9C50-3F9BE94EE323}"/>
                </a:ext>
              </a:extLst>
            </p:cNvPr>
            <p:cNvSpPr txBox="1"/>
            <p:nvPr/>
          </p:nvSpPr>
          <p:spPr>
            <a:xfrm>
              <a:off x="6831105" y="4536507"/>
              <a:ext cx="3442447" cy="646331"/>
            </a:xfrm>
            <a:prstGeom prst="rect">
              <a:avLst/>
            </a:prstGeom>
            <a:noFill/>
          </p:spPr>
          <p:txBody>
            <a:bodyPr wrap="square" rtlCol="0">
              <a:spAutoFit/>
            </a:bodyPr>
            <a:lstStyle/>
            <a:p>
              <a:r>
                <a:rPr lang="en-US" dirty="0"/>
                <a:t>Map Reduce, Hive, Pig, Spark . . . </a:t>
              </a:r>
            </a:p>
          </p:txBody>
        </p:sp>
      </p:grpSp>
    </p:spTree>
    <p:extLst>
      <p:ext uri="{BB962C8B-B14F-4D97-AF65-F5344CB8AC3E}">
        <p14:creationId xmlns:p14="http://schemas.microsoft.com/office/powerpoint/2010/main" val="1326497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 (</a:t>
            </a:r>
            <a:r>
              <a:rPr lang="en-US" b="1" dirty="0"/>
              <a:t>QJM</a:t>
            </a:r>
            <a:r>
              <a:rPr lang="en-US" dirty="0"/>
              <a:t>)</a:t>
            </a:r>
          </a:p>
        </p:txBody>
      </p:sp>
      <p:sp>
        <p:nvSpPr>
          <p:cNvPr id="3" name="Content Placeholder 2"/>
          <p:cNvSpPr>
            <a:spLocks noGrp="1"/>
          </p:cNvSpPr>
          <p:nvPr>
            <p:ph idx="1"/>
          </p:nvPr>
        </p:nvSpPr>
        <p:spPr>
          <a:xfrm>
            <a:off x="457200" y="1676400"/>
            <a:ext cx="8229600" cy="5181600"/>
          </a:xfrm>
        </p:spPr>
        <p:txBody>
          <a:bodyPr>
            <a:normAutofit lnSpcReduction="10000"/>
          </a:bodyPr>
          <a:lstStyle/>
          <a:p>
            <a:r>
              <a:rPr lang="en-US" sz="1800" b="1" dirty="0"/>
              <a:t>Quorum Journal Manager (QJM)</a:t>
            </a:r>
          </a:p>
          <a:p>
            <a:pPr lvl="1"/>
            <a:r>
              <a:rPr lang="en-US" sz="1800" dirty="0"/>
              <a:t>In order for the Standby </a:t>
            </a:r>
            <a:r>
              <a:rPr lang="en-US" sz="1800" dirty="0" err="1"/>
              <a:t>NameNode</a:t>
            </a:r>
            <a:r>
              <a:rPr lang="en-US" sz="1800" dirty="0"/>
              <a:t> to keep its state synchronized with the Active node, both NameNodes communicate with a group of separate daemons called “JournalNodes” (JNs). When any namespace modification is performed by the Active node, it durably logs a record of the modification to a majority of these JNs. The Standby node is capable of reading the edits from the JNs, and is constantly watching them for changes to the edit log. As the Standby Node sees the edits, it applies them to its own namespace. </a:t>
            </a:r>
          </a:p>
          <a:p>
            <a:pPr lvl="1"/>
            <a:r>
              <a:rPr lang="en-US" sz="1800" dirty="0"/>
              <a:t>In the event of a failover, the Standby will ensure that it has read all of the edits from the JournalNodes before promoting itself to the Active state. This ensures that the namespace state is fully synchronized before a failover occurs.</a:t>
            </a:r>
          </a:p>
          <a:p>
            <a:pPr lvl="1"/>
            <a:r>
              <a:rPr lang="en-US" sz="1800" dirty="0"/>
              <a:t>you should run an odd number of JNs, (i.e. 3, 5, 7, etc.). Note that when running with N </a:t>
            </a:r>
            <a:r>
              <a:rPr lang="en-US" sz="1800" dirty="0" err="1"/>
              <a:t>JournalNodes</a:t>
            </a:r>
            <a:r>
              <a:rPr lang="en-US" sz="1800" dirty="0"/>
              <a:t>, the system can tolerate at most (N - 1) / 2 failures and continue to function normally.</a:t>
            </a:r>
          </a:p>
          <a:p>
            <a:r>
              <a:rPr lang="en-US" sz="1800" b="1" dirty="0"/>
              <a:t>QJM (recommended choice) Vs NFS</a:t>
            </a:r>
          </a:p>
          <a:p>
            <a:pPr lvl="1"/>
            <a:r>
              <a:rPr lang="en-US" sz="1800" dirty="0"/>
              <a:t>The QJM only allows one namenode to write to the edit log at one time.</a:t>
            </a:r>
          </a:p>
          <a:p>
            <a:pPr lvl="1"/>
            <a:r>
              <a:rPr lang="en-US" sz="1800" dirty="0"/>
              <a:t>System can tolerate the loss of journal nodes provided off 50+% nodes are available.</a:t>
            </a:r>
          </a:p>
          <a:p>
            <a:pPr lvl="1"/>
            <a:endParaRPr lang="en-US" sz="1800" dirty="0"/>
          </a:p>
        </p:txBody>
      </p:sp>
    </p:spTree>
    <p:extLst>
      <p:ext uri="{BB962C8B-B14F-4D97-AF65-F5344CB8AC3E}">
        <p14:creationId xmlns:p14="http://schemas.microsoft.com/office/powerpoint/2010/main" val="1331426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failover</a:t>
            </a:r>
          </a:p>
        </p:txBody>
      </p:sp>
      <p:sp>
        <p:nvSpPr>
          <p:cNvPr id="3" name="Content Placeholder 2"/>
          <p:cNvSpPr>
            <a:spLocks noGrp="1"/>
          </p:cNvSpPr>
          <p:nvPr>
            <p:ph idx="1"/>
          </p:nvPr>
        </p:nvSpPr>
        <p:spPr>
          <a:xfrm>
            <a:off x="457200" y="1600200"/>
            <a:ext cx="8229600" cy="4953000"/>
          </a:xfrm>
        </p:spPr>
        <p:txBody>
          <a:bodyPr>
            <a:normAutofit/>
          </a:bodyPr>
          <a:lstStyle/>
          <a:p>
            <a:r>
              <a:rPr lang="en-US" sz="2000" dirty="0"/>
              <a:t>In HA mode, the system will not automatically trigger a failover from the active to the standby </a:t>
            </a:r>
            <a:r>
              <a:rPr lang="en-US" sz="2000" dirty="0" err="1"/>
              <a:t>NameNode</a:t>
            </a:r>
            <a:r>
              <a:rPr lang="en-US" sz="2000" dirty="0"/>
              <a:t>, even if the active node has failed. It needs, Apache ZooKeeper which is a highly available service for maintaining small amounts of coordination data, notifying clients of changes in that data, and monitoring clients for failures. The implementation of automatic HDFS failover relies on ZooKeeper for the following things:</a:t>
            </a:r>
          </a:p>
          <a:p>
            <a:pPr lvl="1"/>
            <a:r>
              <a:rPr lang="en-US" sz="2000" b="1" dirty="0"/>
              <a:t>Failure detection</a:t>
            </a:r>
            <a:r>
              <a:rPr lang="en-US" sz="2000" dirty="0"/>
              <a:t> - each of the </a:t>
            </a:r>
            <a:r>
              <a:rPr lang="en-US" sz="2000" dirty="0" err="1"/>
              <a:t>NameNode</a:t>
            </a:r>
            <a:r>
              <a:rPr lang="en-US" sz="2000" dirty="0"/>
              <a:t> machines in the cluster maintains a persistent session in ZooKeeper. If the machine crashes, the ZooKeeper session will expire, notifying the other </a:t>
            </a:r>
            <a:r>
              <a:rPr lang="en-US" sz="2000" dirty="0" err="1"/>
              <a:t>NameNode</a:t>
            </a:r>
            <a:r>
              <a:rPr lang="en-US" sz="2000" dirty="0"/>
              <a:t> that a failover should be triggered.</a:t>
            </a:r>
          </a:p>
          <a:p>
            <a:pPr lvl="1"/>
            <a:r>
              <a:rPr lang="en-US" sz="2000" b="1" dirty="0"/>
              <a:t>Active </a:t>
            </a:r>
            <a:r>
              <a:rPr lang="en-US" sz="2000" b="1" dirty="0" err="1"/>
              <a:t>NameNode</a:t>
            </a:r>
            <a:r>
              <a:rPr lang="en-US" sz="2000" b="1" dirty="0"/>
              <a:t> election</a:t>
            </a:r>
            <a:r>
              <a:rPr lang="en-US" sz="2000" dirty="0"/>
              <a:t> - ZooKeeper provides a simple mechanism to exclusively elect a node as active. If the current active </a:t>
            </a:r>
            <a:r>
              <a:rPr lang="en-US" sz="2000" dirty="0" err="1"/>
              <a:t>NameNode</a:t>
            </a:r>
            <a:r>
              <a:rPr lang="en-US" sz="2000" dirty="0"/>
              <a:t> crashes, another node may take a special exclusive lock in ZooKeeper indicating that it should become the next active.</a:t>
            </a:r>
          </a:p>
        </p:txBody>
      </p:sp>
    </p:spTree>
    <p:extLst>
      <p:ext uri="{BB962C8B-B14F-4D97-AF65-F5344CB8AC3E}">
        <p14:creationId xmlns:p14="http://schemas.microsoft.com/office/powerpoint/2010/main" val="57684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Hands On- Hadoop FS Commands</a:t>
            </a:r>
          </a:p>
        </p:txBody>
      </p:sp>
      <p:sp>
        <p:nvSpPr>
          <p:cNvPr id="3" name="Content Placeholder 2"/>
          <p:cNvSpPr>
            <a:spLocks noGrp="1"/>
          </p:cNvSpPr>
          <p:nvPr>
            <p:ph idx="1"/>
          </p:nvPr>
        </p:nvSpPr>
        <p:spPr/>
        <p:txBody>
          <a:bodyPr>
            <a:noAutofit/>
          </a:bodyPr>
          <a:lstStyle/>
          <a:p>
            <a:r>
              <a:rPr lang="en-US" sz="1800" dirty="0"/>
              <a:t>Move the directory 1-Data to your home directory, i.e./home/&lt;username&gt; using winscp.</a:t>
            </a:r>
          </a:p>
          <a:p>
            <a:r>
              <a:rPr lang="en-US" sz="1800" dirty="0"/>
              <a:t>Return the help for an individual command.</a:t>
            </a:r>
          </a:p>
          <a:p>
            <a:pPr lvl="1"/>
            <a:r>
              <a:rPr lang="en-US" sz="1800" dirty="0"/>
              <a:t>hadoop fs -usage</a:t>
            </a:r>
          </a:p>
          <a:p>
            <a:r>
              <a:rPr lang="en-US" sz="1800" dirty="0"/>
              <a:t>Append single/multiple sources from local file system to the destination file system.</a:t>
            </a:r>
          </a:p>
          <a:p>
            <a:pPr lvl="1"/>
            <a:r>
              <a:rPr lang="en-US" sz="1800" dirty="0"/>
              <a:t>hadoop fs -appendToFile </a:t>
            </a:r>
            <a:r>
              <a:rPr lang="en-US" sz="1800" dirty="0" err="1"/>
              <a:t>SampleDataFile</a:t>
            </a:r>
            <a:r>
              <a:rPr lang="en-US" sz="1800" dirty="0"/>
              <a:t>/player_2008.csv </a:t>
            </a:r>
            <a:r>
              <a:rPr lang="en-US" sz="1800" dirty="0" err="1"/>
              <a:t>SampleDataFile</a:t>
            </a:r>
            <a:r>
              <a:rPr lang="en-US" sz="1800" dirty="0"/>
              <a:t>/player_2007.csv /user/cloudera/cricdata_merged.txt</a:t>
            </a:r>
          </a:p>
          <a:p>
            <a:r>
              <a:rPr lang="en-US" sz="2200" dirty="0"/>
              <a:t>To view contents of text file which is present in hadoop directory.</a:t>
            </a:r>
          </a:p>
          <a:p>
            <a:pPr lvl="1"/>
            <a:r>
              <a:rPr lang="en-US" sz="1800" dirty="0"/>
              <a:t>hadoop fs -cat cricdata_merged.txt</a:t>
            </a:r>
          </a:p>
          <a:p>
            <a:pPr lvl="1"/>
            <a:r>
              <a:rPr lang="en-US" sz="1800" dirty="0"/>
              <a:t>hadoop fs -cat -ignoreCrc cricdata_merged.txt</a:t>
            </a:r>
          </a:p>
          <a:p>
            <a:pPr lvl="2"/>
            <a:r>
              <a:rPr lang="en-US" sz="1800" dirty="0"/>
              <a:t>The -ignoreCrc option disables checkshum verification</a:t>
            </a:r>
          </a:p>
          <a:p>
            <a:pPr lvl="1"/>
            <a:r>
              <a:rPr lang="en-US" sz="1800" dirty="0"/>
              <a:t>hadoop fs -tail cricdata_merged.txt </a:t>
            </a:r>
          </a:p>
          <a:p>
            <a:pPr lvl="2"/>
            <a:r>
              <a:rPr lang="en-US" sz="1800" dirty="0"/>
              <a:t>(Displays last kilobyte of the file)</a:t>
            </a:r>
          </a:p>
        </p:txBody>
      </p:sp>
    </p:spTree>
    <p:extLst>
      <p:ext uri="{BB962C8B-B14F-4D97-AF65-F5344CB8AC3E}">
        <p14:creationId xmlns:p14="http://schemas.microsoft.com/office/powerpoint/2010/main" val="4041057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FS Commands</a:t>
            </a:r>
          </a:p>
        </p:txBody>
      </p:sp>
      <p:sp>
        <p:nvSpPr>
          <p:cNvPr id="3" name="Content Placeholder 2"/>
          <p:cNvSpPr>
            <a:spLocks noGrp="1"/>
          </p:cNvSpPr>
          <p:nvPr>
            <p:ph idx="1"/>
          </p:nvPr>
        </p:nvSpPr>
        <p:spPr>
          <a:xfrm>
            <a:off x="457200" y="1600200"/>
            <a:ext cx="8229600" cy="5029200"/>
          </a:xfrm>
        </p:spPr>
        <p:txBody>
          <a:bodyPr>
            <a:noAutofit/>
          </a:bodyPr>
          <a:lstStyle/>
          <a:p>
            <a:r>
              <a:rPr lang="en-US" sz="2000" dirty="0"/>
              <a:t>Create a file of zero length</a:t>
            </a:r>
          </a:p>
          <a:p>
            <a:pPr lvl="1"/>
            <a:r>
              <a:rPr lang="en-US" sz="2000" dirty="0"/>
              <a:t>hadoop fs -</a:t>
            </a:r>
            <a:r>
              <a:rPr lang="en-US" sz="2000" dirty="0" err="1"/>
              <a:t>touchz</a:t>
            </a:r>
            <a:r>
              <a:rPr lang="en-US" sz="2000" dirty="0"/>
              <a:t> file1.txt</a:t>
            </a:r>
          </a:p>
          <a:p>
            <a:pPr lvl="2"/>
            <a:r>
              <a:rPr lang="en-US" sz="2000" dirty="0"/>
              <a:t>An error is returned if the file exists with non-zero length.</a:t>
            </a:r>
          </a:p>
          <a:p>
            <a:r>
              <a:rPr lang="en-US" sz="2000" dirty="0"/>
              <a:t>Count the number of directories, files and bytes under the paths that match the specified file</a:t>
            </a:r>
          </a:p>
          <a:p>
            <a:pPr lvl="1"/>
            <a:r>
              <a:rPr lang="en-US" sz="2000" dirty="0"/>
              <a:t>hadoop fs -</a:t>
            </a:r>
            <a:r>
              <a:rPr lang="en-US" sz="2000"/>
              <a:t>count </a:t>
            </a:r>
            <a:r>
              <a:rPr lang="en-US" sz="2000" smtClean="0"/>
              <a:t>/user/cloudera</a:t>
            </a:r>
            <a:endParaRPr lang="en-US" sz="2000" dirty="0"/>
          </a:p>
          <a:p>
            <a:pPr lvl="1"/>
            <a:r>
              <a:rPr lang="en-US" sz="2000" dirty="0"/>
              <a:t>hadoop fs -count -q /user/cloudera/</a:t>
            </a:r>
          </a:p>
          <a:p>
            <a:pPr lvl="2"/>
            <a:r>
              <a:rPr lang="en-US" sz="1600" dirty="0"/>
              <a:t>(-q means show quotas)</a:t>
            </a:r>
          </a:p>
          <a:p>
            <a:pPr lvl="1"/>
            <a:r>
              <a:rPr lang="en-US" sz="2000" dirty="0"/>
              <a:t>hadoop fs -count -q -h /user/cloudera/</a:t>
            </a:r>
          </a:p>
          <a:p>
            <a:pPr lvl="2"/>
            <a:r>
              <a:rPr lang="en-US" sz="1200" dirty="0"/>
              <a:t>(-h option shows sizes in human readable format)</a:t>
            </a:r>
          </a:p>
          <a:p>
            <a:pPr lvl="1"/>
            <a:r>
              <a:rPr lang="en-US" sz="2000" dirty="0"/>
              <a:t>hadoop fs -count -q -h -v /user/cloudera/</a:t>
            </a:r>
          </a:p>
          <a:p>
            <a:pPr lvl="2"/>
            <a:r>
              <a:rPr lang="en-US" sz="1600" dirty="0"/>
              <a:t>(The -v option displays a header line)</a:t>
            </a:r>
          </a:p>
        </p:txBody>
      </p:sp>
    </p:spTree>
    <p:extLst>
      <p:ext uri="{BB962C8B-B14F-4D97-AF65-F5344CB8AC3E}">
        <p14:creationId xmlns:p14="http://schemas.microsoft.com/office/powerpoint/2010/main" val="288646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FS Commands</a:t>
            </a:r>
          </a:p>
        </p:txBody>
      </p:sp>
      <p:sp>
        <p:nvSpPr>
          <p:cNvPr id="3" name="Content Placeholder 2"/>
          <p:cNvSpPr>
            <a:spLocks noGrp="1"/>
          </p:cNvSpPr>
          <p:nvPr>
            <p:ph idx="1"/>
          </p:nvPr>
        </p:nvSpPr>
        <p:spPr>
          <a:xfrm>
            <a:off x="457200" y="1600200"/>
            <a:ext cx="8229600" cy="4953000"/>
          </a:xfrm>
        </p:spPr>
        <p:txBody>
          <a:bodyPr>
            <a:noAutofit/>
          </a:bodyPr>
          <a:lstStyle/>
          <a:p>
            <a:r>
              <a:rPr lang="en-US" sz="1800" dirty="0"/>
              <a:t>List the contents of the root directory in HDFS</a:t>
            </a:r>
          </a:p>
          <a:p>
            <a:pPr lvl="1"/>
            <a:r>
              <a:rPr lang="en-US" sz="1800" dirty="0"/>
              <a:t>hadoop fs -</a:t>
            </a:r>
            <a:r>
              <a:rPr lang="en-US" sz="1800" dirty="0" err="1"/>
              <a:t>ls</a:t>
            </a:r>
            <a:r>
              <a:rPr lang="en-US" sz="1800" dirty="0"/>
              <a:t> /</a:t>
            </a:r>
          </a:p>
          <a:p>
            <a:pPr lvl="2"/>
            <a:r>
              <a:rPr lang="en-US" sz="1800" dirty="0"/>
              <a:t>-C: Display the paths of files and directories only.</a:t>
            </a:r>
          </a:p>
          <a:p>
            <a:pPr lvl="2"/>
            <a:r>
              <a:rPr lang="en-US" sz="1800" dirty="0"/>
              <a:t>-h: Format file sizes in a human-readable fashion </a:t>
            </a:r>
          </a:p>
          <a:p>
            <a:pPr lvl="2"/>
            <a:r>
              <a:rPr lang="en-US" sz="1800" dirty="0"/>
              <a:t>-R: Recursively list subdirectories encountered.</a:t>
            </a:r>
          </a:p>
          <a:p>
            <a:pPr lvl="2"/>
            <a:r>
              <a:rPr lang="en-US" sz="1800" dirty="0"/>
              <a:t>-t: Sort output by modification time (most recent first).</a:t>
            </a:r>
          </a:p>
          <a:p>
            <a:pPr lvl="2"/>
            <a:r>
              <a:rPr lang="en-US" sz="1800" dirty="0"/>
              <a:t>-S: Sort output by file size.</a:t>
            </a:r>
          </a:p>
          <a:p>
            <a:pPr lvl="2"/>
            <a:r>
              <a:rPr lang="en-US" sz="1800" dirty="0"/>
              <a:t>-r: Reverse the sort order.</a:t>
            </a:r>
          </a:p>
          <a:p>
            <a:r>
              <a:rPr lang="en-US" sz="1800" dirty="0"/>
              <a:t>Create a new directory in HDFS.</a:t>
            </a:r>
          </a:p>
          <a:p>
            <a:pPr lvl="1"/>
            <a:r>
              <a:rPr lang="en-US" sz="1800" dirty="0"/>
              <a:t>hadoop fs -mkdir </a:t>
            </a:r>
            <a:r>
              <a:rPr lang="en-US" sz="1800" dirty="0" err="1"/>
              <a:t>hadoopdata</a:t>
            </a:r>
            <a:endParaRPr lang="en-US" sz="1800" dirty="0"/>
          </a:p>
          <a:p>
            <a:r>
              <a:rPr lang="en-US" sz="1800" dirty="0"/>
              <a:t>Add file from local directory to directory “</a:t>
            </a:r>
            <a:r>
              <a:rPr lang="en-US" sz="1800" dirty="0" err="1"/>
              <a:t>hadoopdata</a:t>
            </a:r>
            <a:r>
              <a:rPr lang="en-US" sz="1800" dirty="0"/>
              <a:t>” created in HDFS</a:t>
            </a:r>
          </a:p>
          <a:p>
            <a:pPr lvl="1"/>
            <a:r>
              <a:rPr lang="en-US" sz="1800" dirty="0"/>
              <a:t>hadoop fs -put </a:t>
            </a:r>
            <a:r>
              <a:rPr lang="en-US" sz="1800" dirty="0" err="1"/>
              <a:t>SampleDataFile</a:t>
            </a:r>
            <a:r>
              <a:rPr lang="en-US" sz="1800" dirty="0"/>
              <a:t>/ </a:t>
            </a:r>
            <a:r>
              <a:rPr lang="en-US" sz="1800" dirty="0" err="1"/>
              <a:t>hadoopdata</a:t>
            </a:r>
            <a:r>
              <a:rPr lang="en-US" sz="1800" dirty="0"/>
              <a:t>/</a:t>
            </a:r>
          </a:p>
          <a:p>
            <a:r>
              <a:rPr lang="en-US" sz="1800" dirty="0"/>
              <a:t>Add file from HDFS directory to the local </a:t>
            </a:r>
            <a:r>
              <a:rPr lang="en-US" sz="1800" b="1" dirty="0"/>
              <a:t>home</a:t>
            </a:r>
            <a:r>
              <a:rPr lang="en-US" sz="1800" dirty="0"/>
              <a:t> directory</a:t>
            </a:r>
          </a:p>
          <a:p>
            <a:pPr lvl="1"/>
            <a:r>
              <a:rPr lang="en-US" sz="1800" dirty="0"/>
              <a:t>hadoop fs -get </a:t>
            </a:r>
            <a:r>
              <a:rPr lang="en-US" sz="1800" dirty="0" err="1"/>
              <a:t>hadoopdata</a:t>
            </a:r>
            <a:r>
              <a:rPr lang="en-US" sz="1800" dirty="0"/>
              <a:t>/</a:t>
            </a:r>
            <a:r>
              <a:rPr lang="en-US" sz="1800" dirty="0" err="1"/>
              <a:t>SampleDataFile</a:t>
            </a:r>
            <a:r>
              <a:rPr lang="en-US" sz="1800" dirty="0"/>
              <a:t> </a:t>
            </a:r>
          </a:p>
        </p:txBody>
      </p:sp>
    </p:spTree>
    <p:extLst>
      <p:ext uri="{BB962C8B-B14F-4D97-AF65-F5344CB8AC3E}">
        <p14:creationId xmlns:p14="http://schemas.microsoft.com/office/powerpoint/2010/main" val="107669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FS Commands</a:t>
            </a:r>
          </a:p>
        </p:txBody>
      </p:sp>
      <p:sp>
        <p:nvSpPr>
          <p:cNvPr id="3" name="Content Placeholder 2"/>
          <p:cNvSpPr>
            <a:spLocks noGrp="1"/>
          </p:cNvSpPr>
          <p:nvPr>
            <p:ph idx="1"/>
          </p:nvPr>
        </p:nvSpPr>
        <p:spPr>
          <a:xfrm>
            <a:off x="457200" y="1600200"/>
            <a:ext cx="8229600" cy="5105400"/>
          </a:xfrm>
        </p:spPr>
        <p:txBody>
          <a:bodyPr>
            <a:noAutofit/>
          </a:bodyPr>
          <a:lstStyle/>
          <a:p>
            <a:r>
              <a:rPr lang="en-US" sz="1800" dirty="0"/>
              <a:t>Copy/move/delete files from source to destination.</a:t>
            </a:r>
          </a:p>
          <a:p>
            <a:pPr lvl="1"/>
            <a:r>
              <a:rPr lang="en-US" sz="1800" dirty="0"/>
              <a:t>hadoop fs -cp </a:t>
            </a:r>
            <a:r>
              <a:rPr lang="en-US" sz="1800" dirty="0" err="1"/>
              <a:t>hadoopdata</a:t>
            </a:r>
            <a:r>
              <a:rPr lang="en-US" sz="1800" dirty="0"/>
              <a:t>/</a:t>
            </a:r>
            <a:r>
              <a:rPr lang="en-US" sz="1800" dirty="0" err="1"/>
              <a:t>SampleDataFile</a:t>
            </a:r>
            <a:r>
              <a:rPr lang="en-US" sz="1800" dirty="0"/>
              <a:t>/CricketScore.txt /user/cloudera</a:t>
            </a:r>
          </a:p>
          <a:p>
            <a:pPr lvl="1"/>
            <a:r>
              <a:rPr lang="en-US" sz="1800" dirty="0"/>
              <a:t>hadoop fs -cp -f </a:t>
            </a:r>
            <a:r>
              <a:rPr lang="en-US" sz="1800" dirty="0" err="1"/>
              <a:t>hadoopdata</a:t>
            </a:r>
            <a:r>
              <a:rPr lang="en-US" sz="1800" dirty="0"/>
              <a:t>/</a:t>
            </a:r>
            <a:r>
              <a:rPr lang="en-US" sz="1800" dirty="0" err="1"/>
              <a:t>SampleDataFile</a:t>
            </a:r>
            <a:r>
              <a:rPr lang="en-US" sz="1800" dirty="0"/>
              <a:t>/CricketScore.txt /user/cloudera/</a:t>
            </a:r>
          </a:p>
          <a:p>
            <a:pPr lvl="2"/>
            <a:r>
              <a:rPr lang="en-US" sz="1800" dirty="0"/>
              <a:t>The -f option will overwrite the destination if it already exists.</a:t>
            </a:r>
          </a:p>
          <a:p>
            <a:pPr lvl="1"/>
            <a:r>
              <a:rPr lang="en-US" sz="1800" dirty="0"/>
              <a:t>hadoop fs -mv </a:t>
            </a:r>
            <a:r>
              <a:rPr lang="en-US" sz="1800" dirty="0" err="1"/>
              <a:t>hadoopdata</a:t>
            </a:r>
            <a:r>
              <a:rPr lang="en-US" sz="1800" dirty="0"/>
              <a:t>/</a:t>
            </a:r>
            <a:r>
              <a:rPr lang="en-US" sz="1800" dirty="0" err="1"/>
              <a:t>SampleDataFile</a:t>
            </a:r>
            <a:r>
              <a:rPr lang="en-US" sz="1800" dirty="0"/>
              <a:t>/CricketScore.txt /user/cloudera/</a:t>
            </a:r>
          </a:p>
          <a:p>
            <a:pPr lvl="1"/>
            <a:r>
              <a:rPr lang="en-US" sz="1800" dirty="0"/>
              <a:t>hadoop fs -rm CricketScore.txt </a:t>
            </a:r>
          </a:p>
          <a:p>
            <a:pPr lvl="1"/>
            <a:r>
              <a:rPr lang="en-US" sz="1800" dirty="0"/>
              <a:t>hadoop fs -rm </a:t>
            </a:r>
            <a:r>
              <a:rPr lang="en-US" sz="1800" dirty="0" err="1"/>
              <a:t>hadoopdata</a:t>
            </a:r>
            <a:r>
              <a:rPr lang="en-US" sz="1800" dirty="0"/>
              <a:t>/</a:t>
            </a:r>
            <a:r>
              <a:rPr lang="en-US" sz="1800" dirty="0" err="1"/>
              <a:t>SampleDataFile</a:t>
            </a:r>
            <a:r>
              <a:rPr lang="en-US" sz="1800" dirty="0"/>
              <a:t>/* (Delete all files from directory)</a:t>
            </a:r>
          </a:p>
          <a:p>
            <a:pPr lvl="1"/>
            <a:r>
              <a:rPr lang="en-US" sz="1800" dirty="0"/>
              <a:t>hadoop fs -rm -r </a:t>
            </a:r>
            <a:r>
              <a:rPr lang="en-US" sz="1800" dirty="0" err="1"/>
              <a:t>hadoopdata</a:t>
            </a:r>
            <a:r>
              <a:rPr lang="en-US" sz="1800" dirty="0"/>
              <a:t>/</a:t>
            </a:r>
            <a:r>
              <a:rPr lang="en-US" sz="1800" dirty="0" err="1"/>
              <a:t>SampleDataFile</a:t>
            </a:r>
            <a:r>
              <a:rPr lang="en-US" sz="1800" dirty="0"/>
              <a:t> (remove the entire directory and all of its contents )</a:t>
            </a:r>
          </a:p>
          <a:p>
            <a:pPr lvl="1"/>
            <a:r>
              <a:rPr lang="en-US" sz="1800" dirty="0"/>
              <a:t>hadoop fs -</a:t>
            </a:r>
            <a:r>
              <a:rPr lang="en-US" sz="1800" dirty="0" err="1"/>
              <a:t>rmdir</a:t>
            </a:r>
            <a:r>
              <a:rPr lang="en-US" sz="1800" dirty="0"/>
              <a:t> </a:t>
            </a:r>
            <a:r>
              <a:rPr lang="en-US" sz="1800" dirty="0" err="1"/>
              <a:t>hadoopdata</a:t>
            </a:r>
            <a:r>
              <a:rPr lang="en-US" sz="1800" dirty="0"/>
              <a:t>/</a:t>
            </a:r>
            <a:r>
              <a:rPr lang="en-US" sz="1800" dirty="0" err="1"/>
              <a:t>SampleDataFile</a:t>
            </a:r>
            <a:r>
              <a:rPr lang="en-US" sz="1800" dirty="0"/>
              <a:t> (Deletes empty directory)</a:t>
            </a:r>
          </a:p>
          <a:p>
            <a:r>
              <a:rPr lang="en-US" sz="1800" dirty="0"/>
              <a:t>Finds all files that match the specified expression and applies selected actions to them. </a:t>
            </a:r>
          </a:p>
          <a:p>
            <a:pPr lvl="1"/>
            <a:r>
              <a:rPr lang="en-US" sz="1800" dirty="0"/>
              <a:t>hadoop fs -find </a:t>
            </a:r>
            <a:r>
              <a:rPr lang="en-US" sz="1800" dirty="0" err="1"/>
              <a:t>SampleDataFile</a:t>
            </a:r>
            <a:r>
              <a:rPr lang="en-US" sz="1800" dirty="0"/>
              <a:t>/ -name CricketScore.txt</a:t>
            </a:r>
          </a:p>
          <a:p>
            <a:r>
              <a:rPr lang="en-US" sz="1800" dirty="0"/>
              <a:t>Reference</a:t>
            </a:r>
          </a:p>
          <a:p>
            <a:pPr lvl="1"/>
            <a:r>
              <a:rPr lang="en-US" sz="1800" dirty="0">
                <a:hlinkClick r:id="rId3"/>
              </a:rPr>
              <a:t>https://hadoop.apache.org/docs/current/hadoop-project-dist/hadoop-common/FileSystemShell.html</a:t>
            </a:r>
            <a:r>
              <a:rPr lang="en-US" sz="1800" dirty="0"/>
              <a:t> </a:t>
            </a:r>
          </a:p>
          <a:p>
            <a:pPr lvl="1"/>
            <a:endParaRPr lang="en-US" sz="1800" dirty="0"/>
          </a:p>
        </p:txBody>
      </p:sp>
    </p:spTree>
    <p:extLst>
      <p:ext uri="{BB962C8B-B14F-4D97-AF65-F5344CB8AC3E}">
        <p14:creationId xmlns:p14="http://schemas.microsoft.com/office/powerpoint/2010/main" val="4018881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Admin Commands</a:t>
            </a:r>
          </a:p>
        </p:txBody>
      </p:sp>
      <p:sp>
        <p:nvSpPr>
          <p:cNvPr id="3" name="Content Placeholder 2"/>
          <p:cNvSpPr>
            <a:spLocks noGrp="1"/>
          </p:cNvSpPr>
          <p:nvPr>
            <p:ph idx="1"/>
          </p:nvPr>
        </p:nvSpPr>
        <p:spPr>
          <a:xfrm>
            <a:off x="457200" y="1371600"/>
            <a:ext cx="8229600" cy="5486400"/>
          </a:xfrm>
        </p:spPr>
        <p:txBody>
          <a:bodyPr vert="horz" lIns="91440" tIns="45720" rIns="91440" bIns="45720" rtlCol="0">
            <a:noAutofit/>
          </a:bodyPr>
          <a:lstStyle/>
          <a:p>
            <a:r>
              <a:rPr lang="en-US" sz="1800" dirty="0"/>
              <a:t>Displays free space.</a:t>
            </a:r>
          </a:p>
          <a:p>
            <a:pPr lvl="1"/>
            <a:r>
              <a:rPr lang="en-US" sz="1800" dirty="0" err="1"/>
              <a:t>hdfs</a:t>
            </a:r>
            <a:r>
              <a:rPr lang="en-US" sz="1800" dirty="0"/>
              <a:t> </a:t>
            </a:r>
            <a:r>
              <a:rPr lang="en-US" sz="1800" dirty="0" err="1"/>
              <a:t>dfs</a:t>
            </a:r>
            <a:r>
              <a:rPr lang="en-US" sz="1800" dirty="0"/>
              <a:t> -df </a:t>
            </a:r>
            <a:r>
              <a:rPr lang="en-US" sz="1800" dirty="0" err="1"/>
              <a:t>SampleDataFile</a:t>
            </a:r>
            <a:endParaRPr lang="en-US" sz="1800" dirty="0"/>
          </a:p>
          <a:p>
            <a:pPr lvl="1"/>
            <a:r>
              <a:rPr lang="en-US" sz="1800" dirty="0" err="1"/>
              <a:t>hdfs</a:t>
            </a:r>
            <a:r>
              <a:rPr lang="en-US" sz="1800" dirty="0"/>
              <a:t> </a:t>
            </a:r>
            <a:r>
              <a:rPr lang="en-US" sz="1800" dirty="0" err="1"/>
              <a:t>dfs</a:t>
            </a:r>
            <a:r>
              <a:rPr lang="en-US" sz="1800" dirty="0"/>
              <a:t> -df </a:t>
            </a:r>
            <a:r>
              <a:rPr lang="en-US" sz="1800" dirty="0" err="1"/>
              <a:t>hdfs</a:t>
            </a:r>
            <a:r>
              <a:rPr lang="en-US" sz="1800" dirty="0"/>
              <a:t>:/</a:t>
            </a:r>
          </a:p>
          <a:p>
            <a:pPr lvl="2"/>
            <a:r>
              <a:rPr lang="en-US" sz="1800" dirty="0"/>
              <a:t>Report the amount of space used and available on currently mounted filesystem</a:t>
            </a:r>
          </a:p>
          <a:p>
            <a:r>
              <a:rPr lang="en-US" sz="1800" dirty="0"/>
              <a:t>Displays sizes/length of files and directories</a:t>
            </a:r>
          </a:p>
          <a:p>
            <a:pPr lvl="1"/>
            <a:r>
              <a:rPr lang="en-US" sz="1800" dirty="0" err="1"/>
              <a:t>hadoop</a:t>
            </a:r>
            <a:r>
              <a:rPr lang="en-US" sz="1800" dirty="0"/>
              <a:t> fs -du /user/cloudera</a:t>
            </a:r>
          </a:p>
          <a:p>
            <a:pPr lvl="2"/>
            <a:r>
              <a:rPr lang="en-US" sz="1800" dirty="0"/>
              <a:t>The -s option will result the calculation done by going 1-level deep from the given path rather than the individual files</a:t>
            </a:r>
          </a:p>
          <a:p>
            <a:pPr lvl="2"/>
            <a:r>
              <a:rPr lang="en-US" sz="1800" dirty="0"/>
              <a:t>The -h option will format file sizes in a “human-readable” fashion</a:t>
            </a:r>
          </a:p>
          <a:p>
            <a:r>
              <a:rPr lang="en-US" sz="1800" dirty="0"/>
              <a:t>Run a DFS filesystem checking utility reporting missing or under replicated blocks.</a:t>
            </a:r>
          </a:p>
          <a:p>
            <a:pPr lvl="1"/>
            <a:r>
              <a:rPr lang="en-US" sz="1800" dirty="0"/>
              <a:t>hdfs </a:t>
            </a:r>
            <a:r>
              <a:rPr lang="en-US" sz="1800" dirty="0" err="1"/>
              <a:t>fsck</a:t>
            </a:r>
            <a:r>
              <a:rPr lang="en-US" sz="1800" dirty="0"/>
              <a:t> /user/cloudera</a:t>
            </a:r>
          </a:p>
          <a:p>
            <a:r>
              <a:rPr lang="en-US" sz="1800" dirty="0"/>
              <a:t>Balancer analyzes block placement and rebalances data across the Datanode.</a:t>
            </a:r>
          </a:p>
          <a:p>
            <a:pPr lvl="1"/>
            <a:r>
              <a:rPr lang="en-US" sz="1800" dirty="0" err="1"/>
              <a:t>hdfs</a:t>
            </a:r>
            <a:r>
              <a:rPr lang="en-US" sz="1800" dirty="0"/>
              <a:t> balancer</a:t>
            </a:r>
          </a:p>
          <a:p>
            <a:r>
              <a:rPr lang="en-US" sz="1800" dirty="0"/>
              <a:t>Reference</a:t>
            </a:r>
          </a:p>
          <a:p>
            <a:pPr lvl="1"/>
            <a:r>
              <a:rPr lang="en-US" sz="1800" dirty="0">
                <a:hlinkClick r:id="rId3"/>
              </a:rPr>
              <a:t>https://hadoop.apache.org/docs/current/hadoop-project-dist/hadoop-hdfs/HDFSCommands.html</a:t>
            </a:r>
            <a:r>
              <a:rPr lang="en-US" sz="1800" dirty="0"/>
              <a:t> </a:t>
            </a:r>
          </a:p>
          <a:p>
            <a:pPr lvl="1"/>
            <a:endParaRPr lang="en-US" sz="1800" dirty="0"/>
          </a:p>
        </p:txBody>
      </p:sp>
    </p:spTree>
    <p:extLst>
      <p:ext uri="{BB962C8B-B14F-4D97-AF65-F5344CB8AC3E}">
        <p14:creationId xmlns:p14="http://schemas.microsoft.com/office/powerpoint/2010/main" val="30225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HDFS Admin Commands</a:t>
            </a:r>
          </a:p>
        </p:txBody>
      </p:sp>
      <p:sp>
        <p:nvSpPr>
          <p:cNvPr id="3" name="Content Placeholder 2"/>
          <p:cNvSpPr>
            <a:spLocks noGrp="1"/>
          </p:cNvSpPr>
          <p:nvPr>
            <p:ph idx="1"/>
          </p:nvPr>
        </p:nvSpPr>
        <p:spPr>
          <a:xfrm>
            <a:off x="457200" y="1600200"/>
            <a:ext cx="8229600" cy="5029200"/>
          </a:xfrm>
        </p:spPr>
        <p:txBody>
          <a:bodyPr>
            <a:normAutofit/>
          </a:bodyPr>
          <a:lstStyle/>
          <a:p>
            <a:r>
              <a:rPr lang="en-US" sz="1600" dirty="0"/>
              <a:t>Returns the checksum information of a file.</a:t>
            </a:r>
          </a:p>
          <a:p>
            <a:pPr lvl="1"/>
            <a:r>
              <a:rPr lang="en-US" sz="1600" dirty="0"/>
              <a:t>hadoop fs -checksum /user/cloudera/CricketScore.txt</a:t>
            </a:r>
          </a:p>
          <a:p>
            <a:r>
              <a:rPr lang="en-US" sz="1600" dirty="0"/>
              <a:t>Command to make the name node leave safe mode</a:t>
            </a:r>
          </a:p>
          <a:p>
            <a:pPr lvl="1"/>
            <a:r>
              <a:rPr lang="en-US" sz="1600" dirty="0"/>
              <a:t>hdfs dfsadmin -</a:t>
            </a:r>
            <a:r>
              <a:rPr lang="en-US" sz="1600" dirty="0" err="1"/>
              <a:t>safemode</a:t>
            </a:r>
            <a:r>
              <a:rPr lang="en-US" sz="1600" dirty="0"/>
              <a:t> leave</a:t>
            </a:r>
          </a:p>
          <a:p>
            <a:r>
              <a:rPr lang="en-US" sz="1600" dirty="0"/>
              <a:t>Recommission or decommission </a:t>
            </a:r>
            <a:r>
              <a:rPr lang="en-US" sz="1600" dirty="0" err="1"/>
              <a:t>DataNode</a:t>
            </a:r>
            <a:r>
              <a:rPr lang="en-US" sz="1600" dirty="0"/>
              <a:t>(s)</a:t>
            </a:r>
          </a:p>
          <a:p>
            <a:pPr lvl="1"/>
            <a:r>
              <a:rPr lang="en-US" sz="1600" dirty="0"/>
              <a:t>hadoop dfsadmin -</a:t>
            </a:r>
            <a:r>
              <a:rPr lang="en-US" sz="1600" dirty="0" err="1"/>
              <a:t>refreshNodes</a:t>
            </a:r>
            <a:r>
              <a:rPr lang="en-US" sz="1600" dirty="0"/>
              <a:t> (After adding the IP Address to slave file)</a:t>
            </a:r>
          </a:p>
          <a:p>
            <a:r>
              <a:rPr lang="en-US" sz="1600" dirty="0"/>
              <a:t>To empty the trash</a:t>
            </a:r>
          </a:p>
          <a:p>
            <a:pPr lvl="1"/>
            <a:r>
              <a:rPr lang="en-US" sz="1600" dirty="0"/>
              <a:t>hadoop fs -expunge</a:t>
            </a:r>
          </a:p>
          <a:p>
            <a:pPr lvl="1"/>
            <a:r>
              <a:rPr lang="en-US" sz="1600" dirty="0"/>
              <a:t>When a file is deleted by a user or an application, it is not immediately removed from HDFS. Instead, HDFS first renames it to a file in the /trash directory. The file can be restored quickly as long as it remains in /trash. After the expiry of its life in /trash, the </a:t>
            </a:r>
            <a:r>
              <a:rPr lang="en-US" sz="1600" dirty="0" err="1"/>
              <a:t>NameNode</a:t>
            </a:r>
            <a:r>
              <a:rPr lang="en-US" sz="1600" dirty="0"/>
              <a:t> deletes the file from the HDFS namespace. The deletion of a file causes the blocks associated with the file to be freed. </a:t>
            </a:r>
          </a:p>
          <a:p>
            <a:pPr lvl="1"/>
            <a:r>
              <a:rPr lang="en-US" sz="1600" dirty="0"/>
              <a:t>Note that there could be an appreciable time delay between the time a file is deleted by a user and the time of the corresponding increase in free space in HDFS.</a:t>
            </a:r>
          </a:p>
          <a:p>
            <a:pPr lvl="1"/>
            <a:r>
              <a:rPr lang="en-US" sz="1600" dirty="0"/>
              <a:t>The /trash directory contains only the latest copy of the file that was deleted.</a:t>
            </a:r>
          </a:p>
          <a:p>
            <a:pPr lvl="1"/>
            <a:endParaRPr lang="en-US" sz="1600" dirty="0"/>
          </a:p>
          <a:p>
            <a:endParaRPr lang="en-US" sz="1600" dirty="0"/>
          </a:p>
          <a:p>
            <a:pPr marL="400050"/>
            <a:endParaRPr lang="en-US" sz="1600" dirty="0"/>
          </a:p>
        </p:txBody>
      </p:sp>
    </p:spTree>
    <p:extLst>
      <p:ext uri="{BB962C8B-B14F-4D97-AF65-F5344CB8AC3E}">
        <p14:creationId xmlns:p14="http://schemas.microsoft.com/office/powerpoint/2010/main" val="287856519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Eco System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7086600"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323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1665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Hadoop</a:t>
            </a:r>
          </a:p>
        </p:txBody>
      </p:sp>
      <p:sp>
        <p:nvSpPr>
          <p:cNvPr id="3" name="Content Placeholder 2"/>
          <p:cNvSpPr>
            <a:spLocks noGrp="1"/>
          </p:cNvSpPr>
          <p:nvPr>
            <p:ph idx="1"/>
          </p:nvPr>
        </p:nvSpPr>
        <p:spPr>
          <a:xfrm>
            <a:off x="457200" y="1524000"/>
            <a:ext cx="8229600" cy="4525963"/>
          </a:xfrm>
        </p:spPr>
        <p:txBody>
          <a:bodyPr>
            <a:normAutofit/>
          </a:bodyPr>
          <a:lstStyle/>
          <a:p>
            <a:r>
              <a:rPr lang="en-US" sz="1800" dirty="0"/>
              <a:t>Apache Hadoop is a framework that allows for the distributed processing of large data sets across clusters of commodity computers using a simple programming model.</a:t>
            </a:r>
          </a:p>
          <a:p>
            <a:r>
              <a:rPr lang="en-US" sz="1800" dirty="0"/>
              <a:t>It is an Open-source Data Management with scale-out storage &amp; distributed processing.</a:t>
            </a:r>
          </a:p>
          <a:p>
            <a:r>
              <a:rPr lang="en-US" sz="1800" dirty="0"/>
              <a:t>Storage </a:t>
            </a:r>
          </a:p>
          <a:p>
            <a:pPr lvl="1"/>
            <a:r>
              <a:rPr lang="en-US" sz="1800" dirty="0"/>
              <a:t>HDFS - A distributed file system where commodity hardware can be used to form clusters and store the huge data in distributed fashion. There is no need for high end hardware.</a:t>
            </a:r>
          </a:p>
          <a:p>
            <a:r>
              <a:rPr lang="en-US" sz="1800" dirty="0"/>
              <a:t>Process </a:t>
            </a:r>
          </a:p>
          <a:p>
            <a:pPr lvl="1"/>
            <a:r>
              <a:rPr lang="en-US" sz="1800" dirty="0"/>
              <a:t>MAP Reduce –JAVA Paradigm</a:t>
            </a:r>
          </a:p>
          <a:p>
            <a:r>
              <a:rPr lang="en-US" sz="1800" dirty="0"/>
              <a:t>It can easily scale to multiple nodes(1,500–2,000 nodes in a cluster), with just configuration change.</a:t>
            </a:r>
            <a:endParaRPr lang="en-US" sz="3600" dirty="0"/>
          </a:p>
        </p:txBody>
      </p:sp>
    </p:spTree>
    <p:extLst>
      <p:ext uri="{BB962C8B-B14F-4D97-AF65-F5344CB8AC3E}">
        <p14:creationId xmlns:p14="http://schemas.microsoft.com/office/powerpoint/2010/main" val="366682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spc="20" dirty="0">
                <a:cs typeface="Calibri"/>
              </a:rPr>
              <a:t>HDFS Definition</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HDFS is a distributed, scalable, and portable filesystem written in Java for the Hadoop framework.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HDFS creates multiple replicas of data blocks and distributes them on compute nodes throughout a cluster to enable reliable, extremely rapid computations.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HDFS is highly fault-tolerant and is designed to be deployed on low-cost hardware. </a:t>
            </a:r>
          </a:p>
          <a:p>
            <a:pPr marL="344487">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HDFS provides high throughput access to application data and is suitable for applications that have large data sets.</a:t>
            </a:r>
          </a:p>
          <a:p>
            <a:pPr indent="-341313">
              <a:lnSpc>
                <a:spcPct val="91000"/>
              </a:lnSpc>
              <a:spcAft>
                <a:spcPts val="1425"/>
              </a:spcAft>
              <a:buFont typeface="Times New Roman" pitchFamily="16"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HDFS consists of following components (daemons)</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Name Node</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Data Node</a:t>
            </a:r>
          </a:p>
          <a:p>
            <a:pPr marL="744537" lvl="1" indent="-342900">
              <a:lnSpc>
                <a:spcPct val="91000"/>
              </a:lnSpc>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1800" spc="-15" dirty="0">
                <a:solidFill>
                  <a:srgbClr val="252525"/>
                </a:solidFill>
                <a:cs typeface="Tahoma"/>
              </a:rPr>
              <a:t>Secondary Name Node</a:t>
            </a:r>
          </a:p>
          <a:p>
            <a:endParaRPr lang="en-US" sz="2400" dirty="0"/>
          </a:p>
        </p:txBody>
      </p:sp>
    </p:spTree>
    <p:extLst>
      <p:ext uri="{BB962C8B-B14F-4D97-AF65-F5344CB8AC3E}">
        <p14:creationId xmlns:p14="http://schemas.microsoft.com/office/powerpoint/2010/main" val="7465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pc="20" dirty="0">
                <a:cs typeface="Calibri"/>
              </a:rPr>
              <a:t>HDFS Components</a:t>
            </a:r>
            <a:endParaRPr lang="en-US" dirty="0"/>
          </a:p>
        </p:txBody>
      </p:sp>
      <p:sp>
        <p:nvSpPr>
          <p:cNvPr id="3" name="Content Placeholder 2"/>
          <p:cNvSpPr>
            <a:spLocks noGrp="1"/>
          </p:cNvSpPr>
          <p:nvPr>
            <p:ph idx="1"/>
          </p:nvPr>
        </p:nvSpPr>
        <p:spPr>
          <a:xfrm>
            <a:off x="457200" y="914400"/>
            <a:ext cx="8229600" cy="5105400"/>
          </a:xfrm>
        </p:spPr>
        <p:txBody>
          <a:bodyPr>
            <a:noAutofit/>
          </a:bodyPr>
          <a:lstStyle/>
          <a:p>
            <a:pPr marL="122238"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b="1" spc="-15" dirty="0" err="1">
                <a:solidFill>
                  <a:srgbClr val="252525"/>
                </a:solidFill>
                <a:cs typeface="Tahoma"/>
              </a:rPr>
              <a:t>NameNode</a:t>
            </a:r>
            <a:r>
              <a:rPr lang="en-US" sz="1800" spc="-15" dirty="0">
                <a:solidFill>
                  <a:srgbClr val="252525"/>
                </a:solidFill>
                <a:cs typeface="Tahoma"/>
              </a:rPr>
              <a:t>, a master server, manages the file system namespace and regulates access to files by clients. It maintains and manages the blocks which are present on the datanode.</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The entire metadata is kept in main memory</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dirty="0"/>
              <a:t>During start up the </a:t>
            </a:r>
            <a:r>
              <a:rPr lang="en-US" sz="1800" dirty="0" err="1"/>
              <a:t>NameNode</a:t>
            </a:r>
            <a:r>
              <a:rPr lang="en-US" sz="1800" dirty="0"/>
              <a:t> loads the file system state from the </a:t>
            </a:r>
            <a:r>
              <a:rPr lang="en-US" sz="1800" dirty="0" err="1"/>
              <a:t>fsimage</a:t>
            </a:r>
            <a:r>
              <a:rPr lang="en-US" sz="1800" dirty="0"/>
              <a:t> and the edits log file. It then waits for DataNodes to report their blocks so that it does not prematurely start replicating the blocks though enough replicas already exist in the cluster. During this time </a:t>
            </a:r>
            <a:r>
              <a:rPr lang="en-US" sz="1800" dirty="0" err="1"/>
              <a:t>NameNode</a:t>
            </a:r>
            <a:r>
              <a:rPr lang="en-US" sz="1800" dirty="0"/>
              <a:t> stays in Safemode. Safemode for the </a:t>
            </a:r>
            <a:r>
              <a:rPr lang="en-US" sz="1800" dirty="0" err="1"/>
              <a:t>NameNode</a:t>
            </a:r>
            <a:r>
              <a:rPr lang="en-US" sz="1800" dirty="0"/>
              <a:t> is essentially a read-only mode for the HDFS cluster, where it does not allow any modifications to file system or blocks. </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Types of Metadata</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List of files, List of Blocks for each file, List of DataNodes for each block</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File attributes, e.g. creation time, replication</a:t>
            </a:r>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A Transaction Log like Records file creations, file deletions. Etc.</a:t>
            </a:r>
          </a:p>
          <a:p>
            <a:pPr marL="122238"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b="1" spc="-15" dirty="0" err="1">
                <a:solidFill>
                  <a:srgbClr val="252525"/>
                </a:solidFill>
                <a:cs typeface="Tahoma"/>
              </a:rPr>
              <a:t>DataNode</a:t>
            </a:r>
            <a:r>
              <a:rPr lang="en-US" sz="1800" spc="-15" dirty="0">
                <a:solidFill>
                  <a:srgbClr val="252525"/>
                </a:solidFill>
                <a:cs typeface="Tahoma"/>
              </a:rPr>
              <a:t>, one per node, manages storage attached to the nodes that they run on.</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Stores data in the local file system (e.g. ext3)</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Stores meta-data of a block (e.g. CRC)</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Serves data and meta-data to Clients</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Sends block report</a:t>
            </a: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Periodically sends a report of all existing blocks to the </a:t>
            </a:r>
            <a:r>
              <a:rPr lang="en-US" sz="1800" spc="-15" dirty="0" err="1">
                <a:solidFill>
                  <a:srgbClr val="252525"/>
                </a:solidFill>
                <a:cs typeface="Tahoma"/>
              </a:rPr>
              <a:t>NameNode</a:t>
            </a:r>
            <a:endParaRPr lang="en-US" sz="1800" spc="-15" dirty="0">
              <a:solidFill>
                <a:srgbClr val="252525"/>
              </a:solidFill>
              <a:cs typeface="Tahoma"/>
            </a:endParaRPr>
          </a:p>
          <a:p>
            <a:pPr marL="522288" lvl="1"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r>
              <a:rPr lang="en-US" sz="1800" spc="-15" dirty="0">
                <a:solidFill>
                  <a:srgbClr val="252525"/>
                </a:solidFill>
                <a:cs typeface="Tahoma"/>
              </a:rPr>
              <a:t>Forwards data to other specified DataNodes (Data Pipeline)</a:t>
            </a:r>
            <a:endParaRPr lang="en-US" sz="1800" dirty="0"/>
          </a:p>
          <a:p>
            <a:pPr marL="922338" lvl="2" indent="-119063">
              <a:lnSpc>
                <a:spcPct val="82000"/>
              </a:lnSpc>
              <a:spcBef>
                <a:spcPts val="325"/>
              </a:spcBef>
              <a:tabLst>
                <a:tab pos="846138" algn="l"/>
                <a:tab pos="1570038" algn="l"/>
                <a:tab pos="2293938" algn="l"/>
                <a:tab pos="3016250" algn="l"/>
                <a:tab pos="3740150" algn="l"/>
                <a:tab pos="4465638" algn="l"/>
                <a:tab pos="5189538" algn="l"/>
                <a:tab pos="5913438" algn="l"/>
                <a:tab pos="6637338" algn="l"/>
                <a:tab pos="7359650" algn="l"/>
                <a:tab pos="8083550" algn="l"/>
                <a:tab pos="8809038" algn="l"/>
              </a:tabLst>
              <a:defRPr/>
            </a:pPr>
            <a:endParaRPr lang="en-US" sz="1800" spc="-15" dirty="0">
              <a:solidFill>
                <a:srgbClr val="252525"/>
              </a:solidFill>
              <a:cs typeface="Tahoma"/>
            </a:endParaRPr>
          </a:p>
        </p:txBody>
      </p:sp>
    </p:spTree>
    <p:extLst>
      <p:ext uri="{BB962C8B-B14F-4D97-AF65-F5344CB8AC3E}">
        <p14:creationId xmlns:p14="http://schemas.microsoft.com/office/powerpoint/2010/main" val="938374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spc="20" dirty="0">
                <a:cs typeface="Calibri"/>
              </a:rPr>
              <a:t>HDFS Components</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1800" b="1" spc="-20" dirty="0">
                <a:cs typeface="Calibri"/>
              </a:rPr>
              <a:t>Se</a:t>
            </a:r>
            <a:r>
              <a:rPr lang="en-US" sz="1800" b="1" spc="-40" dirty="0">
                <a:cs typeface="Calibri"/>
              </a:rPr>
              <a:t>c</a:t>
            </a:r>
            <a:r>
              <a:rPr lang="en-US" sz="1800" b="1" spc="-20" dirty="0">
                <a:cs typeface="Calibri"/>
              </a:rPr>
              <a:t>onda</a:t>
            </a:r>
            <a:r>
              <a:rPr lang="en-US" sz="1800" b="1" dirty="0">
                <a:cs typeface="Calibri"/>
              </a:rPr>
              <a:t>r</a:t>
            </a:r>
            <a:r>
              <a:rPr lang="en-US" sz="1800" b="1" spc="-15" dirty="0">
                <a:cs typeface="Calibri"/>
              </a:rPr>
              <a:t>y</a:t>
            </a:r>
            <a:r>
              <a:rPr lang="en-US" sz="1800" b="1" spc="20" dirty="0">
                <a:cs typeface="Calibri"/>
              </a:rPr>
              <a:t> </a:t>
            </a:r>
            <a:r>
              <a:rPr lang="en-US" sz="1800" b="1" spc="-15" dirty="0" err="1">
                <a:cs typeface="Calibri"/>
              </a:rPr>
              <a:t>NameNode</a:t>
            </a:r>
            <a:endParaRPr lang="en-US" sz="1800" b="1" spc="-15" dirty="0">
              <a:solidFill>
                <a:srgbClr val="252525"/>
              </a:solidFill>
              <a:cs typeface="Tahoma"/>
            </a:endParaRPr>
          </a:p>
          <a:p>
            <a:pPr lvl="1"/>
            <a:r>
              <a:rPr lang="en-US" sz="1800" spc="-15" dirty="0">
                <a:solidFill>
                  <a:srgbClr val="252525"/>
                </a:solidFill>
                <a:cs typeface="Tahoma"/>
              </a:rPr>
              <a:t>When a </a:t>
            </a:r>
            <a:r>
              <a:rPr lang="en-US" sz="1800" spc="-15" dirty="0" err="1">
                <a:solidFill>
                  <a:srgbClr val="252525"/>
                </a:solidFill>
                <a:cs typeface="Tahoma"/>
              </a:rPr>
              <a:t>NameNode</a:t>
            </a:r>
            <a:r>
              <a:rPr lang="en-US" sz="1800" spc="-15" dirty="0">
                <a:solidFill>
                  <a:srgbClr val="252525"/>
                </a:solidFill>
                <a:cs typeface="Tahoma"/>
              </a:rPr>
              <a:t> starts up, it reads HDFS state from </a:t>
            </a:r>
            <a:r>
              <a:rPr lang="en-US" sz="1800" spc="-15" dirty="0" err="1">
                <a:solidFill>
                  <a:srgbClr val="252525"/>
                </a:solidFill>
                <a:cs typeface="Tahoma"/>
              </a:rPr>
              <a:t>fsimage</a:t>
            </a:r>
            <a:r>
              <a:rPr lang="en-US" sz="1800" spc="-15" dirty="0">
                <a:solidFill>
                  <a:srgbClr val="252525"/>
                </a:solidFill>
                <a:cs typeface="Tahoma"/>
              </a:rPr>
              <a:t> to the memory, and then applies logs from the edits log file. It then writes new HDFS state to an empty edits file. The secondary </a:t>
            </a:r>
            <a:r>
              <a:rPr lang="en-US" sz="1800" spc="-15" dirty="0" err="1">
                <a:solidFill>
                  <a:srgbClr val="252525"/>
                </a:solidFill>
                <a:cs typeface="Tahoma"/>
              </a:rPr>
              <a:t>NameNode</a:t>
            </a:r>
            <a:r>
              <a:rPr lang="en-US" sz="1800" spc="-15" dirty="0">
                <a:solidFill>
                  <a:srgbClr val="252525"/>
                </a:solidFill>
                <a:cs typeface="Tahoma"/>
              </a:rPr>
              <a:t> merges the fsimage and the edits log files periodically and keeps edits log size within a limit. </a:t>
            </a:r>
          </a:p>
          <a:p>
            <a:pPr lvl="1"/>
            <a:r>
              <a:rPr lang="en-US" sz="1800" spc="-15" dirty="0">
                <a:solidFill>
                  <a:srgbClr val="252525"/>
                </a:solidFill>
                <a:cs typeface="Tahoma"/>
              </a:rPr>
              <a:t>It is usually run on a different machine than the primary </a:t>
            </a:r>
            <a:r>
              <a:rPr lang="en-US" sz="1800" spc="-15" dirty="0" err="1">
                <a:solidFill>
                  <a:srgbClr val="252525"/>
                </a:solidFill>
                <a:cs typeface="Tahoma"/>
              </a:rPr>
              <a:t>NameNode</a:t>
            </a:r>
            <a:r>
              <a:rPr lang="en-US" sz="1800" spc="-15" dirty="0">
                <a:solidFill>
                  <a:srgbClr val="252525"/>
                </a:solidFill>
                <a:cs typeface="Tahoma"/>
              </a:rPr>
              <a:t> since its memory requirements are on the same order as </a:t>
            </a:r>
            <a:r>
              <a:rPr lang="en-US" sz="1800" spc="-15" dirty="0" err="1">
                <a:solidFill>
                  <a:srgbClr val="252525"/>
                </a:solidFill>
                <a:cs typeface="Tahoma"/>
              </a:rPr>
              <a:t>NameNode</a:t>
            </a:r>
            <a:r>
              <a:rPr lang="en-US" sz="1800" spc="-15" dirty="0">
                <a:solidFill>
                  <a:srgbClr val="252525"/>
                </a:solidFill>
                <a:cs typeface="Tahoma"/>
              </a:rPr>
              <a:t>.</a:t>
            </a:r>
          </a:p>
          <a:p>
            <a:pPr lvl="1"/>
            <a:r>
              <a:rPr lang="en-US" sz="1800" spc="-15" dirty="0">
                <a:solidFill>
                  <a:srgbClr val="252525"/>
                </a:solidFill>
                <a:cs typeface="Tahoma"/>
              </a:rPr>
              <a:t>The checkpoint process on the secondary </a:t>
            </a:r>
            <a:r>
              <a:rPr lang="en-US" sz="1800" spc="-15" dirty="0" err="1">
                <a:solidFill>
                  <a:srgbClr val="252525"/>
                </a:solidFill>
                <a:cs typeface="Tahoma"/>
              </a:rPr>
              <a:t>NameNode</a:t>
            </a:r>
            <a:r>
              <a:rPr lang="en-US" sz="1800" spc="-15" dirty="0">
                <a:solidFill>
                  <a:srgbClr val="252525"/>
                </a:solidFill>
                <a:cs typeface="Tahoma"/>
              </a:rPr>
              <a:t> is controlled by below configuration parameters.</a:t>
            </a:r>
          </a:p>
          <a:p>
            <a:pPr lvl="1"/>
            <a:r>
              <a:rPr lang="en-US" sz="1800" spc="-15" dirty="0">
                <a:solidFill>
                  <a:srgbClr val="252525"/>
                </a:solidFill>
                <a:cs typeface="Tahoma"/>
              </a:rPr>
              <a:t> fs.checkpoint.period, set to 1 hour by default, specifies the maximum delay between two consecutive checkpoints</a:t>
            </a:r>
          </a:p>
          <a:p>
            <a:pPr lvl="1"/>
            <a:r>
              <a:rPr lang="en-US" sz="1800" spc="-15" dirty="0">
                <a:solidFill>
                  <a:srgbClr val="252525"/>
                </a:solidFill>
                <a:cs typeface="Tahoma"/>
              </a:rPr>
              <a:t> fs.checkpoint.size, set to 64MB by default, defines the size of the edits log file that forces an urgent checkpoint even if the maximum checkpoint delay is not reached.</a:t>
            </a:r>
          </a:p>
          <a:p>
            <a:pPr lvl="1"/>
            <a:r>
              <a:rPr lang="en-US" sz="1800" spc="-15" dirty="0">
                <a:solidFill>
                  <a:srgbClr val="252525"/>
                </a:solidFill>
                <a:cs typeface="Tahoma"/>
              </a:rPr>
              <a:t>The secondary </a:t>
            </a:r>
            <a:r>
              <a:rPr lang="en-US" sz="1800" spc="-15" dirty="0" err="1">
                <a:solidFill>
                  <a:srgbClr val="252525"/>
                </a:solidFill>
                <a:cs typeface="Tahoma"/>
              </a:rPr>
              <a:t>NameNode</a:t>
            </a:r>
            <a:r>
              <a:rPr lang="en-US" sz="1800" spc="-15" dirty="0">
                <a:solidFill>
                  <a:srgbClr val="252525"/>
                </a:solidFill>
                <a:cs typeface="Tahoma"/>
              </a:rPr>
              <a:t> stores the latest checkpoint in a directory which is structured the same way as the primary NameNode's directory. So that the check pointed image is always ready to be read by the primary </a:t>
            </a:r>
            <a:r>
              <a:rPr lang="en-US" sz="1800" spc="-15" dirty="0" err="1">
                <a:solidFill>
                  <a:srgbClr val="252525"/>
                </a:solidFill>
                <a:cs typeface="Tahoma"/>
              </a:rPr>
              <a:t>NameNode</a:t>
            </a:r>
            <a:r>
              <a:rPr lang="en-US" sz="1800" spc="-15" dirty="0">
                <a:solidFill>
                  <a:srgbClr val="252525"/>
                </a:solidFill>
                <a:cs typeface="Tahoma"/>
              </a:rPr>
              <a:t> if necessary.</a:t>
            </a:r>
          </a:p>
          <a:p>
            <a:pPr lvl="1"/>
            <a:endParaRPr lang="en-US" sz="1800" spc="-15" dirty="0">
              <a:solidFill>
                <a:srgbClr val="252525"/>
              </a:solidFill>
              <a:cs typeface="Tahoma"/>
            </a:endParaRPr>
          </a:p>
        </p:txBody>
      </p:sp>
    </p:spTree>
    <p:extLst>
      <p:ext uri="{BB962C8B-B14F-4D97-AF65-F5344CB8AC3E}">
        <p14:creationId xmlns:p14="http://schemas.microsoft.com/office/powerpoint/2010/main" val="41992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HDFS </a:t>
            </a:r>
            <a:r>
              <a:rPr lang="en-US" dirty="0"/>
              <a:t>Write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7</a:t>
            </a:fld>
            <a:endParaRPr lang="en-US" dirty="0"/>
          </a:p>
        </p:txBody>
      </p:sp>
      <p:grpSp>
        <p:nvGrpSpPr>
          <p:cNvPr id="53" name="Group 52"/>
          <p:cNvGrpSpPr/>
          <p:nvPr/>
        </p:nvGrpSpPr>
        <p:grpSpPr>
          <a:xfrm>
            <a:off x="492369" y="1982542"/>
            <a:ext cx="8229600" cy="4162763"/>
            <a:chOff x="533400" y="1083540"/>
            <a:chExt cx="8915400" cy="5061766"/>
          </a:xfrm>
        </p:grpSpPr>
        <p:sp>
          <p:nvSpPr>
            <p:cNvPr id="9" name="Rectangle 8"/>
            <p:cNvSpPr/>
            <p:nvPr/>
          </p:nvSpPr>
          <p:spPr>
            <a:xfrm>
              <a:off x="7722263" y="1091750"/>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Name Node</a:t>
              </a:r>
            </a:p>
          </p:txBody>
        </p:sp>
        <p:sp>
          <p:nvSpPr>
            <p:cNvPr id="10" name="Rectangle 9"/>
            <p:cNvSpPr/>
            <p:nvPr/>
          </p:nvSpPr>
          <p:spPr>
            <a:xfrm>
              <a:off x="7722263"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1" name="Rectangle 10"/>
            <p:cNvSpPr/>
            <p:nvPr/>
          </p:nvSpPr>
          <p:spPr>
            <a:xfrm>
              <a:off x="5622145"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2" name="Rectangle 11"/>
            <p:cNvSpPr/>
            <p:nvPr/>
          </p:nvSpPr>
          <p:spPr>
            <a:xfrm>
              <a:off x="3522028"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3" name="Rectangle 12"/>
            <p:cNvSpPr/>
            <p:nvPr/>
          </p:nvSpPr>
          <p:spPr>
            <a:xfrm>
              <a:off x="533400" y="1083540"/>
              <a:ext cx="5075991" cy="261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Node</a:t>
              </a:r>
            </a:p>
          </p:txBody>
        </p:sp>
        <p:sp>
          <p:nvSpPr>
            <p:cNvPr id="14" name="Rectangle 13"/>
            <p:cNvSpPr/>
            <p:nvPr/>
          </p:nvSpPr>
          <p:spPr>
            <a:xfrm>
              <a:off x="673690" y="1313423"/>
              <a:ext cx="4808164" cy="1912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JVM</a:t>
              </a:r>
            </a:p>
          </p:txBody>
        </p:sp>
        <p:sp>
          <p:nvSpPr>
            <p:cNvPr id="15" name="Rectangle 14"/>
            <p:cNvSpPr/>
            <p:nvPr/>
          </p:nvSpPr>
          <p:spPr>
            <a:xfrm>
              <a:off x="788479" y="1868458"/>
              <a:ext cx="1453925" cy="728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HDF client</a:t>
              </a:r>
            </a:p>
          </p:txBody>
        </p:sp>
        <p:sp>
          <p:nvSpPr>
            <p:cNvPr id="16" name="Rectangle 15"/>
            <p:cNvSpPr/>
            <p:nvPr/>
          </p:nvSpPr>
          <p:spPr>
            <a:xfrm>
              <a:off x="3434523" y="1427121"/>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Distributed</a:t>
              </a:r>
              <a:br>
                <a:rPr lang="en-US" sz="1600" dirty="0">
                  <a:solidFill>
                    <a:schemeClr val="bg1"/>
                  </a:solidFill>
                </a:rPr>
              </a:br>
              <a:r>
                <a:rPr lang="en-US" sz="1600" dirty="0">
                  <a:solidFill>
                    <a:schemeClr val="bg1"/>
                  </a:solidFill>
                </a:rPr>
                <a:t>File System</a:t>
              </a:r>
            </a:p>
          </p:txBody>
        </p:sp>
        <p:sp>
          <p:nvSpPr>
            <p:cNvPr id="17" name="Rectangle 16"/>
            <p:cNvSpPr/>
            <p:nvPr/>
          </p:nvSpPr>
          <p:spPr>
            <a:xfrm>
              <a:off x="3434523" y="2274686"/>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FS Data</a:t>
              </a:r>
              <a:br>
                <a:rPr lang="en-US" sz="1600" dirty="0">
                  <a:solidFill>
                    <a:schemeClr val="bg1"/>
                  </a:solidFill>
                </a:rPr>
              </a:br>
              <a:r>
                <a:rPr lang="en-US" sz="1600" dirty="0">
                  <a:solidFill>
                    <a:schemeClr val="bg1"/>
                  </a:solidFill>
                </a:rPr>
                <a:t>Output Stream</a:t>
              </a:r>
            </a:p>
          </p:txBody>
        </p:sp>
        <p:sp>
          <p:nvSpPr>
            <p:cNvPr id="18" name="Rectangle 17"/>
            <p:cNvSpPr/>
            <p:nvPr/>
          </p:nvSpPr>
          <p:spPr>
            <a:xfrm>
              <a:off x="7866141" y="1301364"/>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NameNode</a:t>
              </a:r>
              <a:endParaRPr lang="en-US" sz="1600" dirty="0">
                <a:solidFill>
                  <a:schemeClr val="bg1"/>
                </a:solidFill>
              </a:endParaRPr>
            </a:p>
          </p:txBody>
        </p:sp>
        <p:sp>
          <p:nvSpPr>
            <p:cNvPr id="19" name="Rectangle 18"/>
            <p:cNvSpPr/>
            <p:nvPr/>
          </p:nvSpPr>
          <p:spPr>
            <a:xfrm>
              <a:off x="7866141"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0" name="Rectangle 19"/>
            <p:cNvSpPr/>
            <p:nvPr/>
          </p:nvSpPr>
          <p:spPr>
            <a:xfrm>
              <a:off x="5766023"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1" name="Rectangle 20"/>
            <p:cNvSpPr/>
            <p:nvPr/>
          </p:nvSpPr>
          <p:spPr>
            <a:xfrm>
              <a:off x="3665906"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2" name="TextBox 21"/>
            <p:cNvSpPr txBox="1"/>
            <p:nvPr/>
          </p:nvSpPr>
          <p:spPr>
            <a:xfrm>
              <a:off x="2489273" y="1633618"/>
              <a:ext cx="814043" cy="246221"/>
            </a:xfrm>
            <a:prstGeom prst="rect">
              <a:avLst/>
            </a:prstGeom>
            <a:noFill/>
          </p:spPr>
          <p:txBody>
            <a:bodyPr wrap="none" lIns="0" tIns="0" rIns="0" bIns="0" rtlCol="0">
              <a:spAutoFit/>
            </a:bodyPr>
            <a:lstStyle/>
            <a:p>
              <a:r>
                <a:rPr lang="en-US" sz="1600" dirty="0"/>
                <a:t>1: Create</a:t>
              </a:r>
            </a:p>
          </p:txBody>
        </p:sp>
        <p:sp>
          <p:nvSpPr>
            <p:cNvPr id="23" name="TextBox 22"/>
            <p:cNvSpPr txBox="1"/>
            <p:nvPr/>
          </p:nvSpPr>
          <p:spPr>
            <a:xfrm>
              <a:off x="2489273" y="2109806"/>
              <a:ext cx="725685" cy="246221"/>
            </a:xfrm>
            <a:prstGeom prst="rect">
              <a:avLst/>
            </a:prstGeom>
            <a:noFill/>
          </p:spPr>
          <p:txBody>
            <a:bodyPr wrap="none" lIns="0" tIns="0" rIns="0" bIns="0" rtlCol="0">
              <a:spAutoFit/>
            </a:bodyPr>
            <a:lstStyle/>
            <a:p>
              <a:r>
                <a:rPr lang="en-US" sz="1600" dirty="0"/>
                <a:t>3: Write</a:t>
              </a:r>
            </a:p>
          </p:txBody>
        </p:sp>
        <p:sp>
          <p:nvSpPr>
            <p:cNvPr id="24" name="TextBox 23"/>
            <p:cNvSpPr txBox="1"/>
            <p:nvPr/>
          </p:nvSpPr>
          <p:spPr>
            <a:xfrm>
              <a:off x="2489273" y="2643452"/>
              <a:ext cx="706792" cy="246221"/>
            </a:xfrm>
            <a:prstGeom prst="rect">
              <a:avLst/>
            </a:prstGeom>
            <a:noFill/>
          </p:spPr>
          <p:txBody>
            <a:bodyPr wrap="none" lIns="0" tIns="0" rIns="0" bIns="0" rtlCol="0">
              <a:spAutoFit/>
            </a:bodyPr>
            <a:lstStyle/>
            <a:p>
              <a:r>
                <a:rPr lang="en-US" sz="1600" dirty="0"/>
                <a:t>6: Close</a:t>
              </a:r>
            </a:p>
          </p:txBody>
        </p:sp>
        <p:sp>
          <p:nvSpPr>
            <p:cNvPr id="25" name="TextBox 24"/>
            <p:cNvSpPr txBox="1"/>
            <p:nvPr/>
          </p:nvSpPr>
          <p:spPr>
            <a:xfrm>
              <a:off x="6281471" y="1506360"/>
              <a:ext cx="814043" cy="246221"/>
            </a:xfrm>
            <a:prstGeom prst="rect">
              <a:avLst/>
            </a:prstGeom>
            <a:noFill/>
          </p:spPr>
          <p:txBody>
            <a:bodyPr wrap="none" lIns="0" tIns="0" rIns="0" bIns="0" rtlCol="0">
              <a:spAutoFit/>
            </a:bodyPr>
            <a:lstStyle/>
            <a:p>
              <a:pPr algn="ctr"/>
              <a:r>
                <a:rPr lang="en-US" sz="1600" dirty="0"/>
                <a:t>2: Create</a:t>
              </a:r>
            </a:p>
          </p:txBody>
        </p:sp>
        <p:sp>
          <p:nvSpPr>
            <p:cNvPr id="27" name="TextBox 26"/>
            <p:cNvSpPr txBox="1"/>
            <p:nvPr/>
          </p:nvSpPr>
          <p:spPr>
            <a:xfrm>
              <a:off x="2590800" y="3974859"/>
              <a:ext cx="1370306" cy="246221"/>
            </a:xfrm>
            <a:prstGeom prst="rect">
              <a:avLst/>
            </a:prstGeom>
            <a:noFill/>
          </p:spPr>
          <p:txBody>
            <a:bodyPr wrap="none" lIns="0" tIns="0" rIns="0" bIns="0" rtlCol="0">
              <a:spAutoFit/>
            </a:bodyPr>
            <a:lstStyle/>
            <a:p>
              <a:r>
                <a:rPr lang="en-US" sz="1600" dirty="0"/>
                <a:t>4: Write packet</a:t>
              </a:r>
            </a:p>
          </p:txBody>
        </p:sp>
        <p:cxnSp>
          <p:nvCxnSpPr>
            <p:cNvPr id="28" name="Straight Arrow Connector 27"/>
            <p:cNvCxnSpPr/>
            <p:nvPr/>
          </p:nvCxnSpPr>
          <p:spPr>
            <a:xfrm flipV="1">
              <a:off x="2240541" y="1875645"/>
              <a:ext cx="1193982" cy="10689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9648" y="2290425"/>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29648" y="2475153"/>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3153464"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6" idx="3"/>
              <a:endCxn id="18" idx="1"/>
            </p:cNvCxnSpPr>
            <p:nvPr/>
          </p:nvCxnSpPr>
          <p:spPr>
            <a:xfrm>
              <a:off x="5325974" y="1791274"/>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325974" y="1981200"/>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140635" y="2057400"/>
              <a:ext cx="1095718" cy="246221"/>
            </a:xfrm>
            <a:prstGeom prst="rect">
              <a:avLst/>
            </a:prstGeom>
            <a:noFill/>
          </p:spPr>
          <p:txBody>
            <a:bodyPr wrap="none" lIns="0" tIns="0" rIns="0" bIns="0" rtlCol="0">
              <a:spAutoFit/>
            </a:bodyPr>
            <a:lstStyle/>
            <a:p>
              <a:pPr algn="ctr"/>
              <a:r>
                <a:rPr lang="en-US" sz="1600" dirty="0"/>
                <a:t>7: Complete</a:t>
              </a:r>
            </a:p>
          </p:txBody>
        </p:sp>
        <p:cxnSp>
          <p:nvCxnSpPr>
            <p:cNvPr id="40" name="Straight Arrow Connector 39"/>
            <p:cNvCxnSpPr/>
            <p:nvPr/>
          </p:nvCxnSpPr>
          <p:spPr>
            <a:xfrm rot="5400000" flipH="1" flipV="1">
              <a:off x="3980790"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876800" y="3974859"/>
              <a:ext cx="1189910" cy="246221"/>
            </a:xfrm>
            <a:prstGeom prst="rect">
              <a:avLst/>
            </a:prstGeom>
            <a:noFill/>
          </p:spPr>
          <p:txBody>
            <a:bodyPr wrap="none" lIns="0" tIns="0" rIns="0" bIns="0" rtlCol="0">
              <a:spAutoFit/>
            </a:bodyPr>
            <a:lstStyle/>
            <a:p>
              <a:r>
                <a:rPr lang="en-US" sz="1600" dirty="0"/>
                <a:t>5: Ack packet</a:t>
              </a:r>
            </a:p>
          </p:txBody>
        </p:sp>
        <p:sp>
          <p:nvSpPr>
            <p:cNvPr id="42" name="TextBox 41"/>
            <p:cNvSpPr txBox="1"/>
            <p:nvPr/>
          </p:nvSpPr>
          <p:spPr>
            <a:xfrm>
              <a:off x="2092390" y="4960698"/>
              <a:ext cx="1071474" cy="492443"/>
            </a:xfrm>
            <a:prstGeom prst="rect">
              <a:avLst/>
            </a:prstGeom>
            <a:noFill/>
          </p:spPr>
          <p:txBody>
            <a:bodyPr wrap="none" lIns="0" tIns="0" rIns="0" bIns="0" rtlCol="0">
              <a:spAutoFit/>
            </a:bodyPr>
            <a:lstStyle/>
            <a:p>
              <a:pPr algn="ctr"/>
              <a:r>
                <a:rPr lang="en-US" sz="1600" b="1" dirty="0"/>
                <a:t>Pipelines of</a:t>
              </a:r>
              <a:br>
                <a:rPr lang="en-US" sz="1600" b="1" dirty="0"/>
              </a:br>
              <a:r>
                <a:rPr lang="en-US" sz="1600" b="1" dirty="0"/>
                <a:t>data nodes</a:t>
              </a:r>
            </a:p>
          </p:txBody>
        </p:sp>
        <p:grpSp>
          <p:nvGrpSpPr>
            <p:cNvPr id="47" name="Group 46"/>
            <p:cNvGrpSpPr/>
            <p:nvPr/>
          </p:nvGrpSpPr>
          <p:grpSpPr>
            <a:xfrm>
              <a:off x="7204804" y="4706779"/>
              <a:ext cx="661337" cy="949642"/>
              <a:chOff x="7204804" y="4706779"/>
              <a:chExt cx="661337" cy="949642"/>
            </a:xfrm>
          </p:grpSpPr>
          <p:sp>
            <p:nvSpPr>
              <p:cNvPr id="26" name="TextBox 25"/>
              <p:cNvSpPr txBox="1"/>
              <p:nvPr/>
            </p:nvSpPr>
            <p:spPr>
              <a:xfrm>
                <a:off x="7479034" y="4706779"/>
                <a:ext cx="112879" cy="246221"/>
              </a:xfrm>
              <a:prstGeom prst="rect">
                <a:avLst/>
              </a:prstGeom>
              <a:noFill/>
            </p:spPr>
            <p:txBody>
              <a:bodyPr wrap="none" lIns="0" tIns="0" rIns="0" bIns="0" rtlCol="0">
                <a:spAutoFit/>
              </a:bodyPr>
              <a:lstStyle/>
              <a:p>
                <a:pPr algn="ctr"/>
                <a:r>
                  <a:rPr lang="en-US" sz="1600" dirty="0"/>
                  <a:t>4</a:t>
                </a:r>
              </a:p>
            </p:txBody>
          </p:sp>
          <p:cxnSp>
            <p:nvCxnSpPr>
              <p:cNvPr id="32" name="Straight Arrow Connector 31"/>
              <p:cNvCxnSpPr/>
              <p:nvPr/>
            </p:nvCxnSpPr>
            <p:spPr>
              <a:xfrm>
                <a:off x="7204804" y="50292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7204804" y="53340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79034" y="5410200"/>
                <a:ext cx="112879" cy="246221"/>
              </a:xfrm>
              <a:prstGeom prst="rect">
                <a:avLst/>
              </a:prstGeom>
              <a:noFill/>
            </p:spPr>
            <p:txBody>
              <a:bodyPr wrap="none" lIns="0" tIns="0" rIns="0" bIns="0" rtlCol="0">
                <a:spAutoFit/>
              </a:bodyPr>
              <a:lstStyle/>
              <a:p>
                <a:pPr algn="ctr"/>
                <a:r>
                  <a:rPr lang="en-US" sz="1600" dirty="0"/>
                  <a:t>5</a:t>
                </a:r>
              </a:p>
            </p:txBody>
          </p:sp>
        </p:grpSp>
        <p:grpSp>
          <p:nvGrpSpPr>
            <p:cNvPr id="48" name="Group 47"/>
            <p:cNvGrpSpPr/>
            <p:nvPr/>
          </p:nvGrpSpPr>
          <p:grpSpPr>
            <a:xfrm>
              <a:off x="5105400" y="4706779"/>
              <a:ext cx="661337" cy="949642"/>
              <a:chOff x="7204804" y="4706779"/>
              <a:chExt cx="661337" cy="949642"/>
            </a:xfrm>
          </p:grpSpPr>
          <p:sp>
            <p:nvSpPr>
              <p:cNvPr id="49" name="TextBox 48"/>
              <p:cNvSpPr txBox="1"/>
              <p:nvPr/>
            </p:nvSpPr>
            <p:spPr>
              <a:xfrm>
                <a:off x="7479034" y="4706779"/>
                <a:ext cx="112879" cy="246221"/>
              </a:xfrm>
              <a:prstGeom prst="rect">
                <a:avLst/>
              </a:prstGeom>
              <a:noFill/>
            </p:spPr>
            <p:txBody>
              <a:bodyPr wrap="none" lIns="0" tIns="0" rIns="0" bIns="0" rtlCol="0">
                <a:spAutoFit/>
              </a:bodyPr>
              <a:lstStyle/>
              <a:p>
                <a:pPr algn="ctr"/>
                <a:r>
                  <a:rPr lang="en-US" sz="1600" dirty="0"/>
                  <a:t>4</a:t>
                </a:r>
              </a:p>
            </p:txBody>
          </p:sp>
          <p:cxnSp>
            <p:nvCxnSpPr>
              <p:cNvPr id="50" name="Straight Arrow Connector 49"/>
              <p:cNvCxnSpPr/>
              <p:nvPr/>
            </p:nvCxnSpPr>
            <p:spPr>
              <a:xfrm>
                <a:off x="7204804" y="50292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204804" y="5334000"/>
                <a:ext cx="661337" cy="158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7479034" y="5410200"/>
                <a:ext cx="112879" cy="246221"/>
              </a:xfrm>
              <a:prstGeom prst="rect">
                <a:avLst/>
              </a:prstGeom>
              <a:noFill/>
            </p:spPr>
            <p:txBody>
              <a:bodyPr wrap="none" lIns="0" tIns="0" rIns="0" bIns="0" rtlCol="0">
                <a:spAutoFit/>
              </a:bodyPr>
              <a:lstStyle/>
              <a:p>
                <a:pPr algn="ctr"/>
                <a:r>
                  <a:rPr lang="en-US" sz="1600" dirty="0"/>
                  <a:t>5</a:t>
                </a:r>
              </a:p>
            </p:txBody>
          </p:sp>
        </p:grpSp>
      </p:grpSp>
    </p:spTree>
    <p:extLst>
      <p:ext uri="{BB962C8B-B14F-4D97-AF65-F5344CB8AC3E}">
        <p14:creationId xmlns:p14="http://schemas.microsoft.com/office/powerpoint/2010/main" val="1235022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HDFS </a:t>
            </a:r>
            <a:r>
              <a:rPr lang="en-US" dirty="0"/>
              <a:t>Read</a:t>
            </a:r>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grpSp>
        <p:nvGrpSpPr>
          <p:cNvPr id="33" name="Group 32"/>
          <p:cNvGrpSpPr/>
          <p:nvPr/>
        </p:nvGrpSpPr>
        <p:grpSpPr>
          <a:xfrm>
            <a:off x="492369" y="1929094"/>
            <a:ext cx="8229600" cy="4216212"/>
            <a:chOff x="533400" y="1083540"/>
            <a:chExt cx="8915400" cy="5061766"/>
          </a:xfrm>
        </p:grpSpPr>
        <p:sp>
          <p:nvSpPr>
            <p:cNvPr id="9" name="Rectangle 8"/>
            <p:cNvSpPr/>
            <p:nvPr/>
          </p:nvSpPr>
          <p:spPr>
            <a:xfrm>
              <a:off x="7722263" y="1091750"/>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Name Node</a:t>
              </a:r>
            </a:p>
          </p:txBody>
        </p:sp>
        <p:sp>
          <p:nvSpPr>
            <p:cNvPr id="10" name="Rectangle 9"/>
            <p:cNvSpPr/>
            <p:nvPr/>
          </p:nvSpPr>
          <p:spPr>
            <a:xfrm>
              <a:off x="7722263"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1" name="Rectangle 10"/>
            <p:cNvSpPr/>
            <p:nvPr/>
          </p:nvSpPr>
          <p:spPr>
            <a:xfrm>
              <a:off x="5622145"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2" name="Rectangle 11"/>
            <p:cNvSpPr/>
            <p:nvPr/>
          </p:nvSpPr>
          <p:spPr>
            <a:xfrm>
              <a:off x="3522028" y="4507395"/>
              <a:ext cx="1726537" cy="16379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b="1" dirty="0">
                  <a:solidFill>
                    <a:schemeClr val="tx1"/>
                  </a:solidFill>
                </a:rPr>
                <a:t>Data Node</a:t>
              </a:r>
            </a:p>
          </p:txBody>
        </p:sp>
        <p:sp>
          <p:nvSpPr>
            <p:cNvPr id="13" name="Rectangle 12"/>
            <p:cNvSpPr/>
            <p:nvPr/>
          </p:nvSpPr>
          <p:spPr>
            <a:xfrm>
              <a:off x="533400" y="1083540"/>
              <a:ext cx="5075991" cy="2610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Node</a:t>
              </a:r>
            </a:p>
          </p:txBody>
        </p:sp>
        <p:sp>
          <p:nvSpPr>
            <p:cNvPr id="14" name="Rectangle 13"/>
            <p:cNvSpPr/>
            <p:nvPr/>
          </p:nvSpPr>
          <p:spPr>
            <a:xfrm>
              <a:off x="673690" y="1313423"/>
              <a:ext cx="4808164" cy="19129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1600" b="1" dirty="0">
                  <a:solidFill>
                    <a:schemeClr val="tx1"/>
                  </a:solidFill>
                </a:rPr>
                <a:t>Client JVM</a:t>
              </a:r>
            </a:p>
          </p:txBody>
        </p:sp>
        <p:sp>
          <p:nvSpPr>
            <p:cNvPr id="15" name="Rectangle 14"/>
            <p:cNvSpPr/>
            <p:nvPr/>
          </p:nvSpPr>
          <p:spPr>
            <a:xfrm>
              <a:off x="788479" y="1868458"/>
              <a:ext cx="1453925" cy="72830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HDF client</a:t>
              </a:r>
            </a:p>
          </p:txBody>
        </p:sp>
        <p:sp>
          <p:nvSpPr>
            <p:cNvPr id="16" name="Rectangle 15"/>
            <p:cNvSpPr/>
            <p:nvPr/>
          </p:nvSpPr>
          <p:spPr>
            <a:xfrm>
              <a:off x="3434523" y="1427121"/>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Distributed</a:t>
              </a:r>
              <a:br>
                <a:rPr lang="en-US" sz="1600" dirty="0">
                  <a:solidFill>
                    <a:schemeClr val="bg1"/>
                  </a:solidFill>
                </a:rPr>
              </a:br>
              <a:r>
                <a:rPr lang="en-US" sz="1600" dirty="0">
                  <a:solidFill>
                    <a:schemeClr val="bg1"/>
                  </a:solidFill>
                </a:rPr>
                <a:t>File System</a:t>
              </a:r>
            </a:p>
          </p:txBody>
        </p:sp>
        <p:sp>
          <p:nvSpPr>
            <p:cNvPr id="17" name="Rectangle 16"/>
            <p:cNvSpPr/>
            <p:nvPr/>
          </p:nvSpPr>
          <p:spPr>
            <a:xfrm>
              <a:off x="3434523" y="2274686"/>
              <a:ext cx="1891451" cy="7283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FS Data</a:t>
              </a:r>
              <a:br>
                <a:rPr lang="en-US" sz="1600" dirty="0">
                  <a:solidFill>
                    <a:schemeClr val="bg1"/>
                  </a:solidFill>
                </a:rPr>
              </a:br>
              <a:r>
                <a:rPr lang="en-US" sz="1600" dirty="0">
                  <a:solidFill>
                    <a:schemeClr val="bg1"/>
                  </a:solidFill>
                </a:rPr>
                <a:t>Input Stream</a:t>
              </a:r>
            </a:p>
          </p:txBody>
        </p:sp>
        <p:sp>
          <p:nvSpPr>
            <p:cNvPr id="18" name="Rectangle 17"/>
            <p:cNvSpPr/>
            <p:nvPr/>
          </p:nvSpPr>
          <p:spPr>
            <a:xfrm>
              <a:off x="7866141" y="1301364"/>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NameNode</a:t>
              </a:r>
              <a:endParaRPr lang="en-US" sz="1600" dirty="0">
                <a:solidFill>
                  <a:schemeClr val="bg1"/>
                </a:solidFill>
              </a:endParaRPr>
            </a:p>
          </p:txBody>
        </p:sp>
        <p:sp>
          <p:nvSpPr>
            <p:cNvPr id="19" name="Rectangle 18"/>
            <p:cNvSpPr/>
            <p:nvPr/>
          </p:nvSpPr>
          <p:spPr>
            <a:xfrm>
              <a:off x="7866141"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0" name="Rectangle 19"/>
            <p:cNvSpPr/>
            <p:nvPr/>
          </p:nvSpPr>
          <p:spPr>
            <a:xfrm>
              <a:off x="5766023"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1" name="Rectangle 20"/>
            <p:cNvSpPr/>
            <p:nvPr/>
          </p:nvSpPr>
          <p:spPr>
            <a:xfrm>
              <a:off x="3665906" y="4717009"/>
              <a:ext cx="1438781" cy="9798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DataNode</a:t>
              </a:r>
              <a:endParaRPr lang="en-US" sz="1600" dirty="0">
                <a:solidFill>
                  <a:schemeClr val="bg1"/>
                </a:solidFill>
              </a:endParaRPr>
            </a:p>
          </p:txBody>
        </p:sp>
        <p:sp>
          <p:nvSpPr>
            <p:cNvPr id="22" name="TextBox 21"/>
            <p:cNvSpPr txBox="1"/>
            <p:nvPr/>
          </p:nvSpPr>
          <p:spPr>
            <a:xfrm>
              <a:off x="2489273" y="1633618"/>
              <a:ext cx="713738" cy="246221"/>
            </a:xfrm>
            <a:prstGeom prst="rect">
              <a:avLst/>
            </a:prstGeom>
            <a:noFill/>
          </p:spPr>
          <p:txBody>
            <a:bodyPr wrap="none" lIns="0" tIns="0" rIns="0" bIns="0" rtlCol="0">
              <a:spAutoFit/>
            </a:bodyPr>
            <a:lstStyle/>
            <a:p>
              <a:r>
                <a:rPr lang="en-US" sz="1600" dirty="0"/>
                <a:t>1: Open</a:t>
              </a:r>
            </a:p>
          </p:txBody>
        </p:sp>
        <p:sp>
          <p:nvSpPr>
            <p:cNvPr id="23" name="TextBox 22"/>
            <p:cNvSpPr txBox="1"/>
            <p:nvPr/>
          </p:nvSpPr>
          <p:spPr>
            <a:xfrm>
              <a:off x="2489273" y="2109806"/>
              <a:ext cx="673378" cy="246221"/>
            </a:xfrm>
            <a:prstGeom prst="rect">
              <a:avLst/>
            </a:prstGeom>
            <a:noFill/>
          </p:spPr>
          <p:txBody>
            <a:bodyPr wrap="none" lIns="0" tIns="0" rIns="0" bIns="0" rtlCol="0">
              <a:spAutoFit/>
            </a:bodyPr>
            <a:lstStyle/>
            <a:p>
              <a:r>
                <a:rPr lang="en-US" sz="1600" dirty="0"/>
                <a:t>3: Read</a:t>
              </a:r>
            </a:p>
          </p:txBody>
        </p:sp>
        <p:sp>
          <p:nvSpPr>
            <p:cNvPr id="24" name="TextBox 23"/>
            <p:cNvSpPr txBox="1"/>
            <p:nvPr/>
          </p:nvSpPr>
          <p:spPr>
            <a:xfrm>
              <a:off x="2489273" y="2643452"/>
              <a:ext cx="706792" cy="246221"/>
            </a:xfrm>
            <a:prstGeom prst="rect">
              <a:avLst/>
            </a:prstGeom>
            <a:noFill/>
          </p:spPr>
          <p:txBody>
            <a:bodyPr wrap="none" lIns="0" tIns="0" rIns="0" bIns="0" rtlCol="0">
              <a:spAutoFit/>
            </a:bodyPr>
            <a:lstStyle/>
            <a:p>
              <a:r>
                <a:rPr lang="en-US" sz="1600" dirty="0"/>
                <a:t>6: Close</a:t>
              </a:r>
            </a:p>
          </p:txBody>
        </p:sp>
        <p:sp>
          <p:nvSpPr>
            <p:cNvPr id="25" name="TextBox 24"/>
            <p:cNvSpPr txBox="1"/>
            <p:nvPr/>
          </p:nvSpPr>
          <p:spPr>
            <a:xfrm>
              <a:off x="5717627" y="1506360"/>
              <a:ext cx="1938101" cy="246221"/>
            </a:xfrm>
            <a:prstGeom prst="rect">
              <a:avLst/>
            </a:prstGeom>
            <a:noFill/>
          </p:spPr>
          <p:txBody>
            <a:bodyPr wrap="none" lIns="0" tIns="0" rIns="0" bIns="0" rtlCol="0">
              <a:spAutoFit/>
            </a:bodyPr>
            <a:lstStyle/>
            <a:p>
              <a:r>
                <a:rPr lang="en-US" sz="1600" dirty="0"/>
                <a:t>2: Get block locations</a:t>
              </a:r>
            </a:p>
          </p:txBody>
        </p:sp>
        <p:sp>
          <p:nvSpPr>
            <p:cNvPr id="26" name="TextBox 25"/>
            <p:cNvSpPr txBox="1"/>
            <p:nvPr/>
          </p:nvSpPr>
          <p:spPr>
            <a:xfrm>
              <a:off x="7275882" y="3974859"/>
              <a:ext cx="673378" cy="246221"/>
            </a:xfrm>
            <a:prstGeom prst="rect">
              <a:avLst/>
            </a:prstGeom>
            <a:noFill/>
          </p:spPr>
          <p:txBody>
            <a:bodyPr wrap="none" lIns="0" tIns="0" rIns="0" bIns="0" rtlCol="0">
              <a:spAutoFit/>
            </a:bodyPr>
            <a:lstStyle/>
            <a:p>
              <a:r>
                <a:rPr lang="en-US" sz="1600" dirty="0"/>
                <a:t>5: Read</a:t>
              </a:r>
            </a:p>
          </p:txBody>
        </p:sp>
        <p:sp>
          <p:nvSpPr>
            <p:cNvPr id="27" name="TextBox 26"/>
            <p:cNvSpPr txBox="1"/>
            <p:nvPr/>
          </p:nvSpPr>
          <p:spPr>
            <a:xfrm>
              <a:off x="3683575" y="3974859"/>
              <a:ext cx="673378" cy="246221"/>
            </a:xfrm>
            <a:prstGeom prst="rect">
              <a:avLst/>
            </a:prstGeom>
            <a:noFill/>
          </p:spPr>
          <p:txBody>
            <a:bodyPr wrap="none" lIns="0" tIns="0" rIns="0" bIns="0" rtlCol="0">
              <a:spAutoFit/>
            </a:bodyPr>
            <a:lstStyle/>
            <a:p>
              <a:r>
                <a:rPr lang="en-US" sz="1600" dirty="0"/>
                <a:t>4: Read</a:t>
              </a:r>
            </a:p>
          </p:txBody>
        </p:sp>
        <p:cxnSp>
          <p:nvCxnSpPr>
            <p:cNvPr id="28" name="Straight Arrow Connector 27"/>
            <p:cNvCxnSpPr/>
            <p:nvPr/>
          </p:nvCxnSpPr>
          <p:spPr>
            <a:xfrm flipV="1">
              <a:off x="2240541" y="1875645"/>
              <a:ext cx="1193982" cy="106898"/>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229648" y="2290425"/>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229648" y="2475153"/>
              <a:ext cx="1211606" cy="270933"/>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3"/>
              <a:endCxn id="18" idx="1"/>
            </p:cNvCxnSpPr>
            <p:nvPr/>
          </p:nvCxnSpPr>
          <p:spPr>
            <a:xfrm>
              <a:off x="5325974" y="1791274"/>
              <a:ext cx="2540167" cy="1"/>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086488" y="3017014"/>
              <a:ext cx="2946115" cy="1650225"/>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6200000" flipH="1">
              <a:off x="3560439" y="3822802"/>
              <a:ext cx="1639620" cy="0"/>
            </a:xfrm>
            <a:prstGeom prst="straightConnector1">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5346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cs typeface="Calibri"/>
              </a:rPr>
              <a:t>HDFS Write/Read</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1800" spc="-15" dirty="0">
                <a:solidFill>
                  <a:srgbClr val="252525"/>
                </a:solidFill>
                <a:cs typeface="Tahoma"/>
              </a:rPr>
              <a:t>When a client is writing data to an HDFS file, its data is first written to a local file, Suppose the HDFS file has a replication factor of three, When the local file accumulates a full block of user data, the client retrieves a list of DataNodes from the </a:t>
            </a:r>
            <a:r>
              <a:rPr lang="en-US" sz="1800" spc="-15" dirty="0" err="1">
                <a:solidFill>
                  <a:srgbClr val="252525"/>
                </a:solidFill>
                <a:cs typeface="Tahoma"/>
              </a:rPr>
              <a:t>NameNode</a:t>
            </a:r>
            <a:r>
              <a:rPr lang="en-US" sz="1800" spc="-15" dirty="0">
                <a:solidFill>
                  <a:srgbClr val="252525"/>
                </a:solidFill>
                <a:cs typeface="Tahoma"/>
              </a:rPr>
              <a:t>. This list (Data pipeline) contains the DataNodes that will host a replica of that block. </a:t>
            </a:r>
          </a:p>
          <a:p>
            <a:r>
              <a:rPr lang="en-US" sz="1800" spc="-15" dirty="0">
                <a:solidFill>
                  <a:srgbClr val="252525"/>
                </a:solidFill>
                <a:cs typeface="Tahoma"/>
              </a:rPr>
              <a:t>The client then flushes the data block to the first </a:t>
            </a:r>
            <a:r>
              <a:rPr lang="en-US" sz="1800" spc="-15" dirty="0" err="1">
                <a:solidFill>
                  <a:srgbClr val="252525"/>
                </a:solidFill>
                <a:cs typeface="Tahoma"/>
              </a:rPr>
              <a:t>DataNode</a:t>
            </a:r>
            <a:r>
              <a:rPr lang="en-US" sz="1800" spc="-15" dirty="0">
                <a:solidFill>
                  <a:srgbClr val="252525"/>
                </a:solidFill>
                <a:cs typeface="Tahoma"/>
              </a:rPr>
              <a:t>. </a:t>
            </a:r>
          </a:p>
          <a:p>
            <a:r>
              <a:rPr lang="en-US" sz="1800" spc="-15" dirty="0">
                <a:solidFill>
                  <a:srgbClr val="252525"/>
                </a:solidFill>
                <a:cs typeface="Tahoma"/>
              </a:rPr>
              <a:t>The first Datanode starts receiving the data in small portions (64 KB), writes each portion to its local repository and transfers that portion to the second </a:t>
            </a:r>
            <a:r>
              <a:rPr lang="en-US" sz="1800" spc="-15" dirty="0" err="1">
                <a:solidFill>
                  <a:srgbClr val="252525"/>
                </a:solidFill>
                <a:cs typeface="Tahoma"/>
              </a:rPr>
              <a:t>DataNode</a:t>
            </a:r>
            <a:r>
              <a:rPr lang="en-US" sz="1800" spc="-15" dirty="0">
                <a:solidFill>
                  <a:srgbClr val="252525"/>
                </a:solidFill>
                <a:cs typeface="Tahoma"/>
              </a:rPr>
              <a:t>. </a:t>
            </a:r>
          </a:p>
          <a:p>
            <a:r>
              <a:rPr lang="en-US" sz="1800" spc="-15" dirty="0">
                <a:solidFill>
                  <a:srgbClr val="252525"/>
                </a:solidFill>
                <a:cs typeface="Tahoma"/>
              </a:rPr>
              <a:t>The second </a:t>
            </a:r>
            <a:r>
              <a:rPr lang="en-US" sz="1800" spc="-15" dirty="0" err="1">
                <a:solidFill>
                  <a:srgbClr val="252525"/>
                </a:solidFill>
                <a:cs typeface="Tahoma"/>
              </a:rPr>
              <a:t>DataNode</a:t>
            </a:r>
            <a:r>
              <a:rPr lang="en-US" sz="1800" spc="-15" dirty="0">
                <a:solidFill>
                  <a:srgbClr val="252525"/>
                </a:solidFill>
                <a:cs typeface="Tahoma"/>
              </a:rPr>
              <a:t>, in turn starts receiving each portion of the data block, writes that portion to its repository and then flushes that portion to the third </a:t>
            </a:r>
            <a:r>
              <a:rPr lang="en-US" sz="1800" spc="-15" dirty="0" err="1">
                <a:solidFill>
                  <a:srgbClr val="252525"/>
                </a:solidFill>
                <a:cs typeface="Tahoma"/>
              </a:rPr>
              <a:t>DataNode</a:t>
            </a:r>
            <a:r>
              <a:rPr lang="en-US" sz="1800" spc="-15" dirty="0">
                <a:solidFill>
                  <a:srgbClr val="252525"/>
                </a:solidFill>
                <a:cs typeface="Tahoma"/>
              </a:rPr>
              <a:t>. </a:t>
            </a:r>
          </a:p>
          <a:p>
            <a:r>
              <a:rPr lang="en-US" sz="1800" spc="-15" dirty="0">
                <a:solidFill>
                  <a:srgbClr val="252525"/>
                </a:solidFill>
                <a:cs typeface="Tahoma"/>
              </a:rPr>
              <a:t>Finally, the third </a:t>
            </a:r>
            <a:r>
              <a:rPr lang="en-US" sz="1800" spc="-15" dirty="0" err="1">
                <a:solidFill>
                  <a:srgbClr val="252525"/>
                </a:solidFill>
                <a:cs typeface="Tahoma"/>
              </a:rPr>
              <a:t>DataNode</a:t>
            </a:r>
            <a:r>
              <a:rPr lang="en-US" sz="1800" spc="-15" dirty="0">
                <a:solidFill>
                  <a:srgbClr val="252525"/>
                </a:solidFill>
                <a:cs typeface="Tahoma"/>
              </a:rPr>
              <a:t> writes the data to its local repository. Thus, a </a:t>
            </a:r>
            <a:r>
              <a:rPr lang="en-US" sz="1800" spc="-15" dirty="0" err="1">
                <a:solidFill>
                  <a:srgbClr val="252525"/>
                </a:solidFill>
                <a:cs typeface="Tahoma"/>
              </a:rPr>
              <a:t>DataNode</a:t>
            </a:r>
            <a:r>
              <a:rPr lang="en-US" sz="1800" spc="-15" dirty="0">
                <a:solidFill>
                  <a:srgbClr val="252525"/>
                </a:solidFill>
                <a:cs typeface="Tahoma"/>
              </a:rPr>
              <a:t> can be receiving data from the previous one in the pipeline and at the same time forwarding data to the next one in the pipeline. </a:t>
            </a:r>
          </a:p>
          <a:p>
            <a:r>
              <a:rPr lang="en-US" sz="1800" dirty="0"/>
              <a:t>To read/open a file, client contacts the name node retrieves list of locations of blocks of that file. These locations identify data nodes that hold the block. Clients then read the data directly from data nodes in parallel. Name Node is not involved in this stage.</a:t>
            </a:r>
          </a:p>
          <a:p>
            <a:endParaRPr lang="en-US" sz="1800" dirty="0"/>
          </a:p>
          <a:p>
            <a:endParaRPr lang="en-US" sz="1800" spc="-15" dirty="0">
              <a:solidFill>
                <a:srgbClr val="252525"/>
              </a:solidFill>
              <a:cs typeface="Tahoma"/>
            </a:endParaRPr>
          </a:p>
          <a:p>
            <a:endParaRPr lang="en-US" sz="1800" spc="-15" dirty="0">
              <a:solidFill>
                <a:srgbClr val="252525"/>
              </a:solidFill>
              <a:cs typeface="Tahoma"/>
            </a:endParaRPr>
          </a:p>
        </p:txBody>
      </p:sp>
    </p:spTree>
    <p:extLst>
      <p:ext uri="{BB962C8B-B14F-4D97-AF65-F5344CB8AC3E}">
        <p14:creationId xmlns:p14="http://schemas.microsoft.com/office/powerpoint/2010/main" val="3526386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7D2916A8-720A-4E4D-8F9E-4D92D2FD8EE4}">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12924</TotalTime>
  <Words>3478</Words>
  <Application>Microsoft Office PowerPoint</Application>
  <PresentationFormat>On-screen Show (4:3)</PresentationFormat>
  <Paragraphs>328</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What is Big Data/Hadoop?</vt:lpstr>
      <vt:lpstr>Big Data Problem Context</vt:lpstr>
      <vt:lpstr>Apache Hadoop</vt:lpstr>
      <vt:lpstr>HDFS Definition</vt:lpstr>
      <vt:lpstr>HDFS Components</vt:lpstr>
      <vt:lpstr>HDFS Components</vt:lpstr>
      <vt:lpstr>HDFS Write</vt:lpstr>
      <vt:lpstr>HDFS Read</vt:lpstr>
      <vt:lpstr>HDFS Write/Read</vt:lpstr>
      <vt:lpstr>HDFS Features</vt:lpstr>
      <vt:lpstr>HDFS Limitations</vt:lpstr>
      <vt:lpstr>Parallel Copying with DistCp</vt:lpstr>
      <vt:lpstr>Rack Awareness</vt:lpstr>
      <vt:lpstr>Hadoop Cluster Modes</vt:lpstr>
      <vt:lpstr>Hadoop Configuration Files</vt:lpstr>
      <vt:lpstr>Important Hadoop properties</vt:lpstr>
      <vt:lpstr>HDFS Federation</vt:lpstr>
      <vt:lpstr>HDFS High Availability</vt:lpstr>
      <vt:lpstr>HA (NFS )</vt:lpstr>
      <vt:lpstr>HA (QJM)</vt:lpstr>
      <vt:lpstr>Automatic failover</vt:lpstr>
      <vt:lpstr>Hands On- Hadoop FS Commands</vt:lpstr>
      <vt:lpstr>HDFS FS Commands</vt:lpstr>
      <vt:lpstr>HDFS FS Commands</vt:lpstr>
      <vt:lpstr>HDFS FS Commands</vt:lpstr>
      <vt:lpstr>HDFS Admin Commands</vt:lpstr>
      <vt:lpstr>HDFS Admin Commands</vt:lpstr>
      <vt:lpstr>Hadoop Eco System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804</cp:revision>
  <dcterms:created xsi:type="dcterms:W3CDTF">2006-08-16T00:00:00Z</dcterms:created>
  <dcterms:modified xsi:type="dcterms:W3CDTF">2019-07-20T13:21:19Z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36b2ed1d-8267-4e1e-9a68-ef271e931052</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y fmtid="{D5CDD505-2E9C-101B-9397-08002B2CF9AE}" pid="8" name="_AdHocReviewCycleID">
    <vt:i4>1611354535</vt:i4>
  </property>
  <property fmtid="{D5CDD505-2E9C-101B-9397-08002B2CF9AE}" pid="9" name="_NewReviewCycle">
    <vt:lpwstr/>
  </property>
  <property fmtid="{D5CDD505-2E9C-101B-9397-08002B2CF9AE}" pid="10" name="_EmailSubject">
    <vt:lpwstr>MR PPT</vt:lpwstr>
  </property>
  <property fmtid="{D5CDD505-2E9C-101B-9397-08002B2CF9AE}" pid="11" name="_AuthorEmail">
    <vt:lpwstr>SANDEEPTA.MOHANTY@barclayscorp.com</vt:lpwstr>
  </property>
  <property fmtid="{D5CDD505-2E9C-101B-9397-08002B2CF9AE}" pid="12" name="_AuthorEmailDisplayName">
    <vt:lpwstr>MOHANTY, SANDEEPTA : Group Centre</vt:lpwstr>
  </property>
</Properties>
</file>