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6" r:id="rId3"/>
    <p:sldId id="297" r:id="rId4"/>
    <p:sldId id="298" r:id="rId5"/>
    <p:sldId id="292" r:id="rId6"/>
    <p:sldId id="293" r:id="rId7"/>
    <p:sldId id="294" r:id="rId8"/>
    <p:sldId id="299" r:id="rId9"/>
    <p:sldId id="289"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660"/>
  </p:normalViewPr>
  <p:slideViewPr>
    <p:cSldViewPr>
      <p:cViewPr>
        <p:scale>
          <a:sx n="66" d="100"/>
          <a:sy n="66" d="100"/>
        </p:scale>
        <p:origin x="-1482"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84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80805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1888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85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78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1671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0013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5253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124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3292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171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44"/>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71" y="1069754"/>
            <a:ext cx="3089775" cy="2094242"/>
          </a:xfrm>
          <a:prstGeom prst="rect">
            <a:avLst/>
          </a:prstGeom>
          <a:noFill/>
        </p:spPr>
      </p:pic>
      <p:grpSp>
        <p:nvGrpSpPr>
          <p:cNvPr id="14" name="Group 4"/>
          <p:cNvGrpSpPr/>
          <p:nvPr userDrawn="1"/>
        </p:nvGrpSpPr>
        <p:grpSpPr bwMode="gray">
          <a:xfrm rot="10800000" flipH="1" flipV="1">
            <a:off x="3986577"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4"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9"/>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93387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12/25/2018</a:t>
            </a:fld>
            <a:endParaRPr lang="en-US" dirty="0"/>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8"/>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12/25/2018</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8"/>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8"/>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67475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sonlin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Overview</a:t>
            </a:r>
            <a:endParaRPr lang="en-US" dirty="0"/>
          </a:p>
        </p:txBody>
      </p:sp>
      <p:sp>
        <p:nvSpPr>
          <p:cNvPr id="3" name="Content Placeholder 2"/>
          <p:cNvSpPr>
            <a:spLocks noGrp="1"/>
          </p:cNvSpPr>
          <p:nvPr>
            <p:ph idx="1"/>
          </p:nvPr>
        </p:nvSpPr>
        <p:spPr/>
        <p:txBody>
          <a:bodyPr>
            <a:normAutofit fontScale="70000" lnSpcReduction="20000"/>
          </a:bodyPr>
          <a:lstStyle/>
          <a:p>
            <a:r>
              <a:rPr lang="en-US" dirty="0"/>
              <a:t>In this project, we will design and develop solution which connects to twitter and collects the twits. Twits collected are not specific to users account but twits from all over the web. </a:t>
            </a:r>
          </a:p>
          <a:p>
            <a:r>
              <a:rPr lang="en-US" dirty="0"/>
              <a:t>To keep twits limited we will only collects the twits which contains configurable set of Keywords.</a:t>
            </a:r>
          </a:p>
          <a:p>
            <a:r>
              <a:rPr lang="en-US" dirty="0"/>
              <a:t>Retain such Events in Kafka. </a:t>
            </a:r>
            <a:endParaRPr lang="en-US" dirty="0" smtClean="0"/>
          </a:p>
          <a:p>
            <a:r>
              <a:rPr lang="en-US" dirty="0" smtClean="0"/>
              <a:t>Develop </a:t>
            </a:r>
            <a:r>
              <a:rPr lang="en-US" dirty="0"/>
              <a:t>Spark Application which Reads from Kafka as Direct Streaming. Spark application does Sentiment Analytics on each incoming twit. </a:t>
            </a:r>
          </a:p>
          <a:p>
            <a:r>
              <a:rPr lang="en-US" dirty="0"/>
              <a:t>Each twit is marked with +ve and –ve score. </a:t>
            </a:r>
          </a:p>
          <a:p>
            <a:r>
              <a:rPr lang="en-US" dirty="0"/>
              <a:t>Data from Kafka needs to be backed up on HDFS in parallel.</a:t>
            </a:r>
          </a:p>
          <a:p>
            <a:r>
              <a:rPr lang="en-US" dirty="0" smtClean="0"/>
              <a:t>Twits </a:t>
            </a:r>
            <a:r>
              <a:rPr lang="en-US" dirty="0"/>
              <a:t>on HDFS are case of batch processing. Design and Develop Hive table with appropriate schema for Twits – in JSON format</a:t>
            </a:r>
            <a:r>
              <a:rPr lang="en-US" dirty="0" smtClean="0"/>
              <a:t>.</a:t>
            </a:r>
            <a:endParaRPr lang="en-US" dirty="0"/>
          </a:p>
          <a:p>
            <a:endParaRPr lang="en-US" dirty="0"/>
          </a:p>
        </p:txBody>
      </p:sp>
    </p:spTree>
    <p:extLst>
      <p:ext uri="{BB962C8B-B14F-4D97-AF65-F5344CB8AC3E}">
        <p14:creationId xmlns:p14="http://schemas.microsoft.com/office/powerpoint/2010/main" val="1005752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Used</a:t>
            </a:r>
            <a:endParaRPr lang="en-US" dirty="0"/>
          </a:p>
        </p:txBody>
      </p:sp>
      <p:sp>
        <p:nvSpPr>
          <p:cNvPr id="3" name="Content Placeholder 2"/>
          <p:cNvSpPr>
            <a:spLocks noGrp="1"/>
          </p:cNvSpPr>
          <p:nvPr>
            <p:ph idx="1"/>
          </p:nvPr>
        </p:nvSpPr>
        <p:spPr/>
        <p:txBody>
          <a:bodyPr>
            <a:normAutofit lnSpcReduction="10000"/>
          </a:bodyPr>
          <a:lstStyle/>
          <a:p>
            <a:r>
              <a:rPr lang="en-US" dirty="0"/>
              <a:t>This case study includes working with multiple components of Hadoop eco system and requires fair understanding of below</a:t>
            </a:r>
          </a:p>
          <a:p>
            <a:pPr lvl="1"/>
            <a:r>
              <a:rPr lang="en-US" dirty="0" smtClean="0"/>
              <a:t>HDFS</a:t>
            </a:r>
          </a:p>
          <a:p>
            <a:pPr lvl="1"/>
            <a:r>
              <a:rPr lang="en-US" dirty="0" smtClean="0"/>
              <a:t>Twitter API JAR</a:t>
            </a:r>
            <a:endParaRPr lang="en-US" dirty="0"/>
          </a:p>
          <a:p>
            <a:pPr lvl="1"/>
            <a:r>
              <a:rPr lang="en-US" dirty="0"/>
              <a:t>Flume</a:t>
            </a:r>
          </a:p>
          <a:p>
            <a:pPr lvl="1"/>
            <a:r>
              <a:rPr lang="en-US" dirty="0"/>
              <a:t>Spark Streaming API</a:t>
            </a:r>
          </a:p>
          <a:p>
            <a:pPr lvl="1"/>
            <a:r>
              <a:rPr lang="en-US" dirty="0"/>
              <a:t>Kafka</a:t>
            </a:r>
          </a:p>
          <a:p>
            <a:pPr lvl="1"/>
            <a:r>
              <a:rPr lang="en-US" dirty="0"/>
              <a:t>Hive and </a:t>
            </a:r>
            <a:r>
              <a:rPr lang="en-US" dirty="0" smtClean="0"/>
              <a:t>JSON SerDe</a:t>
            </a:r>
            <a:endParaRPr lang="en-US" dirty="0"/>
          </a:p>
        </p:txBody>
      </p:sp>
    </p:spTree>
    <p:extLst>
      <p:ext uri="{BB962C8B-B14F-4D97-AF65-F5344CB8AC3E}">
        <p14:creationId xmlns:p14="http://schemas.microsoft.com/office/powerpoint/2010/main" val="119943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Real time Event Driven Stream </a:t>
            </a:r>
            <a:r>
              <a:rPr lang="en-US" dirty="0" smtClean="0"/>
              <a:t>Processing</a:t>
            </a:r>
            <a:endParaRPr lang="en-US" dirty="0"/>
          </a:p>
        </p:txBody>
      </p:sp>
      <p:grpSp>
        <p:nvGrpSpPr>
          <p:cNvPr id="54" name="Group 53"/>
          <p:cNvGrpSpPr/>
          <p:nvPr/>
        </p:nvGrpSpPr>
        <p:grpSpPr>
          <a:xfrm>
            <a:off x="342749" y="1906817"/>
            <a:ext cx="8213422" cy="4265383"/>
            <a:chOff x="320975" y="-185089"/>
            <a:chExt cx="11473210" cy="4771116"/>
          </a:xfrm>
        </p:grpSpPr>
        <p:pic>
          <p:nvPicPr>
            <p:cNvPr id="55" name="Picture 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486" y="2655934"/>
              <a:ext cx="836519" cy="836519"/>
            </a:xfrm>
            <a:prstGeom prst="rect">
              <a:avLst/>
            </a:prstGeom>
          </p:spPr>
        </p:pic>
        <p:pic>
          <p:nvPicPr>
            <p:cNvPr id="56" name="Picture 5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0034" y="-185089"/>
              <a:ext cx="981427" cy="796178"/>
            </a:xfrm>
            <a:prstGeom prst="rect">
              <a:avLst/>
            </a:prstGeom>
          </p:spPr>
        </p:pic>
        <p:sp>
          <p:nvSpPr>
            <p:cNvPr id="57" name="Rounded Rectangle 56"/>
            <p:cNvSpPr/>
            <p:nvPr/>
          </p:nvSpPr>
          <p:spPr>
            <a:xfrm>
              <a:off x="320976" y="1562579"/>
              <a:ext cx="2425583" cy="929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Custom Twitter Source for Flume</a:t>
              </a:r>
              <a:endParaRPr lang="en-US" sz="1600" dirty="0"/>
            </a:p>
          </p:txBody>
        </p:sp>
        <p:sp>
          <p:nvSpPr>
            <p:cNvPr id="58" name="Rounded Rectangle 57"/>
            <p:cNvSpPr/>
            <p:nvPr/>
          </p:nvSpPr>
          <p:spPr>
            <a:xfrm>
              <a:off x="320975" y="3747247"/>
              <a:ext cx="1588505" cy="8387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Flume Sink to Kafka</a:t>
              </a:r>
              <a:endParaRPr lang="en-US" sz="1600" dirty="0"/>
            </a:p>
          </p:txBody>
        </p:sp>
        <p:sp>
          <p:nvSpPr>
            <p:cNvPr id="59" name="TextBox 58"/>
            <p:cNvSpPr txBox="1"/>
            <p:nvPr/>
          </p:nvSpPr>
          <p:spPr>
            <a:xfrm>
              <a:off x="1688407" y="920931"/>
              <a:ext cx="3612776" cy="400110"/>
            </a:xfrm>
            <a:prstGeom prst="rect">
              <a:avLst/>
            </a:prstGeom>
            <a:noFill/>
          </p:spPr>
          <p:txBody>
            <a:bodyPr wrap="square" rtlCol="0">
              <a:spAutoFit/>
            </a:bodyPr>
            <a:lstStyle/>
            <a:p>
              <a:pPr marL="285750" indent="-285750">
                <a:buFont typeface="Arial" panose="020B0604020202020204" pitchFamily="34" charset="0"/>
                <a:buChar char="•"/>
              </a:pPr>
              <a:r>
                <a:rPr lang="en-US" sz="1000" dirty="0" smtClean="0"/>
                <a:t>Filter twits based on configured keywords</a:t>
              </a:r>
            </a:p>
            <a:p>
              <a:pPr marL="285750" indent="-285750">
                <a:buFont typeface="Arial" panose="020B0604020202020204" pitchFamily="34" charset="0"/>
                <a:buChar char="•"/>
              </a:pPr>
              <a:r>
                <a:rPr lang="en-US" sz="1000" dirty="0" smtClean="0"/>
                <a:t>Use twitter Authentication</a:t>
              </a:r>
              <a:endParaRPr lang="en-US" sz="1000" dirty="0"/>
            </a:p>
          </p:txBody>
        </p:sp>
        <p:cxnSp>
          <p:nvCxnSpPr>
            <p:cNvPr id="60" name="Straight Arrow Connector 59"/>
            <p:cNvCxnSpPr/>
            <p:nvPr/>
          </p:nvCxnSpPr>
          <p:spPr>
            <a:xfrm>
              <a:off x="1439905" y="611088"/>
              <a:ext cx="0" cy="906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1461771" y="2995073"/>
              <a:ext cx="1613123" cy="246221"/>
            </a:xfrm>
            <a:prstGeom prst="rect">
              <a:avLst/>
            </a:prstGeom>
            <a:noFill/>
          </p:spPr>
          <p:txBody>
            <a:bodyPr wrap="square" rtlCol="0">
              <a:spAutoFit/>
            </a:bodyPr>
            <a:lstStyle/>
            <a:p>
              <a:pPr marL="285750" indent="-285750">
                <a:buFont typeface="Arial" panose="020B0604020202020204" pitchFamily="34" charset="0"/>
                <a:buChar char="•"/>
              </a:pPr>
              <a:r>
                <a:rPr lang="en-US" sz="1000" dirty="0" smtClean="0"/>
                <a:t>Memory Channel</a:t>
              </a:r>
            </a:p>
          </p:txBody>
        </p:sp>
        <p:pic>
          <p:nvPicPr>
            <p:cNvPr id="62" name="Picture 6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2875" y="2246721"/>
              <a:ext cx="1135016" cy="1135016"/>
            </a:xfrm>
            <a:prstGeom prst="rect">
              <a:avLst/>
            </a:prstGeom>
          </p:spPr>
        </p:pic>
        <p:cxnSp>
          <p:nvCxnSpPr>
            <p:cNvPr id="64" name="Elbow Connector 63"/>
            <p:cNvCxnSpPr/>
            <p:nvPr/>
          </p:nvCxnSpPr>
          <p:spPr>
            <a:xfrm flipV="1">
              <a:off x="1909480" y="2814918"/>
              <a:ext cx="2258405" cy="139389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622372" y="2810407"/>
              <a:ext cx="3936590" cy="369332"/>
            </a:xfrm>
            <a:prstGeom prst="rect">
              <a:avLst/>
            </a:prstGeom>
            <a:noFill/>
          </p:spPr>
          <p:txBody>
            <a:bodyPr wrap="none" rtlCol="0">
              <a:spAutoFit/>
            </a:bodyPr>
            <a:lstStyle/>
            <a:p>
              <a:r>
                <a:rPr lang="en-US" dirty="0" smtClean="0"/>
                <a:t>Multiple component reading from Kafka</a:t>
              </a:r>
              <a:endParaRPr lang="en-US" dirty="0"/>
            </a:p>
          </p:txBody>
        </p:sp>
        <p:sp>
          <p:nvSpPr>
            <p:cNvPr id="66" name="Rounded Rectangle 65"/>
            <p:cNvSpPr/>
            <p:nvPr/>
          </p:nvSpPr>
          <p:spPr>
            <a:xfrm>
              <a:off x="5748580" y="1431913"/>
              <a:ext cx="2201619" cy="658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Flume Sink to HDFS</a:t>
              </a:r>
              <a:endParaRPr lang="en-US" dirty="0"/>
            </a:p>
          </p:txBody>
        </p:sp>
        <p:sp>
          <p:nvSpPr>
            <p:cNvPr id="67" name="Rounded Rectangle 66"/>
            <p:cNvSpPr/>
            <p:nvPr/>
          </p:nvSpPr>
          <p:spPr>
            <a:xfrm>
              <a:off x="6196858" y="3546480"/>
              <a:ext cx="2975784" cy="853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Spark for Stream Processing</a:t>
              </a:r>
              <a:endParaRPr lang="en-US" dirty="0"/>
            </a:p>
          </p:txBody>
        </p:sp>
        <p:cxnSp>
          <p:nvCxnSpPr>
            <p:cNvPr id="68" name="Straight Arrow Connector 67"/>
            <p:cNvCxnSpPr>
              <a:endCxn id="66" idx="1"/>
            </p:cNvCxnSpPr>
            <p:nvPr/>
          </p:nvCxnSpPr>
          <p:spPr>
            <a:xfrm flipV="1">
              <a:off x="4723521" y="1761159"/>
              <a:ext cx="1025059" cy="731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p:cNvSpPr/>
            <p:nvPr/>
          </p:nvSpPr>
          <p:spPr>
            <a:xfrm>
              <a:off x="8541639" y="433178"/>
              <a:ext cx="1975235" cy="826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Hive Tables using Custom JSON Serdes</a:t>
              </a:r>
              <a:endParaRPr lang="en-US" sz="1600" dirty="0"/>
            </a:p>
          </p:txBody>
        </p:sp>
        <p:cxnSp>
          <p:nvCxnSpPr>
            <p:cNvPr id="70" name="Elbow Connector 69"/>
            <p:cNvCxnSpPr/>
            <p:nvPr/>
          </p:nvCxnSpPr>
          <p:spPr>
            <a:xfrm flipV="1">
              <a:off x="7917158" y="1252450"/>
              <a:ext cx="1621143" cy="521568"/>
            </a:xfrm>
            <a:prstGeom prst="bentConnector3">
              <a:avLst>
                <a:gd name="adj1" fmla="val 10013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3172330" y="3285582"/>
              <a:ext cx="2511379" cy="461665"/>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Retention period of 7 days</a:t>
              </a:r>
            </a:p>
            <a:p>
              <a:pPr marL="285750" indent="-285750">
                <a:buFont typeface="Arial" panose="020B0604020202020204" pitchFamily="34" charset="0"/>
                <a:buChar char="•"/>
              </a:pPr>
              <a:r>
                <a:rPr lang="en-US" sz="1200" dirty="0" smtClean="0"/>
                <a:t>Multiple Partitions</a:t>
              </a:r>
              <a:endParaRPr lang="en-US" sz="1200" dirty="0"/>
            </a:p>
          </p:txBody>
        </p:sp>
        <p:cxnSp>
          <p:nvCxnSpPr>
            <p:cNvPr id="72" name="Elbow Connector 71"/>
            <p:cNvCxnSpPr>
              <a:stCxn id="62" idx="3"/>
              <a:endCxn id="67" idx="1"/>
            </p:cNvCxnSpPr>
            <p:nvPr/>
          </p:nvCxnSpPr>
          <p:spPr>
            <a:xfrm>
              <a:off x="5047890" y="2814229"/>
              <a:ext cx="1148968" cy="115910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664057" y="2023183"/>
              <a:ext cx="2370667"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smtClean="0"/>
                <a:t>Act as back up/ archiving node</a:t>
              </a:r>
              <a:endParaRPr lang="en-US" sz="1200" dirty="0"/>
            </a:p>
          </p:txBody>
        </p:sp>
        <p:sp>
          <p:nvSpPr>
            <p:cNvPr id="74" name="TextBox 73"/>
            <p:cNvSpPr txBox="1"/>
            <p:nvPr/>
          </p:nvSpPr>
          <p:spPr>
            <a:xfrm>
              <a:off x="10273576" y="1321041"/>
              <a:ext cx="1520609" cy="276999"/>
            </a:xfrm>
            <a:prstGeom prst="rect">
              <a:avLst/>
            </a:prstGeom>
            <a:noFill/>
          </p:spPr>
          <p:txBody>
            <a:bodyPr wrap="none" rtlCol="0">
              <a:spAutoFit/>
            </a:bodyPr>
            <a:lstStyle/>
            <a:p>
              <a:pPr marL="285750" indent="-285750">
                <a:buFont typeface="Arial" panose="020B0604020202020204" pitchFamily="34" charset="0"/>
                <a:buChar char="•"/>
              </a:pPr>
              <a:r>
                <a:rPr lang="en-US" sz="1200" dirty="0" smtClean="0"/>
                <a:t>batch processing</a:t>
              </a:r>
              <a:endParaRPr lang="en-US" sz="1200" dirty="0"/>
            </a:p>
          </p:txBody>
        </p:sp>
        <p:pic>
          <p:nvPicPr>
            <p:cNvPr id="76" name="Picture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613" y="2540392"/>
              <a:ext cx="836519" cy="836519"/>
            </a:xfrm>
            <a:prstGeom prst="rect">
              <a:avLst/>
            </a:prstGeom>
          </p:spPr>
        </p:pic>
        <p:cxnSp>
          <p:nvCxnSpPr>
            <p:cNvPr id="77" name="Straight Arrow Connector 76"/>
            <p:cNvCxnSpPr>
              <a:stCxn id="76" idx="2"/>
            </p:cNvCxnSpPr>
            <p:nvPr/>
          </p:nvCxnSpPr>
          <p:spPr>
            <a:xfrm>
              <a:off x="1263874" y="3376911"/>
              <a:ext cx="8965" cy="3391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01003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Autofit/>
          </a:bodyPr>
          <a:lstStyle/>
          <a:p>
            <a:r>
              <a:rPr lang="en-US" sz="3200" dirty="0"/>
              <a:t>Spark Streaming – Twitter sentiment Analysis</a:t>
            </a:r>
          </a:p>
        </p:txBody>
      </p:sp>
      <p:sp>
        <p:nvSpPr>
          <p:cNvPr id="3" name="Content Placeholder 2"/>
          <p:cNvSpPr>
            <a:spLocks noGrp="1"/>
          </p:cNvSpPr>
          <p:nvPr>
            <p:ph idx="1"/>
          </p:nvPr>
        </p:nvSpPr>
        <p:spPr>
          <a:xfrm>
            <a:off x="457200" y="914400"/>
            <a:ext cx="8229600" cy="5791200"/>
          </a:xfrm>
        </p:spPr>
        <p:txBody>
          <a:bodyPr>
            <a:noAutofit/>
          </a:bodyPr>
          <a:lstStyle/>
          <a:p>
            <a:r>
              <a:rPr lang="en-US" sz="1800" dirty="0"/>
              <a:t>Twitter Sentiment Analytics using Apache Spark Streaming APIs and Python</a:t>
            </a:r>
          </a:p>
          <a:p>
            <a:pPr lvl="1"/>
            <a:r>
              <a:rPr lang="en-US" sz="1800" dirty="0"/>
              <a:t>In this project, I learnt about processing live data streams using Spark’s streaming APIs and Python. I performed a basic sentiment analysis of real-time tweets. In addition, I also got a basic introduction to Apache Kafka, which is a queuing service for data streams.</a:t>
            </a:r>
          </a:p>
          <a:p>
            <a:r>
              <a:rPr lang="en-US" sz="1800" dirty="0"/>
              <a:t>A text file(requirements.txt) containing the required python packages: To install all of these at once.:</a:t>
            </a:r>
          </a:p>
          <a:p>
            <a:pPr lvl="1"/>
            <a:r>
              <a:rPr lang="en-US" sz="1800" dirty="0"/>
              <a:t>sudo pip install -r requirements.txt (only missing packages will be installed)</a:t>
            </a:r>
          </a:p>
          <a:p>
            <a:r>
              <a:rPr lang="en-US" sz="1800" dirty="0"/>
              <a:t>Start zookeeper service:</a:t>
            </a:r>
          </a:p>
          <a:p>
            <a:pPr lvl="1"/>
            <a:r>
              <a:rPr lang="en-US" sz="1800" dirty="0"/>
              <a:t>zookeeper-server-start.sh $KAFKA_HOME/config/</a:t>
            </a:r>
            <a:r>
              <a:rPr lang="en-US" sz="1800" dirty="0" err="1"/>
              <a:t>zookeeper.properties</a:t>
            </a:r>
            <a:r>
              <a:rPr lang="en-US" sz="1800" dirty="0"/>
              <a:t> </a:t>
            </a:r>
            <a:endParaRPr lang="en-US" sz="1800" dirty="0"/>
          </a:p>
          <a:p>
            <a:r>
              <a:rPr lang="en-US" sz="1800" dirty="0"/>
              <a:t>Start </a:t>
            </a:r>
            <a:r>
              <a:rPr lang="en-US" sz="1800" dirty="0" err="1"/>
              <a:t>kafka</a:t>
            </a:r>
            <a:r>
              <a:rPr lang="en-US" sz="1800" dirty="0"/>
              <a:t> service: </a:t>
            </a:r>
          </a:p>
          <a:p>
            <a:pPr lvl="1"/>
            <a:r>
              <a:rPr lang="en-US" sz="1800" dirty="0"/>
              <a:t>kafka-server-start.sh $</a:t>
            </a:r>
            <a:r>
              <a:rPr lang="en-US" sz="1800" dirty="0" smtClean="0"/>
              <a:t>KAFKA_HOME/config/</a:t>
            </a:r>
            <a:r>
              <a:rPr lang="en-US" sz="1800" dirty="0" err="1" smtClean="0"/>
              <a:t>server.properties</a:t>
            </a:r>
            <a:endParaRPr lang="en-US" sz="1800" dirty="0" smtClean="0"/>
          </a:p>
          <a:p>
            <a:r>
              <a:rPr lang="en-US" sz="1800" dirty="0" smtClean="0"/>
              <a:t>Verify </a:t>
            </a:r>
            <a:r>
              <a:rPr lang="en-US" sz="1800" dirty="0" err="1" smtClean="0"/>
              <a:t>kafka</a:t>
            </a:r>
            <a:r>
              <a:rPr lang="en-US" sz="1800" dirty="0" smtClean="0"/>
              <a:t> is started</a:t>
            </a:r>
          </a:p>
          <a:p>
            <a:pPr lvl="1"/>
            <a:r>
              <a:rPr lang="en-US" sz="1800" dirty="0"/>
              <a:t>kafka-topics.sh --zookeeper localhost:5181 </a:t>
            </a:r>
            <a:r>
              <a:rPr lang="en-US" sz="1800" dirty="0" smtClean="0"/>
              <a:t>–list</a:t>
            </a:r>
          </a:p>
          <a:p>
            <a:r>
              <a:rPr lang="en-US" sz="1800" dirty="0"/>
              <a:t>Create a topic named </a:t>
            </a:r>
            <a:r>
              <a:rPr lang="en-US" sz="1800" dirty="0" err="1"/>
              <a:t>twitterstream</a:t>
            </a:r>
            <a:r>
              <a:rPr lang="en-US" sz="1800" dirty="0"/>
              <a:t> in </a:t>
            </a:r>
            <a:r>
              <a:rPr lang="en-US" sz="1800" dirty="0" err="1"/>
              <a:t>kafka</a:t>
            </a:r>
            <a:r>
              <a:rPr lang="en-US" sz="1800" dirty="0"/>
              <a:t>: </a:t>
            </a:r>
          </a:p>
          <a:p>
            <a:pPr lvl="1"/>
            <a:r>
              <a:rPr lang="en-US" sz="1800" dirty="0"/>
              <a:t>kafka-topics.sh --create --zookeeper localhost:5181 --partitions 1 --replication-factor 1 --topic </a:t>
            </a:r>
            <a:r>
              <a:rPr lang="en-US" sz="1800" dirty="0" err="1"/>
              <a:t>twitterstream</a:t>
            </a:r>
            <a:r>
              <a:rPr lang="en-US" sz="1800" dirty="0"/>
              <a:t> </a:t>
            </a:r>
          </a:p>
          <a:p>
            <a:pPr lvl="1"/>
            <a:r>
              <a:rPr lang="en-US" sz="1800" dirty="0"/>
              <a:t>kafka-topics.sh --describe --topic </a:t>
            </a:r>
            <a:r>
              <a:rPr lang="en-US" sz="1800" dirty="0" err="1"/>
              <a:t>twitterstream</a:t>
            </a:r>
            <a:r>
              <a:rPr lang="en-US" sz="1800" dirty="0"/>
              <a:t> --zookeeper localhost:5181</a:t>
            </a:r>
          </a:p>
          <a:p>
            <a:pPr lvl="1"/>
            <a:endParaRPr lang="en-US" sz="1800" dirty="0"/>
          </a:p>
        </p:txBody>
      </p:sp>
    </p:spTree>
    <p:extLst>
      <p:ext uri="{BB962C8B-B14F-4D97-AF65-F5344CB8AC3E}">
        <p14:creationId xmlns:p14="http://schemas.microsoft.com/office/powerpoint/2010/main" val="3250184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Autofit/>
          </a:bodyPr>
          <a:lstStyle/>
          <a:p>
            <a:r>
              <a:rPr lang="en-US" sz="3200" dirty="0"/>
              <a:t>Spark Streaming – Twitter sentiment Analysis</a:t>
            </a:r>
          </a:p>
        </p:txBody>
      </p:sp>
      <p:sp>
        <p:nvSpPr>
          <p:cNvPr id="3" name="Content Placeholder 2"/>
          <p:cNvSpPr>
            <a:spLocks noGrp="1"/>
          </p:cNvSpPr>
          <p:nvPr>
            <p:ph idx="1"/>
          </p:nvPr>
        </p:nvSpPr>
        <p:spPr>
          <a:xfrm>
            <a:off x="457200" y="914400"/>
            <a:ext cx="8229600" cy="5791200"/>
          </a:xfrm>
        </p:spPr>
        <p:txBody>
          <a:bodyPr>
            <a:noAutofit/>
          </a:bodyPr>
          <a:lstStyle/>
          <a:p>
            <a:r>
              <a:rPr lang="en-US" sz="1800" dirty="0" smtClean="0"/>
              <a:t>Start </a:t>
            </a:r>
            <a:r>
              <a:rPr lang="en-US" sz="1800" dirty="0"/>
              <a:t>the Flume agent to read data from Twitter</a:t>
            </a:r>
          </a:p>
          <a:p>
            <a:pPr lvl="1"/>
            <a:r>
              <a:rPr lang="en-US" sz="1800" dirty="0"/>
              <a:t>flume-</a:t>
            </a:r>
            <a:r>
              <a:rPr lang="en-US" sz="1800" dirty="0" err="1"/>
              <a:t>ng</a:t>
            </a:r>
            <a:r>
              <a:rPr lang="en-US" sz="1800" dirty="0"/>
              <a:t>  agent -C code/</a:t>
            </a:r>
            <a:r>
              <a:rPr lang="en-US" sz="1800" dirty="0" err="1"/>
              <a:t>SentimentAnalysis</a:t>
            </a:r>
            <a:r>
              <a:rPr lang="en-US" sz="1800" dirty="0"/>
              <a:t>/jar/flume-sources-1.0-SNAPSHOT.jar --conf $FLUME_HOME/conf --conf-file code/</a:t>
            </a:r>
            <a:r>
              <a:rPr lang="en-US" sz="1800" dirty="0" err="1"/>
              <a:t>SentimentAnalysis</a:t>
            </a:r>
            <a:r>
              <a:rPr lang="en-US" sz="1800" dirty="0"/>
              <a:t>/flume-prop/flume-twitter-</a:t>
            </a:r>
            <a:r>
              <a:rPr lang="en-US" sz="1800" dirty="0" err="1"/>
              <a:t>kafka.conf</a:t>
            </a:r>
            <a:r>
              <a:rPr lang="en-US" sz="1800" dirty="0"/>
              <a:t> --name </a:t>
            </a:r>
            <a:r>
              <a:rPr lang="en-US" sz="1800" dirty="0" err="1"/>
              <a:t>TwitterAgent</a:t>
            </a:r>
            <a:r>
              <a:rPr lang="en-US" sz="1800" dirty="0"/>
              <a:t> -</a:t>
            </a:r>
            <a:r>
              <a:rPr lang="en-US" sz="1800" dirty="0" err="1" smtClean="0"/>
              <a:t>Dflume.root.logger</a:t>
            </a:r>
            <a:r>
              <a:rPr lang="en-US" sz="1800" dirty="0" smtClean="0"/>
              <a:t>=</a:t>
            </a:r>
            <a:r>
              <a:rPr lang="en-US" sz="1800" dirty="0" err="1" smtClean="0"/>
              <a:t>DEBUG,console</a:t>
            </a:r>
            <a:endParaRPr lang="en-US" sz="1800" dirty="0" smtClean="0"/>
          </a:p>
          <a:p>
            <a:r>
              <a:rPr lang="en-US" sz="1800" dirty="0" smtClean="0"/>
              <a:t>To </a:t>
            </a:r>
            <a:r>
              <a:rPr lang="en-US" sz="1800" dirty="0"/>
              <a:t>check if the data is landing in </a:t>
            </a:r>
            <a:r>
              <a:rPr lang="en-US" sz="1800" dirty="0" smtClean="0"/>
              <a:t>Kafka</a:t>
            </a:r>
            <a:r>
              <a:rPr lang="en-US" sz="1800" dirty="0" smtClean="0"/>
              <a:t>, create a consumer</a:t>
            </a:r>
            <a:endParaRPr lang="en-US" sz="1800" dirty="0"/>
          </a:p>
          <a:p>
            <a:pPr lvl="1"/>
            <a:r>
              <a:rPr lang="en-US" sz="1800" dirty="0"/>
              <a:t>kafka-console-consumer.sh --zookeeper localhost:5181 --topic </a:t>
            </a:r>
            <a:r>
              <a:rPr lang="en-US" sz="1800" dirty="0" err="1"/>
              <a:t>twitterstream</a:t>
            </a:r>
            <a:r>
              <a:rPr lang="en-US" sz="1800" dirty="0"/>
              <a:t> --</a:t>
            </a:r>
            <a:r>
              <a:rPr lang="en-US" sz="1800" dirty="0" smtClean="0"/>
              <a:t>from-beginning</a:t>
            </a:r>
          </a:p>
          <a:p>
            <a:r>
              <a:rPr lang="en-US" sz="1800" dirty="0" smtClean="0"/>
              <a:t>Running </a:t>
            </a:r>
            <a:r>
              <a:rPr lang="en-US" sz="1800" dirty="0"/>
              <a:t>the Stream Analysis Program: </a:t>
            </a:r>
          </a:p>
          <a:p>
            <a:pPr lvl="1"/>
            <a:r>
              <a:rPr lang="en-US" sz="1800" dirty="0"/>
              <a:t>spark-submit --packages org.apache.spark:spark-streaming-kafka-0-8-assembly_2.11:2.3.1 </a:t>
            </a:r>
            <a:r>
              <a:rPr lang="en-US" sz="1800" dirty="0" smtClean="0"/>
              <a:t>code/SentimentAnalysis/twitterStream.py</a:t>
            </a:r>
          </a:p>
          <a:p>
            <a:pPr lvl="1"/>
            <a:r>
              <a:rPr lang="en-US" sz="1800" dirty="0" smtClean="0"/>
              <a:t>Verify the output as it shows below</a:t>
            </a:r>
          </a:p>
          <a:p>
            <a:pPr lvl="2"/>
            <a:r>
              <a:rPr lang="en-US" sz="1800" dirty="0" smtClean="0"/>
              <a:t>the total number of positive comments and negative comments</a:t>
            </a:r>
          </a:p>
          <a:p>
            <a:pPr lvl="2"/>
            <a:r>
              <a:rPr lang="en-US" sz="1800" dirty="0" smtClean="0"/>
              <a:t>Total number of #TAGs in comment</a:t>
            </a:r>
          </a:p>
          <a:p>
            <a:pPr lvl="2"/>
            <a:r>
              <a:rPr lang="en-US" sz="1800" dirty="0" smtClean="0"/>
              <a:t>Total number of comments per batch</a:t>
            </a:r>
          </a:p>
          <a:p>
            <a:pPr lvl="1"/>
            <a:endParaRPr lang="en-US" sz="1800" dirty="0"/>
          </a:p>
        </p:txBody>
      </p:sp>
    </p:spTree>
    <p:extLst>
      <p:ext uri="{BB962C8B-B14F-4D97-AF65-F5344CB8AC3E}">
        <p14:creationId xmlns:p14="http://schemas.microsoft.com/office/powerpoint/2010/main" val="3323829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Hive-Twitter Analysis</a:t>
            </a:r>
            <a:endParaRPr lang="en-US" dirty="0"/>
          </a:p>
        </p:txBody>
      </p:sp>
      <p:sp>
        <p:nvSpPr>
          <p:cNvPr id="3" name="Content Placeholder 2"/>
          <p:cNvSpPr>
            <a:spLocks noGrp="1"/>
          </p:cNvSpPr>
          <p:nvPr>
            <p:ph idx="1"/>
          </p:nvPr>
        </p:nvSpPr>
        <p:spPr>
          <a:xfrm>
            <a:off x="457200" y="1524000"/>
            <a:ext cx="8229600" cy="4525963"/>
          </a:xfrm>
        </p:spPr>
        <p:txBody>
          <a:bodyPr>
            <a:normAutofit/>
          </a:bodyPr>
          <a:lstStyle/>
          <a:p>
            <a:r>
              <a:rPr lang="en-US" sz="2000" dirty="0"/>
              <a:t>create </a:t>
            </a:r>
            <a:r>
              <a:rPr lang="en-US" sz="2000" dirty="0" smtClean="0"/>
              <a:t>hdfs path</a:t>
            </a:r>
            <a:endParaRPr lang="en-US" sz="2000" dirty="0"/>
          </a:p>
          <a:p>
            <a:pPr lvl="1"/>
            <a:r>
              <a:rPr lang="en-US" sz="2000" dirty="0"/>
              <a:t>hadoop fs -mkdir /</a:t>
            </a:r>
            <a:r>
              <a:rPr lang="en-US" sz="2000" dirty="0" smtClean="0"/>
              <a:t>user/</a:t>
            </a:r>
            <a:r>
              <a:rPr lang="en-US" sz="2000" dirty="0" err="1" smtClean="0"/>
              <a:t>notroot</a:t>
            </a:r>
            <a:r>
              <a:rPr lang="en-US" sz="2000" dirty="0" smtClean="0"/>
              <a:t>/</a:t>
            </a:r>
            <a:r>
              <a:rPr lang="en-US" sz="2000" dirty="0" err="1" smtClean="0"/>
              <a:t>Twitterdata</a:t>
            </a:r>
            <a:endParaRPr lang="en-US" sz="2000" dirty="0"/>
          </a:p>
          <a:p>
            <a:r>
              <a:rPr lang="en-US" sz="2000" dirty="0" smtClean="0"/>
              <a:t>Run the flume agent</a:t>
            </a:r>
          </a:p>
          <a:p>
            <a:pPr lvl="1"/>
            <a:r>
              <a:rPr lang="en-US" sz="2000" dirty="0" smtClean="0"/>
              <a:t>flume-</a:t>
            </a:r>
            <a:r>
              <a:rPr lang="en-US" sz="2000" dirty="0" err="1" smtClean="0"/>
              <a:t>ng</a:t>
            </a:r>
            <a:r>
              <a:rPr lang="en-US" sz="2000" dirty="0" smtClean="0"/>
              <a:t>  </a:t>
            </a:r>
            <a:r>
              <a:rPr lang="en-US" sz="2000" dirty="0"/>
              <a:t>agent -C </a:t>
            </a:r>
            <a:r>
              <a:rPr lang="en-US" sz="2000" dirty="0" smtClean="0"/>
              <a:t>code/</a:t>
            </a:r>
            <a:r>
              <a:rPr lang="en-US" sz="2000" dirty="0" err="1" smtClean="0"/>
              <a:t>SentimentAnalysis</a:t>
            </a:r>
            <a:r>
              <a:rPr lang="en-US" sz="2000" dirty="0" smtClean="0"/>
              <a:t>/jar/flume-sources-1.0-SNAPSHOT.jar </a:t>
            </a:r>
            <a:r>
              <a:rPr lang="en-US" sz="2000" dirty="0"/>
              <a:t>--conf $FLUME_HOME/conf</a:t>
            </a:r>
            <a:r>
              <a:rPr lang="en-US" sz="2000" dirty="0" smtClean="0"/>
              <a:t> </a:t>
            </a:r>
            <a:r>
              <a:rPr lang="en-US" sz="2000" dirty="0"/>
              <a:t>--conf-file code/</a:t>
            </a:r>
            <a:r>
              <a:rPr lang="en-US" sz="2000" dirty="0" err="1"/>
              <a:t>SentimentAnalysis</a:t>
            </a:r>
            <a:r>
              <a:rPr lang="en-US" sz="2000" dirty="0"/>
              <a:t>/flume-prop/flume-twitter-</a:t>
            </a:r>
            <a:r>
              <a:rPr lang="en-US" sz="2000" dirty="0" err="1"/>
              <a:t>hdfs.conf</a:t>
            </a:r>
            <a:r>
              <a:rPr lang="en-US" sz="2000" dirty="0"/>
              <a:t> --name </a:t>
            </a:r>
            <a:r>
              <a:rPr lang="en-US" sz="2000" dirty="0" err="1"/>
              <a:t>TwitterAgent</a:t>
            </a:r>
            <a:r>
              <a:rPr lang="en-US" sz="2000" dirty="0"/>
              <a:t> -</a:t>
            </a:r>
            <a:r>
              <a:rPr lang="en-US" sz="2000" dirty="0" err="1"/>
              <a:t>Dflume.root.logger</a:t>
            </a:r>
            <a:r>
              <a:rPr lang="en-US" sz="2000" dirty="0"/>
              <a:t>=</a:t>
            </a:r>
            <a:r>
              <a:rPr lang="en-US" sz="2000" dirty="0" err="1"/>
              <a:t>DEBUG,console</a:t>
            </a:r>
            <a:endParaRPr lang="en-US" sz="2000" dirty="0"/>
          </a:p>
          <a:p>
            <a:r>
              <a:rPr lang="en-US" sz="2000" dirty="0" smtClean="0"/>
              <a:t>Verify </a:t>
            </a:r>
            <a:r>
              <a:rPr lang="en-US" sz="2000" dirty="0"/>
              <a:t>the location in HDFS</a:t>
            </a:r>
          </a:p>
          <a:p>
            <a:pPr lvl="1"/>
            <a:r>
              <a:rPr lang="en-US" sz="2000" dirty="0"/>
              <a:t>hadoop fs </a:t>
            </a:r>
            <a:r>
              <a:rPr lang="en-US" sz="2000" dirty="0" smtClean="0"/>
              <a:t>-ls /user/</a:t>
            </a:r>
            <a:r>
              <a:rPr lang="en-US" sz="2000" dirty="0" err="1" smtClean="0"/>
              <a:t>notroot</a:t>
            </a:r>
            <a:r>
              <a:rPr lang="en-US" sz="2000" dirty="0" smtClean="0"/>
              <a:t>/</a:t>
            </a:r>
            <a:r>
              <a:rPr lang="en-US" sz="2000" dirty="0" err="1" smtClean="0"/>
              <a:t>Twitterdata</a:t>
            </a:r>
            <a:endParaRPr lang="en-US" sz="2000" dirty="0"/>
          </a:p>
          <a:p>
            <a:pPr lvl="1"/>
            <a:r>
              <a:rPr lang="en-US" sz="2000" dirty="0" smtClean="0"/>
              <a:t>verify </a:t>
            </a:r>
            <a:r>
              <a:rPr lang="en-US" sz="2000" dirty="0"/>
              <a:t>the json using </a:t>
            </a:r>
            <a:r>
              <a:rPr lang="en-US" sz="2000" dirty="0">
                <a:hlinkClick r:id="rId2"/>
              </a:rPr>
              <a:t>https://jsonlint.com</a:t>
            </a:r>
            <a:r>
              <a:rPr lang="en-US" sz="2000" dirty="0" smtClean="0">
                <a:hlinkClick r:id="rId2"/>
              </a:rPr>
              <a:t>/</a:t>
            </a:r>
            <a:endParaRPr lang="en-US" sz="2000" dirty="0" smtClean="0"/>
          </a:p>
          <a:p>
            <a:endParaRPr lang="en-US" sz="2400" dirty="0"/>
          </a:p>
        </p:txBody>
      </p:sp>
    </p:spTree>
    <p:extLst>
      <p:ext uri="{BB962C8B-B14F-4D97-AF65-F5344CB8AC3E}">
        <p14:creationId xmlns:p14="http://schemas.microsoft.com/office/powerpoint/2010/main" val="225167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Analysis</a:t>
            </a:r>
          </a:p>
        </p:txBody>
      </p:sp>
      <p:sp>
        <p:nvSpPr>
          <p:cNvPr id="3" name="Content Placeholder 2"/>
          <p:cNvSpPr>
            <a:spLocks noGrp="1"/>
          </p:cNvSpPr>
          <p:nvPr>
            <p:ph idx="1"/>
          </p:nvPr>
        </p:nvSpPr>
        <p:spPr>
          <a:xfrm>
            <a:off x="457200" y="1600206"/>
            <a:ext cx="8229600" cy="4876794"/>
          </a:xfrm>
        </p:spPr>
        <p:txBody>
          <a:bodyPr>
            <a:noAutofit/>
          </a:bodyPr>
          <a:lstStyle/>
          <a:p>
            <a:r>
              <a:rPr lang="en-US" sz="2400" dirty="0" smtClean="0"/>
              <a:t>Create hive table</a:t>
            </a:r>
          </a:p>
          <a:p>
            <a:pPr lvl="1"/>
            <a:r>
              <a:rPr lang="en-US" sz="2000" dirty="0"/>
              <a:t>h</a:t>
            </a:r>
            <a:r>
              <a:rPr lang="en-US" sz="2000" dirty="0" smtClean="0"/>
              <a:t>ive -f 'code/</a:t>
            </a:r>
            <a:r>
              <a:rPr lang="en-US" sz="2000" dirty="0" err="1" smtClean="0"/>
              <a:t>SentimentAnalysis</a:t>
            </a:r>
            <a:r>
              <a:rPr lang="en-US" sz="2000" dirty="0" smtClean="0"/>
              <a:t>/hive-script/hive-create-</a:t>
            </a:r>
            <a:r>
              <a:rPr lang="en-US" sz="2000" dirty="0" err="1" smtClean="0"/>
              <a:t>table.hql</a:t>
            </a:r>
            <a:r>
              <a:rPr lang="en-US" sz="2000" dirty="0" smtClean="0"/>
              <a:t>'</a:t>
            </a:r>
          </a:p>
          <a:p>
            <a:r>
              <a:rPr lang="en-US" sz="2400" dirty="0" smtClean="0"/>
              <a:t>Find out most followed user</a:t>
            </a:r>
          </a:p>
          <a:p>
            <a:pPr lvl="1"/>
            <a:r>
              <a:rPr lang="en-US" sz="1800" dirty="0" smtClean="0"/>
              <a:t>select </a:t>
            </a:r>
            <a:r>
              <a:rPr lang="en-US" sz="1800" dirty="0" err="1" smtClean="0"/>
              <a:t>user.screen_name</a:t>
            </a:r>
            <a:r>
              <a:rPr lang="en-US" sz="1800" dirty="0" smtClean="0"/>
              <a:t>, </a:t>
            </a:r>
            <a:r>
              <a:rPr lang="en-US" sz="1800" dirty="0" err="1" smtClean="0"/>
              <a:t>user.followers_count</a:t>
            </a:r>
            <a:r>
              <a:rPr lang="en-US" sz="1800" dirty="0" smtClean="0"/>
              <a:t> c from </a:t>
            </a:r>
            <a:r>
              <a:rPr lang="en-US" sz="1800" dirty="0" err="1" smtClean="0"/>
              <a:t>tweetsDBS</a:t>
            </a:r>
            <a:r>
              <a:rPr lang="en-US" sz="1800" dirty="0" smtClean="0"/>
              <a:t> order by c desc;</a:t>
            </a:r>
          </a:p>
          <a:p>
            <a:r>
              <a:rPr lang="en-US" sz="2400" dirty="0" smtClean="0"/>
              <a:t>Find out </a:t>
            </a:r>
            <a:r>
              <a:rPr lang="en-US" sz="2400" dirty="0" err="1" smtClean="0"/>
              <a:t>retweet</a:t>
            </a:r>
            <a:r>
              <a:rPr lang="en-US" sz="2400" dirty="0" smtClean="0"/>
              <a:t> count</a:t>
            </a:r>
          </a:p>
          <a:p>
            <a:pPr lvl="1"/>
            <a:r>
              <a:rPr lang="en-US" sz="1800" dirty="0" smtClean="0"/>
              <a:t>SELECT </a:t>
            </a:r>
            <a:r>
              <a:rPr lang="en-US" sz="1800" dirty="0" err="1" smtClean="0"/>
              <a:t>t.retweeted_screen_name</a:t>
            </a:r>
            <a:r>
              <a:rPr lang="en-US" sz="1800" dirty="0" smtClean="0"/>
              <a:t>, sum(</a:t>
            </a:r>
            <a:r>
              <a:rPr lang="en-US" sz="1800" dirty="0" err="1" smtClean="0"/>
              <a:t>retweets</a:t>
            </a:r>
            <a:r>
              <a:rPr lang="en-US" sz="1800" dirty="0" smtClean="0"/>
              <a:t>) AS </a:t>
            </a:r>
            <a:r>
              <a:rPr lang="en-US" sz="1800" dirty="0" err="1" smtClean="0"/>
              <a:t>total_retweets</a:t>
            </a:r>
            <a:r>
              <a:rPr lang="en-US" sz="1800" dirty="0" smtClean="0"/>
              <a:t> FROM (SELECT </a:t>
            </a:r>
            <a:r>
              <a:rPr lang="en-US" sz="1800" dirty="0" err="1" smtClean="0"/>
              <a:t>retweeted_status.user.screen_name</a:t>
            </a:r>
            <a:r>
              <a:rPr lang="en-US" sz="1800" dirty="0" smtClean="0"/>
              <a:t> as </a:t>
            </a:r>
            <a:r>
              <a:rPr lang="en-US" sz="1800" dirty="0" err="1" smtClean="0"/>
              <a:t>retweeted_screen_name</a:t>
            </a:r>
            <a:r>
              <a:rPr lang="en-US" sz="1800" dirty="0" smtClean="0"/>
              <a:t>, </a:t>
            </a:r>
            <a:r>
              <a:rPr lang="en-US" sz="1800" dirty="0" err="1" smtClean="0"/>
              <a:t>retweeted_status.text</a:t>
            </a:r>
            <a:r>
              <a:rPr lang="en-US" sz="1800" dirty="0" smtClean="0"/>
              <a:t>, max(</a:t>
            </a:r>
            <a:r>
              <a:rPr lang="en-US" sz="1800" dirty="0" err="1" smtClean="0"/>
              <a:t>retweet_count</a:t>
            </a:r>
            <a:r>
              <a:rPr lang="en-US" sz="1800" dirty="0" smtClean="0"/>
              <a:t>) as </a:t>
            </a:r>
            <a:r>
              <a:rPr lang="en-US" sz="1800" dirty="0" err="1" smtClean="0"/>
              <a:t>retweets</a:t>
            </a:r>
            <a:r>
              <a:rPr lang="en-US" sz="1800" dirty="0" smtClean="0"/>
              <a:t> FROM </a:t>
            </a:r>
            <a:r>
              <a:rPr lang="en-US" sz="1800" dirty="0" err="1" smtClean="0"/>
              <a:t>tweetsDBS</a:t>
            </a:r>
            <a:r>
              <a:rPr lang="en-US" sz="1800" dirty="0" smtClean="0"/>
              <a:t> GROUP BY </a:t>
            </a:r>
            <a:r>
              <a:rPr lang="en-US" sz="1800" dirty="0" err="1" smtClean="0"/>
              <a:t>retweeted_status.user.screen_name</a:t>
            </a:r>
            <a:r>
              <a:rPr lang="en-US" sz="1800" dirty="0" smtClean="0"/>
              <a:t>, </a:t>
            </a:r>
            <a:r>
              <a:rPr lang="en-US" sz="1800" dirty="0" err="1" smtClean="0"/>
              <a:t>retweeted_status.text</a:t>
            </a:r>
            <a:r>
              <a:rPr lang="en-US" sz="1800" dirty="0" smtClean="0"/>
              <a:t>) t GROUP BY </a:t>
            </a:r>
            <a:r>
              <a:rPr lang="en-US" sz="1800" dirty="0" err="1" smtClean="0"/>
              <a:t>t.retweeted_screen_name</a:t>
            </a:r>
            <a:r>
              <a:rPr lang="en-US" sz="1800" dirty="0" smtClean="0"/>
              <a:t> ORDER BY </a:t>
            </a:r>
            <a:r>
              <a:rPr lang="en-US" sz="1800" dirty="0" err="1" smtClean="0"/>
              <a:t>total_retweets</a:t>
            </a:r>
            <a:r>
              <a:rPr lang="en-US" sz="1800" dirty="0" smtClean="0"/>
              <a:t> DESC LIMIT 10;</a:t>
            </a:r>
            <a:endParaRPr lang="en-US" sz="1800" dirty="0"/>
          </a:p>
        </p:txBody>
      </p:sp>
    </p:spTree>
    <p:extLst>
      <p:ext uri="{BB962C8B-B14F-4D97-AF65-F5344CB8AC3E}">
        <p14:creationId xmlns:p14="http://schemas.microsoft.com/office/powerpoint/2010/main" val="191899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0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3932</TotalTime>
  <Words>514</Words>
  <Application>Microsoft Office PowerPoint</Application>
  <PresentationFormat>On-screen Show (4:3)</PresentationFormat>
  <Paragraphs>70</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 Theme</vt:lpstr>
      <vt:lpstr>1_Office Theme</vt:lpstr>
      <vt:lpstr>Project Overview</vt:lpstr>
      <vt:lpstr>Components Used</vt:lpstr>
      <vt:lpstr>Real time Event Driven Stream Processing</vt:lpstr>
      <vt:lpstr>Spark Streaming – Twitter sentiment Analysis</vt:lpstr>
      <vt:lpstr>Spark Streaming – Twitter sentiment Analysis</vt:lpstr>
      <vt:lpstr>Hive-Twitter Analysis</vt:lpstr>
      <vt:lpstr>Hive Analysis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soham</cp:lastModifiedBy>
  <cp:revision>482</cp:revision>
  <dcterms:created xsi:type="dcterms:W3CDTF">2006-08-16T00:00:00Z</dcterms:created>
  <dcterms:modified xsi:type="dcterms:W3CDTF">2018-12-25T12:28:49Z</dcterms:modified>
</cp:coreProperties>
</file>