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8"/>
  </p:notesMasterIdLst>
  <p:handoutMasterIdLst>
    <p:handoutMasterId r:id="rId9"/>
  </p:handoutMasterIdLst>
  <p:sldIdLst>
    <p:sldId id="703" r:id="rId4"/>
    <p:sldId id="699" r:id="rId5"/>
    <p:sldId id="704" r:id="rId6"/>
    <p:sldId id="690" r:id="rId7"/>
  </p:sldIdLst>
  <p:sldSz cx="9144000" cy="6858000" type="screen4x3"/>
  <p:notesSz cx="6858000" cy="9144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2349" autoAdjust="0"/>
  </p:normalViewPr>
  <p:slideViewPr>
    <p:cSldViewPr>
      <p:cViewPr varScale="1">
        <p:scale>
          <a:sx n="72" d="100"/>
          <a:sy n="72" d="100"/>
        </p:scale>
        <p:origin x="1254" y="78"/>
      </p:cViewPr>
      <p:guideLst>
        <p:guide orient="horz" pos="2160"/>
        <p:guide pos="2880"/>
      </p:guideLst>
    </p:cSldViewPr>
  </p:slideViewPr>
  <p:outlineViewPr>
    <p:cViewPr>
      <p:scale>
        <a:sx n="33" d="100"/>
        <a:sy n="33" d="100"/>
      </p:scale>
      <p:origin x="48" y="68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12/25/2018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extLst>
      <p:ext uri="{BB962C8B-B14F-4D97-AF65-F5344CB8AC3E}">
        <p14:creationId xmlns:p14="http://schemas.microsoft.com/office/powerpoint/2010/main" val="9384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12/25/2018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393" rtl="0" eaLnBrk="1" latinLnBrk="0" hangingPunct="1">
      <a:defRPr sz="1200" kern="1200">
        <a:solidFill>
          <a:schemeClr val="tx1"/>
        </a:solidFill>
        <a:latin typeface="+mn-lt"/>
        <a:ea typeface="+mn-ea"/>
        <a:cs typeface="+mn-cs"/>
      </a:defRPr>
    </a:lvl1pPr>
    <a:lvl2pPr marL="457200"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92" algn="l" defTabSz="914393" rtl="0" eaLnBrk="1" latinLnBrk="0" hangingPunct="1">
      <a:defRPr sz="1200" kern="1200">
        <a:solidFill>
          <a:schemeClr val="tx1"/>
        </a:solidFill>
        <a:latin typeface="+mn-lt"/>
        <a:ea typeface="+mn-ea"/>
        <a:cs typeface="+mn-cs"/>
      </a:defRPr>
    </a:lvl4pPr>
    <a:lvl5pPr marL="1828786" algn="l" defTabSz="914393" rtl="0" eaLnBrk="1" latinLnBrk="0" hangingPunct="1">
      <a:defRPr sz="1200" kern="1200">
        <a:solidFill>
          <a:schemeClr val="tx1"/>
        </a:solidFill>
        <a:latin typeface="+mn-lt"/>
        <a:ea typeface="+mn-ea"/>
        <a:cs typeface="+mn-cs"/>
      </a:defRPr>
    </a:lvl5pPr>
    <a:lvl6pPr marL="2285985" algn="l" defTabSz="914393" rtl="0" eaLnBrk="1" latinLnBrk="0" hangingPunct="1">
      <a:defRPr sz="1200" kern="1200">
        <a:solidFill>
          <a:schemeClr val="tx1"/>
        </a:solidFill>
        <a:latin typeface="+mn-lt"/>
        <a:ea typeface="+mn-ea"/>
        <a:cs typeface="+mn-cs"/>
      </a:defRPr>
    </a:lvl6pPr>
    <a:lvl7pPr marL="2743180" algn="l" defTabSz="914393" rtl="0" eaLnBrk="1" latinLnBrk="0" hangingPunct="1">
      <a:defRPr sz="1200" kern="1200">
        <a:solidFill>
          <a:schemeClr val="tx1"/>
        </a:solidFill>
        <a:latin typeface="+mn-lt"/>
        <a:ea typeface="+mn-ea"/>
        <a:cs typeface="+mn-cs"/>
      </a:defRPr>
    </a:lvl7pPr>
    <a:lvl8pPr marL="3200379" algn="l" defTabSz="914393" rtl="0" eaLnBrk="1" latinLnBrk="0" hangingPunct="1">
      <a:defRPr sz="1200" kern="1200">
        <a:solidFill>
          <a:schemeClr val="tx1"/>
        </a:solidFill>
        <a:latin typeface="+mn-lt"/>
        <a:ea typeface="+mn-ea"/>
        <a:cs typeface="+mn-cs"/>
      </a:defRPr>
    </a:lvl8pPr>
    <a:lvl9pPr marL="3657573" algn="l" defTabSz="9143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a:t>
            </a:fld>
            <a:endParaRPr lang="en-US"/>
          </a:p>
        </p:txBody>
      </p:sp>
    </p:spTree>
    <p:extLst>
      <p:ext uri="{BB962C8B-B14F-4D97-AF65-F5344CB8AC3E}">
        <p14:creationId xmlns:p14="http://schemas.microsoft.com/office/powerpoint/2010/main" val="106803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3</a:t>
            </a:fld>
            <a:endParaRPr lang="en-US"/>
          </a:p>
        </p:txBody>
      </p:sp>
    </p:spTree>
    <p:extLst>
      <p:ext uri="{BB962C8B-B14F-4D97-AF65-F5344CB8AC3E}">
        <p14:creationId xmlns:p14="http://schemas.microsoft.com/office/powerpoint/2010/main" val="778373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3" indent="0" algn="ctr">
              <a:buNone/>
              <a:defRPr>
                <a:solidFill>
                  <a:schemeClr val="tx1">
                    <a:tint val="75000"/>
                  </a:schemeClr>
                </a:solidFill>
              </a:defRPr>
            </a:lvl3pPr>
            <a:lvl4pPr marL="1371592" indent="0" algn="ctr">
              <a:buNone/>
              <a:defRPr>
                <a:solidFill>
                  <a:schemeClr val="tx1">
                    <a:tint val="75000"/>
                  </a:schemeClr>
                </a:solidFill>
              </a:defRPr>
            </a:lvl4pPr>
            <a:lvl5pPr marL="1828786" indent="0" algn="ctr">
              <a:buNone/>
              <a:defRPr>
                <a:solidFill>
                  <a:schemeClr val="tx1">
                    <a:tint val="75000"/>
                  </a:schemeClr>
                </a:solidFill>
              </a:defRPr>
            </a:lvl5pPr>
            <a:lvl6pPr marL="2285985" indent="0" algn="ctr">
              <a:buNone/>
              <a:defRPr>
                <a:solidFill>
                  <a:schemeClr val="tx1">
                    <a:tint val="75000"/>
                  </a:schemeClr>
                </a:solidFill>
              </a:defRPr>
            </a:lvl6pPr>
            <a:lvl7pPr marL="2743180" indent="0" algn="ctr">
              <a:buNone/>
              <a:defRPr>
                <a:solidFill>
                  <a:schemeClr val="tx1">
                    <a:tint val="75000"/>
                  </a:schemeClr>
                </a:solidFill>
              </a:defRPr>
            </a:lvl7pPr>
            <a:lvl8pPr marL="3200379" indent="0" algn="ctr">
              <a:buNone/>
              <a:defRPr>
                <a:solidFill>
                  <a:schemeClr val="tx1">
                    <a:tint val="75000"/>
                  </a:schemeClr>
                </a:solidFill>
              </a:defRPr>
            </a:lvl8pPr>
            <a:lvl9pPr marL="36575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596C7E-F256-4849-B7B8-10B520DC0049}"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DB8DF-D106-4EC9-99D8-8EE094B0F009}"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74905-2541-46AA-B26E-0F6FAEA80D98}"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2993" indent="-228600">
              <a:buFont typeface="Wingdings" pitchFamily="2" charset="2"/>
              <a:buChar char="ü"/>
              <a:defRPr/>
            </a:lvl3pPr>
            <a:lvl4pPr marL="1600187"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177CE-73BD-4BA2-A09E-C28B4C5D1ECA}"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defTabSz="914400">
              <a:lnSpc>
                <a:spcPts val="2200"/>
              </a:lnSpc>
              <a:spcBef>
                <a:spcPct val="0"/>
              </a:spcBef>
              <a:defRPr/>
            </a:pPr>
            <a:r>
              <a:rPr lang="en-US" sz="1300" b="1" dirty="0">
                <a:solidFill>
                  <a:srgbClr val="376092"/>
                </a:solidFill>
              </a:rPr>
              <a:t>care@edupristine.com</a:t>
            </a:r>
          </a:p>
          <a:p>
            <a:pPr defTabSz="914400">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defTabSz="914400"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3" indent="0">
              <a:buNone/>
              <a:defRPr sz="1600">
                <a:solidFill>
                  <a:schemeClr val="tx1">
                    <a:tint val="75000"/>
                  </a:schemeClr>
                </a:solidFill>
              </a:defRPr>
            </a:lvl3pPr>
            <a:lvl4pPr marL="1371592" indent="0">
              <a:buNone/>
              <a:defRPr sz="1400">
                <a:solidFill>
                  <a:schemeClr val="tx1">
                    <a:tint val="75000"/>
                  </a:schemeClr>
                </a:solidFill>
              </a:defRPr>
            </a:lvl4pPr>
            <a:lvl5pPr marL="1828786" indent="0">
              <a:buNone/>
              <a:defRPr sz="1400">
                <a:solidFill>
                  <a:schemeClr val="tx1">
                    <a:tint val="75000"/>
                  </a:schemeClr>
                </a:solidFill>
              </a:defRPr>
            </a:lvl5pPr>
            <a:lvl6pPr marL="2285985" indent="0">
              <a:buNone/>
              <a:defRPr sz="1400">
                <a:solidFill>
                  <a:schemeClr val="tx1">
                    <a:tint val="75000"/>
                  </a:schemeClr>
                </a:solidFill>
              </a:defRPr>
            </a:lvl6pPr>
            <a:lvl7pPr marL="2743180" indent="0">
              <a:buNone/>
              <a:defRPr sz="1400">
                <a:solidFill>
                  <a:schemeClr val="tx1">
                    <a:tint val="75000"/>
                  </a:schemeClr>
                </a:solidFill>
              </a:defRPr>
            </a:lvl7pPr>
            <a:lvl8pPr marL="3200379" indent="0">
              <a:buNone/>
              <a:defRPr sz="1400">
                <a:solidFill>
                  <a:schemeClr val="tx1">
                    <a:tint val="75000"/>
                  </a:schemeClr>
                </a:solidFill>
              </a:defRPr>
            </a:lvl8pPr>
            <a:lvl9pPr marL="365757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95B9-431D-43D6-9C87-F6A5F139C2EF}" type="datetime1">
              <a:rPr lang="en-US" smtClean="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ABA24-D8A7-49D9-A7CF-7ED306EE74D4}" type="datetime1">
              <a:rPr lang="en-US" smtClean="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206305-D5A2-4F02-8CEC-08941AA78B58}" type="datetime1">
              <a:rPr lang="en-US" smtClean="0"/>
              <a:t>12/25/2018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BE856-4EB6-453C-BC69-7EC66187A457}" type="datetime1">
              <a:rPr lang="en-US" smtClean="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CA1F-6ED0-47B2-8E7D-CD307F5F4192}" type="datetime1">
              <a:rPr lang="en-US" smtClean="0"/>
              <a:t>12/25/2018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7"/>
            <a:ext cx="3008313" cy="4691063"/>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5D67C-74EF-42B9-A64E-644EF120E749}" type="datetime1">
              <a:rPr lang="en-US" smtClean="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3" indent="0">
              <a:buNone/>
              <a:defRPr sz="2400"/>
            </a:lvl3pPr>
            <a:lvl4pPr marL="1371592" indent="0">
              <a:buNone/>
              <a:defRPr sz="2000"/>
            </a:lvl4pPr>
            <a:lvl5pPr marL="1828786" indent="0">
              <a:buNone/>
              <a:defRPr sz="2000"/>
            </a:lvl5pPr>
            <a:lvl6pPr marL="2285985" indent="0">
              <a:buNone/>
              <a:defRPr sz="2000"/>
            </a:lvl6pPr>
            <a:lvl7pPr marL="2743180" indent="0">
              <a:buNone/>
              <a:defRPr sz="2000"/>
            </a:lvl7pPr>
            <a:lvl8pPr marL="3200379" indent="0">
              <a:buNone/>
              <a:defRPr sz="2000"/>
            </a:lvl8pPr>
            <a:lvl9pPr marL="365757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5914C-A941-4F48-82EE-86C15DEE67A1}" type="datetime1">
              <a:rPr lang="en-US" smtClean="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12/25/2018</a:t>
            </a:fld>
            <a:endParaRPr lang="en-US" dirty="0"/>
          </a:p>
        </p:txBody>
      </p:sp>
      <p:sp>
        <p:nvSpPr>
          <p:cNvPr id="5" name="Footer Placeholder 4"/>
          <p:cNvSpPr>
            <a:spLocks noGrp="1"/>
          </p:cNvSpPr>
          <p:nvPr>
            <p:ph type="ftr" sz="quarter" idx="3"/>
          </p:nvPr>
        </p:nvSpPr>
        <p:spPr>
          <a:xfrm>
            <a:off x="3124201" y="635635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3"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D8BD707-D9CF-40AE-B4C6-C98DA3205C09}" type="datetimeFigureOut">
              <a:rPr lang="en-US" smtClean="0">
                <a:solidFill>
                  <a:prstClr val="black">
                    <a:tint val="75000"/>
                  </a:prstClr>
                </a:solidFill>
              </a:rPr>
              <a:pPr defTabSz="914400"/>
              <a:t>12/25/2018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eveloper.twitt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twitter.com/en/ap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oogle.co.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 Developer Account</a:t>
            </a:r>
          </a:p>
        </p:txBody>
      </p:sp>
      <p:sp>
        <p:nvSpPr>
          <p:cNvPr id="3" name="Content Placeholder 2"/>
          <p:cNvSpPr>
            <a:spLocks noGrp="1"/>
          </p:cNvSpPr>
          <p:nvPr>
            <p:ph idx="1"/>
          </p:nvPr>
        </p:nvSpPr>
        <p:spPr>
          <a:xfrm>
            <a:off x="457200" y="1600207"/>
            <a:ext cx="8229600" cy="4983155"/>
          </a:xfrm>
        </p:spPr>
        <p:txBody>
          <a:bodyPr>
            <a:normAutofit/>
          </a:bodyPr>
          <a:lstStyle/>
          <a:p>
            <a:r>
              <a:rPr lang="en-US" sz="2000" dirty="0"/>
              <a:t>Go to </a:t>
            </a:r>
            <a:r>
              <a:rPr lang="en-US" sz="2000" dirty="0">
                <a:hlinkClick r:id="rId2"/>
              </a:rPr>
              <a:t>https://developer.twitter.com/</a:t>
            </a:r>
            <a:endParaRPr lang="en-US" sz="2000" dirty="0"/>
          </a:p>
          <a:p>
            <a:r>
              <a:rPr lang="en-US" sz="2000" dirty="0"/>
              <a:t>Click on apply</a:t>
            </a:r>
          </a:p>
          <a:p>
            <a:r>
              <a:rPr lang="en-US" sz="2000" dirty="0"/>
              <a:t>Click on “Apply for a developer account”</a:t>
            </a:r>
          </a:p>
          <a:p>
            <a:r>
              <a:rPr lang="en-US" sz="2000" dirty="0"/>
              <a:t>Login with Twitter credentials or sign up if account is not created.</a:t>
            </a:r>
          </a:p>
          <a:p>
            <a:r>
              <a:rPr lang="en-US" sz="2000" dirty="0"/>
              <a:t>Provide relevant details in below sections</a:t>
            </a:r>
          </a:p>
          <a:p>
            <a:pPr lvl="1"/>
            <a:r>
              <a:rPr lang="en-US" sz="1600" dirty="0"/>
              <a:t>User profile</a:t>
            </a:r>
          </a:p>
          <a:p>
            <a:pPr lvl="1"/>
            <a:r>
              <a:rPr lang="en-US" sz="1600" dirty="0"/>
              <a:t>Account details</a:t>
            </a:r>
          </a:p>
          <a:p>
            <a:pPr lvl="1"/>
            <a:r>
              <a:rPr lang="en-US" sz="1600" dirty="0"/>
              <a:t>Use case details</a:t>
            </a:r>
          </a:p>
          <a:p>
            <a:pPr lvl="2"/>
            <a:r>
              <a:rPr lang="en-US" sz="1200" dirty="0"/>
              <a:t>Refer next slide for sample write up.</a:t>
            </a:r>
          </a:p>
          <a:p>
            <a:pPr lvl="1"/>
            <a:r>
              <a:rPr lang="en-US" sz="1600" dirty="0"/>
              <a:t>Terms of service</a:t>
            </a:r>
          </a:p>
          <a:p>
            <a:pPr lvl="1"/>
            <a:r>
              <a:rPr lang="en-US" sz="1600" dirty="0"/>
              <a:t>Email verification</a:t>
            </a:r>
          </a:p>
          <a:p>
            <a:endParaRPr lang="en-US" sz="2000" dirty="0"/>
          </a:p>
        </p:txBody>
      </p:sp>
    </p:spTree>
    <p:extLst>
      <p:ext uri="{BB962C8B-B14F-4D97-AF65-F5344CB8AC3E}">
        <p14:creationId xmlns:p14="http://schemas.microsoft.com/office/powerpoint/2010/main" val="5072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details</a:t>
            </a:r>
          </a:p>
        </p:txBody>
      </p:sp>
      <p:sp>
        <p:nvSpPr>
          <p:cNvPr id="5" name="Content Placeholder 2">
            <a:extLst>
              <a:ext uri="{FF2B5EF4-FFF2-40B4-BE49-F238E27FC236}">
                <a16:creationId xmlns:a16="http://schemas.microsoft.com/office/drawing/2014/main" id="{1A910A5D-BA12-4F47-AEE0-4020F1975464}"/>
              </a:ext>
            </a:extLst>
          </p:cNvPr>
          <p:cNvSpPr>
            <a:spLocks noGrp="1"/>
          </p:cNvSpPr>
          <p:nvPr>
            <p:ph idx="1"/>
          </p:nvPr>
        </p:nvSpPr>
        <p:spPr>
          <a:xfrm>
            <a:off x="457200" y="1600207"/>
            <a:ext cx="8229600" cy="4525963"/>
          </a:xfrm>
        </p:spPr>
        <p:txBody>
          <a:bodyPr>
            <a:normAutofit/>
          </a:bodyPr>
          <a:lstStyle/>
          <a:p>
            <a:r>
              <a:rPr lang="en-US" sz="2000" dirty="0"/>
              <a:t>1. I’m using Twitter’s APIs to read the tweet data to learn tools like Flume Kafka and Spark.</a:t>
            </a:r>
          </a:p>
          <a:p>
            <a:r>
              <a:rPr lang="en-US" sz="2000" dirty="0"/>
              <a:t>2. I plan to analyze Tweets to understand people comments and about their sentiments.</a:t>
            </a:r>
          </a:p>
          <a:p>
            <a:r>
              <a:rPr lang="en-US" sz="2000" dirty="0"/>
              <a:t>3. No, I will not be Tweeting content. Need only read access.</a:t>
            </a:r>
          </a:p>
          <a:p>
            <a:r>
              <a:rPr lang="en-US" sz="2000" dirty="0"/>
              <a:t>4. Tweets will be not displayed to any user. Counts of words will be used for learning purpose.</a:t>
            </a:r>
          </a:p>
        </p:txBody>
      </p:sp>
    </p:spTree>
    <p:extLst>
      <p:ext uri="{BB962C8B-B14F-4D97-AF65-F5344CB8AC3E}">
        <p14:creationId xmlns:p14="http://schemas.microsoft.com/office/powerpoint/2010/main" val="132182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a:t>
            </a:r>
          </a:p>
        </p:txBody>
      </p:sp>
      <p:sp>
        <p:nvSpPr>
          <p:cNvPr id="5" name="Content Placeholder 2">
            <a:extLst>
              <a:ext uri="{FF2B5EF4-FFF2-40B4-BE49-F238E27FC236}">
                <a16:creationId xmlns:a16="http://schemas.microsoft.com/office/drawing/2014/main" id="{1A910A5D-BA12-4F47-AEE0-4020F1975464}"/>
              </a:ext>
            </a:extLst>
          </p:cNvPr>
          <p:cNvSpPr>
            <a:spLocks noGrp="1"/>
          </p:cNvSpPr>
          <p:nvPr>
            <p:ph idx="1"/>
          </p:nvPr>
        </p:nvSpPr>
        <p:spPr>
          <a:xfrm>
            <a:off x="457200" y="1600207"/>
            <a:ext cx="8229600" cy="4525963"/>
          </a:xfrm>
        </p:spPr>
        <p:txBody>
          <a:bodyPr>
            <a:normAutofit fontScale="92500" lnSpcReduction="10000"/>
          </a:bodyPr>
          <a:lstStyle/>
          <a:p>
            <a:r>
              <a:rPr lang="en-US" sz="2000" dirty="0"/>
              <a:t>Go to </a:t>
            </a:r>
            <a:r>
              <a:rPr lang="en-US" sz="2000" dirty="0">
                <a:hlinkClick r:id="rId3"/>
              </a:rPr>
              <a:t>https://developer.twitter.com/en/apps</a:t>
            </a:r>
            <a:r>
              <a:rPr lang="en-US" sz="2000" dirty="0"/>
              <a:t> and create an app.</a:t>
            </a:r>
          </a:p>
          <a:p>
            <a:r>
              <a:rPr lang="en-US" sz="2000" dirty="0"/>
              <a:t>Fill in the details of the application you'll be using to connect with the API</a:t>
            </a:r>
          </a:p>
          <a:p>
            <a:r>
              <a:rPr lang="en-US" sz="2000" dirty="0"/>
              <a:t>Your application name must be unique. If someone else is already using it, you won't be able to register your application until you can think of something that isn't being used.</a:t>
            </a:r>
          </a:p>
          <a:p>
            <a:r>
              <a:rPr lang="en-US" sz="2000" dirty="0"/>
              <a:t>Website URL (required) – Can be any valid </a:t>
            </a:r>
            <a:r>
              <a:rPr lang="en-US" sz="2000" dirty="0" err="1"/>
              <a:t>url</a:t>
            </a:r>
            <a:r>
              <a:rPr lang="en-US" sz="2000" dirty="0"/>
              <a:t>. Use </a:t>
            </a:r>
            <a:r>
              <a:rPr lang="en-US" sz="2000" dirty="0">
                <a:hlinkClick r:id="rId4"/>
              </a:rPr>
              <a:t>https://www.google.co.in</a:t>
            </a:r>
            <a:r>
              <a:rPr lang="en-US" sz="2000" dirty="0"/>
              <a:t> </a:t>
            </a:r>
          </a:p>
          <a:p>
            <a:r>
              <a:rPr lang="en-US" sz="2000" dirty="0"/>
              <a:t>Tell us how this app will be used (required) – Put some description from use case only.</a:t>
            </a:r>
          </a:p>
          <a:p>
            <a:r>
              <a:rPr lang="en-US" sz="2000" dirty="0"/>
              <a:t>Click on Create your Twitter application</a:t>
            </a:r>
          </a:p>
          <a:p>
            <a:r>
              <a:rPr lang="en-US" sz="2000" dirty="0"/>
              <a:t>Details of your new app will be shown along with your consumer key and consumer secret.</a:t>
            </a:r>
          </a:p>
          <a:p>
            <a:r>
              <a:rPr lang="en-US" sz="2000" dirty="0"/>
              <a:t>If you need access tokens, scroll down and click Create my access token</a:t>
            </a:r>
          </a:p>
          <a:p>
            <a:r>
              <a:rPr lang="en-US" sz="2000" dirty="0"/>
              <a:t>The page will then refresh on the "Details" tab with your new access tokens. You can recreate these at any time if you need to.</a:t>
            </a:r>
          </a:p>
          <a:p>
            <a:endParaRPr lang="en-US" sz="2000" dirty="0"/>
          </a:p>
        </p:txBody>
      </p:sp>
    </p:spTree>
    <p:extLst>
      <p:ext uri="{BB962C8B-B14F-4D97-AF65-F5344CB8AC3E}">
        <p14:creationId xmlns:p14="http://schemas.microsoft.com/office/powerpoint/2010/main" val="88789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D460022-DFAE-4653-889A-4B96A25F8F3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108282</TotalTime>
  <Words>319</Words>
  <Application>Microsoft Office PowerPoint</Application>
  <PresentationFormat>On-screen Show (4:3)</PresentationFormat>
  <Paragraphs>29</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1_Office Theme</vt:lpstr>
      <vt:lpstr>Twitter Developer Account</vt:lpstr>
      <vt:lpstr>Use Case details</vt:lpstr>
      <vt:lpstr>Create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SUREKA</cp:lastModifiedBy>
  <cp:revision>2124</cp:revision>
  <dcterms:created xsi:type="dcterms:W3CDTF">2006-08-16T00:00:00Z</dcterms:created>
  <dcterms:modified xsi:type="dcterms:W3CDTF">2018-12-25T12:35:57Z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