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notesMasterIdLst>
    <p:notesMasterId r:id="rId46"/>
  </p:notesMasterIdLst>
  <p:handoutMasterIdLst>
    <p:handoutMasterId r:id="rId47"/>
  </p:handoutMasterIdLst>
  <p:sldIdLst>
    <p:sldId id="550" r:id="rId4"/>
    <p:sldId id="569" r:id="rId5"/>
    <p:sldId id="581" r:id="rId6"/>
    <p:sldId id="583" r:id="rId7"/>
    <p:sldId id="595" r:id="rId8"/>
    <p:sldId id="584" r:id="rId9"/>
    <p:sldId id="585" r:id="rId10"/>
    <p:sldId id="596" r:id="rId11"/>
    <p:sldId id="554" r:id="rId12"/>
    <p:sldId id="557" r:id="rId13"/>
    <p:sldId id="559" r:id="rId14"/>
    <p:sldId id="579" r:id="rId15"/>
    <p:sldId id="587" r:id="rId16"/>
    <p:sldId id="564" r:id="rId17"/>
    <p:sldId id="588" r:id="rId18"/>
    <p:sldId id="586" r:id="rId19"/>
    <p:sldId id="597" r:id="rId20"/>
    <p:sldId id="565" r:id="rId21"/>
    <p:sldId id="589" r:id="rId22"/>
    <p:sldId id="570" r:id="rId23"/>
    <p:sldId id="598" r:id="rId24"/>
    <p:sldId id="571" r:id="rId25"/>
    <p:sldId id="519" r:id="rId26"/>
    <p:sldId id="590" r:id="rId27"/>
    <p:sldId id="526" r:id="rId28"/>
    <p:sldId id="591" r:id="rId29"/>
    <p:sldId id="537" r:id="rId30"/>
    <p:sldId id="599" r:id="rId31"/>
    <p:sldId id="538" r:id="rId32"/>
    <p:sldId id="539" r:id="rId33"/>
    <p:sldId id="592" r:id="rId34"/>
    <p:sldId id="600" r:id="rId35"/>
    <p:sldId id="483" r:id="rId36"/>
    <p:sldId id="545" r:id="rId37"/>
    <p:sldId id="602" r:id="rId38"/>
    <p:sldId id="542" r:id="rId39"/>
    <p:sldId id="593" r:id="rId40"/>
    <p:sldId id="524" r:id="rId41"/>
    <p:sldId id="573" r:id="rId42"/>
    <p:sldId id="601" r:id="rId43"/>
    <p:sldId id="567" r:id="rId44"/>
    <p:sldId id="59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varScale="1">
        <p:scale>
          <a:sx n="69" d="100"/>
          <a:sy n="69" d="100"/>
        </p:scale>
        <p:origin x="-139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A54350-5A4D-4E51-8FAD-55F5C2E549AF}" type="datetimeFigureOut">
              <a:rPr lang="en-US" smtClean="0"/>
              <a:t>3/17/2019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B0EB45-19E8-459F-AF49-26B2725ADA97}" type="slidenum">
              <a:rPr lang="en-US" smtClean="0"/>
              <a:t>‹#›</a:t>
            </a:fld>
            <a:endParaRPr lang="en-US"/>
          </a:p>
        </p:txBody>
      </p:sp>
    </p:spTree>
    <p:extLst>
      <p:ext uri="{BB962C8B-B14F-4D97-AF65-F5344CB8AC3E}">
        <p14:creationId xmlns:p14="http://schemas.microsoft.com/office/powerpoint/2010/main" val="2819716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342464-57CB-4330-A684-83D508B37C52}" type="datetimeFigureOut">
              <a:rPr lang="en-US" smtClean="0"/>
              <a:t>3/17/2019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DF4220-0DAE-49BA-9869-27622263136C}" type="slidenum">
              <a:rPr lang="en-US" smtClean="0"/>
              <a:t>‹#›</a:t>
            </a:fld>
            <a:endParaRPr lang="en-US"/>
          </a:p>
        </p:txBody>
      </p:sp>
    </p:spTree>
    <p:extLst>
      <p:ext uri="{BB962C8B-B14F-4D97-AF65-F5344CB8AC3E}">
        <p14:creationId xmlns:p14="http://schemas.microsoft.com/office/powerpoint/2010/main" val="211054357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1</a:t>
            </a:fld>
            <a:endParaRPr lang="en-US"/>
          </a:p>
        </p:txBody>
      </p:sp>
    </p:spTree>
    <p:extLst>
      <p:ext uri="{BB962C8B-B14F-4D97-AF65-F5344CB8AC3E}">
        <p14:creationId xmlns:p14="http://schemas.microsoft.com/office/powerpoint/2010/main" val="113255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10</a:t>
            </a:fld>
            <a:endParaRPr lang="en-US"/>
          </a:p>
        </p:txBody>
      </p:sp>
    </p:spTree>
    <p:extLst>
      <p:ext uri="{BB962C8B-B14F-4D97-AF65-F5344CB8AC3E}">
        <p14:creationId xmlns:p14="http://schemas.microsoft.com/office/powerpoint/2010/main" val="135669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11</a:t>
            </a:fld>
            <a:endParaRPr lang="en-US"/>
          </a:p>
        </p:txBody>
      </p:sp>
    </p:spTree>
    <p:extLst>
      <p:ext uri="{BB962C8B-B14F-4D97-AF65-F5344CB8AC3E}">
        <p14:creationId xmlns:p14="http://schemas.microsoft.com/office/powerpoint/2010/main" val="1011450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23</a:t>
            </a:fld>
            <a:endParaRPr lang="en-US"/>
          </a:p>
        </p:txBody>
      </p:sp>
    </p:spTree>
    <p:extLst>
      <p:ext uri="{BB962C8B-B14F-4D97-AF65-F5344CB8AC3E}">
        <p14:creationId xmlns:p14="http://schemas.microsoft.com/office/powerpoint/2010/main" val="142513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24</a:t>
            </a:fld>
            <a:endParaRPr lang="en-US"/>
          </a:p>
        </p:txBody>
      </p:sp>
    </p:spTree>
    <p:extLst>
      <p:ext uri="{BB962C8B-B14F-4D97-AF65-F5344CB8AC3E}">
        <p14:creationId xmlns:p14="http://schemas.microsoft.com/office/powerpoint/2010/main" val="142513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25</a:t>
            </a:fld>
            <a:endParaRPr lang="en-US"/>
          </a:p>
        </p:txBody>
      </p:sp>
    </p:spTree>
    <p:extLst>
      <p:ext uri="{BB962C8B-B14F-4D97-AF65-F5344CB8AC3E}">
        <p14:creationId xmlns:p14="http://schemas.microsoft.com/office/powerpoint/2010/main" val="380412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26</a:t>
            </a:fld>
            <a:endParaRPr lang="en-US"/>
          </a:p>
        </p:txBody>
      </p:sp>
    </p:spTree>
    <p:extLst>
      <p:ext uri="{BB962C8B-B14F-4D97-AF65-F5344CB8AC3E}">
        <p14:creationId xmlns:p14="http://schemas.microsoft.com/office/powerpoint/2010/main" val="380412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33</a:t>
            </a:fld>
            <a:endParaRPr lang="en-US"/>
          </a:p>
        </p:txBody>
      </p:sp>
    </p:spTree>
    <p:extLst>
      <p:ext uri="{BB962C8B-B14F-4D97-AF65-F5344CB8AC3E}">
        <p14:creationId xmlns:p14="http://schemas.microsoft.com/office/powerpoint/2010/main" val="1894584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DF4220-0DAE-49BA-9869-27622263136C}" type="slidenum">
              <a:rPr lang="en-US" smtClean="0"/>
              <a:t>41</a:t>
            </a:fld>
            <a:endParaRPr lang="en-US"/>
          </a:p>
        </p:txBody>
      </p:sp>
    </p:spTree>
    <p:extLst>
      <p:ext uri="{BB962C8B-B14F-4D97-AF65-F5344CB8AC3E}">
        <p14:creationId xmlns:p14="http://schemas.microsoft.com/office/powerpoint/2010/main" val="1947518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3/17/2019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No-SQL Databases Types</a:t>
            </a:r>
            <a:endParaRPr lang="en-US" dirty="0"/>
          </a:p>
        </p:txBody>
      </p:sp>
      <p:sp>
        <p:nvSpPr>
          <p:cNvPr id="4" name="Content Placeholder 3"/>
          <p:cNvSpPr>
            <a:spLocks noGrp="1"/>
          </p:cNvSpPr>
          <p:nvPr>
            <p:ph idx="1"/>
          </p:nvPr>
        </p:nvSpPr>
        <p:spPr>
          <a:xfrm>
            <a:off x="457200" y="838200"/>
            <a:ext cx="8153400" cy="5903154"/>
          </a:xfrm>
          <a:prstGeom prst="rect">
            <a:avLst/>
          </a:prstGeom>
        </p:spPr>
        <p:txBody>
          <a:bodyPr wrap="square">
            <a:spAutoFit/>
          </a:bodyPr>
          <a:lstStyle/>
          <a:p>
            <a:pPr marL="0" indent="0">
              <a:buNone/>
            </a:pPr>
            <a:r>
              <a:rPr lang="en-US" sz="1600" b="1" dirty="0" smtClean="0"/>
              <a:t>Graph Database</a:t>
            </a:r>
          </a:p>
          <a:p>
            <a:r>
              <a:rPr lang="en-US" sz="1600" dirty="0" smtClean="0"/>
              <a:t>A </a:t>
            </a:r>
            <a:r>
              <a:rPr lang="en-US" sz="1600" dirty="0"/>
              <a:t>database, which uses graph structures for semantic queries with nodes, </a:t>
            </a:r>
            <a:r>
              <a:rPr lang="en-US" sz="1600" dirty="0" smtClean="0"/>
              <a:t>edges, Neo4j </a:t>
            </a:r>
            <a:r>
              <a:rPr lang="en-US" sz="1600" dirty="0"/>
              <a:t>is one </a:t>
            </a:r>
            <a:r>
              <a:rPr lang="en-US" sz="1600" dirty="0" err="1" smtClean="0"/>
              <a:t>graphDB</a:t>
            </a:r>
            <a:r>
              <a:rPr lang="en-US" sz="1600" dirty="0" smtClean="0"/>
              <a:t>.</a:t>
            </a:r>
          </a:p>
          <a:p>
            <a:pPr marL="0" indent="0">
              <a:buNone/>
            </a:pPr>
            <a:r>
              <a:rPr lang="en-US" sz="1600" b="1" dirty="0" smtClean="0"/>
              <a:t>Key-Value Database</a:t>
            </a:r>
          </a:p>
          <a:p>
            <a:r>
              <a:rPr lang="en-US" sz="1600" dirty="0"/>
              <a:t>A key value store, is a simple DB where each key is associated with one and only one value in collection</a:t>
            </a:r>
            <a:r>
              <a:rPr lang="en-US" sz="1600" dirty="0" smtClean="0"/>
              <a:t>. Cassandra, Oracle </a:t>
            </a:r>
            <a:r>
              <a:rPr lang="en-US" sz="1600" dirty="0" err="1" smtClean="0"/>
              <a:t>BerkleyDB</a:t>
            </a:r>
            <a:r>
              <a:rPr lang="en-US" sz="1600" dirty="0" smtClean="0"/>
              <a:t>, Amazon </a:t>
            </a:r>
            <a:r>
              <a:rPr lang="en-US" sz="1600" dirty="0" err="1" smtClean="0"/>
              <a:t>DynamoDB</a:t>
            </a:r>
            <a:r>
              <a:rPr lang="en-US" sz="1600" dirty="0" smtClean="0"/>
              <a:t> is popular DB here.</a:t>
            </a:r>
          </a:p>
          <a:p>
            <a:pPr marL="0" indent="0">
              <a:buNone/>
            </a:pPr>
            <a:r>
              <a:rPr lang="en-US" sz="1600" b="1" dirty="0" smtClean="0"/>
              <a:t>Column Database</a:t>
            </a:r>
          </a:p>
          <a:p>
            <a:r>
              <a:rPr lang="en-US" sz="1600" dirty="0" smtClean="0"/>
              <a:t> </a:t>
            </a:r>
            <a:r>
              <a:rPr lang="en-US" sz="1600" dirty="0"/>
              <a:t>Column oriented databases store tables in columnar format, rather than rows.</a:t>
            </a:r>
          </a:p>
          <a:p>
            <a:pPr lvl="1"/>
            <a:r>
              <a:rPr lang="en-US" sz="1600" dirty="0"/>
              <a:t>Column oriented databases are faster in access compared to row oriented like RDBMS, as data retrieval becomes easy when stored as separate </a:t>
            </a:r>
            <a:r>
              <a:rPr lang="en-US" sz="1600" dirty="0" smtClean="0"/>
              <a:t>columns. E.g. Hbase, Google BigTable, Cassandra</a:t>
            </a:r>
          </a:p>
          <a:p>
            <a:pPr lvl="1"/>
            <a:r>
              <a:rPr lang="en-US" sz="1600" dirty="0" smtClean="0"/>
              <a:t>Cassandra is more like a hybrid database of Key-value and columnar database.</a:t>
            </a:r>
          </a:p>
          <a:p>
            <a:pPr marL="0" indent="0">
              <a:buNone/>
            </a:pPr>
            <a:r>
              <a:rPr lang="en-US" sz="1600" b="1" dirty="0" smtClean="0"/>
              <a:t>Document Database</a:t>
            </a:r>
          </a:p>
          <a:p>
            <a:r>
              <a:rPr lang="en-US" sz="1600" dirty="0"/>
              <a:t>A </a:t>
            </a:r>
            <a:r>
              <a:rPr lang="en-US" sz="1600" b="1" dirty="0"/>
              <a:t>document</a:t>
            </a:r>
            <a:r>
              <a:rPr lang="en-US" sz="1600" dirty="0"/>
              <a:t>-oriented </a:t>
            </a:r>
            <a:r>
              <a:rPr lang="en-US" sz="1600" b="1" dirty="0"/>
              <a:t>database</a:t>
            </a:r>
            <a:r>
              <a:rPr lang="en-US" sz="1600" dirty="0"/>
              <a:t> </a:t>
            </a:r>
            <a:r>
              <a:rPr lang="en-US" sz="1600" dirty="0" smtClean="0"/>
              <a:t>such as MongoDB use JSON format in </a:t>
            </a:r>
            <a:r>
              <a:rPr lang="en-US" sz="1600" dirty="0"/>
              <a:t>order to store </a:t>
            </a:r>
            <a:r>
              <a:rPr lang="en-US" sz="1600" dirty="0" smtClean="0"/>
              <a:t>data.</a:t>
            </a:r>
          </a:p>
          <a:p>
            <a:pPr marL="342900" lvl="1" indent="-342900">
              <a:buFont typeface="Arial" pitchFamily="34" charset="0"/>
              <a:buChar char="•"/>
            </a:pPr>
            <a:r>
              <a:rPr lang="en-US" sz="1600" dirty="0" smtClean="0"/>
              <a:t>MongoDB, </a:t>
            </a:r>
            <a:r>
              <a:rPr lang="en-US" sz="1600" dirty="0"/>
              <a:t>Written in c</a:t>
            </a:r>
            <a:r>
              <a:rPr lang="en-US" sz="1600" dirty="0" smtClean="0"/>
              <a:t>++, </a:t>
            </a:r>
            <a:r>
              <a:rPr lang="en-US" sz="1600" dirty="0"/>
              <a:t>is a cross-platform, document oriented database that provides, high performance, high availability, and easy scalability. </a:t>
            </a:r>
          </a:p>
          <a:p>
            <a:pPr lvl="1"/>
            <a:r>
              <a:rPr lang="en-US" sz="1600" dirty="0"/>
              <a:t>Schema less − MongoDB is a document database in which one collection holds different documents. </a:t>
            </a:r>
            <a:r>
              <a:rPr lang="en-US" sz="1600" dirty="0" smtClean="0"/>
              <a:t>Scalability </a:t>
            </a:r>
            <a:r>
              <a:rPr lang="en-US" sz="1600" dirty="0"/>
              <a:t>− MongoDB is easy to scale horizontally. </a:t>
            </a:r>
          </a:p>
          <a:p>
            <a:pPr lvl="1"/>
            <a:r>
              <a:rPr lang="en-US" sz="1600" dirty="0"/>
              <a:t>Embedded documents and arrays reduce need for expensive joins.</a:t>
            </a:r>
          </a:p>
          <a:p>
            <a:pPr lvl="1"/>
            <a:r>
              <a:rPr lang="en-US" sz="1600" dirty="0"/>
              <a:t>Consistency – In mongodb, data is eventual consistent, meaning data will be written to secondary</a:t>
            </a:r>
            <a:r>
              <a:rPr lang="en-US" sz="1600" dirty="0" smtClean="0"/>
              <a:t>.</a:t>
            </a:r>
            <a:endParaRPr lang="en-US" sz="1600" dirty="0"/>
          </a:p>
        </p:txBody>
      </p:sp>
    </p:spTree>
    <p:extLst>
      <p:ext uri="{BB962C8B-B14F-4D97-AF65-F5344CB8AC3E}">
        <p14:creationId xmlns:p14="http://schemas.microsoft.com/office/powerpoint/2010/main" val="4122989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dirty="0" smtClean="0"/>
              <a:t>update/save/remove</a:t>
            </a:r>
            <a:endParaRPr lang="en-US" dirty="0"/>
          </a:p>
        </p:txBody>
      </p:sp>
      <p:sp>
        <p:nvSpPr>
          <p:cNvPr id="3" name="Content Placeholder 2"/>
          <p:cNvSpPr>
            <a:spLocks noGrp="1"/>
          </p:cNvSpPr>
          <p:nvPr>
            <p:ph idx="1"/>
          </p:nvPr>
        </p:nvSpPr>
        <p:spPr>
          <a:xfrm>
            <a:off x="304800" y="1524000"/>
            <a:ext cx="8458200" cy="4953000"/>
          </a:xfrm>
        </p:spPr>
        <p:txBody>
          <a:bodyPr>
            <a:noAutofit/>
          </a:bodyPr>
          <a:lstStyle/>
          <a:p>
            <a:pPr marL="342900" lvl="1" indent="-342900">
              <a:buFont typeface="Arial" pitchFamily="34" charset="0"/>
              <a:buChar char="•"/>
            </a:pPr>
            <a:r>
              <a:rPr lang="en-US" sz="1800" dirty="0" err="1" smtClean="0"/>
              <a:t>MongoDB's</a:t>
            </a:r>
            <a:r>
              <a:rPr lang="en-US" sz="1800" dirty="0" smtClean="0"/>
              <a:t> </a:t>
            </a:r>
            <a:r>
              <a:rPr lang="en-US" sz="1800" dirty="0"/>
              <a:t>update() method updates </a:t>
            </a:r>
            <a:r>
              <a:rPr lang="en-US" sz="1800" dirty="0" smtClean="0"/>
              <a:t>the field </a:t>
            </a:r>
            <a:r>
              <a:rPr lang="en-US" sz="1800" dirty="0"/>
              <a:t>values in the existing document while the save() method </a:t>
            </a:r>
            <a:r>
              <a:rPr lang="en-US" sz="1800" dirty="0" smtClean="0"/>
              <a:t>will replace/insert </a:t>
            </a:r>
            <a:r>
              <a:rPr lang="en-US" sz="1800" dirty="0"/>
              <a:t>whole </a:t>
            </a:r>
            <a:r>
              <a:rPr lang="en-US" sz="1800" dirty="0" smtClean="0"/>
              <a:t>document.</a:t>
            </a:r>
          </a:p>
          <a:p>
            <a:pPr lvl="1"/>
            <a:r>
              <a:rPr lang="en-US" sz="1800" dirty="0" err="1"/>
              <a:t>db.student.update</a:t>
            </a:r>
            <a:r>
              <a:rPr lang="en-US" sz="1800" dirty="0"/>
              <a:t>({"_</a:t>
            </a:r>
            <a:r>
              <a:rPr lang="en-US" sz="1800"/>
              <a:t>id</a:t>
            </a:r>
            <a:r>
              <a:rPr lang="en-US" sz="1800" smtClean="0"/>
              <a:t>":10},{$</a:t>
            </a:r>
            <a:r>
              <a:rPr lang="en-US" sz="1800" dirty="0"/>
              <a:t>set:{"</a:t>
            </a:r>
            <a:r>
              <a:rPr lang="en-US" sz="1800" dirty="0" err="1"/>
              <a:t>name":"Sandeep</a:t>
            </a:r>
            <a:r>
              <a:rPr lang="en-US" sz="1800" dirty="0"/>
              <a:t>"}}) </a:t>
            </a:r>
            <a:endParaRPr lang="en-US" sz="1800" dirty="0" smtClean="0"/>
          </a:p>
          <a:p>
            <a:pPr lvl="1"/>
            <a:r>
              <a:rPr lang="en-US" sz="1800" dirty="0" err="1"/>
              <a:t>db.student.update</a:t>
            </a:r>
            <a:r>
              <a:rPr lang="en-US" sz="1800" dirty="0"/>
              <a:t>({"countrycode":92},{$set:{"countrycode</a:t>
            </a:r>
            <a:r>
              <a:rPr lang="en-US" sz="1800" dirty="0" smtClean="0"/>
              <a:t>":95}}) </a:t>
            </a:r>
          </a:p>
          <a:p>
            <a:pPr lvl="1"/>
            <a:r>
              <a:rPr lang="en-US" sz="1800" dirty="0" err="1"/>
              <a:t>db.student.update</a:t>
            </a:r>
            <a:r>
              <a:rPr lang="en-US" sz="1800" dirty="0"/>
              <a:t>({"countrycode":91},{$set:{"countrycode</a:t>
            </a:r>
            <a:r>
              <a:rPr lang="en-US" sz="1800" dirty="0" smtClean="0"/>
              <a:t>":95}},{</a:t>
            </a:r>
            <a:r>
              <a:rPr lang="en-US" sz="1800" dirty="0" err="1"/>
              <a:t>multi:true</a:t>
            </a:r>
            <a:r>
              <a:rPr lang="en-US" sz="1800" dirty="0"/>
              <a:t>})</a:t>
            </a:r>
          </a:p>
          <a:p>
            <a:pPr lvl="1"/>
            <a:r>
              <a:rPr lang="en-US" sz="1800" dirty="0" err="1" smtClean="0"/>
              <a:t>db.student.updateMany</a:t>
            </a:r>
            <a:r>
              <a:rPr lang="en-US" sz="1800" dirty="0" smtClean="0"/>
              <a:t>({"_id":{$gte:5}},{$unset:{"hobbies":""}}) //removes “hobbies" </a:t>
            </a:r>
          </a:p>
          <a:p>
            <a:pPr lvl="1"/>
            <a:r>
              <a:rPr lang="en-US" sz="1800" dirty="0" err="1" smtClean="0"/>
              <a:t>db.student.update</a:t>
            </a:r>
            <a:r>
              <a:rPr lang="en-US" sz="1800" dirty="0" smtClean="0"/>
              <a:t> ({"_id":</a:t>
            </a:r>
            <a:r>
              <a:rPr lang="en-US" sz="1800" dirty="0"/>
              <a:t>1</a:t>
            </a:r>
            <a:r>
              <a:rPr lang="en-US" sz="1800" dirty="0" smtClean="0"/>
              <a:t>},{$rename:{"</a:t>
            </a:r>
            <a:r>
              <a:rPr lang="en-US" sz="1800" dirty="0" err="1" smtClean="0"/>
              <a:t>hobbies":"Interest</a:t>
            </a:r>
            <a:r>
              <a:rPr lang="en-US" sz="1800" dirty="0" smtClean="0"/>
              <a:t>"}}) //rename the field name</a:t>
            </a:r>
          </a:p>
          <a:p>
            <a:pPr lvl="1"/>
            <a:r>
              <a:rPr lang="en-US" sz="1800" dirty="0" err="1" smtClean="0"/>
              <a:t>db.student.save</a:t>
            </a:r>
            <a:r>
              <a:rPr lang="en-US" sz="1800" dirty="0" smtClean="0"/>
              <a:t>({ </a:t>
            </a:r>
            <a:r>
              <a:rPr lang="en-US" sz="1800" dirty="0"/>
              <a:t>_id: </a:t>
            </a:r>
            <a:r>
              <a:rPr lang="en-US" sz="1800" dirty="0" smtClean="0"/>
              <a:t>11, </a:t>
            </a:r>
            <a:r>
              <a:rPr lang="en-US" sz="1800" dirty="0"/>
              <a:t>name: "Sandeep Kumar", age: 34</a:t>
            </a:r>
            <a:r>
              <a:rPr lang="en-US" sz="1800" dirty="0" smtClean="0"/>
              <a:t>})</a:t>
            </a:r>
          </a:p>
          <a:p>
            <a:pPr lvl="1"/>
            <a:r>
              <a:rPr lang="en-US" sz="1800" dirty="0" err="1"/>
              <a:t>db.student.remove</a:t>
            </a:r>
            <a:r>
              <a:rPr lang="en-US" sz="1800" dirty="0"/>
              <a:t>({ gender: "M" }, 1) </a:t>
            </a:r>
            <a:r>
              <a:rPr lang="en-US" sz="1800" dirty="0" smtClean="0"/>
              <a:t>// </a:t>
            </a:r>
            <a:r>
              <a:rPr lang="en-US" sz="1800" dirty="0"/>
              <a:t>if set to true or 1, then </a:t>
            </a:r>
            <a:r>
              <a:rPr lang="en-US" sz="1800" dirty="0" smtClean="0"/>
              <a:t>remove one </a:t>
            </a:r>
            <a:r>
              <a:rPr lang="en-US" sz="1800" dirty="0"/>
              <a:t>document.</a:t>
            </a:r>
          </a:p>
          <a:p>
            <a:pPr lvl="1"/>
            <a:r>
              <a:rPr lang="en-US" sz="1800" dirty="0" err="1"/>
              <a:t>db.student.remove</a:t>
            </a:r>
            <a:r>
              <a:rPr lang="en-US" sz="1800" dirty="0"/>
              <a:t>({ gender: "M" }, </a:t>
            </a:r>
            <a:r>
              <a:rPr lang="en-US" sz="1800" dirty="0" smtClean="0"/>
              <a:t>{  </a:t>
            </a:r>
            <a:r>
              <a:rPr lang="en-US" sz="1800" dirty="0" err="1"/>
              <a:t>justOne</a:t>
            </a:r>
            <a:r>
              <a:rPr lang="en-US" sz="1800" dirty="0"/>
              <a:t> : true}) </a:t>
            </a:r>
          </a:p>
          <a:p>
            <a:pPr lvl="1"/>
            <a:r>
              <a:rPr lang="en-US" sz="1800" dirty="0" err="1" smtClean="0"/>
              <a:t>db.student.remove</a:t>
            </a:r>
            <a:r>
              <a:rPr lang="en-US" sz="1800" dirty="0" smtClean="0"/>
              <a:t>({}) // </a:t>
            </a:r>
            <a:r>
              <a:rPr lang="en-US" sz="1800" dirty="0"/>
              <a:t>This is equivalent of </a:t>
            </a:r>
            <a:r>
              <a:rPr lang="en-US" sz="1800" dirty="0" smtClean="0"/>
              <a:t>SQL's </a:t>
            </a:r>
            <a:r>
              <a:rPr lang="en-US" sz="1800" dirty="0"/>
              <a:t>truncate </a:t>
            </a:r>
            <a:r>
              <a:rPr lang="en-US" sz="1800" dirty="0" smtClean="0"/>
              <a:t>command. Once </a:t>
            </a:r>
            <a:r>
              <a:rPr lang="en-US" sz="1800" dirty="0"/>
              <a:t>data has been removed, There is no way to undo the deleted documents</a:t>
            </a:r>
            <a:r>
              <a:rPr lang="en-US" sz="1800" dirty="0" smtClean="0"/>
              <a:t>.</a:t>
            </a:r>
            <a:endParaRPr lang="en-US" sz="1800" dirty="0"/>
          </a:p>
        </p:txBody>
      </p:sp>
    </p:spTree>
    <p:extLst>
      <p:ext uri="{BB962C8B-B14F-4D97-AF65-F5344CB8AC3E}">
        <p14:creationId xmlns:p14="http://schemas.microsoft.com/office/powerpoint/2010/main" val="370685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944562"/>
          </a:xfrm>
        </p:spPr>
        <p:txBody>
          <a:bodyPr>
            <a:normAutofit/>
          </a:bodyPr>
          <a:lstStyle/>
          <a:p>
            <a:r>
              <a:rPr lang="en-US" dirty="0" smtClean="0"/>
              <a:t>Query document</a:t>
            </a:r>
            <a:endParaRPr lang="en-US" dirty="0"/>
          </a:p>
        </p:txBody>
      </p:sp>
      <p:sp>
        <p:nvSpPr>
          <p:cNvPr id="3" name="Content Placeholder 2"/>
          <p:cNvSpPr>
            <a:spLocks noGrp="1"/>
          </p:cNvSpPr>
          <p:nvPr>
            <p:ph idx="1"/>
          </p:nvPr>
        </p:nvSpPr>
        <p:spPr>
          <a:xfrm>
            <a:off x="457200" y="1143000"/>
            <a:ext cx="8305800" cy="5410200"/>
          </a:xfrm>
        </p:spPr>
        <p:txBody>
          <a:bodyPr>
            <a:noAutofit/>
          </a:bodyPr>
          <a:lstStyle/>
          <a:p>
            <a:r>
              <a:rPr lang="en-US" sz="1800" dirty="0" err="1"/>
              <a:t>db.student.find</a:t>
            </a:r>
            <a:r>
              <a:rPr lang="en-US" sz="1800" dirty="0" smtClean="0"/>
              <a:t>()</a:t>
            </a:r>
          </a:p>
          <a:p>
            <a:r>
              <a:rPr lang="en-US" sz="1800" dirty="0" err="1" smtClean="0"/>
              <a:t>db.student.find</a:t>
            </a:r>
            <a:r>
              <a:rPr lang="en-US" sz="1800" dirty="0"/>
              <a:t>({</a:t>
            </a:r>
            <a:r>
              <a:rPr lang="en-US" sz="1800" dirty="0" err="1"/>
              <a:t>section:"A</a:t>
            </a:r>
            <a:r>
              <a:rPr lang="en-US" sz="1800" dirty="0"/>
              <a:t>"},{_id:0,name:1,mobileno:1</a:t>
            </a:r>
            <a:r>
              <a:rPr lang="en-US" sz="1800" dirty="0" smtClean="0"/>
              <a:t>}) </a:t>
            </a:r>
          </a:p>
          <a:p>
            <a:r>
              <a:rPr lang="en-US" sz="1800" dirty="0" err="1"/>
              <a:t>db.student.find</a:t>
            </a:r>
            <a:r>
              <a:rPr lang="en-US" sz="1800" dirty="0"/>
              <a:t>({section:{$in:["A","B"]}},{_</a:t>
            </a:r>
            <a:r>
              <a:rPr lang="en-US" sz="1800" dirty="0" smtClean="0"/>
              <a:t>id:0,name:1,section:1})</a:t>
            </a:r>
          </a:p>
          <a:p>
            <a:r>
              <a:rPr lang="en-US" sz="1800" dirty="0" err="1"/>
              <a:t>db.student.find</a:t>
            </a:r>
            <a:r>
              <a:rPr lang="en-US" sz="1800" dirty="0"/>
              <a:t>({},{name:1,hobbies:1}).sort({"name":1}).skip(2).limit(1)</a:t>
            </a:r>
            <a:endParaRPr lang="en-US" sz="1800" dirty="0" smtClean="0"/>
          </a:p>
          <a:p>
            <a:r>
              <a:rPr lang="en-US" sz="1800" dirty="0" err="1"/>
              <a:t>db.student.find</a:t>
            </a:r>
            <a:r>
              <a:rPr lang="en-US" sz="1800" dirty="0"/>
              <a:t>({$and:[{section: "A"}, {"</a:t>
            </a:r>
            <a:r>
              <a:rPr lang="en-US" sz="1800" dirty="0" err="1"/>
              <a:t>marks.english</a:t>
            </a:r>
            <a:r>
              <a:rPr lang="en-US" sz="1800" dirty="0"/>
              <a:t>":{$lt:80}}]} ,{name:1,"marks.english":1</a:t>
            </a:r>
            <a:r>
              <a:rPr lang="en-US" sz="1800" dirty="0" smtClean="0"/>
              <a:t>}) </a:t>
            </a:r>
          </a:p>
          <a:p>
            <a:r>
              <a:rPr lang="en-US" sz="1800" dirty="0" err="1"/>
              <a:t>db.student.find</a:t>
            </a:r>
            <a:r>
              <a:rPr lang="en-US" sz="1800" dirty="0" smtClean="0"/>
              <a:t>({$or:[{</a:t>
            </a:r>
            <a:r>
              <a:rPr lang="en-US" sz="1800" dirty="0"/>
              <a:t>section: "A"}, {"</a:t>
            </a:r>
            <a:r>
              <a:rPr lang="en-US" sz="1800" dirty="0" err="1"/>
              <a:t>marks.english</a:t>
            </a:r>
            <a:r>
              <a:rPr lang="en-US" sz="1800" dirty="0"/>
              <a:t>":{$lt:80}}]} ,{name:1,"marks.english":1</a:t>
            </a:r>
            <a:r>
              <a:rPr lang="en-US" sz="1800" dirty="0" smtClean="0"/>
              <a:t>})</a:t>
            </a:r>
          </a:p>
          <a:p>
            <a:r>
              <a:rPr lang="en-US" sz="1800" dirty="0" err="1"/>
              <a:t>db.student.find</a:t>
            </a:r>
            <a:r>
              <a:rPr lang="en-US" sz="1800" dirty="0"/>
              <a:t>({$and:[{</a:t>
            </a:r>
            <a:r>
              <a:rPr lang="en-US" sz="1800" dirty="0" err="1"/>
              <a:t>gender:"M</a:t>
            </a:r>
            <a:r>
              <a:rPr lang="en-US" sz="1800" dirty="0"/>
              <a:t>"},{$or:[{"</a:t>
            </a:r>
            <a:r>
              <a:rPr lang="en-US" sz="1800" dirty="0" err="1"/>
              <a:t>marks.english</a:t>
            </a:r>
            <a:r>
              <a:rPr lang="en-US" sz="1800" dirty="0"/>
              <a:t>":{$lt:80}},{</a:t>
            </a:r>
            <a:r>
              <a:rPr lang="en-US" sz="1800" dirty="0" err="1"/>
              <a:t>section:"A</a:t>
            </a:r>
            <a:r>
              <a:rPr lang="en-US" sz="1800" dirty="0"/>
              <a:t>"}]}]},{name:1,"marks.english":1</a:t>
            </a:r>
            <a:r>
              <a:rPr lang="en-US" sz="1800" dirty="0" smtClean="0"/>
              <a:t>})</a:t>
            </a:r>
          </a:p>
          <a:p>
            <a:r>
              <a:rPr lang="en-US" sz="1800" dirty="0" err="1"/>
              <a:t>db.student.find</a:t>
            </a:r>
            <a:r>
              <a:rPr lang="en-US" sz="1800" dirty="0"/>
              <a:t>({"hobbies.0":"dancing"},{name:1,hobbies:1})</a:t>
            </a:r>
            <a:endParaRPr lang="en-US" sz="1800" dirty="0" smtClean="0"/>
          </a:p>
          <a:p>
            <a:r>
              <a:rPr lang="en-US" sz="1800" dirty="0" err="1"/>
              <a:t>db.student.find</a:t>
            </a:r>
            <a:r>
              <a:rPr lang="en-US" sz="1800" dirty="0"/>
              <a:t>({hobbies:["</a:t>
            </a:r>
            <a:r>
              <a:rPr lang="en-US" sz="1800" dirty="0" err="1"/>
              <a:t>playing","dancing","writing</a:t>
            </a:r>
            <a:r>
              <a:rPr lang="en-US" sz="1800" dirty="0"/>
              <a:t>"]}) </a:t>
            </a:r>
            <a:r>
              <a:rPr lang="en-US" sz="1800" dirty="0" smtClean="0"/>
              <a:t>// </a:t>
            </a:r>
            <a:r>
              <a:rPr lang="en-US" sz="1800" dirty="0"/>
              <a:t>Exact match</a:t>
            </a:r>
          </a:p>
          <a:p>
            <a:r>
              <a:rPr lang="en-US" sz="1800" dirty="0" err="1"/>
              <a:t>db.student.find</a:t>
            </a:r>
            <a:r>
              <a:rPr lang="en-US" sz="1800" dirty="0"/>
              <a:t>({</a:t>
            </a:r>
            <a:r>
              <a:rPr lang="en-US" sz="1800" dirty="0" err="1"/>
              <a:t>hobbies:"riding</a:t>
            </a:r>
            <a:r>
              <a:rPr lang="en-US" sz="1800" dirty="0"/>
              <a:t>"})</a:t>
            </a:r>
          </a:p>
          <a:p>
            <a:r>
              <a:rPr lang="en-US" sz="1800" dirty="0" err="1"/>
              <a:t>db.student.find</a:t>
            </a:r>
            <a:r>
              <a:rPr lang="en-US" sz="1800" dirty="0"/>
              <a:t>({hobbies:{$all:["</a:t>
            </a:r>
            <a:r>
              <a:rPr lang="en-US" sz="1800" dirty="0" err="1"/>
              <a:t>playing","dancing</a:t>
            </a:r>
            <a:r>
              <a:rPr lang="en-US" sz="1800" dirty="0"/>
              <a:t>"]}}) </a:t>
            </a:r>
            <a:r>
              <a:rPr lang="en-US" sz="1800" dirty="0" smtClean="0"/>
              <a:t>// </a:t>
            </a:r>
            <a:r>
              <a:rPr lang="en-US" sz="1800" dirty="0"/>
              <a:t>All that match </a:t>
            </a:r>
          </a:p>
          <a:p>
            <a:r>
              <a:rPr lang="en-US" sz="1800" dirty="0" err="1"/>
              <a:t>db.student.find</a:t>
            </a:r>
            <a:r>
              <a:rPr lang="en-US" sz="1800" dirty="0"/>
              <a:t>({"hobbies":{$size:2}})</a:t>
            </a:r>
          </a:p>
          <a:p>
            <a:endParaRPr lang="en-US" sz="1800" dirty="0" smtClean="0"/>
          </a:p>
          <a:p>
            <a:endParaRPr lang="en-US" sz="1800" dirty="0" smtClean="0"/>
          </a:p>
          <a:p>
            <a:endParaRPr lang="en-US" sz="1800" dirty="0"/>
          </a:p>
        </p:txBody>
      </p:sp>
    </p:spTree>
    <p:extLst>
      <p:ext uri="{BB962C8B-B14F-4D97-AF65-F5344CB8AC3E}">
        <p14:creationId xmlns:p14="http://schemas.microsoft.com/office/powerpoint/2010/main" val="1581384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210"/>
            <a:ext cx="8229600" cy="973590"/>
          </a:xfrm>
        </p:spPr>
        <p:txBody>
          <a:bodyPr>
            <a:normAutofit/>
          </a:bodyPr>
          <a:lstStyle/>
          <a:p>
            <a:r>
              <a:rPr lang="en-US" dirty="0"/>
              <a:t>Query document</a:t>
            </a:r>
          </a:p>
        </p:txBody>
      </p:sp>
      <p:sp>
        <p:nvSpPr>
          <p:cNvPr id="3" name="Content Placeholder 2"/>
          <p:cNvSpPr>
            <a:spLocks noGrp="1"/>
          </p:cNvSpPr>
          <p:nvPr>
            <p:ph idx="1"/>
          </p:nvPr>
        </p:nvSpPr>
        <p:spPr>
          <a:xfrm>
            <a:off x="381000" y="1219200"/>
            <a:ext cx="8382000" cy="5486400"/>
          </a:xfrm>
        </p:spPr>
        <p:txBody>
          <a:bodyPr>
            <a:normAutofit lnSpcReduction="10000"/>
          </a:bodyPr>
          <a:lstStyle/>
          <a:p>
            <a:r>
              <a:rPr lang="en-US" sz="1800" dirty="0" err="1"/>
              <a:t>db.student.find</a:t>
            </a:r>
            <a:r>
              <a:rPr lang="en-US" sz="1800" dirty="0"/>
              <a:t>({"hobbies.2":{$</a:t>
            </a:r>
            <a:r>
              <a:rPr lang="en-US" sz="1800" dirty="0" err="1"/>
              <a:t>exists:true</a:t>
            </a:r>
            <a:r>
              <a:rPr lang="en-US" sz="1800" dirty="0"/>
              <a:t>}},{name:1,hobbies:1}) </a:t>
            </a:r>
            <a:r>
              <a:rPr lang="en-US" sz="1800" dirty="0" smtClean="0"/>
              <a:t>//Find </a:t>
            </a:r>
            <a:r>
              <a:rPr lang="en-US" sz="1800" dirty="0"/>
              <a:t>array size </a:t>
            </a:r>
            <a:r>
              <a:rPr lang="en-US" sz="1800" dirty="0" err="1"/>
              <a:t>gt</a:t>
            </a:r>
            <a:r>
              <a:rPr lang="en-US" sz="1800" dirty="0"/>
              <a:t> than 2</a:t>
            </a:r>
          </a:p>
          <a:p>
            <a:r>
              <a:rPr lang="en-US" sz="1800" dirty="0" err="1"/>
              <a:t>db.student.find</a:t>
            </a:r>
            <a:r>
              <a:rPr lang="en-US" sz="1800" dirty="0"/>
              <a:t>({$where: "</a:t>
            </a:r>
            <a:r>
              <a:rPr lang="en-US" sz="1800" dirty="0" err="1"/>
              <a:t>this.hobbies.length</a:t>
            </a:r>
            <a:r>
              <a:rPr lang="en-US" sz="1800" dirty="0"/>
              <a:t>&lt;2</a:t>
            </a:r>
            <a:r>
              <a:rPr lang="en-US" sz="1800" dirty="0" smtClean="0"/>
              <a:t>"});</a:t>
            </a:r>
          </a:p>
          <a:p>
            <a:r>
              <a:rPr lang="en-US" sz="1800" b="1" dirty="0" smtClean="0"/>
              <a:t>Aggregation </a:t>
            </a:r>
            <a:r>
              <a:rPr lang="en-US" sz="1800" b="1" dirty="0"/>
              <a:t>operations group values from multiple documents together, and can perform a variety of operations on the grouped data to return a single result, like Sum, </a:t>
            </a:r>
            <a:r>
              <a:rPr lang="en-US" sz="1800" b="1" dirty="0" smtClean="0"/>
              <a:t>avg, </a:t>
            </a:r>
            <a:r>
              <a:rPr lang="en-US" sz="1800" b="1" dirty="0"/>
              <a:t>max etc</a:t>
            </a:r>
            <a:r>
              <a:rPr lang="en-US" sz="1800" b="1" dirty="0" smtClean="0"/>
              <a:t>..</a:t>
            </a:r>
          </a:p>
          <a:p>
            <a:r>
              <a:rPr lang="en-US" sz="1800" dirty="0" err="1" smtClean="0"/>
              <a:t>db.student.aggregate</a:t>
            </a:r>
            <a:r>
              <a:rPr lang="en-US" sz="1800" dirty="0"/>
              <a:t>({"$group":{"_id":"$</a:t>
            </a:r>
            <a:r>
              <a:rPr lang="en-US" sz="1800" dirty="0" err="1"/>
              <a:t>section","Total</a:t>
            </a:r>
            <a:r>
              <a:rPr lang="en-US" sz="1800" dirty="0"/>
              <a:t>":{"$sum":"$</a:t>
            </a:r>
            <a:r>
              <a:rPr lang="en-US" sz="1800" dirty="0" err="1"/>
              <a:t>marks.english</a:t>
            </a:r>
            <a:r>
              <a:rPr lang="en-US" sz="1800" dirty="0" smtClean="0"/>
              <a:t>"}}})</a:t>
            </a:r>
          </a:p>
          <a:p>
            <a:r>
              <a:rPr lang="en-US" sz="1800" dirty="0" err="1" smtClean="0"/>
              <a:t>db.student.aggregate</a:t>
            </a:r>
            <a:r>
              <a:rPr lang="en-US" sz="1800" dirty="0"/>
              <a:t>({$match:{"</a:t>
            </a:r>
            <a:r>
              <a:rPr lang="en-US" sz="1800" dirty="0" err="1"/>
              <a:t>section":"A</a:t>
            </a:r>
            <a:r>
              <a:rPr lang="en-US" sz="1800" dirty="0"/>
              <a:t>"}},{"$group":{"_id":"$</a:t>
            </a:r>
            <a:r>
              <a:rPr lang="en-US" sz="1800" dirty="0" err="1"/>
              <a:t>section","Total</a:t>
            </a:r>
            <a:r>
              <a:rPr lang="en-US" sz="1800" dirty="0"/>
              <a:t>":{"$sum":"$</a:t>
            </a:r>
            <a:r>
              <a:rPr lang="en-US" sz="1800" dirty="0" err="1"/>
              <a:t>marks.english</a:t>
            </a:r>
            <a:r>
              <a:rPr lang="en-US" sz="1800" dirty="0"/>
              <a:t>"},"Count":{"$sum":1},"Average":{"$avg":"$</a:t>
            </a:r>
            <a:r>
              <a:rPr lang="en-US" sz="1800" dirty="0" err="1"/>
              <a:t>marks.english</a:t>
            </a:r>
            <a:r>
              <a:rPr lang="en-US" sz="1800" dirty="0"/>
              <a:t>"}}}) </a:t>
            </a:r>
            <a:r>
              <a:rPr lang="en-US" sz="1800" dirty="0" smtClean="0"/>
              <a:t>//Only </a:t>
            </a:r>
            <a:r>
              <a:rPr lang="en-US" sz="1800" dirty="0"/>
              <a:t>for section A find count and average also</a:t>
            </a:r>
            <a:r>
              <a:rPr lang="en-US" sz="1800" dirty="0" smtClean="0"/>
              <a:t>.</a:t>
            </a:r>
            <a:endParaRPr lang="en-US" sz="1800" dirty="0"/>
          </a:p>
          <a:p>
            <a:r>
              <a:rPr lang="en-US" sz="1800" dirty="0" err="1"/>
              <a:t>db.student.aggregate</a:t>
            </a:r>
            <a:r>
              <a:rPr lang="en-US" sz="1800" dirty="0"/>
              <a:t> ({"$group":{"_id":"$section","</a:t>
            </a:r>
            <a:r>
              <a:rPr lang="en-US" sz="1800" dirty="0" err="1"/>
              <a:t>TotalMarks</a:t>
            </a:r>
            <a:r>
              <a:rPr lang="en-US" sz="1800" dirty="0"/>
              <a:t>":{ "$sum":"$</a:t>
            </a:r>
            <a:r>
              <a:rPr lang="en-US" sz="1800" dirty="0" err="1"/>
              <a:t>marks.english</a:t>
            </a:r>
            <a:r>
              <a:rPr lang="en-US" sz="1800" dirty="0"/>
              <a:t>"}, "Count":{"$sum":1},"Average":{"$avg":"$</a:t>
            </a:r>
            <a:r>
              <a:rPr lang="en-US" sz="1800" dirty="0" err="1"/>
              <a:t>marks.english</a:t>
            </a:r>
            <a:r>
              <a:rPr lang="en-US" sz="1800" dirty="0"/>
              <a:t>"}}},{"$project":{"section":"$_</a:t>
            </a:r>
            <a:r>
              <a:rPr lang="en-US" sz="1800" dirty="0" err="1"/>
              <a:t>id","Total</a:t>
            </a:r>
            <a:r>
              <a:rPr lang="en-US" sz="1800" dirty="0"/>
              <a:t>":"$TotalMarks","_id":0</a:t>
            </a:r>
            <a:r>
              <a:rPr lang="en-US" sz="1800" dirty="0" smtClean="0"/>
              <a:t>}})  //</a:t>
            </a:r>
            <a:r>
              <a:rPr lang="en-US" sz="1800" dirty="0" err="1" smtClean="0"/>
              <a:t>project_id</a:t>
            </a:r>
            <a:r>
              <a:rPr lang="en-US" sz="1800" dirty="0" smtClean="0"/>
              <a:t> as section and </a:t>
            </a:r>
            <a:r>
              <a:rPr lang="en-US" sz="1800" dirty="0" err="1" smtClean="0"/>
              <a:t>TotalMarks</a:t>
            </a:r>
            <a:r>
              <a:rPr lang="en-US" sz="1800" dirty="0" smtClean="0"/>
              <a:t> as Total</a:t>
            </a:r>
          </a:p>
          <a:p>
            <a:r>
              <a:rPr lang="en-US" sz="1800" dirty="0" err="1"/>
              <a:t>db.student.aggregate</a:t>
            </a:r>
            <a:r>
              <a:rPr lang="en-US" sz="1800" dirty="0"/>
              <a:t> ({"$group":{"_id":"$section","</a:t>
            </a:r>
            <a:r>
              <a:rPr lang="en-US" sz="1800" dirty="0" err="1"/>
              <a:t>TotalMarks</a:t>
            </a:r>
            <a:r>
              <a:rPr lang="en-US" sz="1800" dirty="0"/>
              <a:t>":{ "$sum":"$</a:t>
            </a:r>
            <a:r>
              <a:rPr lang="en-US" sz="1800" dirty="0" err="1"/>
              <a:t>marks.english</a:t>
            </a:r>
            <a:r>
              <a:rPr lang="en-US" sz="1800" dirty="0"/>
              <a:t>"}, "Count":{"$sum":1},"Average":{"$avg":"$</a:t>
            </a:r>
            <a:r>
              <a:rPr lang="en-US" sz="1800" dirty="0" err="1"/>
              <a:t>marks.english</a:t>
            </a:r>
            <a:r>
              <a:rPr lang="en-US" sz="1800" dirty="0"/>
              <a:t>"}}},{"$project":{"section":"$_</a:t>
            </a:r>
            <a:r>
              <a:rPr lang="en-US" sz="1800" dirty="0" err="1"/>
              <a:t>id","Total</a:t>
            </a:r>
            <a:r>
              <a:rPr lang="en-US" sz="1800" dirty="0"/>
              <a:t>":"$TotalMarks","_id":0}},{"$sort":{"section":1}},{ "$skip" : 1}, {"$limit":2</a:t>
            </a:r>
            <a:r>
              <a:rPr lang="en-US" sz="1800" dirty="0" smtClean="0"/>
              <a:t>})</a:t>
            </a:r>
          </a:p>
          <a:p>
            <a:endParaRPr lang="en-US" sz="1800" dirty="0"/>
          </a:p>
          <a:p>
            <a:endParaRPr lang="en-US" sz="1800" dirty="0" smtClean="0"/>
          </a:p>
          <a:p>
            <a:endParaRPr lang="en-US" sz="1800" dirty="0"/>
          </a:p>
        </p:txBody>
      </p:sp>
    </p:spTree>
    <p:extLst>
      <p:ext uri="{BB962C8B-B14F-4D97-AF65-F5344CB8AC3E}">
        <p14:creationId xmlns:p14="http://schemas.microsoft.com/office/powerpoint/2010/main" val="2807280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document</a:t>
            </a:r>
          </a:p>
        </p:txBody>
      </p:sp>
      <p:sp>
        <p:nvSpPr>
          <p:cNvPr id="3" name="Content Placeholder 2"/>
          <p:cNvSpPr>
            <a:spLocks noGrp="1"/>
          </p:cNvSpPr>
          <p:nvPr>
            <p:ph idx="1"/>
          </p:nvPr>
        </p:nvSpPr>
        <p:spPr>
          <a:xfrm>
            <a:off x="457200" y="1447800"/>
            <a:ext cx="8229600" cy="4525963"/>
          </a:xfrm>
        </p:spPr>
        <p:txBody>
          <a:bodyPr>
            <a:noAutofit/>
          </a:bodyPr>
          <a:lstStyle/>
          <a:p>
            <a:r>
              <a:rPr lang="en-US" sz="1800" dirty="0" err="1"/>
              <a:t>db.student.aggregate</a:t>
            </a:r>
            <a:r>
              <a:rPr lang="en-US" sz="1800" dirty="0"/>
              <a:t>({"$match":{"_id":1}},{"$unwind":"$hobbies</a:t>
            </a:r>
            <a:r>
              <a:rPr lang="en-US" sz="1800" dirty="0" smtClean="0"/>
              <a:t>"})// </a:t>
            </a:r>
            <a:r>
              <a:rPr lang="en-US" sz="1800" dirty="0"/>
              <a:t>flattens the entire array</a:t>
            </a:r>
          </a:p>
          <a:p>
            <a:r>
              <a:rPr lang="en-US" sz="1800" dirty="0" err="1"/>
              <a:t>db.student.aggregate</a:t>
            </a:r>
            <a:r>
              <a:rPr lang="en-US" sz="1800" dirty="0"/>
              <a:t>({"$match":{"_id":1}},{"$unwind":{path:"$hobbies","</a:t>
            </a:r>
            <a:r>
              <a:rPr lang="en-US" sz="1800" dirty="0" err="1"/>
              <a:t>includeArrayIndex</a:t>
            </a:r>
            <a:r>
              <a:rPr lang="en-US" sz="1800" dirty="0"/>
              <a:t>":"</a:t>
            </a:r>
            <a:r>
              <a:rPr lang="en-US" sz="1800" dirty="0" err="1"/>
              <a:t>arrayIndex</a:t>
            </a:r>
            <a:r>
              <a:rPr lang="en-US" sz="1800" dirty="0"/>
              <a:t>"}}) </a:t>
            </a:r>
            <a:r>
              <a:rPr lang="en-US" sz="1800" dirty="0" smtClean="0"/>
              <a:t>// //</a:t>
            </a:r>
            <a:r>
              <a:rPr lang="en-US" sz="1800" dirty="0" err="1" smtClean="0"/>
              <a:t>IncludeArrayIndex</a:t>
            </a:r>
            <a:r>
              <a:rPr lang="en-US" sz="1800" dirty="0" smtClean="0"/>
              <a:t> </a:t>
            </a:r>
            <a:r>
              <a:rPr lang="en-US" sz="1800" dirty="0"/>
              <a:t>parameter as a column </a:t>
            </a:r>
          </a:p>
          <a:p>
            <a:r>
              <a:rPr lang="en-US" sz="1800" dirty="0" err="1"/>
              <a:t>db.student.aggregate</a:t>
            </a:r>
            <a:r>
              <a:rPr lang="en-US" sz="1800" dirty="0"/>
              <a:t>({$group:{_id:"$</a:t>
            </a:r>
            <a:r>
              <a:rPr lang="en-US" sz="1800" dirty="0" err="1"/>
              <a:t>section","Highest</a:t>
            </a:r>
            <a:r>
              <a:rPr lang="en-US" sz="1800" dirty="0"/>
              <a:t> Marks":{$max:"$</a:t>
            </a:r>
            <a:r>
              <a:rPr lang="en-US" sz="1800" dirty="0" err="1"/>
              <a:t>marks.english</a:t>
            </a:r>
            <a:r>
              <a:rPr lang="en-US" sz="1800" dirty="0"/>
              <a:t>"}}}) </a:t>
            </a:r>
            <a:r>
              <a:rPr lang="en-US" sz="1800" dirty="0" smtClean="0"/>
              <a:t>//Get </a:t>
            </a:r>
            <a:r>
              <a:rPr lang="en-US" sz="1800" dirty="0"/>
              <a:t>the max marks for each section, use $min for lowest mark</a:t>
            </a:r>
          </a:p>
          <a:p>
            <a:r>
              <a:rPr lang="en-US" sz="1800" dirty="0" err="1"/>
              <a:t>db.student.aggregate</a:t>
            </a:r>
            <a:r>
              <a:rPr lang="en-US" sz="1800" dirty="0"/>
              <a:t>({$group : {_id : "$section", Students : {$push: "$name"}}}) </a:t>
            </a:r>
            <a:r>
              <a:rPr lang="en-US" sz="1800" dirty="0" smtClean="0"/>
              <a:t>//Inserts </a:t>
            </a:r>
            <a:r>
              <a:rPr lang="en-US" sz="1800" dirty="0"/>
              <a:t>the value to an array in the resulting document. E.g.  Get all the student names for each section</a:t>
            </a:r>
          </a:p>
          <a:p>
            <a:r>
              <a:rPr lang="en-US" sz="1800" dirty="0" err="1"/>
              <a:t>db.student.aggregate</a:t>
            </a:r>
            <a:r>
              <a:rPr lang="en-US" sz="1800" dirty="0"/>
              <a:t>({$group:{_id:"$</a:t>
            </a:r>
            <a:r>
              <a:rPr lang="en-US" sz="1800" dirty="0" err="1"/>
              <a:t>section",Students</a:t>
            </a:r>
            <a:r>
              <a:rPr lang="en-US" sz="1800" dirty="0"/>
              <a:t>:{$</a:t>
            </a:r>
            <a:r>
              <a:rPr lang="en-US" sz="1800" dirty="0" err="1"/>
              <a:t>addToSet</a:t>
            </a:r>
            <a:r>
              <a:rPr lang="en-US" sz="1800" dirty="0"/>
              <a:t>:"$name"}}}) </a:t>
            </a:r>
            <a:r>
              <a:rPr lang="en-US" sz="1800" dirty="0" smtClean="0"/>
              <a:t>//similar </a:t>
            </a:r>
            <a:r>
              <a:rPr lang="en-US" sz="1800" dirty="0"/>
              <a:t>to push but avoid duplicate.</a:t>
            </a:r>
          </a:p>
          <a:p>
            <a:r>
              <a:rPr lang="en-US" sz="1800" dirty="0" err="1"/>
              <a:t>db.student.aggregate</a:t>
            </a:r>
            <a:r>
              <a:rPr lang="en-US" sz="1800" dirty="0"/>
              <a:t>({$group:{_id:"$</a:t>
            </a:r>
            <a:r>
              <a:rPr lang="en-US" sz="1800" dirty="0" err="1"/>
              <a:t>section",Students</a:t>
            </a:r>
            <a:r>
              <a:rPr lang="en-US" sz="1800" dirty="0"/>
              <a:t>:{$first:"$name"}}}) </a:t>
            </a:r>
            <a:r>
              <a:rPr lang="en-US" sz="1800" dirty="0" smtClean="0"/>
              <a:t>//picks </a:t>
            </a:r>
            <a:r>
              <a:rPr lang="en-US" sz="1800" dirty="0"/>
              <a:t>first student of each section</a:t>
            </a:r>
          </a:p>
          <a:p>
            <a:r>
              <a:rPr lang="en-US" sz="1800" dirty="0" err="1"/>
              <a:t>db.student.aggregate</a:t>
            </a:r>
            <a:r>
              <a:rPr lang="en-US" sz="1800" dirty="0"/>
              <a:t>({$group:{_id:"$</a:t>
            </a:r>
            <a:r>
              <a:rPr lang="en-US" sz="1800" dirty="0" err="1"/>
              <a:t>section",Students</a:t>
            </a:r>
            <a:r>
              <a:rPr lang="en-US" sz="1800" dirty="0"/>
              <a:t>:{$last:"$name"}}}) </a:t>
            </a:r>
            <a:r>
              <a:rPr lang="en-US" sz="1800" dirty="0" smtClean="0"/>
              <a:t>//picks </a:t>
            </a:r>
            <a:r>
              <a:rPr lang="en-US" sz="1800" dirty="0"/>
              <a:t>last student of each section</a:t>
            </a:r>
          </a:p>
          <a:p>
            <a:endParaRPr lang="en-US" sz="1800" dirty="0"/>
          </a:p>
        </p:txBody>
      </p:sp>
    </p:spTree>
    <p:extLst>
      <p:ext uri="{BB962C8B-B14F-4D97-AF65-F5344CB8AC3E}">
        <p14:creationId xmlns:p14="http://schemas.microsoft.com/office/powerpoint/2010/main" val="388373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Map-Reduce</a:t>
            </a:r>
            <a:endParaRPr lang="en-US" dirty="0"/>
          </a:p>
        </p:txBody>
      </p:sp>
      <p:sp>
        <p:nvSpPr>
          <p:cNvPr id="3" name="Content Placeholder 2"/>
          <p:cNvSpPr>
            <a:spLocks noGrp="1"/>
          </p:cNvSpPr>
          <p:nvPr>
            <p:ph idx="1"/>
          </p:nvPr>
        </p:nvSpPr>
        <p:spPr>
          <a:xfrm>
            <a:off x="457200" y="1524000"/>
            <a:ext cx="8229600" cy="4953000"/>
          </a:xfrm>
        </p:spPr>
        <p:txBody>
          <a:bodyPr>
            <a:noAutofit/>
          </a:bodyPr>
          <a:lstStyle/>
          <a:p>
            <a:r>
              <a:rPr lang="en-US" sz="2000" dirty="0" smtClean="0"/>
              <a:t>Mongodb </a:t>
            </a:r>
            <a:r>
              <a:rPr lang="en-US" sz="2000" dirty="0"/>
              <a:t>extracts key value pairs in map </a:t>
            </a:r>
            <a:r>
              <a:rPr lang="en-US" sz="2000" dirty="0" smtClean="0"/>
              <a:t>phase, actual </a:t>
            </a:r>
            <a:r>
              <a:rPr lang="en-US" sz="2000" dirty="0"/>
              <a:t>reduction </a:t>
            </a:r>
            <a:r>
              <a:rPr lang="en-US" sz="2000" dirty="0" smtClean="0"/>
              <a:t>happens in reduce phase.</a:t>
            </a:r>
            <a:endParaRPr lang="en-US" sz="2000" dirty="0"/>
          </a:p>
          <a:p>
            <a:r>
              <a:rPr lang="en-US" sz="2000" dirty="0" smtClean="0"/>
              <a:t>In </a:t>
            </a:r>
            <a:r>
              <a:rPr lang="en-US" sz="2000" dirty="0"/>
              <a:t>this </a:t>
            </a:r>
            <a:r>
              <a:rPr lang="en-US" sz="2000" dirty="0" smtClean="0"/>
              <a:t>example, number of students per section.</a:t>
            </a:r>
          </a:p>
          <a:p>
            <a:pPr lvl="1"/>
            <a:r>
              <a:rPr lang="en-US" sz="2000" dirty="0" smtClean="0"/>
              <a:t>var map1 </a:t>
            </a:r>
            <a:r>
              <a:rPr lang="en-US" sz="2000" dirty="0"/>
              <a:t>= function() {  </a:t>
            </a:r>
            <a:r>
              <a:rPr lang="en-US" sz="2000" dirty="0" smtClean="0"/>
              <a:t>emit(</a:t>
            </a:r>
            <a:r>
              <a:rPr lang="en-US" sz="2000" dirty="0" err="1" smtClean="0"/>
              <a:t>this.section</a:t>
            </a:r>
            <a:r>
              <a:rPr lang="en-US" sz="2000" dirty="0"/>
              <a:t>, 1);  };</a:t>
            </a:r>
          </a:p>
          <a:p>
            <a:pPr lvl="1"/>
            <a:r>
              <a:rPr lang="en-US" sz="2000" dirty="0" smtClean="0"/>
              <a:t>var reduce1 </a:t>
            </a:r>
            <a:r>
              <a:rPr lang="en-US" sz="2000" dirty="0"/>
              <a:t>= </a:t>
            </a:r>
            <a:r>
              <a:rPr lang="en-US" sz="2000" dirty="0" smtClean="0"/>
              <a:t>function(</a:t>
            </a:r>
            <a:r>
              <a:rPr lang="en-US" sz="2000" dirty="0" err="1" smtClean="0"/>
              <a:t>k,v</a:t>
            </a:r>
            <a:r>
              <a:rPr lang="en-US" sz="2000" dirty="0" smtClean="0"/>
              <a:t>) </a:t>
            </a:r>
            <a:r>
              <a:rPr lang="en-US" sz="2000" dirty="0"/>
              <a:t>{ </a:t>
            </a:r>
            <a:r>
              <a:rPr lang="en-US" sz="2000" dirty="0" smtClean="0"/>
              <a:t>return </a:t>
            </a:r>
            <a:r>
              <a:rPr lang="en-US" sz="2000" dirty="0" err="1" smtClean="0"/>
              <a:t>Array.sum</a:t>
            </a:r>
            <a:r>
              <a:rPr lang="en-US" sz="2000" dirty="0" smtClean="0"/>
              <a:t>(v);  </a:t>
            </a:r>
            <a:r>
              <a:rPr lang="en-US" sz="2000" dirty="0"/>
              <a:t>}; </a:t>
            </a:r>
            <a:r>
              <a:rPr lang="en-US" sz="2000" dirty="0" smtClean="0"/>
              <a:t>// </a:t>
            </a:r>
            <a:r>
              <a:rPr lang="en-US" sz="2000" dirty="0"/>
              <a:t>map </a:t>
            </a:r>
            <a:r>
              <a:rPr lang="en-US" sz="2000" dirty="0" smtClean="0"/>
              <a:t>reduce  </a:t>
            </a:r>
            <a:endParaRPr lang="en-US" sz="2000" dirty="0"/>
          </a:p>
          <a:p>
            <a:pPr lvl="1"/>
            <a:r>
              <a:rPr lang="en-US" sz="2000" dirty="0" err="1" smtClean="0"/>
              <a:t>db.student.mapReduce</a:t>
            </a:r>
            <a:r>
              <a:rPr lang="en-US" sz="2000" dirty="0" smtClean="0"/>
              <a:t> (map1,  reduce1, </a:t>
            </a:r>
            <a:r>
              <a:rPr lang="en-US" sz="2000" dirty="0"/>
              <a:t>{ out</a:t>
            </a:r>
            <a:r>
              <a:rPr lang="en-US" sz="2000" dirty="0" smtClean="0"/>
              <a:t>: "</a:t>
            </a:r>
            <a:r>
              <a:rPr lang="en-US" sz="2000" dirty="0" err="1" smtClean="0"/>
              <a:t>map_reduce_example</a:t>
            </a:r>
            <a:r>
              <a:rPr lang="en-US" sz="2000" dirty="0" smtClean="0"/>
              <a:t>" })    </a:t>
            </a:r>
            <a:endParaRPr lang="en-US" sz="2000" dirty="0"/>
          </a:p>
          <a:p>
            <a:pPr lvl="1"/>
            <a:r>
              <a:rPr lang="en-US" sz="2000" dirty="0" err="1"/>
              <a:t>db.map_reduce_example.find</a:t>
            </a:r>
            <a:r>
              <a:rPr lang="en-US" sz="2000" dirty="0" smtClean="0"/>
              <a:t>()</a:t>
            </a:r>
          </a:p>
          <a:p>
            <a:pPr marL="0" indent="0">
              <a:buNone/>
            </a:pPr>
            <a:r>
              <a:rPr lang="en-US" sz="2000" dirty="0"/>
              <a:t>(For most aggregation operations, the Aggregation Pipeline provides better performance and more coherent interface. However, map-reduce operations provide some flexibility that is not presently available in the aggregation pipeline</a:t>
            </a:r>
            <a:r>
              <a:rPr lang="en-US" sz="2000" dirty="0" smtClean="0"/>
              <a:t>.)</a:t>
            </a:r>
          </a:p>
        </p:txBody>
      </p:sp>
    </p:spTree>
    <p:extLst>
      <p:ext uri="{BB962C8B-B14F-4D97-AF65-F5344CB8AC3E}">
        <p14:creationId xmlns:p14="http://schemas.microsoft.com/office/powerpoint/2010/main" val="46005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
            </a:r>
            <a:r>
              <a:rPr lang="en-US" dirty="0" smtClean="0"/>
              <a:t>ookup</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lnSpc>
                <a:spcPct val="80000"/>
              </a:lnSpc>
            </a:pPr>
            <a:r>
              <a:rPr lang="en-US" sz="2000" dirty="0"/>
              <a:t>Lookup enables joins in mongodb. For e.g. Create two collection named Country and City.</a:t>
            </a:r>
          </a:p>
          <a:p>
            <a:pPr lvl="1">
              <a:lnSpc>
                <a:spcPct val="80000"/>
              </a:lnSpc>
            </a:pPr>
            <a:r>
              <a:rPr lang="en-US" sz="2000" dirty="0" err="1"/>
              <a:t>db.Country.insert</a:t>
            </a:r>
            <a:r>
              <a:rPr lang="en-US" sz="2000" dirty="0"/>
              <a:t>({"_id":1,"Name":"America"})</a:t>
            </a:r>
          </a:p>
          <a:p>
            <a:pPr lvl="1">
              <a:lnSpc>
                <a:spcPct val="80000"/>
              </a:lnSpc>
            </a:pPr>
            <a:r>
              <a:rPr lang="en-US" sz="2000" dirty="0" err="1" smtClean="0"/>
              <a:t>db.Country.insert</a:t>
            </a:r>
            <a:r>
              <a:rPr lang="en-US" sz="2000" dirty="0"/>
              <a:t>({"_id</a:t>
            </a:r>
            <a:r>
              <a:rPr lang="en-US" sz="2000" dirty="0" smtClean="0"/>
              <a:t>":2,"</a:t>
            </a:r>
            <a:r>
              <a:rPr lang="en-US" sz="2000" dirty="0"/>
              <a:t>Name":"UK"})</a:t>
            </a:r>
          </a:p>
          <a:p>
            <a:pPr lvl="1">
              <a:lnSpc>
                <a:spcPct val="80000"/>
              </a:lnSpc>
            </a:pPr>
            <a:r>
              <a:rPr lang="en-US" sz="2000" dirty="0" err="1"/>
              <a:t>db.Country.insert</a:t>
            </a:r>
            <a:r>
              <a:rPr lang="en-US" sz="2000" dirty="0"/>
              <a:t>({"_id</a:t>
            </a:r>
            <a:r>
              <a:rPr lang="en-US" sz="2000" dirty="0" smtClean="0"/>
              <a:t>":</a:t>
            </a:r>
            <a:r>
              <a:rPr lang="en-US" sz="2000" dirty="0"/>
              <a:t>3</a:t>
            </a:r>
            <a:r>
              <a:rPr lang="en-US" sz="2000" dirty="0" smtClean="0"/>
              <a:t>,"</a:t>
            </a:r>
            <a:r>
              <a:rPr lang="en-US" sz="2000" dirty="0"/>
              <a:t>Name":"India"})</a:t>
            </a:r>
          </a:p>
          <a:p>
            <a:pPr lvl="1">
              <a:lnSpc>
                <a:spcPct val="80000"/>
              </a:lnSpc>
            </a:pPr>
            <a:r>
              <a:rPr lang="en-US" sz="2000" dirty="0" err="1" smtClean="0"/>
              <a:t>db.City.insert</a:t>
            </a:r>
            <a:r>
              <a:rPr lang="en-US" sz="2000" dirty="0"/>
              <a:t>({"_id":1,"Name":"Delhi","CountryID</a:t>
            </a:r>
            <a:r>
              <a:rPr lang="en-US" sz="2000" dirty="0" smtClean="0"/>
              <a:t>":3})</a:t>
            </a:r>
            <a:endParaRPr lang="en-US" sz="2000" dirty="0"/>
          </a:p>
          <a:p>
            <a:pPr lvl="1">
              <a:lnSpc>
                <a:spcPct val="80000"/>
              </a:lnSpc>
            </a:pPr>
            <a:r>
              <a:rPr lang="en-US" sz="2000" dirty="0" err="1"/>
              <a:t>db.City.insert</a:t>
            </a:r>
            <a:r>
              <a:rPr lang="en-US" sz="2000" dirty="0"/>
              <a:t>({"_id":2,"Name":"Noida","CountryID</a:t>
            </a:r>
            <a:r>
              <a:rPr lang="en-US" sz="2000" dirty="0" smtClean="0"/>
              <a:t>":3})</a:t>
            </a:r>
            <a:endParaRPr lang="en-US" sz="2000" dirty="0"/>
          </a:p>
          <a:p>
            <a:pPr lvl="1">
              <a:lnSpc>
                <a:spcPct val="80000"/>
              </a:lnSpc>
            </a:pPr>
            <a:r>
              <a:rPr lang="en-US" sz="2000" dirty="0" err="1"/>
              <a:t>db.City.insert</a:t>
            </a:r>
            <a:r>
              <a:rPr lang="en-US" sz="2000" dirty="0"/>
              <a:t>({"_id":3,"Name":"Chicago","CountryID</a:t>
            </a:r>
            <a:r>
              <a:rPr lang="en-US" sz="2000" dirty="0" smtClean="0"/>
              <a:t>":1})</a:t>
            </a:r>
            <a:endParaRPr lang="en-US" sz="2000" dirty="0"/>
          </a:p>
          <a:p>
            <a:pPr lvl="1">
              <a:lnSpc>
                <a:spcPct val="80000"/>
              </a:lnSpc>
            </a:pPr>
            <a:r>
              <a:rPr lang="en-US" sz="2000" dirty="0" err="1"/>
              <a:t>db.City.insert</a:t>
            </a:r>
            <a:r>
              <a:rPr lang="en-US" sz="2000" dirty="0"/>
              <a:t>({"_id":4,"Name":"London","CountryID</a:t>
            </a:r>
            <a:r>
              <a:rPr lang="en-US" sz="2000" dirty="0" smtClean="0"/>
              <a:t>":2})</a:t>
            </a:r>
            <a:endParaRPr lang="en-US" sz="2000" dirty="0"/>
          </a:p>
          <a:p>
            <a:pPr>
              <a:lnSpc>
                <a:spcPct val="80000"/>
              </a:lnSpc>
            </a:pPr>
            <a:r>
              <a:rPr lang="en-US" sz="2000" dirty="0"/>
              <a:t>If we want to fetch all the cities associated with countries then we will use $lookup as below</a:t>
            </a:r>
          </a:p>
          <a:p>
            <a:pPr lvl="1">
              <a:lnSpc>
                <a:spcPct val="80000"/>
              </a:lnSpc>
            </a:pPr>
            <a:r>
              <a:rPr lang="en-US" sz="2000" dirty="0" err="1"/>
              <a:t>db.City.aggregate</a:t>
            </a:r>
            <a:r>
              <a:rPr lang="en-US" sz="2000" dirty="0"/>
              <a:t>({ $lookup: { from: "Country",  </a:t>
            </a:r>
            <a:r>
              <a:rPr lang="en-US" sz="2000" dirty="0" err="1"/>
              <a:t>localField</a:t>
            </a:r>
            <a:r>
              <a:rPr lang="en-US" sz="2000" dirty="0"/>
              <a:t>: "</a:t>
            </a:r>
            <a:r>
              <a:rPr lang="en-US" sz="2000" dirty="0" err="1"/>
              <a:t>CountryID</a:t>
            </a:r>
            <a:r>
              <a:rPr lang="en-US" sz="2000" dirty="0"/>
              <a:t>",  </a:t>
            </a:r>
            <a:r>
              <a:rPr lang="en-US" sz="2000" dirty="0" err="1"/>
              <a:t>foreignField</a:t>
            </a:r>
            <a:r>
              <a:rPr lang="en-US" sz="2000" dirty="0"/>
              <a:t>: "_id", as: "Country" } }, {$project:{_id:0,Name:1,"Country.Name":1</a:t>
            </a:r>
            <a:r>
              <a:rPr lang="en-US" sz="2000" dirty="0" smtClean="0"/>
              <a:t>}})</a:t>
            </a:r>
            <a:endParaRPr lang="en-US" sz="2000" dirty="0"/>
          </a:p>
        </p:txBody>
      </p:sp>
    </p:spTree>
    <p:extLst>
      <p:ext uri="{BB962C8B-B14F-4D97-AF65-F5344CB8AC3E}">
        <p14:creationId xmlns:p14="http://schemas.microsoft.com/office/powerpoint/2010/main" val="288174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Mongo Shell</a:t>
            </a:r>
            <a:endParaRPr lang="en-US" dirty="0"/>
          </a:p>
        </p:txBody>
      </p:sp>
      <p:sp>
        <p:nvSpPr>
          <p:cNvPr id="3" name="Content Placeholder 2"/>
          <p:cNvSpPr>
            <a:spLocks noGrp="1"/>
          </p:cNvSpPr>
          <p:nvPr>
            <p:ph idx="1"/>
          </p:nvPr>
        </p:nvSpPr>
        <p:spPr>
          <a:xfrm>
            <a:off x="457200" y="990600"/>
            <a:ext cx="8229600" cy="5684838"/>
          </a:xfrm>
        </p:spPr>
        <p:txBody>
          <a:bodyPr>
            <a:normAutofit lnSpcReduction="10000"/>
          </a:bodyPr>
          <a:lstStyle/>
          <a:p>
            <a:r>
              <a:rPr lang="en-US" sz="1600" dirty="0" smtClean="0"/>
              <a:t>Blind command</a:t>
            </a:r>
          </a:p>
          <a:p>
            <a:pPr lvl="1"/>
            <a:r>
              <a:rPr lang="en-US" sz="1600" dirty="0" smtClean="0"/>
              <a:t>mongo </a:t>
            </a:r>
            <a:r>
              <a:rPr lang="en-US" sz="1600" dirty="0" err="1" smtClean="0"/>
              <a:t>mydb</a:t>
            </a:r>
            <a:r>
              <a:rPr lang="en-US" sz="1600" dirty="0" smtClean="0"/>
              <a:t> </a:t>
            </a:r>
            <a:r>
              <a:rPr lang="en-US" sz="1600" dirty="0"/>
              <a:t>--eval </a:t>
            </a:r>
            <a:r>
              <a:rPr lang="en-US" sz="1600" dirty="0" smtClean="0"/>
              <a:t>"</a:t>
            </a:r>
            <a:r>
              <a:rPr lang="en-US" sz="1600" dirty="0" err="1" smtClean="0"/>
              <a:t>db.student.find</a:t>
            </a:r>
            <a:r>
              <a:rPr lang="en-US" sz="1600" dirty="0" smtClean="0"/>
              <a:t>()"</a:t>
            </a:r>
          </a:p>
          <a:p>
            <a:r>
              <a:rPr lang="en-US" sz="1600" dirty="0" smtClean="0"/>
              <a:t>Substantial scripts (create myFile.js)</a:t>
            </a:r>
          </a:p>
          <a:p>
            <a:pPr marL="457200" lvl="1" indent="0">
              <a:buNone/>
            </a:pPr>
            <a:r>
              <a:rPr lang="en-US" sz="1600" dirty="0" smtClean="0"/>
              <a:t>var x = function(){</a:t>
            </a:r>
          </a:p>
          <a:p>
            <a:pPr marL="914400" lvl="2" indent="0">
              <a:buNone/>
            </a:pPr>
            <a:r>
              <a:rPr lang="en-US" sz="1600" dirty="0" err="1" smtClean="0"/>
              <a:t>var</a:t>
            </a:r>
            <a:r>
              <a:rPr lang="en-US" sz="1600" dirty="0" smtClean="0"/>
              <a:t> count = </a:t>
            </a:r>
            <a:r>
              <a:rPr lang="en-US" sz="1600" dirty="0" err="1" smtClean="0"/>
              <a:t>db.student.count</a:t>
            </a:r>
            <a:r>
              <a:rPr lang="en-US" sz="1600" dirty="0" smtClean="0"/>
              <a:t>();</a:t>
            </a:r>
          </a:p>
          <a:p>
            <a:pPr marL="914400" lvl="2" indent="0">
              <a:buNone/>
            </a:pPr>
            <a:r>
              <a:rPr lang="en-US" sz="1600" dirty="0" smtClean="0"/>
              <a:t>print("Count: " + count);</a:t>
            </a:r>
          </a:p>
          <a:p>
            <a:pPr marL="457200" lvl="1" indent="0">
              <a:buNone/>
            </a:pPr>
            <a:r>
              <a:rPr lang="en-US" sz="1600" dirty="0" smtClean="0"/>
              <a:t>};</a:t>
            </a:r>
          </a:p>
          <a:p>
            <a:pPr marL="457200" lvl="1" indent="0">
              <a:buNone/>
            </a:pPr>
            <a:r>
              <a:rPr lang="en-US" sz="1600" dirty="0" smtClean="0"/>
              <a:t>x();</a:t>
            </a:r>
          </a:p>
          <a:p>
            <a:pPr lvl="1"/>
            <a:r>
              <a:rPr lang="en-US" sz="1600" dirty="0"/>
              <a:t>m</a:t>
            </a:r>
            <a:r>
              <a:rPr lang="en-US" sz="1600" dirty="0" smtClean="0"/>
              <a:t>ongo </a:t>
            </a:r>
            <a:r>
              <a:rPr lang="en-US" sz="1600" dirty="0" err="1" smtClean="0"/>
              <a:t>mydb</a:t>
            </a:r>
            <a:r>
              <a:rPr lang="en-US" sz="1600" dirty="0" smtClean="0"/>
              <a:t> </a:t>
            </a:r>
            <a:r>
              <a:rPr lang="en-US" sz="1600" dirty="0"/>
              <a:t>myFile.js </a:t>
            </a:r>
            <a:r>
              <a:rPr lang="en-US" sz="1600" dirty="0" smtClean="0"/>
              <a:t>//this </a:t>
            </a:r>
            <a:r>
              <a:rPr lang="en-US" sz="1600" dirty="0"/>
              <a:t>will execute the script</a:t>
            </a:r>
          </a:p>
          <a:p>
            <a:r>
              <a:rPr lang="en-US" sz="1600" dirty="0" smtClean="0"/>
              <a:t>Execute a script before enter (basically used for preventing measures)</a:t>
            </a:r>
          </a:p>
          <a:p>
            <a:pPr lvl="1"/>
            <a:r>
              <a:rPr lang="en-US" sz="1600" dirty="0" smtClean="0"/>
              <a:t>For example don't allow to drop any database (Create a script file as below.)</a:t>
            </a:r>
          </a:p>
          <a:p>
            <a:pPr marL="457200" lvl="1" indent="0">
              <a:buNone/>
            </a:pPr>
            <a:r>
              <a:rPr lang="en-US" sz="1600" dirty="0" err="1"/>
              <a:t>DB.prototype.dropDatabase</a:t>
            </a:r>
            <a:r>
              <a:rPr lang="en-US" sz="1600" dirty="0"/>
              <a:t> = function()</a:t>
            </a:r>
          </a:p>
          <a:p>
            <a:pPr marL="457200" lvl="1" indent="0">
              <a:buNone/>
            </a:pPr>
            <a:r>
              <a:rPr lang="en-US" sz="1600" dirty="0"/>
              <a:t>{</a:t>
            </a:r>
          </a:p>
          <a:p>
            <a:pPr marL="457200" lvl="1" indent="0">
              <a:buNone/>
            </a:pPr>
            <a:r>
              <a:rPr lang="en-US" sz="1600" dirty="0"/>
              <a:t>	</a:t>
            </a:r>
            <a:r>
              <a:rPr lang="en-US" sz="1600" dirty="0" smtClean="0"/>
              <a:t>print("Sorry....Can't </a:t>
            </a:r>
            <a:r>
              <a:rPr lang="en-US" sz="1600" dirty="0"/>
              <a:t>drop"); </a:t>
            </a:r>
          </a:p>
          <a:p>
            <a:pPr marL="457200" lvl="1" indent="0">
              <a:buNone/>
            </a:pPr>
            <a:r>
              <a:rPr lang="en-US" sz="1600" dirty="0"/>
              <a:t>}</a:t>
            </a:r>
          </a:p>
          <a:p>
            <a:pPr marL="457200" lvl="1" indent="0">
              <a:buNone/>
            </a:pPr>
            <a:r>
              <a:rPr lang="en-US" sz="1600" dirty="0" err="1"/>
              <a:t>db.dropDatabase</a:t>
            </a:r>
            <a:r>
              <a:rPr lang="en-US" sz="1600" dirty="0"/>
              <a:t> = </a:t>
            </a:r>
            <a:r>
              <a:rPr lang="en-US" sz="1600" dirty="0" err="1"/>
              <a:t>DB.prototype.dropDatabase</a:t>
            </a:r>
            <a:r>
              <a:rPr lang="en-US" sz="1600" dirty="0"/>
              <a:t>; </a:t>
            </a:r>
            <a:endParaRPr lang="en-US" sz="1600" dirty="0" smtClean="0"/>
          </a:p>
          <a:p>
            <a:pPr lvl="1"/>
            <a:r>
              <a:rPr lang="en-US" sz="1600" dirty="0" smtClean="0"/>
              <a:t>mongo noDelete.js </a:t>
            </a:r>
            <a:r>
              <a:rPr lang="en-US" sz="1600" dirty="0"/>
              <a:t>--shell </a:t>
            </a:r>
            <a:r>
              <a:rPr lang="en-US" sz="1600" dirty="0" smtClean="0"/>
              <a:t>//will </a:t>
            </a:r>
            <a:r>
              <a:rPr lang="en-US" sz="1600" dirty="0"/>
              <a:t>execute the script and remain in </a:t>
            </a:r>
            <a:r>
              <a:rPr lang="en-US" sz="1600" dirty="0" smtClean="0"/>
              <a:t>shell</a:t>
            </a:r>
          </a:p>
          <a:p>
            <a:pPr lvl="1"/>
            <a:r>
              <a:rPr lang="en-US" sz="1600" dirty="0" err="1" smtClean="0"/>
              <a:t>db.dropDatabase</a:t>
            </a:r>
            <a:r>
              <a:rPr lang="en-US" sz="1600" dirty="0" smtClean="0"/>
              <a:t>() </a:t>
            </a:r>
          </a:p>
          <a:p>
            <a:pPr lvl="1"/>
            <a:r>
              <a:rPr lang="en-US" sz="1600" dirty="0" smtClean="0"/>
              <a:t>Save this file in home directory with name (.mongorc.js) to make it global.</a:t>
            </a:r>
          </a:p>
          <a:p>
            <a:pPr lvl="1"/>
            <a:r>
              <a:rPr lang="en-US" sz="1600" dirty="0" smtClean="0"/>
              <a:t>To ignore RC file to execute in shell, start mongo with mongo --</a:t>
            </a:r>
            <a:r>
              <a:rPr lang="en-US" sz="1600" dirty="0" err="1" smtClean="0"/>
              <a:t>norc</a:t>
            </a:r>
            <a:endParaRPr lang="en-US" sz="1600" dirty="0" smtClean="0"/>
          </a:p>
          <a:p>
            <a:pPr lvl="1"/>
            <a:endParaRPr lang="en-US" sz="1600" dirty="0"/>
          </a:p>
          <a:p>
            <a:pPr lvl="1"/>
            <a:endParaRPr lang="en-US" sz="1600" dirty="0"/>
          </a:p>
          <a:p>
            <a:pPr lvl="1"/>
            <a:endParaRPr lang="en-US" sz="1600" dirty="0" smtClean="0"/>
          </a:p>
        </p:txBody>
      </p:sp>
    </p:spTree>
    <p:extLst>
      <p:ext uri="{BB962C8B-B14F-4D97-AF65-F5344CB8AC3E}">
        <p14:creationId xmlns:p14="http://schemas.microsoft.com/office/powerpoint/2010/main" val="606697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Index</a:t>
            </a:r>
            <a:endParaRPr lang="en-US" dirty="0"/>
          </a:p>
        </p:txBody>
      </p:sp>
      <p:sp>
        <p:nvSpPr>
          <p:cNvPr id="3" name="Content Placeholder 2"/>
          <p:cNvSpPr>
            <a:spLocks noGrp="1"/>
          </p:cNvSpPr>
          <p:nvPr>
            <p:ph idx="1"/>
          </p:nvPr>
        </p:nvSpPr>
        <p:spPr>
          <a:xfrm>
            <a:off x="533400" y="1447800"/>
            <a:ext cx="8229600" cy="5296472"/>
          </a:xfrm>
        </p:spPr>
        <p:txBody>
          <a:bodyPr>
            <a:noAutofit/>
          </a:bodyPr>
          <a:lstStyle/>
          <a:p>
            <a:r>
              <a:rPr lang="en-US" sz="2000" dirty="0" smtClean="0"/>
              <a:t>Single Key Index</a:t>
            </a:r>
            <a:endParaRPr lang="en-US" sz="2000" dirty="0"/>
          </a:p>
          <a:p>
            <a:pPr lvl="1"/>
            <a:r>
              <a:rPr lang="en-US" sz="2000" dirty="0" err="1"/>
              <a:t>db.student.ensureIndex</a:t>
            </a:r>
            <a:r>
              <a:rPr lang="en-US" sz="2000" dirty="0" smtClean="0"/>
              <a:t>({name: 1}) </a:t>
            </a:r>
          </a:p>
          <a:p>
            <a:pPr lvl="2"/>
            <a:r>
              <a:rPr lang="en-US" sz="2000" dirty="0" err="1" smtClean="0"/>
              <a:t>Singlekey</a:t>
            </a:r>
            <a:r>
              <a:rPr lang="en-US" sz="2000" dirty="0" smtClean="0"/>
              <a:t> index, descending use -1. </a:t>
            </a:r>
          </a:p>
          <a:p>
            <a:pPr lvl="1"/>
            <a:r>
              <a:rPr lang="en-US" sz="2000" dirty="0" err="1"/>
              <a:t>db.student.ensureIndex</a:t>
            </a:r>
            <a:r>
              <a:rPr lang="en-US" sz="2000" dirty="0" smtClean="0"/>
              <a:t>({mobileno:1})</a:t>
            </a:r>
          </a:p>
          <a:p>
            <a:pPr lvl="2"/>
            <a:r>
              <a:rPr lang="en-US" sz="2000" dirty="0" smtClean="0"/>
              <a:t>Index on array field</a:t>
            </a:r>
          </a:p>
          <a:p>
            <a:pPr lvl="1"/>
            <a:r>
              <a:rPr lang="en-US" sz="2000" dirty="0"/>
              <a:t> </a:t>
            </a:r>
            <a:r>
              <a:rPr lang="en-US" sz="2000" dirty="0" err="1"/>
              <a:t>db.student.ensureIndex</a:t>
            </a:r>
            <a:r>
              <a:rPr lang="en-US" sz="2000" dirty="0" smtClean="0"/>
              <a:t>({"</a:t>
            </a:r>
            <a:r>
              <a:rPr lang="en-US" sz="2000" dirty="0" err="1" smtClean="0"/>
              <a:t>marks.english</a:t>
            </a:r>
            <a:r>
              <a:rPr lang="en-US" sz="2000" dirty="0"/>
              <a:t>": 1 } ) </a:t>
            </a:r>
            <a:endParaRPr lang="en-US" sz="2000" dirty="0" smtClean="0"/>
          </a:p>
          <a:p>
            <a:pPr lvl="2"/>
            <a:r>
              <a:rPr lang="en-US" sz="2000" dirty="0" smtClean="0"/>
              <a:t>Index on Nested Document fields</a:t>
            </a:r>
          </a:p>
          <a:p>
            <a:pPr lvl="1"/>
            <a:r>
              <a:rPr lang="en-US" sz="2000" dirty="0" err="1"/>
              <a:t>db.student.ensureIndex</a:t>
            </a:r>
            <a:r>
              <a:rPr lang="en-US" sz="2000" dirty="0"/>
              <a:t>({"name":1,"section":1}) </a:t>
            </a:r>
            <a:endParaRPr lang="en-US" sz="2000" dirty="0" smtClean="0"/>
          </a:p>
          <a:p>
            <a:pPr lvl="2"/>
            <a:r>
              <a:rPr lang="en-US" sz="2000" dirty="0" smtClean="0"/>
              <a:t>Compound indexes</a:t>
            </a:r>
          </a:p>
          <a:p>
            <a:pPr lvl="1"/>
            <a:r>
              <a:rPr lang="en-US" sz="2000" dirty="0" err="1" smtClean="0"/>
              <a:t>db.student.dropIndex</a:t>
            </a:r>
            <a:r>
              <a:rPr lang="en-US" sz="2000" dirty="0" smtClean="0"/>
              <a:t>("name_1") </a:t>
            </a:r>
          </a:p>
          <a:p>
            <a:pPr lvl="2"/>
            <a:r>
              <a:rPr lang="en-US" sz="2000" dirty="0" smtClean="0"/>
              <a:t>To </a:t>
            </a:r>
            <a:r>
              <a:rPr lang="en-US" sz="2000" dirty="0"/>
              <a:t>Drop </a:t>
            </a:r>
            <a:r>
              <a:rPr lang="en-US" sz="2000" dirty="0" smtClean="0"/>
              <a:t>Index</a:t>
            </a:r>
          </a:p>
          <a:p>
            <a:pPr lvl="1"/>
            <a:r>
              <a:rPr lang="en-US" sz="2000" dirty="0" err="1"/>
              <a:t>db.student.getIndexes</a:t>
            </a:r>
            <a:r>
              <a:rPr lang="en-US" sz="2000" dirty="0" smtClean="0"/>
              <a:t>()</a:t>
            </a:r>
          </a:p>
        </p:txBody>
      </p:sp>
    </p:spTree>
    <p:extLst>
      <p:ext uri="{BB962C8B-B14F-4D97-AF65-F5344CB8AC3E}">
        <p14:creationId xmlns:p14="http://schemas.microsoft.com/office/powerpoint/2010/main" val="2603448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smtClean="0"/>
              <a:t>Index</a:t>
            </a:r>
            <a:endParaRPr lang="en-US" dirty="0"/>
          </a:p>
        </p:txBody>
      </p:sp>
      <p:sp>
        <p:nvSpPr>
          <p:cNvPr id="3" name="Content Placeholder 2"/>
          <p:cNvSpPr>
            <a:spLocks noGrp="1"/>
          </p:cNvSpPr>
          <p:nvPr>
            <p:ph idx="1"/>
          </p:nvPr>
        </p:nvSpPr>
        <p:spPr>
          <a:xfrm>
            <a:off x="533400" y="1295400"/>
            <a:ext cx="8229600" cy="5448872"/>
          </a:xfrm>
        </p:spPr>
        <p:txBody>
          <a:bodyPr>
            <a:noAutofit/>
          </a:bodyPr>
          <a:lstStyle/>
          <a:p>
            <a:r>
              <a:rPr lang="en-US" sz="2000" dirty="0" smtClean="0"/>
              <a:t>To </a:t>
            </a:r>
            <a:r>
              <a:rPr lang="en-US" sz="2000" dirty="0"/>
              <a:t>perform text search queries efficiently, </a:t>
            </a:r>
            <a:r>
              <a:rPr lang="en-US" sz="2000" dirty="0" smtClean="0"/>
              <a:t>create </a:t>
            </a:r>
            <a:r>
              <a:rPr lang="en-US" sz="2000" dirty="0"/>
              <a:t>a text index on your collection. </a:t>
            </a:r>
          </a:p>
          <a:p>
            <a:pPr lvl="1"/>
            <a:r>
              <a:rPr lang="en-US" sz="2000" dirty="0" err="1" smtClean="0"/>
              <a:t>db.student.ensureIndex</a:t>
            </a:r>
            <a:r>
              <a:rPr lang="en-US" sz="2000" dirty="0"/>
              <a:t>( { n</a:t>
            </a:r>
            <a:r>
              <a:rPr lang="en-US" sz="2000" dirty="0" smtClean="0"/>
              <a:t>ame</a:t>
            </a:r>
            <a:r>
              <a:rPr lang="en-US" sz="2000" dirty="0"/>
              <a:t>: </a:t>
            </a:r>
            <a:r>
              <a:rPr lang="en-US" sz="2000" dirty="0" smtClean="0"/>
              <a:t>"text", </a:t>
            </a:r>
            <a:r>
              <a:rPr lang="en-US" sz="2000" dirty="0"/>
              <a:t>s</a:t>
            </a:r>
            <a:r>
              <a:rPr lang="en-US" sz="2000" dirty="0" smtClean="0"/>
              <a:t>ection</a:t>
            </a:r>
            <a:r>
              <a:rPr lang="en-US" sz="2000" dirty="0"/>
              <a:t>: </a:t>
            </a:r>
            <a:r>
              <a:rPr lang="en-US" sz="2000" dirty="0" smtClean="0"/>
              <a:t>"text" </a:t>
            </a:r>
            <a:r>
              <a:rPr lang="en-US" sz="2000" dirty="0"/>
              <a:t>} ) </a:t>
            </a:r>
          </a:p>
          <a:p>
            <a:pPr lvl="2"/>
            <a:r>
              <a:rPr lang="en-US" sz="2000" dirty="0" smtClean="0"/>
              <a:t>Text </a:t>
            </a:r>
            <a:r>
              <a:rPr lang="en-US" sz="2000" dirty="0"/>
              <a:t>index on two </a:t>
            </a:r>
            <a:r>
              <a:rPr lang="en-US" sz="2000" dirty="0" smtClean="0"/>
              <a:t>columns, A collection can have one text index, but that index can cover multiple fields.</a:t>
            </a:r>
          </a:p>
          <a:p>
            <a:pPr lvl="1"/>
            <a:r>
              <a:rPr lang="en-US" sz="2000" dirty="0" err="1" smtClean="0"/>
              <a:t>db.student.count</a:t>
            </a:r>
            <a:r>
              <a:rPr lang="en-US" sz="2000" dirty="0"/>
              <a:t>({$text:{$search:" </a:t>
            </a:r>
            <a:r>
              <a:rPr lang="en-US" sz="2000" dirty="0" err="1"/>
              <a:t>Iman</a:t>
            </a:r>
            <a:r>
              <a:rPr lang="en-US" sz="2000" dirty="0"/>
              <a:t> </a:t>
            </a:r>
            <a:r>
              <a:rPr lang="en-US" sz="2000" dirty="0" err="1"/>
              <a:t>Bushra</a:t>
            </a:r>
            <a:r>
              <a:rPr lang="en-US" sz="2000" dirty="0"/>
              <a:t> </a:t>
            </a:r>
            <a:r>
              <a:rPr lang="en-US" sz="2000" dirty="0" smtClean="0"/>
              <a:t>"}})</a:t>
            </a:r>
          </a:p>
          <a:p>
            <a:pPr lvl="1"/>
            <a:r>
              <a:rPr lang="en-US" sz="2000" dirty="0" err="1" smtClean="0"/>
              <a:t>db.student.find</a:t>
            </a:r>
            <a:r>
              <a:rPr lang="en-US" sz="2000" dirty="0" smtClean="0"/>
              <a:t>({$text:{$search:" </a:t>
            </a:r>
            <a:r>
              <a:rPr lang="en-US" sz="2000" dirty="0" err="1" smtClean="0"/>
              <a:t>Iman</a:t>
            </a:r>
            <a:r>
              <a:rPr lang="en-US" sz="2000" dirty="0" smtClean="0"/>
              <a:t> </a:t>
            </a:r>
            <a:r>
              <a:rPr lang="en-US" sz="2000" dirty="0" err="1" smtClean="0"/>
              <a:t>Bushra</a:t>
            </a:r>
            <a:r>
              <a:rPr lang="en-US" sz="2000" dirty="0" smtClean="0"/>
              <a:t> "}}).explain()</a:t>
            </a:r>
          </a:p>
          <a:p>
            <a:pPr lvl="1"/>
            <a:r>
              <a:rPr lang="en-US" sz="2000" dirty="0" err="1" smtClean="0"/>
              <a:t>db.student.find</a:t>
            </a:r>
            <a:r>
              <a:rPr lang="en-US" sz="2000" dirty="0"/>
              <a:t>({_id:1}).explain(true) </a:t>
            </a:r>
          </a:p>
          <a:p>
            <a:pPr lvl="2"/>
            <a:r>
              <a:rPr lang="en-US" sz="2000" dirty="0" smtClean="0"/>
              <a:t>true</a:t>
            </a:r>
            <a:r>
              <a:rPr lang="en-US" sz="2000" dirty="0"/>
              <a:t>, Gives more </a:t>
            </a:r>
            <a:r>
              <a:rPr lang="en-US" sz="2000" dirty="0" smtClean="0"/>
              <a:t>verbose, In </a:t>
            </a:r>
            <a:r>
              <a:rPr lang="en-US" sz="2000" dirty="0" err="1"/>
              <a:t>winningPlan</a:t>
            </a:r>
            <a:r>
              <a:rPr lang="en-US" sz="2000" dirty="0"/>
              <a:t> section it should show stage is "</a:t>
            </a:r>
            <a:r>
              <a:rPr lang="en-US" sz="2000" dirty="0" smtClean="0"/>
              <a:t>IDHACK"/ “IXSCAN”, means </a:t>
            </a:r>
            <a:r>
              <a:rPr lang="en-US" sz="2000" dirty="0"/>
              <a:t>it is using index </a:t>
            </a:r>
          </a:p>
          <a:p>
            <a:pPr lvl="1"/>
            <a:r>
              <a:rPr lang="en-US" sz="2000" dirty="0" err="1" smtClean="0"/>
              <a:t>db.student.find</a:t>
            </a:r>
            <a:r>
              <a:rPr lang="en-US" sz="2000" dirty="0"/>
              <a:t>({name:"</a:t>
            </a:r>
            <a:r>
              <a:rPr lang="en-US" sz="2000" dirty="0" err="1"/>
              <a:t>abc</a:t>
            </a:r>
            <a:r>
              <a:rPr lang="en-US" sz="2000" dirty="0"/>
              <a:t>"}).explain('</a:t>
            </a:r>
            <a:r>
              <a:rPr lang="en-US" sz="2000" dirty="0" err="1"/>
              <a:t>executionStats</a:t>
            </a:r>
            <a:r>
              <a:rPr lang="en-US" sz="2000" dirty="0"/>
              <a:t>') </a:t>
            </a:r>
            <a:endParaRPr lang="en-US" sz="2000" dirty="0" smtClean="0"/>
          </a:p>
          <a:p>
            <a:pPr lvl="2"/>
            <a:r>
              <a:rPr lang="en-US" sz="2000" dirty="0" smtClean="0"/>
              <a:t>In </a:t>
            </a:r>
            <a:r>
              <a:rPr lang="en-US" sz="2000" dirty="0" err="1"/>
              <a:t>executionStats</a:t>
            </a:r>
            <a:r>
              <a:rPr lang="en-US" sz="2000" dirty="0"/>
              <a:t> </a:t>
            </a:r>
            <a:r>
              <a:rPr lang="en-US" sz="2000" dirty="0" smtClean="0"/>
              <a:t>give more stats about execution. Point to note here is, if you query on index column "</a:t>
            </a:r>
            <a:r>
              <a:rPr lang="en-US" sz="2000" dirty="0" err="1"/>
              <a:t>totalDocsExamined</a:t>
            </a:r>
            <a:r>
              <a:rPr lang="en-US" sz="2000" dirty="0"/>
              <a:t>" scanned is equal to total docs </a:t>
            </a:r>
            <a:r>
              <a:rPr lang="en-US" sz="2000" dirty="0" smtClean="0"/>
              <a:t>returned</a:t>
            </a:r>
            <a:r>
              <a:rPr lang="en-US" sz="2000" dirty="0"/>
              <a:t> </a:t>
            </a:r>
            <a:r>
              <a:rPr lang="en-US" sz="2000" dirty="0" smtClean="0"/>
              <a:t>otherwise for non-</a:t>
            </a:r>
            <a:r>
              <a:rPr lang="en-US" sz="2000" dirty="0"/>
              <a:t>i</a:t>
            </a:r>
            <a:r>
              <a:rPr lang="en-US" sz="2000" dirty="0" smtClean="0"/>
              <a:t>ndexed query it will be more.</a:t>
            </a:r>
          </a:p>
        </p:txBody>
      </p:sp>
    </p:spTree>
    <p:extLst>
      <p:ext uri="{BB962C8B-B14F-4D97-AF65-F5344CB8AC3E}">
        <p14:creationId xmlns:p14="http://schemas.microsoft.com/office/powerpoint/2010/main" val="1169120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793"/>
            <a:ext cx="8229600" cy="968007"/>
          </a:xfrm>
        </p:spPr>
        <p:txBody>
          <a:bodyPr>
            <a:normAutofit/>
          </a:bodyPr>
          <a:lstStyle/>
          <a:p>
            <a:r>
              <a:rPr lang="en-US" dirty="0" smtClean="0"/>
              <a:t>Index and Performance</a:t>
            </a:r>
            <a:endParaRPr lang="en-US" dirty="0"/>
          </a:p>
        </p:txBody>
      </p:sp>
      <p:sp>
        <p:nvSpPr>
          <p:cNvPr id="3" name="Content Placeholder 2"/>
          <p:cNvSpPr>
            <a:spLocks noGrp="1"/>
          </p:cNvSpPr>
          <p:nvPr>
            <p:ph idx="1"/>
          </p:nvPr>
        </p:nvSpPr>
        <p:spPr>
          <a:xfrm>
            <a:off x="457200" y="1143000"/>
            <a:ext cx="8229600" cy="5410200"/>
          </a:xfrm>
        </p:spPr>
        <p:txBody>
          <a:bodyPr>
            <a:noAutofit/>
          </a:bodyPr>
          <a:lstStyle/>
          <a:p>
            <a:r>
              <a:rPr lang="en-US" sz="2000" dirty="0" smtClean="0"/>
              <a:t>Index column used while sort</a:t>
            </a:r>
          </a:p>
          <a:p>
            <a:pPr lvl="1"/>
            <a:r>
              <a:rPr lang="en-US" sz="2000" dirty="0" err="1"/>
              <a:t>db.student.find</a:t>
            </a:r>
            <a:r>
              <a:rPr lang="en-US" sz="2000" dirty="0"/>
              <a:t>({</a:t>
            </a:r>
            <a:r>
              <a:rPr lang="en-US" sz="2000" dirty="0" err="1"/>
              <a:t>gender:'M</a:t>
            </a:r>
            <a:r>
              <a:rPr lang="en-US" sz="2000" dirty="0"/>
              <a:t>'}).sort({name:1}).explain(true) </a:t>
            </a:r>
            <a:endParaRPr lang="en-US" sz="2000" dirty="0" smtClean="0"/>
          </a:p>
          <a:p>
            <a:pPr lvl="1"/>
            <a:r>
              <a:rPr lang="en-US" sz="2000" dirty="0" err="1" smtClean="0"/>
              <a:t>db.student.find</a:t>
            </a:r>
            <a:r>
              <a:rPr lang="en-US" sz="2000" dirty="0"/>
              <a:t>({</a:t>
            </a:r>
            <a:r>
              <a:rPr lang="en-US" sz="2000" dirty="0" err="1"/>
              <a:t>gender:'M</a:t>
            </a:r>
            <a:r>
              <a:rPr lang="en-US" sz="2000" dirty="0"/>
              <a:t>'}).sort({gender:1}).explain(true) </a:t>
            </a:r>
            <a:endParaRPr lang="en-US" sz="2000" dirty="0" smtClean="0"/>
          </a:p>
          <a:p>
            <a:pPr lvl="2"/>
            <a:r>
              <a:rPr lang="en-US" sz="2000" dirty="0" smtClean="0"/>
              <a:t>Observe </a:t>
            </a:r>
            <a:r>
              <a:rPr lang="en-US" sz="2000" dirty="0"/>
              <a:t>no extra sort stage is </a:t>
            </a:r>
            <a:r>
              <a:rPr lang="en-US" sz="2000" dirty="0" smtClean="0"/>
              <a:t>required while sort by name (</a:t>
            </a:r>
            <a:r>
              <a:rPr lang="en-US" sz="2000" dirty="0" smtClean="0"/>
              <a:t>indexed</a:t>
            </a:r>
            <a:r>
              <a:rPr lang="en-US" sz="2000" dirty="0" smtClean="0"/>
              <a:t>) but sort by gender requires extra SORT stage</a:t>
            </a:r>
          </a:p>
          <a:p>
            <a:pPr lvl="1"/>
            <a:r>
              <a:rPr lang="en-US" sz="2000" dirty="0" err="1" smtClean="0"/>
              <a:t>db.student.find</a:t>
            </a:r>
            <a:r>
              <a:rPr lang="en-US" sz="2000" dirty="0"/>
              <a:t>({"name":'</a:t>
            </a:r>
            <a:r>
              <a:rPr lang="en-US" sz="2000" dirty="0" err="1"/>
              <a:t>Bushra</a:t>
            </a:r>
            <a:r>
              <a:rPr lang="en-US" sz="2000" dirty="0"/>
              <a:t>'},{_id:0,name:1,section:1}).explain(true) </a:t>
            </a:r>
            <a:endParaRPr lang="en-US" sz="2000" dirty="0" smtClean="0"/>
          </a:p>
          <a:p>
            <a:pPr lvl="2"/>
            <a:r>
              <a:rPr lang="en-US" sz="2000" dirty="0" smtClean="0"/>
              <a:t>Projecting </a:t>
            </a:r>
            <a:r>
              <a:rPr lang="en-US" sz="2000" dirty="0"/>
              <a:t>only index columns in Mongo will behave like Covering </a:t>
            </a:r>
            <a:r>
              <a:rPr lang="en-US" sz="2000" dirty="0" smtClean="0"/>
              <a:t>Index, i.e. If you project </a:t>
            </a:r>
            <a:r>
              <a:rPr lang="en-US" sz="2000" dirty="0"/>
              <a:t>only those fields that are present in Index fields , Observe "</a:t>
            </a:r>
            <a:r>
              <a:rPr lang="en-US" sz="2000" dirty="0" err="1"/>
              <a:t>totalDocsExamined</a:t>
            </a:r>
            <a:r>
              <a:rPr lang="en-US" sz="2000" dirty="0"/>
              <a:t>" scanned is zero and total docs </a:t>
            </a:r>
            <a:r>
              <a:rPr lang="en-US" sz="2000" dirty="0" smtClean="0"/>
              <a:t>returned (</a:t>
            </a:r>
            <a:r>
              <a:rPr lang="en-US" sz="2000" dirty="0" err="1" smtClean="0"/>
              <a:t>nReturned</a:t>
            </a:r>
            <a:r>
              <a:rPr lang="en-US" sz="2000" dirty="0" smtClean="0"/>
              <a:t>) </a:t>
            </a:r>
            <a:r>
              <a:rPr lang="en-US" sz="2000" dirty="0"/>
              <a:t>is </a:t>
            </a:r>
            <a:r>
              <a:rPr lang="en-US" sz="2000" dirty="0" smtClean="0"/>
              <a:t>more. mongo returns </a:t>
            </a:r>
            <a:r>
              <a:rPr lang="en-US" sz="2000" dirty="0"/>
              <a:t>the result from Index </a:t>
            </a:r>
            <a:r>
              <a:rPr lang="en-US" sz="2000" dirty="0" smtClean="0"/>
              <a:t>itself.</a:t>
            </a:r>
          </a:p>
          <a:p>
            <a:pPr lvl="1"/>
            <a:r>
              <a:rPr lang="en-US" sz="2000" dirty="0" err="1" smtClean="0"/>
              <a:t>db.student.find</a:t>
            </a:r>
            <a:r>
              <a:rPr lang="en-US" sz="2000" dirty="0"/>
              <a:t>({'</a:t>
            </a:r>
            <a:r>
              <a:rPr lang="en-US" sz="2000" dirty="0" err="1"/>
              <a:t>section':'A</a:t>
            </a:r>
            <a:r>
              <a:rPr lang="en-US" sz="2000" dirty="0" smtClean="0"/>
              <a:t>'}).explain</a:t>
            </a:r>
            <a:r>
              <a:rPr lang="en-US" sz="2000" dirty="0"/>
              <a:t>() </a:t>
            </a:r>
            <a:endParaRPr lang="en-US" sz="2000" dirty="0" smtClean="0"/>
          </a:p>
          <a:p>
            <a:pPr lvl="2"/>
            <a:r>
              <a:rPr lang="en-US" sz="2000" dirty="0" smtClean="0"/>
              <a:t>No </a:t>
            </a:r>
            <a:r>
              <a:rPr lang="en-US" sz="2000" dirty="0"/>
              <a:t>Index is used, as the first fields </a:t>
            </a:r>
            <a:r>
              <a:rPr lang="en-US" sz="2000" dirty="0" smtClean="0"/>
              <a:t>of index is not included in find conditions.</a:t>
            </a:r>
          </a:p>
          <a:p>
            <a:pPr lvl="1"/>
            <a:endParaRPr lang="en-US" sz="2000" dirty="0" smtClean="0"/>
          </a:p>
        </p:txBody>
      </p:sp>
    </p:spTree>
    <p:extLst>
      <p:ext uri="{BB962C8B-B14F-4D97-AF65-F5344CB8AC3E}">
        <p14:creationId xmlns:p14="http://schemas.microsoft.com/office/powerpoint/2010/main" val="296348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14400"/>
          </a:xfrm>
        </p:spPr>
        <p:txBody>
          <a:bodyPr>
            <a:normAutofit/>
          </a:bodyPr>
          <a:lstStyle/>
          <a:p>
            <a:r>
              <a:rPr lang="en-US" sz="2800" dirty="0" smtClean="0"/>
              <a:t>Mongod to start using Configuration file (</a:t>
            </a:r>
            <a:r>
              <a:rPr lang="en-US" sz="2800" dirty="0" err="1" smtClean="0"/>
              <a:t>mongod.conf</a:t>
            </a:r>
            <a:r>
              <a:rPr lang="en-US" sz="2800" dirty="0" smtClean="0"/>
              <a:t>)</a:t>
            </a:r>
            <a:endParaRPr lang="en-US" sz="2800" dirty="0"/>
          </a:p>
        </p:txBody>
      </p:sp>
      <p:sp>
        <p:nvSpPr>
          <p:cNvPr id="3" name="Content Placeholder 2"/>
          <p:cNvSpPr>
            <a:spLocks noGrp="1"/>
          </p:cNvSpPr>
          <p:nvPr>
            <p:ph idx="1"/>
          </p:nvPr>
        </p:nvSpPr>
        <p:spPr>
          <a:xfrm>
            <a:off x="457200" y="1143000"/>
            <a:ext cx="8229600" cy="5486400"/>
          </a:xfrm>
        </p:spPr>
        <p:txBody>
          <a:bodyPr>
            <a:noAutofit/>
          </a:bodyPr>
          <a:lstStyle/>
          <a:p>
            <a:r>
              <a:rPr lang="en-US" sz="1800" dirty="0" smtClean="0"/>
              <a:t>All parameters required for a mongod server should read this configuration file from instead of passing separately while starting the mongod server.</a:t>
            </a:r>
          </a:p>
          <a:p>
            <a:r>
              <a:rPr lang="en-US" sz="1800" dirty="0" smtClean="0"/>
              <a:t>Create Sample </a:t>
            </a:r>
            <a:r>
              <a:rPr lang="en-US" sz="1800" dirty="0" err="1" smtClean="0"/>
              <a:t>mongod.config</a:t>
            </a:r>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smtClean="0"/>
              <a:t>To start the mongod server with config file parameter</a:t>
            </a:r>
          </a:p>
          <a:p>
            <a:pPr lvl="1"/>
            <a:r>
              <a:rPr lang="en-US" sz="1800" dirty="0"/>
              <a:t>s</a:t>
            </a:r>
            <a:r>
              <a:rPr lang="en-US" sz="1800" dirty="0" smtClean="0"/>
              <a:t>udo </a:t>
            </a:r>
            <a:r>
              <a:rPr lang="en-US" sz="1800" dirty="0"/>
              <a:t>mongod --config /</a:t>
            </a:r>
            <a:r>
              <a:rPr lang="en-US" sz="1800" dirty="0" smtClean="0"/>
              <a:t>data/config/</a:t>
            </a:r>
            <a:r>
              <a:rPr lang="en-US" sz="1800" dirty="0" err="1" smtClean="0"/>
              <a:t>mongod.config</a:t>
            </a:r>
            <a:endParaRPr lang="en-US" sz="1800" dirty="0" smtClean="0"/>
          </a:p>
          <a:p>
            <a:r>
              <a:rPr lang="en-US" sz="1800" dirty="0"/>
              <a:t>Note: Mongo uses a Write Ahead Log (WAL) called journal by default. </a:t>
            </a:r>
          </a:p>
          <a:p>
            <a:endParaRPr lang="en-US" sz="1800" dirty="0"/>
          </a:p>
          <a:p>
            <a:pPr marL="0" indent="0">
              <a:buNone/>
            </a:pPr>
            <a:endParaRPr lang="en-US" sz="1800" b="1" dirty="0"/>
          </a:p>
        </p:txBody>
      </p:sp>
      <p:sp>
        <p:nvSpPr>
          <p:cNvPr id="4" name="Rectangle 3"/>
          <p:cNvSpPr/>
          <p:nvPr/>
        </p:nvSpPr>
        <p:spPr>
          <a:xfrm>
            <a:off x="1295400" y="2057400"/>
            <a:ext cx="4572000" cy="3693319"/>
          </a:xfrm>
          <a:prstGeom prst="rect">
            <a:avLst/>
          </a:prstGeom>
        </p:spPr>
        <p:txBody>
          <a:bodyPr>
            <a:spAutoFit/>
          </a:bodyPr>
          <a:lstStyle/>
          <a:p>
            <a:r>
              <a:rPr lang="en-US" b="1" dirty="0"/>
              <a:t>storage</a:t>
            </a:r>
            <a:r>
              <a:rPr lang="en-US" b="1" dirty="0" smtClean="0"/>
              <a:t>:</a:t>
            </a:r>
            <a:endParaRPr lang="en-US" b="1" dirty="0"/>
          </a:p>
          <a:p>
            <a:r>
              <a:rPr lang="en-US" b="1" dirty="0"/>
              <a:t>    </a:t>
            </a:r>
            <a:r>
              <a:rPr lang="en-US" b="1" dirty="0" err="1"/>
              <a:t>dbPath</a:t>
            </a:r>
            <a:r>
              <a:rPr lang="en-US" b="1" dirty="0"/>
              <a:t>: "/data/db/</a:t>
            </a:r>
            <a:r>
              <a:rPr lang="en-US" b="1" dirty="0" err="1"/>
              <a:t>dbpath</a:t>
            </a:r>
            <a:r>
              <a:rPr lang="en-US" b="1" dirty="0"/>
              <a:t>"</a:t>
            </a:r>
          </a:p>
          <a:p>
            <a:r>
              <a:rPr lang="en-US" b="1" dirty="0"/>
              <a:t>    </a:t>
            </a:r>
            <a:r>
              <a:rPr lang="en-US" b="1" dirty="0" err="1"/>
              <a:t>directoryPerDB</a:t>
            </a:r>
            <a:r>
              <a:rPr lang="en-US" b="1" dirty="0"/>
              <a:t>: true</a:t>
            </a:r>
          </a:p>
          <a:p>
            <a:r>
              <a:rPr lang="en-US" b="1" dirty="0"/>
              <a:t>    journal:</a:t>
            </a:r>
          </a:p>
          <a:p>
            <a:r>
              <a:rPr lang="en-US" b="1" dirty="0"/>
              <a:t>        enabled: true</a:t>
            </a:r>
          </a:p>
          <a:p>
            <a:r>
              <a:rPr lang="en-US" b="1" dirty="0" err="1"/>
              <a:t>systemLog</a:t>
            </a:r>
            <a:r>
              <a:rPr lang="en-US" b="1" dirty="0"/>
              <a:t>:</a:t>
            </a:r>
          </a:p>
          <a:p>
            <a:r>
              <a:rPr lang="en-US" b="1" dirty="0"/>
              <a:t>    destination: file</a:t>
            </a:r>
          </a:p>
          <a:p>
            <a:r>
              <a:rPr lang="en-US" b="1" dirty="0"/>
              <a:t>    path: "/data/db/</a:t>
            </a:r>
            <a:r>
              <a:rPr lang="en-US" b="1" dirty="0" err="1"/>
              <a:t>dbpath</a:t>
            </a:r>
            <a:r>
              <a:rPr lang="en-US" b="1" dirty="0"/>
              <a:t>/mongodb.log"</a:t>
            </a:r>
          </a:p>
          <a:p>
            <a:r>
              <a:rPr lang="en-US" b="1" dirty="0" err="1"/>
              <a:t>processManagement</a:t>
            </a:r>
            <a:r>
              <a:rPr lang="en-US" b="1" dirty="0"/>
              <a:t>:</a:t>
            </a:r>
          </a:p>
          <a:p>
            <a:r>
              <a:rPr lang="en-US" b="1" dirty="0"/>
              <a:t>    fork: true</a:t>
            </a:r>
          </a:p>
          <a:p>
            <a:r>
              <a:rPr lang="en-US" b="1" dirty="0"/>
              <a:t>net:</a:t>
            </a:r>
          </a:p>
          <a:p>
            <a:r>
              <a:rPr lang="en-US" b="1" dirty="0"/>
              <a:t>    </a:t>
            </a:r>
            <a:r>
              <a:rPr lang="en-US" b="1" dirty="0" err="1"/>
              <a:t>bindIp</a:t>
            </a:r>
            <a:r>
              <a:rPr lang="en-US" b="1" dirty="0"/>
              <a:t>: 127.0.0.1</a:t>
            </a:r>
          </a:p>
          <a:p>
            <a:r>
              <a:rPr lang="en-US" b="1" dirty="0"/>
              <a:t>    port: 40020</a:t>
            </a:r>
          </a:p>
        </p:txBody>
      </p:sp>
    </p:spTree>
    <p:extLst>
      <p:ext uri="{BB962C8B-B14F-4D97-AF65-F5344CB8AC3E}">
        <p14:creationId xmlns:p14="http://schemas.microsoft.com/office/powerpoint/2010/main" val="106234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793"/>
            <a:ext cx="8229600" cy="1044207"/>
          </a:xfrm>
        </p:spPr>
        <p:txBody>
          <a:bodyPr>
            <a:normAutofit/>
          </a:bodyPr>
          <a:lstStyle/>
          <a:p>
            <a:r>
              <a:rPr lang="en-US" dirty="0" smtClean="0"/>
              <a:t>Index and Performance</a:t>
            </a:r>
            <a:endParaRPr lang="en-US" dirty="0"/>
          </a:p>
        </p:txBody>
      </p:sp>
      <p:sp>
        <p:nvSpPr>
          <p:cNvPr id="3" name="Content Placeholder 2"/>
          <p:cNvSpPr>
            <a:spLocks noGrp="1"/>
          </p:cNvSpPr>
          <p:nvPr>
            <p:ph idx="1"/>
          </p:nvPr>
        </p:nvSpPr>
        <p:spPr>
          <a:xfrm>
            <a:off x="457200" y="1295400"/>
            <a:ext cx="8305800" cy="5486400"/>
          </a:xfrm>
        </p:spPr>
        <p:txBody>
          <a:bodyPr>
            <a:noAutofit/>
          </a:bodyPr>
          <a:lstStyle/>
          <a:p>
            <a:r>
              <a:rPr lang="en-US" sz="2000" dirty="0"/>
              <a:t>Unique Index</a:t>
            </a:r>
          </a:p>
          <a:p>
            <a:pPr lvl="1"/>
            <a:r>
              <a:rPr lang="en-US" sz="2000" dirty="0"/>
              <a:t>Unique index does not allow duplicate values to that field similar to _id field. It will even check if the </a:t>
            </a:r>
            <a:r>
              <a:rPr lang="en-US" sz="2000" dirty="0" err="1"/>
              <a:t>mobileno</a:t>
            </a:r>
            <a:r>
              <a:rPr lang="en-US" sz="2000" dirty="0"/>
              <a:t> is a array field and one of the value is duplicate.</a:t>
            </a:r>
          </a:p>
          <a:p>
            <a:pPr lvl="1"/>
            <a:r>
              <a:rPr lang="en-US" sz="2000" dirty="0" err="1"/>
              <a:t>db.student.ensureIndex</a:t>
            </a:r>
            <a:r>
              <a:rPr lang="en-US" sz="2000" dirty="0"/>
              <a:t>({"mobileno":1},{</a:t>
            </a:r>
            <a:r>
              <a:rPr lang="en-US" sz="2000" dirty="0" err="1"/>
              <a:t>unique:true</a:t>
            </a:r>
            <a:r>
              <a:rPr lang="en-US" sz="2000" dirty="0"/>
              <a:t>}) //This will give faster lookup as well as prevent duplicate entry for phone field. Can’t create if data is already having duplicate </a:t>
            </a:r>
            <a:r>
              <a:rPr lang="en-US" sz="2000" dirty="0" err="1"/>
              <a:t>mobileno</a:t>
            </a:r>
            <a:r>
              <a:rPr lang="en-US" sz="2000" dirty="0"/>
              <a:t>.</a:t>
            </a:r>
          </a:p>
          <a:p>
            <a:pPr lvl="1"/>
            <a:r>
              <a:rPr lang="en-US" sz="2000" dirty="0" err="1"/>
              <a:t>db.student.insert</a:t>
            </a:r>
            <a:r>
              <a:rPr lang="en-US" sz="2000" dirty="0"/>
              <a:t>({</a:t>
            </a:r>
            <a:r>
              <a:rPr lang="en-US" sz="2000" dirty="0" err="1"/>
              <a:t>name:'x</a:t>
            </a:r>
            <a:r>
              <a:rPr lang="en-US" sz="2000" dirty="0"/>
              <a:t>'})</a:t>
            </a:r>
          </a:p>
          <a:p>
            <a:pPr lvl="1"/>
            <a:r>
              <a:rPr lang="en-US" sz="2000" dirty="0" err="1"/>
              <a:t>db.student.insert</a:t>
            </a:r>
            <a:r>
              <a:rPr lang="en-US" sz="2000" dirty="0"/>
              <a:t>({</a:t>
            </a:r>
            <a:r>
              <a:rPr lang="en-US" sz="2000" dirty="0" err="1"/>
              <a:t>name:'y</a:t>
            </a:r>
            <a:r>
              <a:rPr lang="en-US" sz="2000" dirty="0"/>
              <a:t>'})//Error, there is another document with no </a:t>
            </a:r>
            <a:r>
              <a:rPr lang="en-US" sz="2000" dirty="0" err="1"/>
              <a:t>mobileno</a:t>
            </a:r>
            <a:r>
              <a:rPr lang="en-US" sz="2000" dirty="0"/>
              <a:t>, Even unique Index will not allow two different document without phone.</a:t>
            </a:r>
          </a:p>
          <a:p>
            <a:pPr lvl="1"/>
            <a:r>
              <a:rPr lang="en-US" sz="2000" dirty="0"/>
              <a:t>To allow multiple documents without phone number but no duplicates create unique and sparse index on same field.</a:t>
            </a:r>
          </a:p>
          <a:p>
            <a:pPr lvl="1"/>
            <a:r>
              <a:rPr lang="en-US" sz="2000" dirty="0" err="1"/>
              <a:t>db.student.ensureIndex</a:t>
            </a:r>
            <a:r>
              <a:rPr lang="en-US" sz="2000" dirty="0"/>
              <a:t>({" mobileno":1}, {</a:t>
            </a:r>
            <a:r>
              <a:rPr lang="en-US" sz="2000" dirty="0" err="1"/>
              <a:t>unique:true,sparse:true</a:t>
            </a:r>
            <a:r>
              <a:rPr lang="en-US" sz="2000" dirty="0"/>
              <a:t>}) </a:t>
            </a:r>
          </a:p>
        </p:txBody>
      </p:sp>
    </p:spTree>
    <p:extLst>
      <p:ext uri="{BB962C8B-B14F-4D97-AF65-F5344CB8AC3E}">
        <p14:creationId xmlns:p14="http://schemas.microsoft.com/office/powerpoint/2010/main" val="25431197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793"/>
            <a:ext cx="8229600" cy="968007"/>
          </a:xfrm>
        </p:spPr>
        <p:txBody>
          <a:bodyPr>
            <a:normAutofit/>
          </a:bodyPr>
          <a:lstStyle/>
          <a:p>
            <a:r>
              <a:rPr lang="en-US" dirty="0" smtClean="0"/>
              <a:t>Index and Performance</a:t>
            </a:r>
            <a:endParaRPr lang="en-US" dirty="0"/>
          </a:p>
        </p:txBody>
      </p:sp>
      <p:sp>
        <p:nvSpPr>
          <p:cNvPr id="3" name="Content Placeholder 2"/>
          <p:cNvSpPr>
            <a:spLocks noGrp="1"/>
          </p:cNvSpPr>
          <p:nvPr>
            <p:ph idx="1"/>
          </p:nvPr>
        </p:nvSpPr>
        <p:spPr>
          <a:xfrm>
            <a:off x="457200" y="1143000"/>
            <a:ext cx="8229600" cy="5410200"/>
          </a:xfrm>
        </p:spPr>
        <p:txBody>
          <a:bodyPr>
            <a:noAutofit/>
          </a:bodyPr>
          <a:lstStyle/>
          <a:p>
            <a:r>
              <a:rPr lang="en-US" sz="2000" dirty="0" smtClean="0"/>
              <a:t>Sparse </a:t>
            </a:r>
            <a:r>
              <a:rPr lang="en-US" sz="2000" dirty="0"/>
              <a:t>Index</a:t>
            </a:r>
          </a:p>
          <a:p>
            <a:pPr lvl="1"/>
            <a:r>
              <a:rPr lang="en-US" sz="2000" dirty="0"/>
              <a:t>Sparse Index will contain only those documents which has value for that field. But Normal Index will have a null key for those documents which don't have that field.</a:t>
            </a:r>
          </a:p>
          <a:p>
            <a:pPr lvl="1"/>
            <a:r>
              <a:rPr lang="en-US" sz="2000" dirty="0" err="1" smtClean="0"/>
              <a:t>db.student.ensureIndex</a:t>
            </a:r>
            <a:r>
              <a:rPr lang="en-US" sz="2000" dirty="0"/>
              <a:t>({"hobbies":1},{</a:t>
            </a:r>
            <a:r>
              <a:rPr lang="en-US" sz="2000" dirty="0" err="1"/>
              <a:t>sparse:true</a:t>
            </a:r>
            <a:r>
              <a:rPr lang="en-US" sz="2000" dirty="0"/>
              <a:t>}) </a:t>
            </a:r>
            <a:endParaRPr lang="en-US" sz="2000" dirty="0" smtClean="0"/>
          </a:p>
          <a:p>
            <a:pPr lvl="2"/>
            <a:r>
              <a:rPr lang="en-US" sz="2000" dirty="0" smtClean="0"/>
              <a:t>create </a:t>
            </a:r>
            <a:r>
              <a:rPr lang="en-US" sz="2000" dirty="0"/>
              <a:t>a sparse </a:t>
            </a:r>
            <a:r>
              <a:rPr lang="en-US" sz="2000" dirty="0" smtClean="0"/>
              <a:t>index and stores only that documents which has values in hobbies field.</a:t>
            </a:r>
          </a:p>
          <a:p>
            <a:pPr>
              <a:lnSpc>
                <a:spcPct val="80000"/>
              </a:lnSpc>
            </a:pPr>
            <a:r>
              <a:rPr lang="en-US" sz="2000" dirty="0"/>
              <a:t>TTL Index (</a:t>
            </a:r>
            <a:r>
              <a:rPr lang="en-US" sz="2000" dirty="0" err="1"/>
              <a:t>TimeToLive</a:t>
            </a:r>
            <a:r>
              <a:rPr lang="en-US" sz="2000" dirty="0"/>
              <a:t>)</a:t>
            </a:r>
          </a:p>
          <a:p>
            <a:pPr lvl="1">
              <a:lnSpc>
                <a:spcPct val="80000"/>
              </a:lnSpc>
            </a:pPr>
            <a:r>
              <a:rPr lang="en-US" sz="2000" dirty="0" err="1"/>
              <a:t>db.student.ensureIndex</a:t>
            </a:r>
            <a:r>
              <a:rPr lang="en-US" sz="2000" dirty="0"/>
              <a:t>({joiningdate:1},{expireAfterSeconds:60*60*24*2}) </a:t>
            </a:r>
            <a:endParaRPr lang="en-US" sz="2000" dirty="0" smtClean="0"/>
          </a:p>
          <a:p>
            <a:pPr lvl="2">
              <a:lnSpc>
                <a:spcPct val="80000"/>
              </a:lnSpc>
            </a:pPr>
            <a:r>
              <a:rPr lang="en-US" sz="2000" dirty="0" smtClean="0"/>
              <a:t>Documents </a:t>
            </a:r>
            <a:r>
              <a:rPr lang="en-US" sz="2000" dirty="0"/>
              <a:t>will be removed whose </a:t>
            </a:r>
            <a:r>
              <a:rPr lang="en-US" sz="2000" dirty="0" err="1"/>
              <a:t>joinDate</a:t>
            </a:r>
            <a:r>
              <a:rPr lang="en-US" sz="2000" dirty="0"/>
              <a:t> is more than 2 days.</a:t>
            </a:r>
          </a:p>
          <a:p>
            <a:pPr lvl="2">
              <a:lnSpc>
                <a:spcPct val="80000"/>
              </a:lnSpc>
            </a:pPr>
            <a:r>
              <a:rPr lang="en-US" sz="2000" dirty="0"/>
              <a:t>Note: Cleanup process runs every 60 seconds, but in between if a document time reaches TTL then also it may not be deleted until cleanup job runs again.</a:t>
            </a:r>
          </a:p>
          <a:p>
            <a:pPr lvl="2">
              <a:lnSpc>
                <a:spcPct val="80000"/>
              </a:lnSpc>
            </a:pPr>
            <a:r>
              <a:rPr lang="en-US" sz="2000" dirty="0"/>
              <a:t>TTL Index can be one per collection on a </a:t>
            </a:r>
            <a:r>
              <a:rPr lang="en-US" sz="2000" dirty="0" err="1"/>
              <a:t>datetime</a:t>
            </a:r>
            <a:r>
              <a:rPr lang="en-US" sz="2000" dirty="0"/>
              <a:t> single field only(not compound) except _id field</a:t>
            </a:r>
            <a:r>
              <a:rPr lang="en-US" sz="2000" dirty="0" smtClean="0"/>
              <a:t>.</a:t>
            </a:r>
          </a:p>
        </p:txBody>
      </p:sp>
    </p:spTree>
    <p:extLst>
      <p:ext uri="{BB962C8B-B14F-4D97-AF65-F5344CB8AC3E}">
        <p14:creationId xmlns:p14="http://schemas.microsoft.com/office/powerpoint/2010/main" val="1846751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793"/>
            <a:ext cx="8229600" cy="968007"/>
          </a:xfrm>
        </p:spPr>
        <p:txBody>
          <a:bodyPr>
            <a:normAutofit/>
          </a:bodyPr>
          <a:lstStyle/>
          <a:p>
            <a:r>
              <a:rPr lang="en-US" dirty="0" smtClean="0"/>
              <a:t>Index and Performance</a:t>
            </a:r>
            <a:endParaRPr lang="en-US" dirty="0"/>
          </a:p>
        </p:txBody>
      </p:sp>
      <p:sp>
        <p:nvSpPr>
          <p:cNvPr id="3" name="Content Placeholder 2"/>
          <p:cNvSpPr>
            <a:spLocks noGrp="1"/>
          </p:cNvSpPr>
          <p:nvPr>
            <p:ph idx="1"/>
          </p:nvPr>
        </p:nvSpPr>
        <p:spPr>
          <a:xfrm>
            <a:off x="457200" y="1219200"/>
            <a:ext cx="8229600" cy="5562600"/>
          </a:xfrm>
        </p:spPr>
        <p:txBody>
          <a:bodyPr>
            <a:noAutofit/>
          </a:bodyPr>
          <a:lstStyle/>
          <a:p>
            <a:pPr>
              <a:lnSpc>
                <a:spcPct val="80000"/>
              </a:lnSpc>
            </a:pPr>
            <a:r>
              <a:rPr lang="en-US" sz="2000" dirty="0" smtClean="0"/>
              <a:t>Rebuild </a:t>
            </a:r>
            <a:r>
              <a:rPr lang="en-US" sz="2000" dirty="0"/>
              <a:t>&amp; Compact</a:t>
            </a:r>
          </a:p>
          <a:p>
            <a:pPr lvl="1">
              <a:lnSpc>
                <a:spcPct val="80000"/>
              </a:lnSpc>
            </a:pPr>
            <a:r>
              <a:rPr lang="en-US" sz="2000" dirty="0" err="1"/>
              <a:t>db.student.ensureIndex</a:t>
            </a:r>
            <a:r>
              <a:rPr lang="en-US" sz="2000" dirty="0"/>
              <a:t>(…,{</a:t>
            </a:r>
            <a:r>
              <a:rPr lang="en-US" sz="2000" dirty="0" err="1"/>
              <a:t>background:true</a:t>
            </a:r>
            <a:r>
              <a:rPr lang="en-US" sz="2000" dirty="0"/>
              <a:t>}) </a:t>
            </a:r>
            <a:endParaRPr lang="en-US" sz="2000" dirty="0" smtClean="0"/>
          </a:p>
          <a:p>
            <a:pPr lvl="2">
              <a:lnSpc>
                <a:spcPct val="80000"/>
              </a:lnSpc>
            </a:pPr>
            <a:r>
              <a:rPr lang="en-US" sz="2000" dirty="0" smtClean="0"/>
              <a:t>This </a:t>
            </a:r>
            <a:r>
              <a:rPr lang="en-US" sz="2000" dirty="0"/>
              <a:t>will build index in background and will not use it until fully rebuild but will allow read/write on collection during rebuild.</a:t>
            </a:r>
          </a:p>
          <a:p>
            <a:pPr lvl="1">
              <a:lnSpc>
                <a:spcPct val="80000"/>
              </a:lnSpc>
            </a:pPr>
            <a:r>
              <a:rPr lang="en-US" sz="2000" dirty="0" err="1"/>
              <a:t>db.student.reIndex</a:t>
            </a:r>
            <a:r>
              <a:rPr lang="en-US" sz="2000" dirty="0"/>
              <a:t>() </a:t>
            </a:r>
            <a:endParaRPr lang="en-US" sz="2000" dirty="0" smtClean="0"/>
          </a:p>
          <a:p>
            <a:pPr lvl="2">
              <a:lnSpc>
                <a:spcPct val="80000"/>
              </a:lnSpc>
            </a:pPr>
            <a:r>
              <a:rPr lang="en-US" sz="2000" dirty="0" smtClean="0"/>
              <a:t>This </a:t>
            </a:r>
            <a:r>
              <a:rPr lang="en-US" sz="2000" dirty="0"/>
              <a:t>will drop and recreate index rebuild on the collection.</a:t>
            </a:r>
          </a:p>
          <a:p>
            <a:pPr lvl="1">
              <a:lnSpc>
                <a:spcPct val="80000"/>
              </a:lnSpc>
            </a:pPr>
            <a:r>
              <a:rPr lang="en-US" sz="2000" dirty="0" err="1" smtClean="0"/>
              <a:t>db.repairDatabase</a:t>
            </a:r>
            <a:r>
              <a:rPr lang="en-US" sz="2000" dirty="0" smtClean="0"/>
              <a:t>()</a:t>
            </a:r>
          </a:p>
          <a:p>
            <a:pPr lvl="2">
              <a:lnSpc>
                <a:spcPct val="80000"/>
              </a:lnSpc>
            </a:pPr>
            <a:r>
              <a:rPr lang="en-US" sz="2000" dirty="0" smtClean="0"/>
              <a:t>This </a:t>
            </a:r>
            <a:r>
              <a:rPr lang="en-US" sz="2000" dirty="0"/>
              <a:t>will recreate all the indexes for that database and should not be used on healthy databases.</a:t>
            </a:r>
          </a:p>
          <a:p>
            <a:pPr lvl="1">
              <a:lnSpc>
                <a:spcPct val="80000"/>
              </a:lnSpc>
            </a:pPr>
            <a:r>
              <a:rPr lang="en-US" sz="2000" dirty="0" err="1" smtClean="0"/>
              <a:t>db.student.runCommand</a:t>
            </a:r>
            <a:r>
              <a:rPr lang="en-US" sz="2000" dirty="0"/>
              <a:t>({compact:</a:t>
            </a:r>
            <a:r>
              <a:rPr lang="en-US" sz="2000" dirty="0" smtClean="0"/>
              <a:t>'student',</a:t>
            </a:r>
            <a:r>
              <a:rPr lang="en-US" sz="2000" dirty="0" err="1"/>
              <a:t>force:true</a:t>
            </a:r>
            <a:r>
              <a:rPr lang="en-US" sz="2000" dirty="0" smtClean="0"/>
              <a:t>})</a:t>
            </a:r>
            <a:endParaRPr lang="en-US" sz="2000" dirty="0" smtClean="0"/>
          </a:p>
          <a:p>
            <a:pPr lvl="2">
              <a:lnSpc>
                <a:spcPct val="80000"/>
              </a:lnSpc>
            </a:pPr>
            <a:r>
              <a:rPr lang="en-US" sz="2000" dirty="0" smtClean="0"/>
              <a:t>This </a:t>
            </a:r>
            <a:r>
              <a:rPr lang="en-US" sz="2000" dirty="0"/>
              <a:t>will rebuild the indexes on collection and should be used during maintenance window only. It defragments all the documents of that collection and takes time to complete</a:t>
            </a:r>
            <a:r>
              <a:rPr lang="en-US" sz="2000" dirty="0" smtClean="0"/>
              <a:t>. This can’t be run from mongos but has to connect to replica directly.</a:t>
            </a:r>
            <a:endParaRPr lang="en-US" sz="2000" dirty="0"/>
          </a:p>
        </p:txBody>
      </p:sp>
    </p:spTree>
    <p:extLst>
      <p:ext uri="{BB962C8B-B14F-4D97-AF65-F5344CB8AC3E}">
        <p14:creationId xmlns:p14="http://schemas.microsoft.com/office/powerpoint/2010/main" val="37020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944562"/>
          </a:xfrm>
        </p:spPr>
        <p:txBody>
          <a:bodyPr>
            <a:noAutofit/>
          </a:bodyPr>
          <a:lstStyle/>
          <a:p>
            <a:r>
              <a:rPr lang="en-US" sz="4000" dirty="0" smtClean="0"/>
              <a:t>User Management</a:t>
            </a:r>
            <a:endParaRPr lang="en-US" sz="4000" dirty="0"/>
          </a:p>
        </p:txBody>
      </p:sp>
      <p:sp>
        <p:nvSpPr>
          <p:cNvPr id="3" name="Content Placeholder 2"/>
          <p:cNvSpPr>
            <a:spLocks noGrp="1"/>
          </p:cNvSpPr>
          <p:nvPr>
            <p:ph idx="1"/>
          </p:nvPr>
        </p:nvSpPr>
        <p:spPr>
          <a:xfrm>
            <a:off x="457200" y="1219200"/>
            <a:ext cx="8382000" cy="5486400"/>
          </a:xfrm>
        </p:spPr>
        <p:txBody>
          <a:bodyPr>
            <a:noAutofit/>
          </a:bodyPr>
          <a:lstStyle/>
          <a:p>
            <a:r>
              <a:rPr lang="en-US" sz="1800" dirty="0" smtClean="0"/>
              <a:t>Create Super/Admin User</a:t>
            </a:r>
          </a:p>
          <a:p>
            <a:pPr lvl="1"/>
            <a:r>
              <a:rPr lang="en-US" sz="1800" dirty="0" smtClean="0"/>
              <a:t>use admin </a:t>
            </a:r>
          </a:p>
          <a:p>
            <a:pPr lvl="1"/>
            <a:r>
              <a:rPr lang="en-US" sz="1800" dirty="0"/>
              <a:t>var usr = {"user" : "suadmin1","pwd":"test123","roles":[{"role": "</a:t>
            </a:r>
            <a:r>
              <a:rPr lang="en-US" sz="1800" dirty="0" err="1"/>
              <a:t>userAdminAnyDatabase</a:t>
            </a:r>
            <a:r>
              <a:rPr lang="en-US" sz="1800" dirty="0"/>
              <a:t>", </a:t>
            </a:r>
            <a:r>
              <a:rPr lang="en-US" sz="1800" dirty="0" smtClean="0"/>
              <a:t>"</a:t>
            </a:r>
            <a:r>
              <a:rPr lang="en-US" sz="1800" dirty="0"/>
              <a:t>db" : "admin</a:t>
            </a:r>
            <a:r>
              <a:rPr lang="en-US" sz="1800" dirty="0" smtClean="0"/>
              <a:t>"}]} //Created Super User</a:t>
            </a:r>
            <a:endParaRPr lang="en-US" sz="1800" dirty="0"/>
          </a:p>
          <a:p>
            <a:pPr lvl="1"/>
            <a:r>
              <a:rPr lang="en-US" sz="1800" dirty="0" err="1"/>
              <a:t>db.createUser</a:t>
            </a:r>
            <a:r>
              <a:rPr lang="en-US" sz="1800" dirty="0"/>
              <a:t>(usr); </a:t>
            </a:r>
            <a:endParaRPr lang="en-US" sz="1800" dirty="0" smtClean="0"/>
          </a:p>
          <a:p>
            <a:pPr lvl="1"/>
            <a:r>
              <a:rPr lang="en-US" sz="1800" dirty="0" smtClean="0"/>
              <a:t>mongo </a:t>
            </a:r>
            <a:r>
              <a:rPr lang="en-US" sz="1800" dirty="0"/>
              <a:t>--username suadmin1 --password --port </a:t>
            </a:r>
            <a:r>
              <a:rPr lang="en-US" sz="1800" dirty="0" smtClean="0"/>
              <a:t>20001 //login </a:t>
            </a:r>
            <a:r>
              <a:rPr lang="en-US" sz="1800" dirty="0"/>
              <a:t>as </a:t>
            </a:r>
            <a:r>
              <a:rPr lang="en-US" sz="1800" dirty="0" err="1"/>
              <a:t>superUser</a:t>
            </a:r>
            <a:endParaRPr lang="en-US" sz="1800" dirty="0"/>
          </a:p>
          <a:p>
            <a:pPr lvl="1"/>
            <a:r>
              <a:rPr lang="en-US" sz="1800" dirty="0" err="1"/>
              <a:t>db.runCommand</a:t>
            </a:r>
            <a:r>
              <a:rPr lang="en-US" sz="1800" dirty="0"/>
              <a:t>({</a:t>
            </a:r>
            <a:r>
              <a:rPr lang="en-US" sz="1800" dirty="0" err="1"/>
              <a:t>connectionStatus</a:t>
            </a:r>
            <a:r>
              <a:rPr lang="en-US" sz="1800" dirty="0"/>
              <a:t> : 1}) </a:t>
            </a:r>
            <a:r>
              <a:rPr lang="en-US" sz="1800" dirty="0" smtClean="0"/>
              <a:t>//To </a:t>
            </a:r>
            <a:r>
              <a:rPr lang="en-US" sz="1800" dirty="0"/>
              <a:t>see current logged in </a:t>
            </a:r>
            <a:r>
              <a:rPr lang="en-US" sz="1800" dirty="0" smtClean="0"/>
              <a:t>user</a:t>
            </a:r>
          </a:p>
          <a:p>
            <a:r>
              <a:rPr lang="en-US" sz="1800" dirty="0" smtClean="0"/>
              <a:t>Create normal Users</a:t>
            </a:r>
          </a:p>
          <a:p>
            <a:pPr lvl="1"/>
            <a:r>
              <a:rPr lang="en-US" sz="1800" dirty="0" smtClean="0"/>
              <a:t>var </a:t>
            </a:r>
            <a:r>
              <a:rPr lang="en-US" sz="1800" dirty="0" err="1"/>
              <a:t>rUsr</a:t>
            </a:r>
            <a:r>
              <a:rPr lang="en-US" sz="1800" dirty="0"/>
              <a:t> = {"user" : "user1","pwd":"test123","roles":[{"role": "read", "db" : "test"}]}</a:t>
            </a:r>
          </a:p>
          <a:p>
            <a:pPr lvl="1"/>
            <a:r>
              <a:rPr lang="en-US" sz="1800" dirty="0"/>
              <a:t>var </a:t>
            </a:r>
            <a:r>
              <a:rPr lang="en-US" sz="1800" dirty="0" err="1"/>
              <a:t>wUsr</a:t>
            </a:r>
            <a:r>
              <a:rPr lang="en-US" sz="1800" dirty="0"/>
              <a:t> = {"user" : "user2","pwd":"test123","roles":[{"role": "</a:t>
            </a:r>
            <a:r>
              <a:rPr lang="en-US" sz="1800" dirty="0" err="1"/>
              <a:t>readWrite</a:t>
            </a:r>
            <a:r>
              <a:rPr lang="en-US" sz="1800" dirty="0"/>
              <a:t>", "db" : "test"}]}</a:t>
            </a:r>
          </a:p>
          <a:p>
            <a:pPr lvl="1"/>
            <a:r>
              <a:rPr lang="en-US" sz="1800" dirty="0" err="1"/>
              <a:t>db.createUser</a:t>
            </a:r>
            <a:r>
              <a:rPr lang="en-US" sz="1800" dirty="0"/>
              <a:t>(</a:t>
            </a:r>
            <a:r>
              <a:rPr lang="en-US" sz="1800" dirty="0" err="1"/>
              <a:t>rUsr</a:t>
            </a:r>
            <a:r>
              <a:rPr lang="en-US" sz="1800" dirty="0"/>
              <a:t>);</a:t>
            </a:r>
          </a:p>
          <a:p>
            <a:pPr lvl="1"/>
            <a:r>
              <a:rPr lang="en-US" sz="1800" dirty="0" err="1"/>
              <a:t>db.createUser</a:t>
            </a:r>
            <a:r>
              <a:rPr lang="en-US" sz="1800" dirty="0"/>
              <a:t>(</a:t>
            </a:r>
            <a:r>
              <a:rPr lang="en-US" sz="1800" dirty="0" err="1"/>
              <a:t>wUsr</a:t>
            </a:r>
            <a:r>
              <a:rPr lang="en-US" sz="1800" dirty="0"/>
              <a:t>);</a:t>
            </a:r>
          </a:p>
          <a:p>
            <a:pPr lvl="1"/>
            <a:r>
              <a:rPr lang="en-US" sz="1800" dirty="0" err="1"/>
              <a:t>db.grantRolesToUser</a:t>
            </a:r>
            <a:r>
              <a:rPr lang="en-US" sz="1800" dirty="0"/>
              <a:t>( "user1", [ </a:t>
            </a:r>
            <a:r>
              <a:rPr lang="en-US" sz="1800" dirty="0" smtClean="0"/>
              <a:t>{ </a:t>
            </a:r>
            <a:r>
              <a:rPr lang="en-US" sz="1800" dirty="0"/>
              <a:t>role: "read", db: "</a:t>
            </a:r>
            <a:r>
              <a:rPr lang="en-US" sz="1800" dirty="0" err="1"/>
              <a:t>mydb</a:t>
            </a:r>
            <a:r>
              <a:rPr lang="en-US" sz="1800" dirty="0"/>
              <a:t>" } ])</a:t>
            </a:r>
          </a:p>
          <a:p>
            <a:pPr lvl="1"/>
            <a:r>
              <a:rPr lang="en-US" sz="1800" dirty="0" err="1"/>
              <a:t>db.revokeRolesFromUser</a:t>
            </a:r>
            <a:r>
              <a:rPr lang="en-US" sz="1800" dirty="0"/>
              <a:t>( "user1", [{ role: "read", db: "</a:t>
            </a:r>
            <a:r>
              <a:rPr lang="en-US" sz="1800" dirty="0" err="1"/>
              <a:t>mydb</a:t>
            </a:r>
            <a:r>
              <a:rPr lang="en-US" sz="1800" dirty="0"/>
              <a:t>" } ])</a:t>
            </a:r>
          </a:p>
          <a:p>
            <a:pPr lvl="1"/>
            <a:r>
              <a:rPr lang="en-US" sz="1800" dirty="0" err="1"/>
              <a:t>db.changeUserPassword</a:t>
            </a:r>
            <a:r>
              <a:rPr lang="en-US" sz="1800" dirty="0"/>
              <a:t>("user1", "test123</a:t>
            </a:r>
            <a:r>
              <a:rPr lang="en-US" sz="1800" dirty="0" smtClean="0"/>
              <a:t>")</a:t>
            </a:r>
          </a:p>
        </p:txBody>
      </p:sp>
    </p:spTree>
    <p:extLst>
      <p:ext uri="{BB962C8B-B14F-4D97-AF65-F5344CB8AC3E}">
        <p14:creationId xmlns:p14="http://schemas.microsoft.com/office/powerpoint/2010/main" val="2288226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Autofit/>
          </a:bodyPr>
          <a:lstStyle/>
          <a:p>
            <a:r>
              <a:rPr lang="en-US" sz="4000" dirty="0" smtClean="0"/>
              <a:t>User Management</a:t>
            </a:r>
            <a:endParaRPr lang="en-US" sz="4000" dirty="0"/>
          </a:p>
        </p:txBody>
      </p:sp>
      <p:sp>
        <p:nvSpPr>
          <p:cNvPr id="3" name="Content Placeholder 2"/>
          <p:cNvSpPr>
            <a:spLocks noGrp="1"/>
          </p:cNvSpPr>
          <p:nvPr>
            <p:ph idx="1"/>
          </p:nvPr>
        </p:nvSpPr>
        <p:spPr>
          <a:xfrm>
            <a:off x="457200" y="1447800"/>
            <a:ext cx="8382000" cy="5257800"/>
          </a:xfrm>
        </p:spPr>
        <p:txBody>
          <a:bodyPr>
            <a:noAutofit/>
          </a:bodyPr>
          <a:lstStyle/>
          <a:p>
            <a:r>
              <a:rPr lang="en-US" sz="1800" dirty="0" smtClean="0"/>
              <a:t>Drop  User</a:t>
            </a:r>
          </a:p>
          <a:p>
            <a:pPr lvl="1"/>
            <a:r>
              <a:rPr lang="en-US" sz="1800" dirty="0" err="1" smtClean="0"/>
              <a:t>db.dropUser</a:t>
            </a:r>
            <a:r>
              <a:rPr lang="en-US" sz="1800" dirty="0"/>
              <a:t>("user1</a:t>
            </a:r>
            <a:r>
              <a:rPr lang="en-US" sz="1800" dirty="0" smtClean="0"/>
              <a:t>")</a:t>
            </a:r>
          </a:p>
          <a:p>
            <a:pPr lvl="1"/>
            <a:r>
              <a:rPr lang="en-US" sz="1800" dirty="0" err="1"/>
              <a:t>db.dropAllUsers</a:t>
            </a:r>
            <a:r>
              <a:rPr lang="en-US" sz="1800" dirty="0"/>
              <a:t>( {w: "majority", </a:t>
            </a:r>
            <a:r>
              <a:rPr lang="en-US" sz="1800" dirty="0" err="1"/>
              <a:t>wtimeout</a:t>
            </a:r>
            <a:r>
              <a:rPr lang="en-US" sz="1800" dirty="0"/>
              <a:t>: 5000} </a:t>
            </a:r>
            <a:r>
              <a:rPr lang="en-US" sz="1800" dirty="0" smtClean="0"/>
              <a:t>)</a:t>
            </a:r>
          </a:p>
          <a:p>
            <a:pPr lvl="1"/>
            <a:r>
              <a:rPr lang="en-US" sz="1800" dirty="0"/>
              <a:t>show users;</a:t>
            </a:r>
          </a:p>
          <a:p>
            <a:pPr lvl="1"/>
            <a:r>
              <a:rPr lang="en-US" sz="1800" dirty="0" err="1"/>
              <a:t>db.system.users.find</a:t>
            </a:r>
            <a:r>
              <a:rPr lang="en-US" sz="1800" dirty="0"/>
              <a:t>();</a:t>
            </a:r>
          </a:p>
          <a:p>
            <a:pPr lvl="1"/>
            <a:r>
              <a:rPr lang="en-US" sz="1800" dirty="0" err="1"/>
              <a:t>db.getUser</a:t>
            </a:r>
            <a:r>
              <a:rPr lang="en-US" sz="1800" dirty="0"/>
              <a:t>("user2") </a:t>
            </a:r>
            <a:r>
              <a:rPr lang="en-US" sz="1800" dirty="0" smtClean="0"/>
              <a:t>//Returns </a:t>
            </a:r>
            <a:r>
              <a:rPr lang="en-US" sz="1800" dirty="0"/>
              <a:t>information about the specified user.</a:t>
            </a:r>
          </a:p>
          <a:p>
            <a:pPr lvl="1"/>
            <a:r>
              <a:rPr lang="en-US" sz="1800" dirty="0" err="1"/>
              <a:t>db.getUsers</a:t>
            </a:r>
            <a:r>
              <a:rPr lang="en-US" sz="1800" dirty="0"/>
              <a:t>() </a:t>
            </a:r>
            <a:r>
              <a:rPr lang="en-US" sz="1800" dirty="0" smtClean="0"/>
              <a:t>//Returns </a:t>
            </a:r>
            <a:r>
              <a:rPr lang="en-US" sz="1800" dirty="0"/>
              <a:t>information about all users associated with a database</a:t>
            </a:r>
            <a:r>
              <a:rPr lang="en-US" sz="1800" dirty="0" smtClean="0"/>
              <a:t>.</a:t>
            </a:r>
          </a:p>
          <a:p>
            <a:r>
              <a:rPr lang="en-US" sz="1800" dirty="0" smtClean="0"/>
              <a:t>Login as user2 and user1</a:t>
            </a:r>
          </a:p>
          <a:p>
            <a:pPr lvl="1"/>
            <a:r>
              <a:rPr lang="en-US" sz="1800" dirty="0" err="1"/>
              <a:t>db.auth</a:t>
            </a:r>
            <a:r>
              <a:rPr lang="en-US" sz="1800" dirty="0"/>
              <a:t>("user2","test123")</a:t>
            </a:r>
          </a:p>
          <a:p>
            <a:pPr lvl="1"/>
            <a:r>
              <a:rPr lang="en-US" sz="1800" dirty="0"/>
              <a:t>use test</a:t>
            </a:r>
          </a:p>
          <a:p>
            <a:pPr lvl="1"/>
            <a:r>
              <a:rPr lang="en-US" sz="1800" dirty="0"/>
              <a:t>db.col1.insert({_id:1})</a:t>
            </a:r>
          </a:p>
          <a:p>
            <a:pPr lvl="1"/>
            <a:r>
              <a:rPr lang="en-US" sz="1800" dirty="0"/>
              <a:t>db.col12.find()</a:t>
            </a:r>
          </a:p>
          <a:p>
            <a:pPr lvl="1"/>
            <a:r>
              <a:rPr lang="en-US" sz="1800" dirty="0" err="1"/>
              <a:t>db.logout</a:t>
            </a:r>
            <a:r>
              <a:rPr lang="en-US" sz="1800" dirty="0" smtClean="0"/>
              <a:t>()</a:t>
            </a:r>
          </a:p>
        </p:txBody>
      </p:sp>
    </p:spTree>
    <p:extLst>
      <p:ext uri="{BB962C8B-B14F-4D97-AF65-F5344CB8AC3E}">
        <p14:creationId xmlns:p14="http://schemas.microsoft.com/office/powerpoint/2010/main" val="2597416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765"/>
            <a:ext cx="8229600" cy="792162"/>
          </a:xfrm>
        </p:spPr>
        <p:txBody>
          <a:bodyPr>
            <a:normAutofit/>
          </a:bodyPr>
          <a:lstStyle/>
          <a:p>
            <a:r>
              <a:rPr lang="en-US" dirty="0" smtClean="0"/>
              <a:t>Replication</a:t>
            </a:r>
            <a:endParaRPr lang="en-US" dirty="0"/>
          </a:p>
        </p:txBody>
      </p:sp>
      <p:sp>
        <p:nvSpPr>
          <p:cNvPr id="4" name="Content Placeholder 3"/>
          <p:cNvSpPr>
            <a:spLocks noGrp="1"/>
          </p:cNvSpPr>
          <p:nvPr>
            <p:ph idx="1"/>
          </p:nvPr>
        </p:nvSpPr>
        <p:spPr>
          <a:xfrm>
            <a:off x="457200" y="1066800"/>
            <a:ext cx="8229600" cy="5466112"/>
          </a:xfrm>
          <a:prstGeom prst="rect">
            <a:avLst/>
          </a:prstGeom>
        </p:spPr>
        <p:txBody>
          <a:bodyPr wrap="square">
            <a:spAutoFit/>
          </a:bodyPr>
          <a:lstStyle/>
          <a:p>
            <a:r>
              <a:rPr lang="en-US" sz="1800" dirty="0"/>
              <a:t>A replica set in MongoDB is a group of mongod processes that </a:t>
            </a:r>
            <a:r>
              <a:rPr lang="en-US" sz="1800" dirty="0" smtClean="0"/>
              <a:t>provide </a:t>
            </a:r>
            <a:r>
              <a:rPr lang="en-US" sz="1800" dirty="0"/>
              <a:t>redundancy and high </a:t>
            </a:r>
            <a:r>
              <a:rPr lang="en-US" sz="1800" dirty="0" smtClean="0"/>
              <a:t>availability.</a:t>
            </a:r>
          </a:p>
          <a:p>
            <a:r>
              <a:rPr lang="en-US" sz="1800" b="1" dirty="0" smtClean="0"/>
              <a:t>Replica </a:t>
            </a:r>
            <a:r>
              <a:rPr lang="en-US" sz="1800" b="1" dirty="0"/>
              <a:t>Set </a:t>
            </a:r>
            <a:r>
              <a:rPr lang="en-US" sz="1800" b="1" dirty="0" smtClean="0"/>
              <a:t>Primary</a:t>
            </a:r>
          </a:p>
          <a:p>
            <a:pPr lvl="1"/>
            <a:r>
              <a:rPr lang="en-US" sz="1800" dirty="0" smtClean="0"/>
              <a:t>MongoDB write only </a:t>
            </a:r>
            <a:r>
              <a:rPr lang="en-US" sz="1800" dirty="0"/>
              <a:t>on the primary and </a:t>
            </a:r>
            <a:r>
              <a:rPr lang="en-US" sz="1800" dirty="0" smtClean="0"/>
              <a:t>records </a:t>
            </a:r>
            <a:r>
              <a:rPr lang="en-US" sz="1800" dirty="0"/>
              <a:t>the operations on </a:t>
            </a:r>
            <a:r>
              <a:rPr lang="en-US" sz="1800" dirty="0" smtClean="0"/>
              <a:t>primary's </a:t>
            </a:r>
            <a:r>
              <a:rPr lang="en-US" sz="1800" dirty="0"/>
              <a:t>oplog. </a:t>
            </a:r>
          </a:p>
          <a:p>
            <a:pPr lvl="1"/>
            <a:r>
              <a:rPr lang="en-US" sz="1800" dirty="0" smtClean="0"/>
              <a:t>All </a:t>
            </a:r>
            <a:r>
              <a:rPr lang="en-US" sz="1800" dirty="0"/>
              <a:t>members of the replica set can accept read operations. However, by default, an application directs its read operations to the primary member. </a:t>
            </a:r>
            <a:endParaRPr lang="en-US" sz="1800" dirty="0" smtClean="0"/>
          </a:p>
          <a:p>
            <a:r>
              <a:rPr lang="en-US" sz="1800" b="1" dirty="0"/>
              <a:t>Replica Set Secondaries</a:t>
            </a:r>
          </a:p>
          <a:p>
            <a:pPr lvl="1"/>
            <a:r>
              <a:rPr lang="en-US" sz="1800" dirty="0"/>
              <a:t>A secondary maintains a copy of the primary's data set. </a:t>
            </a:r>
            <a:r>
              <a:rPr lang="en-US" sz="1800" dirty="0" smtClean="0"/>
              <a:t>To </a:t>
            </a:r>
            <a:r>
              <a:rPr lang="en-US" sz="1800" dirty="0"/>
              <a:t>replicate data, a secondary applies operations from the primary's oplog to its own data set in an asynchronous process. A replica set can have one or more </a:t>
            </a:r>
            <a:r>
              <a:rPr lang="en-US" sz="1800" dirty="0" smtClean="0"/>
              <a:t>secondaries. Clients </a:t>
            </a:r>
            <a:r>
              <a:rPr lang="en-US" sz="1800" dirty="0"/>
              <a:t>can read data from </a:t>
            </a:r>
            <a:r>
              <a:rPr lang="en-US" sz="1800" dirty="0" smtClean="0"/>
              <a:t>secondary. If </a:t>
            </a:r>
            <a:r>
              <a:rPr lang="en-US" sz="1800" dirty="0"/>
              <a:t>the </a:t>
            </a:r>
            <a:r>
              <a:rPr lang="en-US" sz="1800" dirty="0" smtClean="0"/>
              <a:t>primary </a:t>
            </a:r>
            <a:r>
              <a:rPr lang="en-US" sz="1800" dirty="0"/>
              <a:t>becomes unavailable, the replica set holds an election to choose </a:t>
            </a:r>
            <a:r>
              <a:rPr lang="en-US" sz="1800" dirty="0" smtClean="0"/>
              <a:t>one of </a:t>
            </a:r>
            <a:r>
              <a:rPr lang="en-US" sz="1800" dirty="0"/>
              <a:t>the secondaries becomes the new </a:t>
            </a:r>
            <a:r>
              <a:rPr lang="en-US" sz="1800" dirty="0" smtClean="0"/>
              <a:t>primary.  </a:t>
            </a:r>
          </a:p>
          <a:p>
            <a:r>
              <a:rPr lang="en-US" sz="1800" b="1" dirty="0" smtClean="0"/>
              <a:t>Replica Set Arbiter</a:t>
            </a:r>
          </a:p>
          <a:p>
            <a:pPr lvl="1"/>
            <a:r>
              <a:rPr lang="en-US" sz="1800" dirty="0" smtClean="0"/>
              <a:t>Arbiters </a:t>
            </a:r>
            <a:r>
              <a:rPr lang="en-US" sz="1800" dirty="0"/>
              <a:t>always have exactly 1 election vote, and thus allow replica sets to have an uneven number of voting </a:t>
            </a:r>
            <a:r>
              <a:rPr lang="en-US" sz="1800" dirty="0" smtClean="0"/>
              <a:t>members. Note: avoid </a:t>
            </a:r>
            <a:r>
              <a:rPr lang="en-US" sz="1800" dirty="0"/>
              <a:t>deploying more than one arbiter per replica set. (WARNING</a:t>
            </a:r>
            <a:r>
              <a:rPr lang="en-US" sz="1800" dirty="0" smtClean="0"/>
              <a:t>)</a:t>
            </a:r>
          </a:p>
        </p:txBody>
      </p:sp>
    </p:spTree>
    <p:extLst>
      <p:ext uri="{BB962C8B-B14F-4D97-AF65-F5344CB8AC3E}">
        <p14:creationId xmlns:p14="http://schemas.microsoft.com/office/powerpoint/2010/main" val="2967586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330"/>
            <a:ext cx="8229600" cy="792162"/>
          </a:xfrm>
        </p:spPr>
        <p:txBody>
          <a:bodyPr>
            <a:normAutofit/>
          </a:bodyPr>
          <a:lstStyle/>
          <a:p>
            <a:r>
              <a:rPr lang="en-US" dirty="0" smtClean="0"/>
              <a:t>Replication</a:t>
            </a:r>
            <a:endParaRPr lang="en-US" dirty="0"/>
          </a:p>
        </p:txBody>
      </p:sp>
      <p:sp>
        <p:nvSpPr>
          <p:cNvPr id="4" name="Content Placeholder 3"/>
          <p:cNvSpPr>
            <a:spLocks noGrp="1"/>
          </p:cNvSpPr>
          <p:nvPr>
            <p:ph idx="1"/>
          </p:nvPr>
        </p:nvSpPr>
        <p:spPr>
          <a:xfrm>
            <a:off x="457200" y="1143000"/>
            <a:ext cx="8229600" cy="3914918"/>
          </a:xfrm>
          <a:prstGeom prst="rect">
            <a:avLst/>
          </a:prstGeom>
        </p:spPr>
        <p:txBody>
          <a:bodyPr wrap="square">
            <a:spAutoFit/>
          </a:bodyPr>
          <a:lstStyle/>
          <a:p>
            <a:r>
              <a:rPr lang="en-US" sz="1800" b="1" dirty="0" smtClean="0"/>
              <a:t>Replica </a:t>
            </a:r>
            <a:r>
              <a:rPr lang="en-US" sz="1800" b="1" dirty="0"/>
              <a:t>Set Oplog</a:t>
            </a:r>
          </a:p>
          <a:p>
            <a:pPr lvl="1"/>
            <a:r>
              <a:rPr lang="en-US" sz="1800" dirty="0"/>
              <a:t>The oplog (operations log) is a special capped collection that keeps a rolling record of all operations that modify the data stored in your databases. The secondary members then copy and apply these operations in an asynchronous process. All replica set members contain a copy of the oplog in the local.oplog.rs collection, which allows them to maintain the current state of the database. To facilitate replication, all replica set members send heartbeats (pings) to all other members. Any member can import oplog entries from any other member.</a:t>
            </a:r>
          </a:p>
          <a:p>
            <a:pPr lvl="1"/>
            <a:r>
              <a:rPr lang="en-US" sz="1800" dirty="0"/>
              <a:t>MongoDB creates an oplog </a:t>
            </a:r>
            <a:r>
              <a:rPr lang="en-US" sz="1800" dirty="0" smtClean="0"/>
              <a:t>with </a:t>
            </a:r>
            <a:r>
              <a:rPr lang="en-US" sz="1800" dirty="0"/>
              <a:t>default size. </a:t>
            </a:r>
            <a:r>
              <a:rPr lang="en-US" sz="1800" dirty="0" smtClean="0"/>
              <a:t>To </a:t>
            </a:r>
            <a:r>
              <a:rPr lang="en-US" sz="1800" dirty="0"/>
              <a:t>change </a:t>
            </a:r>
            <a:r>
              <a:rPr lang="en-US" sz="1800" dirty="0" smtClean="0"/>
              <a:t>the size, shutdown master </a:t>
            </a:r>
            <a:r>
              <a:rPr lang="en-US" sz="1800" dirty="0"/>
              <a:t>and run </a:t>
            </a:r>
            <a:r>
              <a:rPr lang="en-US" sz="1800" dirty="0" smtClean="0"/>
              <a:t>following</a:t>
            </a:r>
            <a:r>
              <a:rPr lang="en-US" sz="1800" dirty="0"/>
              <a:t>:</a:t>
            </a:r>
          </a:p>
          <a:p>
            <a:pPr lvl="2"/>
            <a:r>
              <a:rPr lang="en-US" sz="1800" dirty="0"/>
              <a:t>$ rm /data/db/local.*</a:t>
            </a:r>
          </a:p>
          <a:p>
            <a:pPr lvl="2"/>
            <a:r>
              <a:rPr lang="en-US" sz="1800" dirty="0"/>
              <a:t>$ ./mongod --master --</a:t>
            </a:r>
            <a:r>
              <a:rPr lang="en-US" sz="1800" dirty="0" err="1"/>
              <a:t>oplogSize</a:t>
            </a:r>
            <a:r>
              <a:rPr lang="en-US" sz="1800" dirty="0"/>
              <a:t> size (size is specified in megabytes</a:t>
            </a:r>
            <a:r>
              <a:rPr lang="en-US" sz="1800" dirty="0" smtClean="0"/>
              <a:t>)</a:t>
            </a:r>
          </a:p>
        </p:txBody>
      </p:sp>
    </p:spTree>
    <p:extLst>
      <p:ext uri="{BB962C8B-B14F-4D97-AF65-F5344CB8AC3E}">
        <p14:creationId xmlns:p14="http://schemas.microsoft.com/office/powerpoint/2010/main" val="1919311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dirty="0" smtClean="0"/>
              <a:t>Replica Demo</a:t>
            </a:r>
            <a:endParaRPr lang="en-US" dirty="0"/>
          </a:p>
        </p:txBody>
      </p:sp>
      <p:sp>
        <p:nvSpPr>
          <p:cNvPr id="3" name="Content Placeholder 2"/>
          <p:cNvSpPr>
            <a:spLocks noGrp="1"/>
          </p:cNvSpPr>
          <p:nvPr>
            <p:ph idx="1"/>
          </p:nvPr>
        </p:nvSpPr>
        <p:spPr>
          <a:xfrm>
            <a:off x="457200" y="1295400"/>
            <a:ext cx="8229600" cy="5410200"/>
          </a:xfrm>
        </p:spPr>
        <p:txBody>
          <a:bodyPr>
            <a:noAutofit/>
          </a:bodyPr>
          <a:lstStyle/>
          <a:p>
            <a:r>
              <a:rPr lang="en-US" sz="2000" dirty="0" smtClean="0"/>
              <a:t>Create Mongo DB Path for 3 servers</a:t>
            </a:r>
          </a:p>
          <a:p>
            <a:pPr lvl="1"/>
            <a:r>
              <a:rPr lang="en-US" sz="2000" dirty="0" smtClean="0"/>
              <a:t>mkdir </a:t>
            </a:r>
            <a:r>
              <a:rPr lang="en-US" sz="2000" dirty="0" err="1" smtClean="0"/>
              <a:t>mongodbpath</a:t>
            </a:r>
            <a:r>
              <a:rPr lang="en-US" sz="2000" dirty="0"/>
              <a:t>/path1 </a:t>
            </a:r>
            <a:r>
              <a:rPr lang="en-US" sz="2000" dirty="0" err="1" smtClean="0"/>
              <a:t>mongodbpath</a:t>
            </a:r>
            <a:r>
              <a:rPr lang="en-US" sz="2000" dirty="0" smtClean="0"/>
              <a:t>/path2 </a:t>
            </a:r>
            <a:r>
              <a:rPr lang="en-US" sz="2000" dirty="0" err="1" smtClean="0"/>
              <a:t>mongodbpath</a:t>
            </a:r>
            <a:r>
              <a:rPr lang="en-US" sz="2000" dirty="0" smtClean="0"/>
              <a:t>/path3 -</a:t>
            </a:r>
            <a:r>
              <a:rPr lang="en-US" sz="2000" dirty="0"/>
              <a:t>p</a:t>
            </a:r>
          </a:p>
          <a:p>
            <a:r>
              <a:rPr lang="en-US" sz="2000" dirty="0" smtClean="0"/>
              <a:t>Start Mongod service in 3 different terminals, note --</a:t>
            </a:r>
            <a:r>
              <a:rPr lang="en-US" sz="2000" dirty="0" err="1" smtClean="0"/>
              <a:t>replSet</a:t>
            </a:r>
            <a:r>
              <a:rPr lang="en-US" sz="2000" dirty="0" smtClean="0"/>
              <a:t> is set to same replica set (r1)</a:t>
            </a:r>
          </a:p>
          <a:p>
            <a:pPr lvl="1"/>
            <a:r>
              <a:rPr lang="en-US" sz="2000" dirty="0"/>
              <a:t>mongod --</a:t>
            </a:r>
            <a:r>
              <a:rPr lang="en-US" sz="2000" dirty="0" err="1"/>
              <a:t>dbpath</a:t>
            </a:r>
            <a:r>
              <a:rPr lang="en-US" sz="2000" dirty="0"/>
              <a:t> </a:t>
            </a:r>
            <a:r>
              <a:rPr lang="en-US" sz="2000" dirty="0" err="1" smtClean="0"/>
              <a:t>mongodbpath</a:t>
            </a:r>
            <a:r>
              <a:rPr lang="en-US" sz="2000" dirty="0" smtClean="0"/>
              <a:t>/path1 </a:t>
            </a:r>
            <a:r>
              <a:rPr lang="en-US" sz="2000" dirty="0"/>
              <a:t>--</a:t>
            </a:r>
            <a:r>
              <a:rPr lang="en-US" sz="2000" dirty="0" err="1"/>
              <a:t>shardsvr</a:t>
            </a:r>
            <a:r>
              <a:rPr lang="en-US" sz="2000" dirty="0"/>
              <a:t> --port 30001 --</a:t>
            </a:r>
            <a:r>
              <a:rPr lang="en-US" sz="2000" dirty="0" err="1"/>
              <a:t>replSet</a:t>
            </a:r>
            <a:r>
              <a:rPr lang="en-US" sz="2000" dirty="0"/>
              <a:t> r1</a:t>
            </a:r>
          </a:p>
          <a:p>
            <a:pPr lvl="1"/>
            <a:r>
              <a:rPr lang="en-US" sz="2000" dirty="0"/>
              <a:t>mongod --</a:t>
            </a:r>
            <a:r>
              <a:rPr lang="en-US" sz="2000" dirty="0" err="1"/>
              <a:t>dbpath</a:t>
            </a:r>
            <a:r>
              <a:rPr lang="en-US" sz="2000" dirty="0"/>
              <a:t> </a:t>
            </a:r>
            <a:r>
              <a:rPr lang="en-US" sz="2000" dirty="0" err="1" smtClean="0"/>
              <a:t>mongodbpath</a:t>
            </a:r>
            <a:r>
              <a:rPr lang="en-US" sz="2000" dirty="0" smtClean="0"/>
              <a:t>/path2 </a:t>
            </a:r>
            <a:r>
              <a:rPr lang="en-US" sz="2000" dirty="0"/>
              <a:t>--</a:t>
            </a:r>
            <a:r>
              <a:rPr lang="en-US" sz="2000" dirty="0" err="1"/>
              <a:t>shardsvr</a:t>
            </a:r>
            <a:r>
              <a:rPr lang="en-US" sz="2000" dirty="0"/>
              <a:t> --port 30002 --</a:t>
            </a:r>
            <a:r>
              <a:rPr lang="en-US" sz="2000" dirty="0" err="1"/>
              <a:t>replSet</a:t>
            </a:r>
            <a:r>
              <a:rPr lang="en-US" sz="2000" dirty="0"/>
              <a:t> r1</a:t>
            </a:r>
          </a:p>
          <a:p>
            <a:pPr lvl="1"/>
            <a:r>
              <a:rPr lang="en-US" sz="2000" dirty="0"/>
              <a:t>mongod --</a:t>
            </a:r>
            <a:r>
              <a:rPr lang="en-US" sz="2000" dirty="0" err="1"/>
              <a:t>dbpath</a:t>
            </a:r>
            <a:r>
              <a:rPr lang="en-US" sz="2000" dirty="0"/>
              <a:t> </a:t>
            </a:r>
            <a:r>
              <a:rPr lang="en-US" sz="2000" dirty="0" err="1" smtClean="0"/>
              <a:t>mongodbpath</a:t>
            </a:r>
            <a:r>
              <a:rPr lang="en-US" sz="2000" dirty="0" smtClean="0"/>
              <a:t>/path3 </a:t>
            </a:r>
            <a:r>
              <a:rPr lang="en-US" sz="2000" dirty="0"/>
              <a:t>--port 30003 </a:t>
            </a:r>
            <a:r>
              <a:rPr lang="en-US" sz="2000" dirty="0" smtClean="0"/>
              <a:t>--</a:t>
            </a:r>
            <a:r>
              <a:rPr lang="en-US" sz="2000" dirty="0" err="1" smtClean="0"/>
              <a:t>replSet</a:t>
            </a:r>
            <a:r>
              <a:rPr lang="en-US" sz="2000" dirty="0" smtClean="0"/>
              <a:t> r1</a:t>
            </a:r>
          </a:p>
          <a:p>
            <a:r>
              <a:rPr lang="en-US" sz="2000" dirty="0"/>
              <a:t>Start mongo client and </a:t>
            </a:r>
            <a:r>
              <a:rPr lang="fr-FR" sz="2000" dirty="0" err="1"/>
              <a:t>Initiate</a:t>
            </a:r>
            <a:r>
              <a:rPr lang="fr-FR" sz="2000" dirty="0"/>
              <a:t> </a:t>
            </a:r>
            <a:r>
              <a:rPr lang="fr-FR" sz="2000" dirty="0" err="1"/>
              <a:t>Replica</a:t>
            </a:r>
            <a:r>
              <a:rPr lang="fr-FR" sz="2000" dirty="0"/>
              <a:t> </a:t>
            </a:r>
          </a:p>
          <a:p>
            <a:pPr lvl="1"/>
            <a:r>
              <a:rPr lang="fr-FR" sz="2000" dirty="0"/>
              <a:t>mongo --port 30001</a:t>
            </a:r>
          </a:p>
          <a:p>
            <a:pPr lvl="1"/>
            <a:r>
              <a:rPr lang="fr-FR" sz="2000" dirty="0" err="1"/>
              <a:t>rs.initiate</a:t>
            </a:r>
            <a:r>
              <a:rPr lang="fr-FR" sz="2000" dirty="0"/>
              <a:t>() </a:t>
            </a:r>
          </a:p>
          <a:p>
            <a:pPr lvl="2"/>
            <a:r>
              <a:rPr lang="fr-FR" sz="2000" dirty="0"/>
              <a:t>on mongo client, </a:t>
            </a:r>
            <a:r>
              <a:rPr lang="fr-FR" sz="2000" dirty="0" err="1"/>
              <a:t>which</a:t>
            </a:r>
            <a:r>
              <a:rPr lang="fr-FR" sz="2000" dirty="0"/>
              <a:t> </a:t>
            </a:r>
            <a:r>
              <a:rPr lang="fr-FR" sz="2000" dirty="0" err="1"/>
              <a:t>is</a:t>
            </a:r>
            <a:r>
              <a:rPr lang="fr-FR" sz="2000" dirty="0"/>
              <a:t> </a:t>
            </a:r>
            <a:r>
              <a:rPr lang="fr-FR" sz="2000" dirty="0" err="1"/>
              <a:t>connected</a:t>
            </a:r>
            <a:r>
              <a:rPr lang="fr-FR" sz="2000" dirty="0"/>
              <a:t> to port 30001</a:t>
            </a:r>
          </a:p>
          <a:p>
            <a:pPr lvl="1"/>
            <a:endParaRPr lang="en-US" sz="2000" dirty="0" smtClean="0"/>
          </a:p>
        </p:txBody>
      </p:sp>
    </p:spTree>
    <p:extLst>
      <p:ext uri="{BB962C8B-B14F-4D97-AF65-F5344CB8AC3E}">
        <p14:creationId xmlns:p14="http://schemas.microsoft.com/office/powerpoint/2010/main" val="1752836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1666"/>
          </a:xfrm>
        </p:spPr>
        <p:txBody>
          <a:bodyPr/>
          <a:lstStyle/>
          <a:p>
            <a:r>
              <a:rPr lang="en-US" dirty="0" smtClean="0"/>
              <a:t>Replica Demo</a:t>
            </a:r>
            <a:endParaRPr lang="en-US" dirty="0"/>
          </a:p>
        </p:txBody>
      </p:sp>
      <p:sp>
        <p:nvSpPr>
          <p:cNvPr id="3" name="Content Placeholder 2"/>
          <p:cNvSpPr>
            <a:spLocks noGrp="1"/>
          </p:cNvSpPr>
          <p:nvPr>
            <p:ph idx="1"/>
          </p:nvPr>
        </p:nvSpPr>
        <p:spPr>
          <a:xfrm>
            <a:off x="457200" y="979118"/>
            <a:ext cx="8229600" cy="5334000"/>
          </a:xfrm>
        </p:spPr>
        <p:txBody>
          <a:bodyPr>
            <a:noAutofit/>
          </a:bodyPr>
          <a:lstStyle/>
          <a:p>
            <a:pPr marL="342900" lvl="2" indent="-342900">
              <a:buFont typeface="Arial" pitchFamily="34" charset="0"/>
              <a:buChar char="•"/>
            </a:pPr>
            <a:r>
              <a:rPr lang="en-US" sz="1600" dirty="0"/>
              <a:t>Add </a:t>
            </a:r>
            <a:r>
              <a:rPr lang="en-US" sz="1600" dirty="0" smtClean="0"/>
              <a:t>secondary</a:t>
            </a:r>
          </a:p>
          <a:p>
            <a:pPr marL="800100" lvl="3" indent="-342900">
              <a:buFont typeface="Arial" pitchFamily="34" charset="0"/>
              <a:buChar char="•"/>
            </a:pPr>
            <a:r>
              <a:rPr lang="en-US" sz="1600" dirty="0"/>
              <a:t>r1:PRIMARY&gt; </a:t>
            </a:r>
            <a:r>
              <a:rPr lang="en-US" sz="1600" dirty="0" err="1"/>
              <a:t>rs.add</a:t>
            </a:r>
            <a:r>
              <a:rPr lang="en-US" sz="1600" dirty="0" smtClean="0"/>
              <a:t>("</a:t>
            </a:r>
            <a:r>
              <a:rPr lang="en-US" sz="1600" dirty="0" smtClean="0"/>
              <a:t>localhost</a:t>
            </a:r>
            <a:r>
              <a:rPr lang="en-US" sz="1600" dirty="0" smtClean="0"/>
              <a:t>:30002</a:t>
            </a:r>
            <a:r>
              <a:rPr lang="en-US" sz="1600" dirty="0"/>
              <a:t>") </a:t>
            </a:r>
          </a:p>
          <a:p>
            <a:pPr marL="342900" lvl="2" indent="-342900">
              <a:buFont typeface="Arial" pitchFamily="34" charset="0"/>
              <a:buChar char="•"/>
            </a:pPr>
            <a:r>
              <a:rPr lang="en-US" sz="1600" dirty="0"/>
              <a:t>Add </a:t>
            </a:r>
            <a:r>
              <a:rPr lang="en-US" sz="1600" dirty="0" smtClean="0"/>
              <a:t>Arbiter</a:t>
            </a:r>
          </a:p>
          <a:p>
            <a:pPr marL="342900" lvl="2" indent="-342900">
              <a:buFont typeface="Arial" pitchFamily="34" charset="0"/>
              <a:buChar char="•"/>
            </a:pPr>
            <a:r>
              <a:rPr lang="en-US" sz="1600" dirty="0"/>
              <a:t>r1:PRIMARY&gt; </a:t>
            </a:r>
            <a:r>
              <a:rPr lang="en-US" sz="1600" dirty="0" err="1"/>
              <a:t>rs.add</a:t>
            </a:r>
            <a:r>
              <a:rPr lang="en-US" sz="1600" smtClean="0"/>
              <a:t>("</a:t>
            </a:r>
            <a:r>
              <a:rPr lang="en-US" sz="1600" smtClean="0"/>
              <a:t>localhost</a:t>
            </a:r>
            <a:r>
              <a:rPr lang="en-US" sz="1600" smtClean="0"/>
              <a:t>:30003</a:t>
            </a:r>
            <a:r>
              <a:rPr lang="en-US" sz="1600" dirty="0" smtClean="0"/>
              <a:t>","true") </a:t>
            </a:r>
          </a:p>
          <a:p>
            <a:pPr lvl="1"/>
            <a:r>
              <a:rPr lang="en-US" sz="1600" dirty="0" smtClean="0"/>
              <a:t>r1:PRIMARY</a:t>
            </a:r>
            <a:r>
              <a:rPr lang="en-US" sz="1600" dirty="0"/>
              <a:t>&gt; </a:t>
            </a:r>
            <a:r>
              <a:rPr lang="en-US" sz="1600" dirty="0" err="1"/>
              <a:t>rs.config</a:t>
            </a:r>
            <a:r>
              <a:rPr lang="en-US" sz="1600" dirty="0" smtClean="0"/>
              <a:t>()</a:t>
            </a:r>
          </a:p>
          <a:p>
            <a:r>
              <a:rPr lang="en-US" sz="1600" dirty="0" smtClean="0"/>
              <a:t>Verify the replica set status</a:t>
            </a:r>
            <a:endParaRPr lang="en-US" sz="1600" dirty="0"/>
          </a:p>
          <a:p>
            <a:pPr lvl="1"/>
            <a:r>
              <a:rPr lang="en-US" sz="1600" dirty="0"/>
              <a:t>r1:PRIMARY&gt; </a:t>
            </a:r>
            <a:r>
              <a:rPr lang="en-US" sz="1600" dirty="0" err="1"/>
              <a:t>rs.status</a:t>
            </a:r>
            <a:r>
              <a:rPr lang="en-US" sz="1600" dirty="0" smtClean="0"/>
              <a:t>()</a:t>
            </a:r>
          </a:p>
          <a:p>
            <a:r>
              <a:rPr lang="en-US" sz="1600" dirty="0" smtClean="0"/>
              <a:t>Create a sample collections and insert some sample document.</a:t>
            </a:r>
          </a:p>
          <a:p>
            <a:pPr lvl="1"/>
            <a:r>
              <a:rPr lang="en-US" sz="1600" dirty="0" smtClean="0"/>
              <a:t>for(i=0;i&lt;10;i</a:t>
            </a:r>
            <a:r>
              <a:rPr lang="en-US" sz="1600" dirty="0"/>
              <a:t>++){db.col1.insert({_</a:t>
            </a:r>
            <a:r>
              <a:rPr lang="en-US" sz="1600" dirty="0" err="1"/>
              <a:t>id:i</a:t>
            </a:r>
            <a:r>
              <a:rPr lang="en-US" sz="1600" dirty="0" smtClean="0"/>
              <a:t>})} </a:t>
            </a:r>
          </a:p>
          <a:p>
            <a:r>
              <a:rPr lang="en-US" sz="1600" dirty="0" smtClean="0"/>
              <a:t>Switch to Secondary to read the document.</a:t>
            </a:r>
          </a:p>
          <a:p>
            <a:pPr lvl="1"/>
            <a:r>
              <a:rPr lang="en-US" sz="1600" dirty="0" smtClean="0"/>
              <a:t>db </a:t>
            </a:r>
            <a:r>
              <a:rPr lang="en-US" sz="1600" dirty="0"/>
              <a:t>= connect("ubuntu:30002/test</a:t>
            </a:r>
            <a:r>
              <a:rPr lang="en-US" sz="1600" dirty="0" smtClean="0"/>
              <a:t>") </a:t>
            </a:r>
          </a:p>
          <a:p>
            <a:pPr marL="342900" lvl="2" indent="-342900">
              <a:buFont typeface="Arial" pitchFamily="34" charset="0"/>
              <a:buChar char="•"/>
            </a:pPr>
            <a:r>
              <a:rPr lang="en-US" sz="1600" dirty="0" smtClean="0"/>
              <a:t>To verify which </a:t>
            </a:r>
            <a:r>
              <a:rPr lang="en-US" sz="1600" dirty="0"/>
              <a:t>mongo server we are </a:t>
            </a:r>
            <a:r>
              <a:rPr lang="en-US" sz="1600" dirty="0" smtClean="0"/>
              <a:t>connected</a:t>
            </a:r>
          </a:p>
          <a:p>
            <a:pPr lvl="1"/>
            <a:r>
              <a:rPr lang="en-US" sz="1600" dirty="0" smtClean="0"/>
              <a:t>r1:PRIMARY</a:t>
            </a:r>
            <a:r>
              <a:rPr lang="en-US" sz="1600" dirty="0"/>
              <a:t>&gt; </a:t>
            </a:r>
            <a:r>
              <a:rPr lang="en-US" sz="1600" dirty="0" err="1"/>
              <a:t>db.getMongo</a:t>
            </a:r>
            <a:r>
              <a:rPr lang="en-US" sz="1600" dirty="0"/>
              <a:t>() </a:t>
            </a:r>
            <a:endParaRPr lang="en-US" sz="1600" dirty="0" smtClean="0"/>
          </a:p>
          <a:p>
            <a:r>
              <a:rPr lang="en-US" sz="1600" dirty="0" smtClean="0"/>
              <a:t>Try to find the document as below</a:t>
            </a:r>
          </a:p>
          <a:p>
            <a:pPr lvl="1"/>
            <a:r>
              <a:rPr lang="en-US" sz="1600" dirty="0" smtClean="0"/>
              <a:t>r1:SECONDARY</a:t>
            </a:r>
            <a:r>
              <a:rPr lang="en-US" sz="1600" dirty="0"/>
              <a:t>&gt; </a:t>
            </a:r>
            <a:r>
              <a:rPr lang="en-US" sz="1600" dirty="0" smtClean="0"/>
              <a:t>db.col1.find</a:t>
            </a:r>
            <a:r>
              <a:rPr lang="en-US" sz="1600" dirty="0"/>
              <a:t>() </a:t>
            </a:r>
            <a:endParaRPr lang="en-US" sz="1600" dirty="0" smtClean="0"/>
          </a:p>
          <a:p>
            <a:pPr lvl="2"/>
            <a:r>
              <a:rPr lang="en-US" sz="1600" dirty="0" smtClean="0"/>
              <a:t>it </a:t>
            </a:r>
            <a:r>
              <a:rPr lang="en-US" sz="1600" dirty="0"/>
              <a:t>will throw error as replication is not started yet.</a:t>
            </a:r>
          </a:p>
          <a:p>
            <a:pPr lvl="1"/>
            <a:r>
              <a:rPr lang="en-US" sz="1600" dirty="0"/>
              <a:t>r1:SECONDARY&gt; </a:t>
            </a:r>
            <a:r>
              <a:rPr lang="en-US" sz="1600" dirty="0" err="1" smtClean="0"/>
              <a:t>db.setSlaveOk</a:t>
            </a:r>
            <a:r>
              <a:rPr lang="en-US" sz="1600" dirty="0"/>
              <a:t>()</a:t>
            </a:r>
          </a:p>
          <a:p>
            <a:pPr lvl="1"/>
            <a:r>
              <a:rPr lang="en-US" sz="1600" dirty="0"/>
              <a:t>r1:SECONDARY&gt; </a:t>
            </a:r>
            <a:r>
              <a:rPr lang="en-US" sz="1600" dirty="0" smtClean="0"/>
              <a:t>db.col1.find()</a:t>
            </a:r>
            <a:endParaRPr lang="en-US" sz="1600" dirty="0"/>
          </a:p>
        </p:txBody>
      </p:sp>
    </p:spTree>
    <p:extLst>
      <p:ext uri="{BB962C8B-B14F-4D97-AF65-F5344CB8AC3E}">
        <p14:creationId xmlns:p14="http://schemas.microsoft.com/office/powerpoint/2010/main" val="33547380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a:t>Replica Demo</a:t>
            </a:r>
          </a:p>
        </p:txBody>
      </p:sp>
      <p:sp>
        <p:nvSpPr>
          <p:cNvPr id="3" name="Content Placeholder 2"/>
          <p:cNvSpPr>
            <a:spLocks noGrp="1"/>
          </p:cNvSpPr>
          <p:nvPr>
            <p:ph idx="1"/>
          </p:nvPr>
        </p:nvSpPr>
        <p:spPr>
          <a:xfrm>
            <a:off x="457200" y="990600"/>
            <a:ext cx="8229600" cy="5742296"/>
          </a:xfrm>
        </p:spPr>
        <p:txBody>
          <a:bodyPr>
            <a:noAutofit/>
          </a:bodyPr>
          <a:lstStyle/>
          <a:p>
            <a:r>
              <a:rPr lang="en-US" sz="1800" dirty="0" smtClean="0"/>
              <a:t>To test failover, kill </a:t>
            </a:r>
            <a:r>
              <a:rPr lang="en-US" sz="1800" dirty="0"/>
              <a:t>primary </a:t>
            </a:r>
            <a:r>
              <a:rPr lang="en-US" sz="1800" dirty="0" smtClean="0"/>
              <a:t>instance and then connect client to 30002</a:t>
            </a:r>
          </a:p>
          <a:p>
            <a:pPr lvl="1"/>
            <a:r>
              <a:rPr lang="en-US" sz="1800" dirty="0" err="1" smtClean="0"/>
              <a:t>rs.status</a:t>
            </a:r>
            <a:r>
              <a:rPr lang="en-US" sz="1800" dirty="0" smtClean="0"/>
              <a:t>() //should see 30002 now is new primary.</a:t>
            </a:r>
          </a:p>
          <a:p>
            <a:pPr lvl="1"/>
            <a:r>
              <a:rPr lang="en-US" sz="1800" dirty="0" smtClean="0"/>
              <a:t>Kill both arbiter and secondary instance, Notice </a:t>
            </a:r>
            <a:r>
              <a:rPr lang="en-US" sz="1800" dirty="0"/>
              <a:t>PRIMARY has stepped </a:t>
            </a:r>
            <a:r>
              <a:rPr lang="en-US" sz="1800" dirty="0" smtClean="0"/>
              <a:t>down to secondary due to not </a:t>
            </a:r>
            <a:r>
              <a:rPr lang="en-US" sz="1800" dirty="0"/>
              <a:t>enough member (&lt;50%) </a:t>
            </a:r>
            <a:endParaRPr lang="en-US" sz="1800" dirty="0" smtClean="0"/>
          </a:p>
          <a:p>
            <a:pPr lvl="1"/>
            <a:r>
              <a:rPr lang="en-US" sz="1800" dirty="0" smtClean="0"/>
              <a:t>To </a:t>
            </a:r>
            <a:r>
              <a:rPr lang="en-US" sz="1800" dirty="0"/>
              <a:t>keep a particular node </a:t>
            </a:r>
            <a:r>
              <a:rPr lang="en-US" sz="1800" dirty="0" smtClean="0"/>
              <a:t>always primary, set the </a:t>
            </a:r>
            <a:r>
              <a:rPr lang="en-US" sz="1800" dirty="0"/>
              <a:t>priority </a:t>
            </a:r>
            <a:r>
              <a:rPr lang="en-US" sz="1800" dirty="0" smtClean="0"/>
              <a:t>high than other nodes.</a:t>
            </a:r>
            <a:endParaRPr lang="en-US" sz="1800" dirty="0"/>
          </a:p>
          <a:p>
            <a:pPr lvl="2"/>
            <a:r>
              <a:rPr lang="en-US" sz="1800" dirty="0"/>
              <a:t>r1:PRIMARY&gt; var config = </a:t>
            </a:r>
            <a:r>
              <a:rPr lang="en-US" sz="1800" dirty="0" err="1"/>
              <a:t>rs.config</a:t>
            </a:r>
            <a:r>
              <a:rPr lang="en-US" sz="1800" dirty="0"/>
              <a:t>()</a:t>
            </a:r>
          </a:p>
          <a:p>
            <a:pPr lvl="2"/>
            <a:r>
              <a:rPr lang="en-US" sz="1800" dirty="0"/>
              <a:t>r1:PRIMARY&gt; </a:t>
            </a:r>
            <a:r>
              <a:rPr lang="en-US" sz="1800" dirty="0" err="1"/>
              <a:t>config.members</a:t>
            </a:r>
            <a:r>
              <a:rPr lang="en-US" sz="1800" dirty="0"/>
              <a:t>[0].priority = 10</a:t>
            </a:r>
          </a:p>
          <a:p>
            <a:pPr lvl="2"/>
            <a:r>
              <a:rPr lang="en-US" sz="1800" dirty="0"/>
              <a:t>r1:PRIMARY&gt; config </a:t>
            </a:r>
            <a:r>
              <a:rPr lang="en-US" sz="1800" dirty="0" smtClean="0"/>
              <a:t>//The </a:t>
            </a:r>
            <a:r>
              <a:rPr lang="en-US" sz="1800" dirty="0"/>
              <a:t>priority is changed now</a:t>
            </a:r>
          </a:p>
          <a:p>
            <a:pPr lvl="2"/>
            <a:r>
              <a:rPr lang="en-US" sz="1800" dirty="0"/>
              <a:t>r1:PRIMARY&gt; </a:t>
            </a:r>
            <a:r>
              <a:rPr lang="en-US" sz="1800" dirty="0" err="1"/>
              <a:t>rs.reconfig</a:t>
            </a:r>
            <a:r>
              <a:rPr lang="en-US" sz="1800" dirty="0"/>
              <a:t>(config) </a:t>
            </a:r>
            <a:r>
              <a:rPr lang="en-US" sz="1800" dirty="0" smtClean="0"/>
              <a:t>// </a:t>
            </a:r>
            <a:r>
              <a:rPr lang="en-US" sz="1800" dirty="0" err="1"/>
              <a:t>rs.reconfig</a:t>
            </a:r>
            <a:r>
              <a:rPr lang="en-US" sz="1800" dirty="0"/>
              <a:t> should </a:t>
            </a:r>
            <a:r>
              <a:rPr lang="en-US" sz="1800" dirty="0" smtClean="0"/>
              <a:t> run </a:t>
            </a:r>
            <a:r>
              <a:rPr lang="en-US" sz="1800" dirty="0"/>
              <a:t>from primary, </a:t>
            </a:r>
            <a:endParaRPr lang="en-US" sz="1800" dirty="0" smtClean="0"/>
          </a:p>
          <a:p>
            <a:pPr lvl="2"/>
            <a:r>
              <a:rPr lang="en-US" sz="1800" dirty="0" err="1" smtClean="0"/>
              <a:t>rs.reconfig</a:t>
            </a:r>
            <a:r>
              <a:rPr lang="en-US" sz="1800" dirty="0" smtClean="0"/>
              <a:t>(config</a:t>
            </a:r>
            <a:r>
              <a:rPr lang="en-US" sz="1800" dirty="0"/>
              <a:t>,{</a:t>
            </a:r>
            <a:r>
              <a:rPr lang="en-US" sz="1800" dirty="0" err="1"/>
              <a:t>force:true</a:t>
            </a:r>
            <a:r>
              <a:rPr lang="en-US" sz="1800" dirty="0" smtClean="0"/>
              <a:t>}) // </a:t>
            </a:r>
            <a:r>
              <a:rPr lang="en-US" sz="1800" dirty="0"/>
              <a:t>if incase it needs to be run from secondary </a:t>
            </a:r>
          </a:p>
          <a:p>
            <a:pPr lvl="1"/>
            <a:r>
              <a:rPr lang="en-US" sz="1800" dirty="0" smtClean="0"/>
              <a:t>A </a:t>
            </a:r>
            <a:r>
              <a:rPr lang="en-US" sz="1800" dirty="0"/>
              <a:t>priority 0 member is a secondary that cannot become primary but maintains a copy of the data set, accepts read operations, and votes in elections. </a:t>
            </a:r>
          </a:p>
          <a:p>
            <a:pPr lvl="1"/>
            <a:r>
              <a:rPr lang="en-US" sz="1800" dirty="0" smtClean="0"/>
              <a:t>To keep a spare server that does not allow connection from client, Change </a:t>
            </a:r>
            <a:r>
              <a:rPr lang="en-US" sz="1800" dirty="0"/>
              <a:t>the hidden property to true of </a:t>
            </a:r>
            <a:r>
              <a:rPr lang="en-US" sz="1800" dirty="0" smtClean="0"/>
              <a:t>a priority 0 secondary.</a:t>
            </a:r>
          </a:p>
        </p:txBody>
      </p:sp>
    </p:spTree>
    <p:extLst>
      <p:ext uri="{BB962C8B-B14F-4D97-AF65-F5344CB8AC3E}">
        <p14:creationId xmlns:p14="http://schemas.microsoft.com/office/powerpoint/2010/main" val="826293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Mongo Installation in Windows</a:t>
            </a:r>
            <a:endParaRPr lang="en-US" dirty="0"/>
          </a:p>
        </p:txBody>
      </p:sp>
      <p:sp>
        <p:nvSpPr>
          <p:cNvPr id="3" name="Content Placeholder 2"/>
          <p:cNvSpPr>
            <a:spLocks noGrp="1"/>
          </p:cNvSpPr>
          <p:nvPr>
            <p:ph idx="1"/>
          </p:nvPr>
        </p:nvSpPr>
        <p:spPr>
          <a:xfrm>
            <a:off x="457200" y="1066800"/>
            <a:ext cx="8382000" cy="5638800"/>
          </a:xfrm>
        </p:spPr>
        <p:txBody>
          <a:bodyPr>
            <a:noAutofit/>
          </a:bodyPr>
          <a:lstStyle/>
          <a:p>
            <a:r>
              <a:rPr lang="en-US" sz="1800" dirty="0" smtClean="0"/>
              <a:t>Download </a:t>
            </a:r>
            <a:r>
              <a:rPr lang="en-US" sz="1800" dirty="0"/>
              <a:t>and install </a:t>
            </a:r>
            <a:r>
              <a:rPr lang="en-US" sz="1800" dirty="0" smtClean="0"/>
              <a:t>MongoDB update the environment variable</a:t>
            </a:r>
          </a:p>
          <a:p>
            <a:pPr lvl="1"/>
            <a:r>
              <a:rPr lang="en-US" sz="1800" dirty="0"/>
              <a:t>https</a:t>
            </a:r>
            <a:r>
              <a:rPr lang="en-US" sz="1800" dirty="0" smtClean="0"/>
              <a:t>://www.mongodb.com/download-center/community</a:t>
            </a:r>
            <a:endParaRPr lang="en-US" sz="1800" dirty="0"/>
          </a:p>
          <a:p>
            <a:pPr lvl="1"/>
            <a:r>
              <a:rPr lang="en-US" sz="1800" dirty="0" smtClean="0"/>
              <a:t>To </a:t>
            </a:r>
            <a:r>
              <a:rPr lang="en-US" sz="1800" dirty="0"/>
              <a:t>Install Mongo as service, </a:t>
            </a:r>
            <a:r>
              <a:rPr lang="en-US" sz="1800" dirty="0" smtClean="0"/>
              <a:t>Start Command prompt as Administrator</a:t>
            </a:r>
          </a:p>
          <a:p>
            <a:pPr lvl="1"/>
            <a:r>
              <a:rPr lang="en-US" sz="1800" dirty="0" smtClean="0"/>
              <a:t>mongod.exe --</a:t>
            </a:r>
            <a:r>
              <a:rPr lang="en-US" sz="1800" dirty="0" err="1" smtClean="0"/>
              <a:t>dbpath</a:t>
            </a:r>
            <a:r>
              <a:rPr lang="en-US" sz="1800" dirty="0" smtClean="0"/>
              <a:t> c:\data\db --</a:t>
            </a:r>
            <a:r>
              <a:rPr lang="en-US" sz="1800" dirty="0" err="1" smtClean="0"/>
              <a:t>logpath</a:t>
            </a:r>
            <a:r>
              <a:rPr lang="en-US" sz="1800" dirty="0" smtClean="0"/>
              <a:t>=c:\data\logs\log.txt --install</a:t>
            </a:r>
          </a:p>
          <a:p>
            <a:pPr lvl="1"/>
            <a:r>
              <a:rPr lang="en-US" sz="1800" dirty="0" smtClean="0"/>
              <a:t>net </a:t>
            </a:r>
            <a:r>
              <a:rPr lang="en-US" sz="1800" dirty="0"/>
              <a:t>start MongoDB </a:t>
            </a:r>
            <a:r>
              <a:rPr lang="en-US" sz="1800" dirty="0" smtClean="0"/>
              <a:t>// start server</a:t>
            </a:r>
          </a:p>
          <a:p>
            <a:pPr lvl="1"/>
            <a:r>
              <a:rPr lang="en-US" sz="1800" dirty="0"/>
              <a:t>net </a:t>
            </a:r>
            <a:r>
              <a:rPr lang="en-US" sz="1800" dirty="0" smtClean="0"/>
              <a:t>stop </a:t>
            </a:r>
            <a:r>
              <a:rPr lang="en-US" sz="1800" dirty="0"/>
              <a:t>MongoDB </a:t>
            </a:r>
            <a:r>
              <a:rPr lang="en-US" sz="1800" dirty="0" smtClean="0"/>
              <a:t>//shutdown cleanly</a:t>
            </a:r>
            <a:endParaRPr lang="en-US"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48000"/>
            <a:ext cx="6629400"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908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62000"/>
          </a:xfrm>
        </p:spPr>
        <p:txBody>
          <a:bodyPr>
            <a:normAutofit/>
          </a:bodyPr>
          <a:lstStyle/>
          <a:p>
            <a:r>
              <a:rPr lang="en-US" dirty="0" smtClean="0"/>
              <a:t>Replica Demo</a:t>
            </a:r>
            <a:endParaRPr lang="en-US" dirty="0"/>
          </a:p>
        </p:txBody>
      </p:sp>
      <p:sp>
        <p:nvSpPr>
          <p:cNvPr id="3" name="Content Placeholder 2"/>
          <p:cNvSpPr>
            <a:spLocks noGrp="1"/>
          </p:cNvSpPr>
          <p:nvPr>
            <p:ph idx="1"/>
          </p:nvPr>
        </p:nvSpPr>
        <p:spPr>
          <a:xfrm>
            <a:off x="457200" y="914400"/>
            <a:ext cx="8229600" cy="5562600"/>
          </a:xfrm>
        </p:spPr>
        <p:txBody>
          <a:bodyPr>
            <a:noAutofit/>
          </a:bodyPr>
          <a:lstStyle/>
          <a:p>
            <a:r>
              <a:rPr lang="en-US" sz="1600" b="1" dirty="0"/>
              <a:t>Freeze</a:t>
            </a:r>
            <a:r>
              <a:rPr lang="en-US" sz="1600" dirty="0"/>
              <a:t> a secondary for a time period, so that node will not contest in election for becoming primary.</a:t>
            </a:r>
          </a:p>
          <a:p>
            <a:pPr lvl="1"/>
            <a:r>
              <a:rPr lang="en-US" sz="1600" dirty="0"/>
              <a:t>r1:PRIMARY&gt; db = connect("ubuntu:30002/test")</a:t>
            </a:r>
          </a:p>
          <a:p>
            <a:pPr lvl="1"/>
            <a:r>
              <a:rPr lang="en-US" sz="1600" dirty="0"/>
              <a:t>r1:SECONDARY&gt; </a:t>
            </a:r>
            <a:r>
              <a:rPr lang="en-US" sz="1600" dirty="0" err="1"/>
              <a:t>rs.freeze</a:t>
            </a:r>
            <a:r>
              <a:rPr lang="en-US" sz="1600" dirty="0"/>
              <a:t>(1*60)</a:t>
            </a:r>
          </a:p>
          <a:p>
            <a:pPr lvl="1"/>
            <a:r>
              <a:rPr lang="en-US" sz="1600" dirty="0"/>
              <a:t>r1:SECONDARY&gt; db = connect("ubuntu:30001/test")</a:t>
            </a:r>
          </a:p>
          <a:p>
            <a:pPr lvl="1"/>
            <a:r>
              <a:rPr lang="en-US" sz="1600" dirty="0"/>
              <a:t>r1:PRIMARY&gt; rs.stepDown()</a:t>
            </a:r>
          </a:p>
          <a:p>
            <a:pPr lvl="1"/>
            <a:r>
              <a:rPr lang="en-US" sz="1600" dirty="0"/>
              <a:t> Note: voting members can be 7 irrespective of total count of members i.e. 50 maximum</a:t>
            </a:r>
          </a:p>
          <a:p>
            <a:r>
              <a:rPr lang="en-US" sz="1600" dirty="0" smtClean="0"/>
              <a:t>Stepdown </a:t>
            </a:r>
            <a:r>
              <a:rPr lang="en-US" sz="1600" dirty="0"/>
              <a:t>- This command is used in cluster to step down primary for a temporary time for maintenance </a:t>
            </a:r>
            <a:r>
              <a:rPr lang="en-US" sz="1600" dirty="0" smtClean="0"/>
              <a:t>purpose</a:t>
            </a:r>
            <a:r>
              <a:rPr lang="en-US" sz="1600" dirty="0"/>
              <a:t>.</a:t>
            </a:r>
          </a:p>
          <a:p>
            <a:pPr lvl="1"/>
            <a:r>
              <a:rPr lang="en-US" sz="1600" dirty="0"/>
              <a:t>db = connect("ubuntu:30001/test")</a:t>
            </a:r>
          </a:p>
          <a:p>
            <a:pPr lvl="1"/>
            <a:r>
              <a:rPr lang="en-US" sz="1600" dirty="0"/>
              <a:t>rs.stepDown(2*60) </a:t>
            </a:r>
            <a:r>
              <a:rPr lang="en-US" sz="1600" dirty="0" smtClean="0"/>
              <a:t>// </a:t>
            </a:r>
            <a:r>
              <a:rPr lang="en-US" sz="1600" dirty="0"/>
              <a:t>will force 30001 to step down as Primary for 120 </a:t>
            </a:r>
            <a:r>
              <a:rPr lang="en-US" sz="1600" dirty="0" smtClean="0"/>
              <a:t>seconds.</a:t>
            </a:r>
          </a:p>
          <a:p>
            <a:pPr lvl="1"/>
            <a:r>
              <a:rPr lang="en-US" sz="1600" dirty="0" err="1" smtClean="0"/>
              <a:t>rs.status</a:t>
            </a:r>
            <a:r>
              <a:rPr lang="en-US" sz="1600" dirty="0" smtClean="0"/>
              <a:t>() // Check again after 2 minutes </a:t>
            </a:r>
            <a:r>
              <a:rPr lang="en-US" sz="1600" dirty="0" err="1" smtClean="0"/>
              <a:t>rs.status</a:t>
            </a:r>
            <a:r>
              <a:rPr lang="en-US" sz="1600" dirty="0" smtClean="0"/>
              <a:t>()</a:t>
            </a:r>
          </a:p>
          <a:p>
            <a:pPr lvl="1"/>
            <a:r>
              <a:rPr lang="en-US" sz="1600" dirty="0" smtClean="0"/>
              <a:t>Important </a:t>
            </a:r>
            <a:r>
              <a:rPr lang="en-US" sz="1600" dirty="0"/>
              <a:t>point to remember here is 30001 is primary again after the stepdown time period because it has a high priority set, In case the priority is same for both the server, The switch over will not happen and 30002 will continue to be primary even after the time period is over and until stepdown manually</a:t>
            </a:r>
            <a:r>
              <a:rPr lang="en-US" sz="1600" dirty="0" smtClean="0"/>
              <a:t>.</a:t>
            </a:r>
          </a:p>
          <a:p>
            <a:r>
              <a:rPr lang="en-US" sz="1600" b="1" dirty="0"/>
              <a:t>Chaining </a:t>
            </a:r>
            <a:r>
              <a:rPr lang="en-US" sz="1600" dirty="0"/>
              <a:t>is used to </a:t>
            </a:r>
            <a:r>
              <a:rPr lang="en-US" sz="1600" dirty="0" smtClean="0"/>
              <a:t>allow a secondary server </a:t>
            </a:r>
            <a:r>
              <a:rPr lang="en-US" sz="1600" dirty="0"/>
              <a:t>to replicate the data from another secondary </a:t>
            </a:r>
            <a:r>
              <a:rPr lang="en-US" sz="1600" dirty="0" smtClean="0"/>
              <a:t>server other </a:t>
            </a:r>
            <a:r>
              <a:rPr lang="en-US" sz="1600" dirty="0"/>
              <a:t>than primary.</a:t>
            </a:r>
          </a:p>
          <a:p>
            <a:pPr lvl="2"/>
            <a:r>
              <a:rPr lang="en-US" sz="1600" dirty="0" err="1"/>
              <a:t>rs.config</a:t>
            </a:r>
            <a:r>
              <a:rPr lang="en-US" sz="1600" dirty="0"/>
              <a:t>() //check in settings section "</a:t>
            </a:r>
            <a:r>
              <a:rPr lang="en-US" sz="1600" dirty="0" err="1"/>
              <a:t>chainingAllowed</a:t>
            </a:r>
            <a:r>
              <a:rPr lang="en-US" sz="1600" dirty="0"/>
              <a:t>" should be true.</a:t>
            </a:r>
          </a:p>
          <a:p>
            <a:pPr lvl="2"/>
            <a:r>
              <a:rPr lang="en-US" sz="1600" dirty="0" err="1"/>
              <a:t>rs.status</a:t>
            </a:r>
            <a:r>
              <a:rPr lang="en-US" sz="1600" dirty="0"/>
              <a:t>() //check in secondaries have a "</a:t>
            </a:r>
            <a:r>
              <a:rPr lang="en-US" sz="1600" dirty="0" err="1"/>
              <a:t>syncingTo</a:t>
            </a:r>
            <a:r>
              <a:rPr lang="en-US" sz="1600" dirty="0"/>
              <a:t>" shows the server it pull the data from.</a:t>
            </a:r>
          </a:p>
          <a:p>
            <a:pPr lvl="1"/>
            <a:endParaRPr lang="en-US" sz="1600" dirty="0" smtClean="0"/>
          </a:p>
        </p:txBody>
      </p:sp>
    </p:spTree>
    <p:extLst>
      <p:ext uri="{BB962C8B-B14F-4D97-AF65-F5344CB8AC3E}">
        <p14:creationId xmlns:p14="http://schemas.microsoft.com/office/powerpoint/2010/main" val="2227876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14400"/>
          </a:xfrm>
        </p:spPr>
        <p:txBody>
          <a:bodyPr>
            <a:normAutofit/>
          </a:bodyPr>
          <a:lstStyle/>
          <a:p>
            <a:r>
              <a:rPr lang="en-US" dirty="0"/>
              <a:t>Replica </a:t>
            </a:r>
            <a:r>
              <a:rPr lang="en-US" dirty="0" smtClean="0"/>
              <a:t>Demo - Write Concern</a:t>
            </a:r>
            <a:endParaRPr lang="en-US" dirty="0"/>
          </a:p>
        </p:txBody>
      </p:sp>
      <p:sp>
        <p:nvSpPr>
          <p:cNvPr id="3" name="Content Placeholder 2"/>
          <p:cNvSpPr>
            <a:spLocks noGrp="1"/>
          </p:cNvSpPr>
          <p:nvPr>
            <p:ph idx="1"/>
          </p:nvPr>
        </p:nvSpPr>
        <p:spPr>
          <a:xfrm>
            <a:off x="457200" y="1143000"/>
            <a:ext cx="8229600" cy="5334000"/>
          </a:xfrm>
        </p:spPr>
        <p:txBody>
          <a:bodyPr>
            <a:noAutofit/>
          </a:bodyPr>
          <a:lstStyle/>
          <a:p>
            <a:r>
              <a:rPr lang="en-US" sz="2000" dirty="0" smtClean="0"/>
              <a:t>Write concern</a:t>
            </a:r>
          </a:p>
          <a:p>
            <a:pPr marL="742950" lvl="2" indent="-342900">
              <a:buFont typeface="Arial" pitchFamily="34" charset="0"/>
              <a:buChar char="•"/>
            </a:pPr>
            <a:r>
              <a:rPr lang="en-US" sz="2000" dirty="0" smtClean="0"/>
              <a:t>r1:PRIMARY</a:t>
            </a:r>
            <a:r>
              <a:rPr lang="en-US" sz="2000" dirty="0"/>
              <a:t>&gt; </a:t>
            </a:r>
            <a:r>
              <a:rPr lang="en-US" sz="2000" dirty="0" err="1"/>
              <a:t>db.student.insert</a:t>
            </a:r>
            <a:r>
              <a:rPr lang="en-US" sz="2000" dirty="0"/>
              <a:t>({'</a:t>
            </a:r>
            <a:r>
              <a:rPr lang="en-US" sz="2000" dirty="0" err="1"/>
              <a:t>name':'x</a:t>
            </a:r>
            <a:r>
              <a:rPr lang="en-US" sz="2000" dirty="0"/>
              <a:t>'},{</a:t>
            </a:r>
            <a:r>
              <a:rPr lang="en-US" sz="2000" dirty="0" err="1"/>
              <a:t>writeConcern</a:t>
            </a:r>
            <a:r>
              <a:rPr lang="en-US" sz="2000" dirty="0"/>
              <a:t>: {w:0}}) </a:t>
            </a:r>
          </a:p>
          <a:p>
            <a:pPr marL="1028700" lvl="3" indent="-171450">
              <a:buFont typeface="Wingdings" pitchFamily="2" charset="2"/>
              <a:buChar char="Ø"/>
            </a:pPr>
            <a:r>
              <a:rPr lang="en-US" dirty="0"/>
              <a:t>No durability guarantee  on disk if that node failed before data is flushed to disk. </a:t>
            </a:r>
            <a:r>
              <a:rPr lang="en-US" dirty="0" err="1"/>
              <a:t>WriteResult</a:t>
            </a:r>
            <a:r>
              <a:rPr lang="en-US" dirty="0"/>
              <a:t>({}) – observe mongo did not give any write result.</a:t>
            </a:r>
          </a:p>
          <a:p>
            <a:pPr marL="742950" lvl="2" indent="-342900">
              <a:buFont typeface="Arial" pitchFamily="34" charset="0"/>
              <a:buChar char="•"/>
            </a:pPr>
            <a:r>
              <a:rPr lang="en-US" sz="2000" dirty="0"/>
              <a:t>r1:PRIMARY&gt; </a:t>
            </a:r>
            <a:r>
              <a:rPr lang="en-US" sz="2000" dirty="0" err="1"/>
              <a:t>db.student.insert</a:t>
            </a:r>
            <a:r>
              <a:rPr lang="en-US" sz="2000" dirty="0"/>
              <a:t>({'</a:t>
            </a:r>
            <a:r>
              <a:rPr lang="en-US" sz="2000" dirty="0" err="1"/>
              <a:t>name':'x</a:t>
            </a:r>
            <a:r>
              <a:rPr lang="en-US" sz="2000" dirty="0"/>
              <a:t>'},{</a:t>
            </a:r>
            <a:r>
              <a:rPr lang="en-US" sz="2000" dirty="0" err="1"/>
              <a:t>writeConcern</a:t>
            </a:r>
            <a:r>
              <a:rPr lang="en-US" sz="2000" dirty="0"/>
              <a:t>: {</a:t>
            </a:r>
            <a:r>
              <a:rPr lang="en-US" sz="2000" dirty="0" err="1"/>
              <a:t>j:true</a:t>
            </a:r>
            <a:r>
              <a:rPr lang="en-US" sz="2000" dirty="0"/>
              <a:t>}})</a:t>
            </a:r>
          </a:p>
          <a:p>
            <a:pPr lvl="2"/>
            <a:r>
              <a:rPr lang="en-US" sz="2000" dirty="0" err="1"/>
              <a:t>Journaled</a:t>
            </a:r>
            <a:r>
              <a:rPr lang="en-US" sz="2000" dirty="0"/>
              <a:t>-Data is written to journal (WAL), minimal durable guarantee (Default concern)</a:t>
            </a:r>
          </a:p>
          <a:p>
            <a:pPr lvl="1"/>
            <a:r>
              <a:rPr lang="en-US" sz="2000" dirty="0"/>
              <a:t>r1:PRIMARY&gt; </a:t>
            </a:r>
            <a:r>
              <a:rPr lang="en-US" sz="2000" dirty="0" err="1"/>
              <a:t>db.student.insert</a:t>
            </a:r>
            <a:r>
              <a:rPr lang="en-US" sz="2000" dirty="0"/>
              <a:t>({'</a:t>
            </a:r>
            <a:r>
              <a:rPr lang="en-US" sz="2000" dirty="0" err="1"/>
              <a:t>name':'x</a:t>
            </a:r>
            <a:r>
              <a:rPr lang="en-US" sz="2000" dirty="0"/>
              <a:t>'},{</a:t>
            </a:r>
            <a:r>
              <a:rPr lang="en-US" sz="2000" dirty="0" err="1"/>
              <a:t>writeConcern</a:t>
            </a:r>
            <a:r>
              <a:rPr lang="en-US" sz="2000" dirty="0"/>
              <a:t>: {w:1}})</a:t>
            </a:r>
          </a:p>
          <a:p>
            <a:pPr lvl="2"/>
            <a:r>
              <a:rPr lang="en-US" sz="2000" dirty="0"/>
              <a:t>Number of members the data is written before control is returned to </a:t>
            </a:r>
            <a:r>
              <a:rPr lang="en-US" sz="2000" dirty="0" smtClean="0"/>
              <a:t>client</a:t>
            </a:r>
            <a:endParaRPr lang="en-US" sz="2000" dirty="0"/>
          </a:p>
        </p:txBody>
      </p:sp>
    </p:spTree>
    <p:extLst>
      <p:ext uri="{BB962C8B-B14F-4D97-AF65-F5344CB8AC3E}">
        <p14:creationId xmlns:p14="http://schemas.microsoft.com/office/powerpoint/2010/main" val="61550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14400"/>
          </a:xfrm>
        </p:spPr>
        <p:txBody>
          <a:bodyPr>
            <a:normAutofit/>
          </a:bodyPr>
          <a:lstStyle/>
          <a:p>
            <a:r>
              <a:rPr lang="en-US" dirty="0" smtClean="0"/>
              <a:t>Write Concern</a:t>
            </a:r>
            <a:endParaRPr lang="en-US" dirty="0"/>
          </a:p>
        </p:txBody>
      </p:sp>
      <p:sp>
        <p:nvSpPr>
          <p:cNvPr id="3" name="Content Placeholder 2"/>
          <p:cNvSpPr>
            <a:spLocks noGrp="1"/>
          </p:cNvSpPr>
          <p:nvPr>
            <p:ph idx="1"/>
          </p:nvPr>
        </p:nvSpPr>
        <p:spPr>
          <a:xfrm>
            <a:off x="457200" y="1143000"/>
            <a:ext cx="8229600" cy="5334000"/>
          </a:xfrm>
        </p:spPr>
        <p:txBody>
          <a:bodyPr>
            <a:noAutofit/>
          </a:bodyPr>
          <a:lstStyle/>
          <a:p>
            <a:pPr lvl="1"/>
            <a:r>
              <a:rPr lang="en-US" sz="2000" dirty="0" smtClean="0"/>
              <a:t>r1:PRIMARY</a:t>
            </a:r>
            <a:r>
              <a:rPr lang="en-US" sz="2000" dirty="0"/>
              <a:t>&gt; </a:t>
            </a:r>
            <a:r>
              <a:rPr lang="en-US" sz="2000" dirty="0" err="1"/>
              <a:t>db.student.insert</a:t>
            </a:r>
            <a:r>
              <a:rPr lang="en-US" sz="2000" dirty="0"/>
              <a:t>({'</a:t>
            </a:r>
            <a:r>
              <a:rPr lang="en-US" sz="2000" dirty="0" err="1"/>
              <a:t>name':'x</a:t>
            </a:r>
            <a:r>
              <a:rPr lang="en-US" sz="2000" dirty="0"/>
              <a:t>'},{</a:t>
            </a:r>
            <a:r>
              <a:rPr lang="en-US" sz="2000" dirty="0" err="1"/>
              <a:t>writeConcern</a:t>
            </a:r>
            <a:r>
              <a:rPr lang="en-US" sz="2000" dirty="0"/>
              <a:t>: {w:2,j:true}})</a:t>
            </a:r>
          </a:p>
          <a:p>
            <a:pPr marL="1200150" lvl="3" indent="-342900">
              <a:buFont typeface="Wingdings" pitchFamily="2" charset="2"/>
              <a:buChar char="Ø"/>
            </a:pPr>
            <a:r>
              <a:rPr lang="en-US" dirty="0"/>
              <a:t>Number of members the data is written before control is returned to client and journal.</a:t>
            </a:r>
          </a:p>
          <a:p>
            <a:pPr lvl="1"/>
            <a:r>
              <a:rPr lang="en-US" sz="2000" dirty="0"/>
              <a:t>r1:PRIMARY&gt; </a:t>
            </a:r>
            <a:r>
              <a:rPr lang="en-US" sz="2000" dirty="0" err="1"/>
              <a:t>db.student.insert</a:t>
            </a:r>
            <a:r>
              <a:rPr lang="en-US" sz="2000" dirty="0"/>
              <a:t>({'</a:t>
            </a:r>
            <a:r>
              <a:rPr lang="en-US" sz="2000" dirty="0" err="1"/>
              <a:t>name':'x</a:t>
            </a:r>
            <a:r>
              <a:rPr lang="en-US" sz="2000" dirty="0"/>
              <a:t>'},{</a:t>
            </a:r>
            <a:r>
              <a:rPr lang="en-US" sz="2000" dirty="0" err="1"/>
              <a:t>writeConcern</a:t>
            </a:r>
            <a:r>
              <a:rPr lang="en-US" sz="2000" dirty="0"/>
              <a:t>: {</a:t>
            </a:r>
            <a:r>
              <a:rPr lang="en-US" sz="2000" dirty="0" err="1"/>
              <a:t>w:'majority</a:t>
            </a:r>
            <a:r>
              <a:rPr lang="en-US" sz="2000" dirty="0"/>
              <a:t>'}})</a:t>
            </a:r>
          </a:p>
          <a:p>
            <a:pPr lvl="2"/>
            <a:r>
              <a:rPr lang="en-US" sz="2000" dirty="0"/>
              <a:t>Majority </a:t>
            </a:r>
            <a:r>
              <a:rPr lang="en-US" sz="2000" dirty="0" smtClean="0"/>
              <a:t>number of </a:t>
            </a:r>
            <a:r>
              <a:rPr lang="en-US" sz="2000" dirty="0" err="1" smtClean="0"/>
              <a:t>memebres</a:t>
            </a:r>
            <a:r>
              <a:rPr lang="en-US" sz="2000" dirty="0" smtClean="0"/>
              <a:t> </a:t>
            </a:r>
            <a:r>
              <a:rPr lang="en-US" sz="2000" dirty="0"/>
              <a:t>is calculated at runtime among voting members to write the </a:t>
            </a:r>
            <a:r>
              <a:rPr lang="en-US" sz="2000" dirty="0" smtClean="0"/>
              <a:t>data.</a:t>
            </a:r>
            <a:endParaRPr lang="en-US" sz="2000" dirty="0"/>
          </a:p>
          <a:p>
            <a:pPr lvl="1"/>
            <a:r>
              <a:rPr lang="en-US" sz="2000" dirty="0"/>
              <a:t>r1:PRIMARY&gt; </a:t>
            </a:r>
            <a:r>
              <a:rPr lang="en-US" sz="2000" dirty="0" err="1"/>
              <a:t>db.student.insert</a:t>
            </a:r>
            <a:r>
              <a:rPr lang="en-US" sz="2000" dirty="0"/>
              <a:t>({'</a:t>
            </a:r>
            <a:r>
              <a:rPr lang="en-US" sz="2000" dirty="0" err="1"/>
              <a:t>name':'x</a:t>
            </a:r>
            <a:r>
              <a:rPr lang="en-US" sz="2000" dirty="0"/>
              <a:t>'},{</a:t>
            </a:r>
            <a:r>
              <a:rPr lang="en-US" sz="2000" dirty="0" err="1"/>
              <a:t>writeConcern</a:t>
            </a:r>
            <a:r>
              <a:rPr lang="en-US" sz="2000" dirty="0"/>
              <a:t>: {w:3, wtimeout:2000}}) </a:t>
            </a:r>
          </a:p>
          <a:p>
            <a:pPr lvl="2"/>
            <a:r>
              <a:rPr lang="en-US" sz="2000" dirty="0"/>
              <a:t>This timeout feature is used to return the control to client with timeout error message, if write is not complete within 2 seconds to all members. However, This does not mean that write has failed but will be synced to all members in background</a:t>
            </a:r>
            <a:r>
              <a:rPr lang="en-US" sz="2000" dirty="0" smtClean="0"/>
              <a:t>.</a:t>
            </a:r>
            <a:endParaRPr lang="en-US" sz="2000" dirty="0"/>
          </a:p>
        </p:txBody>
      </p:sp>
    </p:spTree>
    <p:extLst>
      <p:ext uri="{BB962C8B-B14F-4D97-AF65-F5344CB8AC3E}">
        <p14:creationId xmlns:p14="http://schemas.microsoft.com/office/powerpoint/2010/main" val="282482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Shard</a:t>
            </a:r>
            <a:endParaRPr lang="en-US" dirty="0"/>
          </a:p>
        </p:txBody>
      </p:sp>
      <p:sp>
        <p:nvSpPr>
          <p:cNvPr id="3" name="Content Placeholder 2"/>
          <p:cNvSpPr>
            <a:spLocks noGrp="1"/>
          </p:cNvSpPr>
          <p:nvPr>
            <p:ph idx="1"/>
          </p:nvPr>
        </p:nvSpPr>
        <p:spPr>
          <a:xfrm>
            <a:off x="464024" y="1066800"/>
            <a:ext cx="8222776" cy="4906028"/>
          </a:xfrm>
        </p:spPr>
        <p:txBody>
          <a:bodyPr>
            <a:noAutofit/>
          </a:bodyPr>
          <a:lstStyle/>
          <a:p>
            <a:r>
              <a:rPr lang="en-US" sz="1800" dirty="0"/>
              <a:t>Sharding refers to the process of splitting data up and storing different portions of </a:t>
            </a:r>
            <a:r>
              <a:rPr lang="en-US" sz="1800" dirty="0" smtClean="0"/>
              <a:t>the data </a:t>
            </a:r>
            <a:r>
              <a:rPr lang="en-US" sz="1800" dirty="0"/>
              <a:t>on different machines</a:t>
            </a:r>
            <a:r>
              <a:rPr lang="en-US" sz="1800" dirty="0" smtClean="0"/>
              <a:t>;</a:t>
            </a:r>
          </a:p>
          <a:p>
            <a:r>
              <a:rPr lang="en-US" sz="1800" dirty="0" smtClean="0"/>
              <a:t>Shards </a:t>
            </a:r>
            <a:r>
              <a:rPr lang="en-US" sz="1800" dirty="0"/>
              <a:t>should be deployed as a replica set to provide redundancy and high availability</a:t>
            </a:r>
            <a:r>
              <a:rPr lang="en-US" sz="1800" dirty="0" smtClean="0"/>
              <a:t>.</a:t>
            </a:r>
          </a:p>
          <a:p>
            <a:r>
              <a:rPr lang="en-US" sz="1800" b="1" dirty="0"/>
              <a:t>Mongos</a:t>
            </a:r>
            <a:r>
              <a:rPr lang="en-US" sz="1800" dirty="0"/>
              <a:t> instances route queries and write operations to shards in a sharded cluster. Applications never connect or communicate directly with the shards but through </a:t>
            </a:r>
            <a:r>
              <a:rPr lang="en-US" sz="1800" dirty="0" err="1"/>
              <a:t>MongoS</a:t>
            </a:r>
            <a:r>
              <a:rPr lang="en-US" sz="1800" dirty="0"/>
              <a:t>.</a:t>
            </a:r>
          </a:p>
          <a:p>
            <a:pPr lvl="1"/>
            <a:r>
              <a:rPr lang="en-US" sz="1800" dirty="0"/>
              <a:t>The mongos tracks what data is on which shard by caching the metadata from the config servers. The mongos uses the metadata to route operations from applications and clients to the mongod instances. </a:t>
            </a:r>
          </a:p>
          <a:p>
            <a:pPr lvl="1"/>
            <a:r>
              <a:rPr lang="en-US" sz="1800" dirty="0" smtClean="0"/>
              <a:t>A</a:t>
            </a:r>
            <a:r>
              <a:rPr lang="en-US" sz="1800" dirty="0"/>
              <a:t> mongos instance routes a query to a cluster by determining the list of shards that must receive the query.</a:t>
            </a:r>
          </a:p>
          <a:p>
            <a:pPr lvl="1"/>
            <a:r>
              <a:rPr lang="en-US" sz="1800" dirty="0"/>
              <a:t>The mongos then merges the data from each of the targeted shards and returns the result document. Certain query modifiers, such as sorting, are performed on a shard such as the primary shard before mongos retrieves the results</a:t>
            </a:r>
            <a:r>
              <a:rPr lang="en-US" sz="1800" dirty="0" smtClean="0"/>
              <a:t>.</a:t>
            </a:r>
            <a:endParaRPr lang="en-US" sz="1800" dirty="0"/>
          </a:p>
        </p:txBody>
      </p:sp>
    </p:spTree>
    <p:extLst>
      <p:ext uri="{BB962C8B-B14F-4D97-AF65-F5344CB8AC3E}">
        <p14:creationId xmlns:p14="http://schemas.microsoft.com/office/powerpoint/2010/main" val="10835491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dirty="0" smtClean="0"/>
              <a:t>Shard</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US" sz="1600" b="1" dirty="0"/>
              <a:t>Config Servers</a:t>
            </a:r>
          </a:p>
          <a:p>
            <a:pPr lvl="1"/>
            <a:r>
              <a:rPr lang="en-US" sz="1600" dirty="0"/>
              <a:t>store the metadata for a sharded cluster. The metadata reflects state and organization for all data and components within the sharded cluster. The metadata includes the list of chunks on every shard and the ranges that define the chunks.</a:t>
            </a:r>
          </a:p>
          <a:p>
            <a:pPr lvl="1"/>
            <a:r>
              <a:rPr lang="en-US" sz="1600" dirty="0"/>
              <a:t>The mongos instances cache this data and use it to route read and write operations to the correct </a:t>
            </a:r>
            <a:r>
              <a:rPr lang="en-US" sz="1600" dirty="0" err="1"/>
              <a:t>shards.mongos</a:t>
            </a:r>
            <a:r>
              <a:rPr lang="en-US" sz="1600" dirty="0"/>
              <a:t> updates the cache when there are metadata changes for the cluster, such as Chunk Splits or adding a shard. Shards also read chunk metadata from the config servers</a:t>
            </a:r>
            <a:r>
              <a:rPr lang="en-US" sz="1600" dirty="0" smtClean="0"/>
              <a:t>.</a:t>
            </a:r>
          </a:p>
          <a:p>
            <a:r>
              <a:rPr lang="en-US" sz="1600" dirty="0" smtClean="0"/>
              <a:t>Shard </a:t>
            </a:r>
            <a:r>
              <a:rPr lang="en-US" sz="1600" dirty="0"/>
              <a:t>Key</a:t>
            </a:r>
          </a:p>
          <a:p>
            <a:pPr lvl="1"/>
            <a:r>
              <a:rPr lang="en-US" sz="1600" dirty="0"/>
              <a:t>The shard key determines the distribution of the </a:t>
            </a:r>
            <a:r>
              <a:rPr lang="en-US" sz="1600" dirty="0" smtClean="0"/>
              <a:t>collection's</a:t>
            </a:r>
            <a:r>
              <a:rPr lang="en-US" sz="1600" dirty="0"/>
              <a:t> documents among the </a:t>
            </a:r>
            <a:r>
              <a:rPr lang="en-US" sz="1600" dirty="0" smtClean="0"/>
              <a:t>cluster's</a:t>
            </a:r>
            <a:r>
              <a:rPr lang="en-US" sz="1600" dirty="0"/>
              <a:t> shards. </a:t>
            </a:r>
            <a:r>
              <a:rPr lang="en-US" sz="1600" dirty="0" smtClean="0"/>
              <a:t>The </a:t>
            </a:r>
            <a:r>
              <a:rPr lang="en-US" sz="1600" dirty="0"/>
              <a:t>shard key is </a:t>
            </a:r>
            <a:r>
              <a:rPr lang="en-US" sz="1600" dirty="0" smtClean="0"/>
              <a:t>an </a:t>
            </a:r>
            <a:r>
              <a:rPr lang="en-US" sz="1600" dirty="0"/>
              <a:t>indexed field </a:t>
            </a:r>
            <a:r>
              <a:rPr lang="en-US" sz="1600" dirty="0" smtClean="0"/>
              <a:t>in </a:t>
            </a:r>
            <a:r>
              <a:rPr lang="en-US" sz="1600" dirty="0"/>
              <a:t>every </a:t>
            </a:r>
            <a:r>
              <a:rPr lang="en-US" sz="1600" dirty="0" smtClean="0"/>
              <a:t>document. Mongos attempts </a:t>
            </a:r>
            <a:r>
              <a:rPr lang="en-US" sz="1600" dirty="0"/>
              <a:t>to distribute </a:t>
            </a:r>
            <a:r>
              <a:rPr lang="en-US" sz="1600" dirty="0" smtClean="0"/>
              <a:t>chunks (default 64 MB) </a:t>
            </a:r>
            <a:r>
              <a:rPr lang="en-US" sz="1600" dirty="0"/>
              <a:t>evenly among the shards in the </a:t>
            </a:r>
            <a:r>
              <a:rPr lang="en-US" sz="1600" dirty="0" smtClean="0"/>
              <a:t>cluster but when shards </a:t>
            </a:r>
            <a:r>
              <a:rPr lang="en-US" sz="1600" dirty="0"/>
              <a:t>are unbalanced </a:t>
            </a:r>
            <a:r>
              <a:rPr lang="en-US" sz="1600" dirty="0" smtClean="0"/>
              <a:t>mongos </a:t>
            </a:r>
            <a:r>
              <a:rPr lang="en-US" sz="1600" dirty="0"/>
              <a:t>automatically </a:t>
            </a:r>
            <a:r>
              <a:rPr lang="en-US" sz="1600" dirty="0" smtClean="0"/>
              <a:t>balances and </a:t>
            </a:r>
            <a:r>
              <a:rPr lang="en-US" sz="1600" dirty="0"/>
              <a:t>updates the config servers</a:t>
            </a:r>
            <a:r>
              <a:rPr lang="en-US" sz="1600" dirty="0" smtClean="0"/>
              <a:t>.</a:t>
            </a:r>
            <a:endParaRPr lang="en-US" sz="1600" dirty="0"/>
          </a:p>
          <a:p>
            <a:pPr lvl="1"/>
            <a:r>
              <a:rPr lang="en-US" sz="1600" dirty="0"/>
              <a:t>In case, If shard key </a:t>
            </a:r>
            <a:r>
              <a:rPr lang="en-US" sz="1600" dirty="0" smtClean="0"/>
              <a:t>creates hotspoting issue, </a:t>
            </a:r>
            <a:r>
              <a:rPr lang="en-US" sz="1600" dirty="0"/>
              <a:t>hashed shard key can be </a:t>
            </a:r>
            <a:r>
              <a:rPr lang="en-US" sz="1600" dirty="0" smtClean="0"/>
              <a:t>used to avoid. However In case of hash key, when </a:t>
            </a:r>
            <a:r>
              <a:rPr lang="en-US" sz="1600" dirty="0"/>
              <a:t>user queries for </a:t>
            </a:r>
            <a:r>
              <a:rPr lang="en-US" sz="1600" dirty="0" smtClean="0"/>
              <a:t>data </a:t>
            </a:r>
            <a:r>
              <a:rPr lang="en-US" sz="1600" dirty="0"/>
              <a:t>it might have to read from two different shards creating data locality issue. </a:t>
            </a:r>
            <a:r>
              <a:rPr lang="en-US" sz="1600" dirty="0" smtClean="0"/>
              <a:t>Pick shard </a:t>
            </a:r>
            <a:r>
              <a:rPr lang="en-US" sz="1600" dirty="0"/>
              <a:t>key that suits </a:t>
            </a:r>
            <a:r>
              <a:rPr lang="en-US" sz="1600" dirty="0" smtClean="0"/>
              <a:t>on situation.</a:t>
            </a:r>
            <a:endParaRPr lang="en-US" sz="1600" dirty="0"/>
          </a:p>
          <a:p>
            <a:pPr lvl="1"/>
            <a:r>
              <a:rPr lang="en-US" sz="1600" dirty="0"/>
              <a:t>Once a </a:t>
            </a:r>
            <a:r>
              <a:rPr lang="en-US" sz="1600" dirty="0" smtClean="0"/>
              <a:t>collection </a:t>
            </a:r>
            <a:r>
              <a:rPr lang="en-US" sz="1600" dirty="0"/>
              <a:t>is sharded, It </a:t>
            </a:r>
            <a:r>
              <a:rPr lang="en-US" sz="1600" dirty="0" smtClean="0"/>
              <a:t>can't </a:t>
            </a:r>
            <a:r>
              <a:rPr lang="en-US" sz="1600" dirty="0"/>
              <a:t>be unshard, So pick a field which has high cardinality. e.g. Never use a boolean field </a:t>
            </a:r>
            <a:endParaRPr lang="en-US" sz="1600" dirty="0" smtClean="0"/>
          </a:p>
          <a:p>
            <a:pPr lvl="1"/>
            <a:r>
              <a:rPr lang="en-US" sz="1600" dirty="0" smtClean="0"/>
              <a:t>Once </a:t>
            </a:r>
            <a:r>
              <a:rPr lang="en-US" sz="1600" dirty="0"/>
              <a:t>shard key is defined for any collection on a column, it </a:t>
            </a:r>
            <a:r>
              <a:rPr lang="en-US" sz="1600" dirty="0" smtClean="0"/>
              <a:t>can't </a:t>
            </a:r>
            <a:r>
              <a:rPr lang="en-US" sz="1600" dirty="0"/>
              <a:t>be changed later.</a:t>
            </a:r>
          </a:p>
          <a:p>
            <a:pPr lvl="1"/>
            <a:r>
              <a:rPr lang="en-US" sz="1600" dirty="0"/>
              <a:t>Once document is saved in shard collection the shark key column value </a:t>
            </a:r>
            <a:r>
              <a:rPr lang="en-US" sz="1600" dirty="0" smtClean="0"/>
              <a:t>can't </a:t>
            </a:r>
            <a:r>
              <a:rPr lang="en-US" sz="1600" dirty="0"/>
              <a:t>be altered</a:t>
            </a:r>
            <a:r>
              <a:rPr lang="en-US" sz="1600" dirty="0" smtClean="0"/>
              <a:t>.</a:t>
            </a:r>
          </a:p>
        </p:txBody>
      </p:sp>
    </p:spTree>
    <p:extLst>
      <p:ext uri="{BB962C8B-B14F-4D97-AF65-F5344CB8AC3E}">
        <p14:creationId xmlns:p14="http://schemas.microsoft.com/office/powerpoint/2010/main" val="2585870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dirty="0" smtClean="0"/>
              <a:t>Create another replica like before</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r>
              <a:rPr lang="en-US" sz="1800" dirty="0" smtClean="0"/>
              <a:t>Create Mongo DB Path for 3 servers</a:t>
            </a:r>
          </a:p>
          <a:p>
            <a:pPr lvl="1"/>
            <a:r>
              <a:rPr lang="en-US" sz="1800" dirty="0" smtClean="0"/>
              <a:t>mkdir </a:t>
            </a:r>
            <a:r>
              <a:rPr lang="en-US" sz="1800" dirty="0" err="1" smtClean="0"/>
              <a:t>mongodbpath</a:t>
            </a:r>
            <a:r>
              <a:rPr lang="en-US" sz="1800" dirty="0" smtClean="0"/>
              <a:t>/path4 </a:t>
            </a:r>
            <a:r>
              <a:rPr lang="en-US" sz="1800" dirty="0" err="1" smtClean="0"/>
              <a:t>mongodbpath</a:t>
            </a:r>
            <a:r>
              <a:rPr lang="en-US" sz="1800" dirty="0" smtClean="0"/>
              <a:t>/path5 </a:t>
            </a:r>
            <a:r>
              <a:rPr lang="en-US" sz="1800" dirty="0" err="1" smtClean="0"/>
              <a:t>mongodbpath</a:t>
            </a:r>
            <a:r>
              <a:rPr lang="en-US" sz="1800" dirty="0" smtClean="0"/>
              <a:t>/path6 -</a:t>
            </a:r>
            <a:r>
              <a:rPr lang="en-US" sz="1800" dirty="0"/>
              <a:t>p</a:t>
            </a:r>
          </a:p>
          <a:p>
            <a:r>
              <a:rPr lang="en-US" sz="1800" dirty="0" smtClean="0"/>
              <a:t>Start Mongod service in 3 different terminals, note --</a:t>
            </a:r>
            <a:r>
              <a:rPr lang="en-US" sz="1800" dirty="0" err="1" smtClean="0"/>
              <a:t>replSet</a:t>
            </a:r>
            <a:r>
              <a:rPr lang="en-US" sz="1800" dirty="0" smtClean="0"/>
              <a:t> is set to same replica set (r2)</a:t>
            </a:r>
          </a:p>
          <a:p>
            <a:pPr lvl="1"/>
            <a:r>
              <a:rPr lang="en-US" sz="1800" dirty="0"/>
              <a:t>mongod --</a:t>
            </a:r>
            <a:r>
              <a:rPr lang="en-US" sz="1800" dirty="0" err="1"/>
              <a:t>dbpath</a:t>
            </a:r>
            <a:r>
              <a:rPr lang="en-US" sz="1800" dirty="0"/>
              <a:t> </a:t>
            </a:r>
            <a:r>
              <a:rPr lang="en-US" sz="1800" dirty="0" err="1" smtClean="0"/>
              <a:t>mongodbpath</a:t>
            </a:r>
            <a:r>
              <a:rPr lang="en-US" sz="1800" dirty="0" smtClean="0"/>
              <a:t>/path4 </a:t>
            </a:r>
            <a:r>
              <a:rPr lang="en-US" sz="1800" dirty="0"/>
              <a:t>--</a:t>
            </a:r>
            <a:r>
              <a:rPr lang="en-US" sz="1800" dirty="0" err="1"/>
              <a:t>shardsvr</a:t>
            </a:r>
            <a:r>
              <a:rPr lang="en-US" sz="1800" dirty="0"/>
              <a:t> --port </a:t>
            </a:r>
            <a:r>
              <a:rPr lang="en-US" sz="1800" dirty="0" smtClean="0"/>
              <a:t>30004 </a:t>
            </a:r>
            <a:r>
              <a:rPr lang="en-US" sz="1800" dirty="0"/>
              <a:t>--</a:t>
            </a:r>
            <a:r>
              <a:rPr lang="en-US" sz="1800" dirty="0" err="1"/>
              <a:t>replSet</a:t>
            </a:r>
            <a:r>
              <a:rPr lang="en-US" sz="1800" dirty="0"/>
              <a:t> </a:t>
            </a:r>
            <a:r>
              <a:rPr lang="en-US" sz="1800" dirty="0" smtClean="0"/>
              <a:t>r2</a:t>
            </a:r>
            <a:endParaRPr lang="en-US" sz="1800" dirty="0"/>
          </a:p>
          <a:p>
            <a:pPr lvl="1"/>
            <a:r>
              <a:rPr lang="en-US" sz="1800" dirty="0"/>
              <a:t>mongod --</a:t>
            </a:r>
            <a:r>
              <a:rPr lang="en-US" sz="1800" dirty="0" err="1"/>
              <a:t>dbpath</a:t>
            </a:r>
            <a:r>
              <a:rPr lang="en-US" sz="1800" dirty="0"/>
              <a:t> </a:t>
            </a:r>
            <a:r>
              <a:rPr lang="en-US" sz="1800" dirty="0" err="1" smtClean="0"/>
              <a:t>mongodbpath</a:t>
            </a:r>
            <a:r>
              <a:rPr lang="en-US" sz="1800" dirty="0" smtClean="0"/>
              <a:t>/path5 </a:t>
            </a:r>
            <a:r>
              <a:rPr lang="en-US" sz="1800" dirty="0"/>
              <a:t>--</a:t>
            </a:r>
            <a:r>
              <a:rPr lang="en-US" sz="1800" dirty="0" err="1"/>
              <a:t>shardsvr</a:t>
            </a:r>
            <a:r>
              <a:rPr lang="en-US" sz="1800" dirty="0"/>
              <a:t> --port </a:t>
            </a:r>
            <a:r>
              <a:rPr lang="en-US" sz="1800" dirty="0" smtClean="0"/>
              <a:t>30005 </a:t>
            </a:r>
            <a:r>
              <a:rPr lang="en-US" sz="1800" dirty="0"/>
              <a:t>--</a:t>
            </a:r>
            <a:r>
              <a:rPr lang="en-US" sz="1800" dirty="0" err="1"/>
              <a:t>replSet</a:t>
            </a:r>
            <a:r>
              <a:rPr lang="en-US" sz="1800" dirty="0"/>
              <a:t> </a:t>
            </a:r>
            <a:r>
              <a:rPr lang="en-US" sz="1800" dirty="0" smtClean="0"/>
              <a:t>r2</a:t>
            </a:r>
            <a:endParaRPr lang="en-US" sz="1800" dirty="0"/>
          </a:p>
          <a:p>
            <a:pPr lvl="1"/>
            <a:r>
              <a:rPr lang="en-US" sz="1800" dirty="0"/>
              <a:t>mongod --</a:t>
            </a:r>
            <a:r>
              <a:rPr lang="en-US" sz="1800" dirty="0" err="1"/>
              <a:t>dbpath</a:t>
            </a:r>
            <a:r>
              <a:rPr lang="en-US" sz="1800" dirty="0"/>
              <a:t> </a:t>
            </a:r>
            <a:r>
              <a:rPr lang="en-US" sz="1800" dirty="0" err="1" smtClean="0"/>
              <a:t>mongodbpath</a:t>
            </a:r>
            <a:r>
              <a:rPr lang="en-US" sz="1800" dirty="0" smtClean="0"/>
              <a:t>/path6 </a:t>
            </a:r>
            <a:r>
              <a:rPr lang="en-US" sz="1800" dirty="0"/>
              <a:t>--port </a:t>
            </a:r>
            <a:r>
              <a:rPr lang="en-US" sz="1800" dirty="0" smtClean="0"/>
              <a:t>30006 --</a:t>
            </a:r>
            <a:r>
              <a:rPr lang="en-US" sz="1800" dirty="0" err="1" smtClean="0"/>
              <a:t>replSet</a:t>
            </a:r>
            <a:r>
              <a:rPr lang="en-US" sz="1800" dirty="0" smtClean="0"/>
              <a:t> r2</a:t>
            </a:r>
          </a:p>
          <a:p>
            <a:r>
              <a:rPr lang="en-US" sz="1800" dirty="0"/>
              <a:t>Start mongo client and </a:t>
            </a:r>
            <a:r>
              <a:rPr lang="fr-FR" sz="1800" dirty="0" err="1"/>
              <a:t>Initiate</a:t>
            </a:r>
            <a:r>
              <a:rPr lang="fr-FR" sz="1800" dirty="0"/>
              <a:t> </a:t>
            </a:r>
            <a:r>
              <a:rPr lang="fr-FR" sz="1800" dirty="0" err="1"/>
              <a:t>Replica</a:t>
            </a:r>
            <a:r>
              <a:rPr lang="fr-FR" sz="1800" dirty="0"/>
              <a:t> </a:t>
            </a:r>
          </a:p>
          <a:p>
            <a:pPr lvl="1"/>
            <a:r>
              <a:rPr lang="fr-FR" sz="1800" dirty="0"/>
              <a:t>mongo --port </a:t>
            </a:r>
            <a:r>
              <a:rPr lang="fr-FR" sz="1800" dirty="0" smtClean="0"/>
              <a:t>30004</a:t>
            </a:r>
            <a:endParaRPr lang="fr-FR" sz="1800" dirty="0"/>
          </a:p>
          <a:p>
            <a:pPr lvl="1"/>
            <a:r>
              <a:rPr lang="fr-FR" sz="1800" dirty="0" err="1"/>
              <a:t>rs.initiate</a:t>
            </a:r>
            <a:r>
              <a:rPr lang="fr-FR" sz="1800" dirty="0"/>
              <a:t>() </a:t>
            </a:r>
          </a:p>
          <a:p>
            <a:pPr lvl="1"/>
            <a:r>
              <a:rPr lang="en-US" sz="1800" dirty="0" err="1" smtClean="0"/>
              <a:t>rs.add</a:t>
            </a:r>
            <a:r>
              <a:rPr lang="en-US" sz="1800" dirty="0" smtClean="0"/>
              <a:t>("localhost:30005") </a:t>
            </a:r>
          </a:p>
          <a:p>
            <a:pPr lvl="1"/>
            <a:r>
              <a:rPr lang="en-US" sz="1800" dirty="0" err="1" smtClean="0"/>
              <a:t>rs.add</a:t>
            </a:r>
            <a:r>
              <a:rPr lang="en-US" sz="1800" dirty="0" smtClean="0"/>
              <a:t>("localhost:30006","</a:t>
            </a:r>
            <a:r>
              <a:rPr lang="en-US" sz="1800" dirty="0"/>
              <a:t>true") </a:t>
            </a:r>
          </a:p>
          <a:p>
            <a:pPr lvl="1"/>
            <a:r>
              <a:rPr lang="en-US" sz="1800" dirty="0" err="1" smtClean="0"/>
              <a:t>rs.status</a:t>
            </a:r>
            <a:r>
              <a:rPr lang="en-US" sz="1800" dirty="0" smtClean="0"/>
              <a:t>()</a:t>
            </a:r>
          </a:p>
        </p:txBody>
      </p:sp>
    </p:spTree>
    <p:extLst>
      <p:ext uri="{BB962C8B-B14F-4D97-AF65-F5344CB8AC3E}">
        <p14:creationId xmlns:p14="http://schemas.microsoft.com/office/powerpoint/2010/main" val="2270606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Shard Demo</a:t>
            </a:r>
            <a:endParaRPr lang="en-US" dirty="0"/>
          </a:p>
        </p:txBody>
      </p:sp>
      <p:sp>
        <p:nvSpPr>
          <p:cNvPr id="3" name="Content Placeholder 2"/>
          <p:cNvSpPr>
            <a:spLocks noGrp="1"/>
          </p:cNvSpPr>
          <p:nvPr>
            <p:ph idx="1"/>
          </p:nvPr>
        </p:nvSpPr>
        <p:spPr>
          <a:xfrm>
            <a:off x="457200" y="990600"/>
            <a:ext cx="8229600" cy="5516563"/>
          </a:xfrm>
        </p:spPr>
        <p:txBody>
          <a:bodyPr>
            <a:noAutofit/>
          </a:bodyPr>
          <a:lstStyle/>
          <a:p>
            <a:r>
              <a:rPr lang="en-US" sz="1800" dirty="0"/>
              <a:t>Start three config Server(In production it is always 3 servers, neither less than 3 nor more)</a:t>
            </a:r>
          </a:p>
          <a:p>
            <a:pPr lvl="1"/>
            <a:r>
              <a:rPr lang="en-US" sz="1800" dirty="0"/>
              <a:t>mkdir data/config1 </a:t>
            </a:r>
            <a:r>
              <a:rPr lang="en-US" sz="1800" dirty="0" smtClean="0"/>
              <a:t>data/config2 data/config3  -p</a:t>
            </a:r>
          </a:p>
          <a:p>
            <a:pPr lvl="1"/>
            <a:r>
              <a:rPr lang="pl-PL" sz="1800" dirty="0" smtClean="0"/>
              <a:t>sudo </a:t>
            </a:r>
            <a:r>
              <a:rPr lang="pl-PL" sz="1800" dirty="0"/>
              <a:t>chmod -R go+w </a:t>
            </a:r>
            <a:r>
              <a:rPr lang="pl-PL" sz="1800" dirty="0" smtClean="0"/>
              <a:t>data/</a:t>
            </a:r>
            <a:r>
              <a:rPr lang="en-US" sz="1800" dirty="0"/>
              <a:t>config1 </a:t>
            </a:r>
            <a:r>
              <a:rPr lang="en-US" sz="1800" dirty="0" smtClean="0"/>
              <a:t>data/config2 data/config3</a:t>
            </a:r>
            <a:endParaRPr lang="en-US" sz="1800" dirty="0"/>
          </a:p>
          <a:p>
            <a:pPr lvl="1"/>
            <a:r>
              <a:rPr lang="en-US" sz="1800" dirty="0" smtClean="0"/>
              <a:t>mongod </a:t>
            </a:r>
            <a:r>
              <a:rPr lang="en-US" sz="1800" dirty="0"/>
              <a:t>--</a:t>
            </a:r>
            <a:r>
              <a:rPr lang="en-US" sz="1800" dirty="0" err="1" smtClean="0"/>
              <a:t>configsvr</a:t>
            </a:r>
            <a:r>
              <a:rPr lang="en-US" sz="1800" dirty="0" smtClean="0"/>
              <a:t> --port 25001 </a:t>
            </a:r>
            <a:r>
              <a:rPr lang="en-US" sz="1800" dirty="0"/>
              <a:t>--</a:t>
            </a:r>
            <a:r>
              <a:rPr lang="en-US" sz="1800" dirty="0" err="1"/>
              <a:t>dbpath</a:t>
            </a:r>
            <a:r>
              <a:rPr lang="en-US" sz="1800" dirty="0"/>
              <a:t> data/config1 --</a:t>
            </a:r>
            <a:r>
              <a:rPr lang="en-US" sz="1800" dirty="0" err="1"/>
              <a:t>replSet</a:t>
            </a:r>
            <a:r>
              <a:rPr lang="en-US" sz="1800" dirty="0"/>
              <a:t> </a:t>
            </a:r>
            <a:r>
              <a:rPr lang="en-US" sz="1800" dirty="0" smtClean="0"/>
              <a:t>con1 //config </a:t>
            </a:r>
            <a:r>
              <a:rPr lang="en-US" sz="1800" dirty="0"/>
              <a:t>server</a:t>
            </a:r>
          </a:p>
          <a:p>
            <a:pPr lvl="1"/>
            <a:r>
              <a:rPr lang="en-US" sz="1800" dirty="0"/>
              <a:t>mongod --</a:t>
            </a:r>
            <a:r>
              <a:rPr lang="en-US" sz="1800" dirty="0" err="1"/>
              <a:t>configsvr</a:t>
            </a:r>
            <a:r>
              <a:rPr lang="en-US" sz="1800" dirty="0"/>
              <a:t> --port </a:t>
            </a:r>
            <a:r>
              <a:rPr lang="en-US" sz="1800" dirty="0" smtClean="0"/>
              <a:t>25002 </a:t>
            </a:r>
            <a:r>
              <a:rPr lang="en-US" sz="1800" dirty="0"/>
              <a:t>--</a:t>
            </a:r>
            <a:r>
              <a:rPr lang="en-US" sz="1800" dirty="0" err="1"/>
              <a:t>dbpath</a:t>
            </a:r>
            <a:r>
              <a:rPr lang="en-US" sz="1800" dirty="0"/>
              <a:t> data/config2 --</a:t>
            </a:r>
            <a:r>
              <a:rPr lang="en-US" sz="1800" dirty="0" err="1"/>
              <a:t>replSet</a:t>
            </a:r>
            <a:r>
              <a:rPr lang="en-US" sz="1800" dirty="0"/>
              <a:t> con1</a:t>
            </a:r>
          </a:p>
          <a:p>
            <a:pPr lvl="1"/>
            <a:r>
              <a:rPr lang="en-US" sz="1800" dirty="0"/>
              <a:t>mongod --</a:t>
            </a:r>
            <a:r>
              <a:rPr lang="en-US" sz="1800" dirty="0" err="1"/>
              <a:t>configsvr</a:t>
            </a:r>
            <a:r>
              <a:rPr lang="en-US" sz="1800" dirty="0"/>
              <a:t> --port </a:t>
            </a:r>
            <a:r>
              <a:rPr lang="en-US" sz="1800" dirty="0" smtClean="0"/>
              <a:t>25003 </a:t>
            </a:r>
            <a:r>
              <a:rPr lang="en-US" sz="1800" dirty="0"/>
              <a:t>--</a:t>
            </a:r>
            <a:r>
              <a:rPr lang="en-US" sz="1800" dirty="0" err="1"/>
              <a:t>dbpath</a:t>
            </a:r>
            <a:r>
              <a:rPr lang="en-US" sz="1800" dirty="0"/>
              <a:t> data/config3 --</a:t>
            </a:r>
            <a:r>
              <a:rPr lang="en-US" sz="1800" dirty="0" err="1"/>
              <a:t>replSet</a:t>
            </a:r>
            <a:r>
              <a:rPr lang="en-US" sz="1800" dirty="0"/>
              <a:t> </a:t>
            </a:r>
            <a:r>
              <a:rPr lang="en-US" sz="1800" dirty="0" smtClean="0"/>
              <a:t>con1</a:t>
            </a:r>
          </a:p>
          <a:p>
            <a:pPr lvl="1"/>
            <a:r>
              <a:rPr lang="en-US" sz="1800" dirty="0" smtClean="0"/>
              <a:t>mongo --port 25001</a:t>
            </a:r>
          </a:p>
          <a:p>
            <a:pPr lvl="1"/>
            <a:r>
              <a:rPr lang="en-US" sz="1800" dirty="0" err="1"/>
              <a:t>r</a:t>
            </a:r>
            <a:r>
              <a:rPr lang="en-US" sz="1800" dirty="0" err="1" smtClean="0"/>
              <a:t>s.initiate</a:t>
            </a:r>
            <a:r>
              <a:rPr lang="en-US" sz="1800" dirty="0" smtClean="0"/>
              <a:t>()</a:t>
            </a:r>
          </a:p>
          <a:p>
            <a:pPr lvl="1"/>
            <a:r>
              <a:rPr lang="en-US" sz="1800" dirty="0" err="1" smtClean="0"/>
              <a:t>rs.add</a:t>
            </a:r>
            <a:r>
              <a:rPr lang="en-US" sz="1800" dirty="0" smtClean="0"/>
              <a:t>("localhost:25002")</a:t>
            </a:r>
          </a:p>
          <a:p>
            <a:pPr lvl="1"/>
            <a:r>
              <a:rPr lang="en-US" sz="1800" dirty="0" err="1"/>
              <a:t>rs.add</a:t>
            </a:r>
            <a:r>
              <a:rPr lang="en-US" sz="1800" dirty="0"/>
              <a:t>("</a:t>
            </a:r>
            <a:r>
              <a:rPr lang="en-US" sz="1800" dirty="0" smtClean="0"/>
              <a:t>ubuntu:25003")</a:t>
            </a:r>
          </a:p>
          <a:p>
            <a:pPr lvl="1"/>
            <a:r>
              <a:rPr lang="en-US" sz="1800" dirty="0" err="1" smtClean="0"/>
              <a:t>rs.status</a:t>
            </a:r>
            <a:r>
              <a:rPr lang="en-US" sz="1800" dirty="0" smtClean="0"/>
              <a:t>()</a:t>
            </a:r>
          </a:p>
          <a:p>
            <a:r>
              <a:rPr lang="en-US" sz="1800" dirty="0"/>
              <a:t>Start few </a:t>
            </a:r>
            <a:r>
              <a:rPr lang="en-US" sz="1800" dirty="0" err="1"/>
              <a:t>MongoS</a:t>
            </a:r>
            <a:endParaRPr lang="en-US" sz="1800" dirty="0"/>
          </a:p>
          <a:p>
            <a:pPr lvl="1"/>
            <a:r>
              <a:rPr lang="en-US" sz="1800" dirty="0"/>
              <a:t>mongos --port 20001 --</a:t>
            </a:r>
            <a:r>
              <a:rPr lang="en-US" sz="1800" dirty="0" err="1"/>
              <a:t>configdb</a:t>
            </a:r>
            <a:r>
              <a:rPr lang="en-US" sz="1800" dirty="0"/>
              <a:t> </a:t>
            </a:r>
            <a:r>
              <a:rPr lang="en-US" sz="1800" dirty="0" smtClean="0"/>
              <a:t>con1/localhost:25001 </a:t>
            </a:r>
          </a:p>
          <a:p>
            <a:pPr lvl="2"/>
            <a:r>
              <a:rPr lang="en-US" sz="1400" dirty="0" smtClean="0"/>
              <a:t>//</a:t>
            </a:r>
            <a:r>
              <a:rPr lang="en-US" sz="1400" dirty="0" err="1"/>
              <a:t>configdb</a:t>
            </a:r>
            <a:r>
              <a:rPr lang="en-US" sz="1400" dirty="0"/>
              <a:t> is the config server replica</a:t>
            </a:r>
          </a:p>
          <a:p>
            <a:pPr lvl="1"/>
            <a:r>
              <a:rPr lang="en-US" sz="1800" dirty="0"/>
              <a:t>mongos --port 20002 --</a:t>
            </a:r>
            <a:r>
              <a:rPr lang="en-US" sz="1800" dirty="0" err="1"/>
              <a:t>configdb</a:t>
            </a:r>
            <a:r>
              <a:rPr lang="en-US" sz="1800" dirty="0"/>
              <a:t> </a:t>
            </a:r>
            <a:r>
              <a:rPr lang="en-US" sz="1800" dirty="0" smtClean="0"/>
              <a:t>con1/localhost:25001</a:t>
            </a:r>
            <a:endParaRPr lang="en-US" sz="1800" dirty="0"/>
          </a:p>
          <a:p>
            <a:pPr lvl="1"/>
            <a:endParaRPr lang="en-US" sz="1800" dirty="0" smtClean="0"/>
          </a:p>
        </p:txBody>
      </p:sp>
    </p:spTree>
    <p:extLst>
      <p:ext uri="{BB962C8B-B14F-4D97-AF65-F5344CB8AC3E}">
        <p14:creationId xmlns:p14="http://schemas.microsoft.com/office/powerpoint/2010/main" val="5256587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Shard Demo</a:t>
            </a:r>
            <a:endParaRPr lang="en-US" dirty="0"/>
          </a:p>
        </p:txBody>
      </p:sp>
      <p:sp>
        <p:nvSpPr>
          <p:cNvPr id="3" name="Content Placeholder 2"/>
          <p:cNvSpPr>
            <a:spLocks noGrp="1"/>
          </p:cNvSpPr>
          <p:nvPr>
            <p:ph idx="1"/>
          </p:nvPr>
        </p:nvSpPr>
        <p:spPr>
          <a:xfrm>
            <a:off x="457200" y="1066800"/>
            <a:ext cx="8229600" cy="5562600"/>
          </a:xfrm>
        </p:spPr>
        <p:txBody>
          <a:bodyPr>
            <a:noAutofit/>
          </a:bodyPr>
          <a:lstStyle/>
          <a:p>
            <a:r>
              <a:rPr lang="en-US" sz="1600" dirty="0" smtClean="0"/>
              <a:t>connect </a:t>
            </a:r>
            <a:r>
              <a:rPr lang="en-US" sz="1600" dirty="0"/>
              <a:t>client to </a:t>
            </a:r>
            <a:r>
              <a:rPr lang="en-US" sz="1600" dirty="0" err="1" smtClean="0"/>
              <a:t>MongoS</a:t>
            </a:r>
            <a:r>
              <a:rPr lang="en-US" sz="1600" dirty="0" smtClean="0"/>
              <a:t> to </a:t>
            </a:r>
            <a:r>
              <a:rPr lang="en-US" sz="1600" dirty="0"/>
              <a:t>add replica sets to </a:t>
            </a:r>
            <a:r>
              <a:rPr lang="en-US" sz="1600" dirty="0" smtClean="0"/>
              <a:t>shard</a:t>
            </a:r>
            <a:endParaRPr lang="en-US" sz="1600" dirty="0"/>
          </a:p>
          <a:p>
            <a:pPr lvl="1"/>
            <a:r>
              <a:rPr lang="en-US" sz="1600" dirty="0"/>
              <a:t>mongo --port 20001</a:t>
            </a:r>
          </a:p>
          <a:p>
            <a:pPr lvl="1"/>
            <a:r>
              <a:rPr lang="en-US" sz="1600" dirty="0" err="1" smtClean="0"/>
              <a:t>sh.addShard</a:t>
            </a:r>
            <a:r>
              <a:rPr lang="en-US" sz="1600" dirty="0"/>
              <a:t>(</a:t>
            </a:r>
            <a:r>
              <a:rPr lang="en-US" sz="1600" dirty="0" smtClean="0"/>
              <a:t>'r1/localhost:30001')</a:t>
            </a:r>
            <a:endParaRPr lang="en-US" sz="1600" dirty="0"/>
          </a:p>
          <a:p>
            <a:pPr lvl="1"/>
            <a:r>
              <a:rPr lang="en-US" sz="1600" dirty="0" err="1"/>
              <a:t>sh.addShard</a:t>
            </a:r>
            <a:r>
              <a:rPr lang="en-US" sz="1600" dirty="0"/>
              <a:t>('r2/ubuntu:30004</a:t>
            </a:r>
            <a:r>
              <a:rPr lang="en-US" sz="1600" dirty="0" smtClean="0"/>
              <a:t>')</a:t>
            </a:r>
          </a:p>
          <a:p>
            <a:pPr lvl="1"/>
            <a:r>
              <a:rPr lang="en-US" sz="1600" dirty="0" err="1"/>
              <a:t>sh.status</a:t>
            </a:r>
            <a:r>
              <a:rPr lang="en-US" sz="1600" dirty="0"/>
              <a:t>() </a:t>
            </a:r>
            <a:endParaRPr lang="en-US" sz="1600" dirty="0" smtClean="0"/>
          </a:p>
          <a:p>
            <a:r>
              <a:rPr lang="en-US" sz="1600" dirty="0" smtClean="0"/>
              <a:t>DB </a:t>
            </a:r>
            <a:r>
              <a:rPr lang="en-US" sz="1600" dirty="0"/>
              <a:t>must be shard </a:t>
            </a:r>
            <a:r>
              <a:rPr lang="en-US" sz="1600" dirty="0" smtClean="0"/>
              <a:t>enabled to have a shard collection.</a:t>
            </a:r>
            <a:endParaRPr lang="en-US" sz="1600" dirty="0"/>
          </a:p>
          <a:p>
            <a:pPr lvl="1"/>
            <a:r>
              <a:rPr lang="en-US" sz="1600" dirty="0" err="1"/>
              <a:t>sh.enableSharding</a:t>
            </a:r>
            <a:r>
              <a:rPr lang="en-US" sz="1600" dirty="0"/>
              <a:t>('</a:t>
            </a:r>
            <a:r>
              <a:rPr lang="en-US" sz="1600" dirty="0" err="1"/>
              <a:t>mydb</a:t>
            </a:r>
            <a:r>
              <a:rPr lang="en-US" sz="1600" dirty="0" smtClean="0"/>
              <a:t>')// </a:t>
            </a:r>
            <a:r>
              <a:rPr lang="en-US" sz="1600" dirty="0"/>
              <a:t>To enable sharding for a DB</a:t>
            </a:r>
          </a:p>
          <a:p>
            <a:pPr lvl="1"/>
            <a:r>
              <a:rPr lang="en-US" sz="1600" dirty="0" err="1"/>
              <a:t>sh.status</a:t>
            </a:r>
            <a:r>
              <a:rPr lang="en-US" sz="1600" dirty="0" smtClean="0"/>
              <a:t>()</a:t>
            </a:r>
          </a:p>
          <a:p>
            <a:r>
              <a:rPr lang="en-US" sz="1600" dirty="0" err="1"/>
              <a:t>sh.shardCollection</a:t>
            </a:r>
            <a:r>
              <a:rPr lang="en-US" sz="1600" dirty="0"/>
              <a:t>('</a:t>
            </a:r>
            <a:r>
              <a:rPr lang="en-US" sz="1600" dirty="0" err="1"/>
              <a:t>mydb.student</a:t>
            </a:r>
            <a:r>
              <a:rPr lang="en-US" sz="1600" dirty="0"/>
              <a:t>',{'countrycode':1,'mobileno':1}) //Create a shard collection and insert few documents.</a:t>
            </a:r>
          </a:p>
          <a:p>
            <a:r>
              <a:rPr lang="en-US" sz="1600" dirty="0" err="1"/>
              <a:t>sh.shardCollection</a:t>
            </a:r>
            <a:r>
              <a:rPr lang="en-US" sz="1600" dirty="0"/>
              <a:t>('</a:t>
            </a:r>
            <a:r>
              <a:rPr lang="en-US" sz="1600" dirty="0" err="1"/>
              <a:t>mydb.student</a:t>
            </a:r>
            <a:r>
              <a:rPr lang="en-US" sz="1600" dirty="0"/>
              <a:t>',{'</a:t>
            </a:r>
            <a:r>
              <a:rPr lang="en-US" sz="1600" dirty="0" err="1"/>
              <a:t>mobileno</a:t>
            </a:r>
            <a:r>
              <a:rPr lang="en-US" sz="1600" dirty="0"/>
              <a:t>':'hashed'}) //To create a hashed shard key (can be created only on single index not compound)</a:t>
            </a:r>
          </a:p>
          <a:p>
            <a:r>
              <a:rPr lang="en-US" sz="1600" dirty="0" err="1"/>
              <a:t>db.student.getIndexes</a:t>
            </a:r>
            <a:r>
              <a:rPr lang="en-US" sz="1600" dirty="0"/>
              <a:t>() //should see index on </a:t>
            </a:r>
            <a:r>
              <a:rPr lang="en-US" sz="1600" dirty="0" err="1"/>
              <a:t>mobilenumber</a:t>
            </a:r>
            <a:endParaRPr lang="en-US" sz="1600" dirty="0"/>
          </a:p>
          <a:p>
            <a:pPr marL="342900" lvl="1" indent="-342900">
              <a:buFont typeface="Arial" pitchFamily="34" charset="0"/>
              <a:buChar char="•"/>
            </a:pPr>
            <a:r>
              <a:rPr lang="en-US" sz="1600" dirty="0" err="1"/>
              <a:t>sh.status</a:t>
            </a:r>
            <a:r>
              <a:rPr lang="en-US" sz="1600" dirty="0"/>
              <a:t>() // Notice chunks are initially mapped to a particular sharding.</a:t>
            </a:r>
          </a:p>
          <a:p>
            <a:r>
              <a:rPr lang="en-US" sz="1600" dirty="0"/>
              <a:t>To see the chunks details</a:t>
            </a:r>
          </a:p>
          <a:p>
            <a:pPr lvl="1"/>
            <a:r>
              <a:rPr lang="en-US" sz="1600" dirty="0"/>
              <a:t>use config</a:t>
            </a:r>
          </a:p>
          <a:p>
            <a:pPr lvl="1"/>
            <a:r>
              <a:rPr lang="en-US" sz="1600" dirty="0" err="1"/>
              <a:t>db.chunks.find</a:t>
            </a:r>
            <a:r>
              <a:rPr lang="en-US" sz="1600" dirty="0"/>
              <a:t>()</a:t>
            </a:r>
          </a:p>
          <a:p>
            <a:pPr lvl="1"/>
            <a:r>
              <a:rPr lang="en-US" sz="1600" dirty="0" err="1"/>
              <a:t>db.shards.find</a:t>
            </a:r>
            <a:r>
              <a:rPr lang="en-US" sz="1600" dirty="0"/>
              <a:t>()</a:t>
            </a:r>
          </a:p>
          <a:p>
            <a:pPr lvl="1"/>
            <a:r>
              <a:rPr lang="en-US" sz="1600" dirty="0" err="1"/>
              <a:t>db.mongos.find</a:t>
            </a:r>
            <a:r>
              <a:rPr lang="en-US" sz="1600" dirty="0"/>
              <a:t>()</a:t>
            </a:r>
          </a:p>
          <a:p>
            <a:pPr lvl="1"/>
            <a:endParaRPr lang="en-US" sz="1600" dirty="0"/>
          </a:p>
        </p:txBody>
      </p:sp>
    </p:spTree>
    <p:extLst>
      <p:ext uri="{BB962C8B-B14F-4D97-AF65-F5344CB8AC3E}">
        <p14:creationId xmlns:p14="http://schemas.microsoft.com/office/powerpoint/2010/main" val="41835343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a:t>Backup and Repair</a:t>
            </a:r>
          </a:p>
        </p:txBody>
      </p:sp>
      <p:sp>
        <p:nvSpPr>
          <p:cNvPr id="3" name="Content Placeholder 2"/>
          <p:cNvSpPr>
            <a:spLocks noGrp="1"/>
          </p:cNvSpPr>
          <p:nvPr>
            <p:ph idx="1"/>
          </p:nvPr>
        </p:nvSpPr>
        <p:spPr>
          <a:xfrm>
            <a:off x="457200" y="1066800"/>
            <a:ext cx="8229600" cy="5562600"/>
          </a:xfrm>
        </p:spPr>
        <p:txBody>
          <a:bodyPr>
            <a:noAutofit/>
          </a:bodyPr>
          <a:lstStyle/>
          <a:p>
            <a:r>
              <a:rPr lang="en-US" sz="1600" dirty="0"/>
              <a:t>Data File Backup</a:t>
            </a:r>
            <a:endParaRPr lang="en-US" sz="1600" dirty="0" smtClean="0"/>
          </a:p>
          <a:p>
            <a:pPr lvl="1"/>
            <a:r>
              <a:rPr lang="en-US" sz="1600" dirty="0" smtClean="0"/>
              <a:t>MongoDB </a:t>
            </a:r>
            <a:r>
              <a:rPr lang="en-US" sz="1600" dirty="0"/>
              <a:t>stores all of its data in a data directory. By default, this directory is /</a:t>
            </a:r>
            <a:r>
              <a:rPr lang="en-US" sz="1600" dirty="0" smtClean="0"/>
              <a:t>data/</a:t>
            </a:r>
            <a:r>
              <a:rPr lang="en-US" sz="1600" dirty="0" err="1" smtClean="0"/>
              <a:t>db</a:t>
            </a:r>
            <a:r>
              <a:rPr lang="en-US" sz="1600" dirty="0" smtClean="0"/>
              <a:t>, Hence backup </a:t>
            </a:r>
            <a:r>
              <a:rPr lang="en-US" sz="1600" dirty="0"/>
              <a:t>of MongoDB is as simple as creating </a:t>
            </a:r>
            <a:r>
              <a:rPr lang="en-US" sz="1600" dirty="0" smtClean="0"/>
              <a:t>a copy </a:t>
            </a:r>
            <a:r>
              <a:rPr lang="en-US" sz="1600" dirty="0"/>
              <a:t>of all of the files in the data </a:t>
            </a:r>
            <a:r>
              <a:rPr lang="en-US" sz="1600" dirty="0" smtClean="0"/>
              <a:t>directory. But </a:t>
            </a:r>
            <a:r>
              <a:rPr lang="en-US" sz="1600" dirty="0"/>
              <a:t>I</a:t>
            </a:r>
            <a:r>
              <a:rPr lang="en-US" sz="1600" dirty="0" smtClean="0"/>
              <a:t>t </a:t>
            </a:r>
            <a:r>
              <a:rPr lang="en-US" sz="1600" dirty="0"/>
              <a:t>is not safe </a:t>
            </a:r>
            <a:r>
              <a:rPr lang="en-US" sz="1600" dirty="0" smtClean="0"/>
              <a:t>to </a:t>
            </a:r>
            <a:r>
              <a:rPr lang="en-US" sz="1600" dirty="0"/>
              <a:t>copy the data directory while MongoDB is running</a:t>
            </a:r>
            <a:r>
              <a:rPr lang="en-US" sz="1600" dirty="0" smtClean="0"/>
              <a:t>, so it needs </a:t>
            </a:r>
            <a:r>
              <a:rPr lang="en-US" sz="1600" dirty="0"/>
              <a:t>to </a:t>
            </a:r>
            <a:r>
              <a:rPr lang="en-US" sz="1600" dirty="0" smtClean="0"/>
              <a:t>shutdown </a:t>
            </a:r>
            <a:r>
              <a:rPr lang="en-US" sz="1600" dirty="0"/>
              <a:t>the </a:t>
            </a:r>
            <a:r>
              <a:rPr lang="en-US" sz="1600" dirty="0" smtClean="0"/>
              <a:t>MongoDB </a:t>
            </a:r>
            <a:r>
              <a:rPr lang="en-US" sz="1600" dirty="0"/>
              <a:t>server and then copy </a:t>
            </a:r>
            <a:r>
              <a:rPr lang="en-US" sz="1600" dirty="0" smtClean="0"/>
              <a:t>the data </a:t>
            </a:r>
            <a:r>
              <a:rPr lang="en-US" sz="1600" dirty="0"/>
              <a:t>directory</a:t>
            </a:r>
            <a:r>
              <a:rPr lang="en-US" sz="1600" dirty="0" smtClean="0"/>
              <a:t>.</a:t>
            </a:r>
          </a:p>
          <a:p>
            <a:r>
              <a:rPr lang="en-US" sz="1600" dirty="0"/>
              <a:t>mongodump and </a:t>
            </a:r>
            <a:r>
              <a:rPr lang="en-US" sz="1600" dirty="0" smtClean="0"/>
              <a:t>mongorestore</a:t>
            </a:r>
          </a:p>
          <a:p>
            <a:pPr lvl="1"/>
            <a:r>
              <a:rPr lang="en-US" sz="1600" dirty="0" err="1" smtClean="0"/>
              <a:t>Mongodump</a:t>
            </a:r>
            <a:r>
              <a:rPr lang="en-US" sz="1600" dirty="0" smtClean="0"/>
              <a:t> utility is used to take backup of a running </a:t>
            </a:r>
            <a:r>
              <a:rPr lang="en-US" sz="1600" dirty="0" err="1" smtClean="0"/>
              <a:t>mongod</a:t>
            </a:r>
            <a:r>
              <a:rPr lang="en-US" sz="1600" dirty="0" smtClean="0"/>
              <a:t> instance. </a:t>
            </a:r>
          </a:p>
          <a:p>
            <a:pPr lvl="1"/>
            <a:r>
              <a:rPr lang="en-US" sz="1600" dirty="0" err="1" smtClean="0"/>
              <a:t>Mongodump</a:t>
            </a:r>
            <a:r>
              <a:rPr lang="en-US" sz="1600" dirty="0" smtClean="0"/>
              <a:t> --host </a:t>
            </a:r>
            <a:r>
              <a:rPr lang="en-US" sz="1600" dirty="0" err="1" smtClean="0"/>
              <a:t>ubuntu</a:t>
            </a:r>
            <a:r>
              <a:rPr lang="en-US" sz="1600" dirty="0" smtClean="0"/>
              <a:t> --port 30001 --username &lt;username&gt; --password &lt;password&gt; --</a:t>
            </a:r>
            <a:r>
              <a:rPr lang="en-US" sz="1600" dirty="0" err="1" smtClean="0"/>
              <a:t>db</a:t>
            </a:r>
            <a:r>
              <a:rPr lang="en-US" sz="1600" dirty="0" smtClean="0"/>
              <a:t> test --collection student --out /</a:t>
            </a:r>
            <a:r>
              <a:rPr lang="en-US" sz="1600" dirty="0" err="1" smtClean="0"/>
              <a:t>db</a:t>
            </a:r>
            <a:r>
              <a:rPr lang="en-US" sz="1600" dirty="0" smtClean="0"/>
              <a:t>/data/backup --</a:t>
            </a:r>
            <a:r>
              <a:rPr lang="en-US" sz="1600" dirty="0" err="1" smtClean="0"/>
              <a:t>oplog</a:t>
            </a:r>
            <a:r>
              <a:rPr lang="en-US" sz="1600" dirty="0" smtClean="0"/>
              <a:t> </a:t>
            </a:r>
          </a:p>
          <a:p>
            <a:pPr lvl="1"/>
            <a:r>
              <a:rPr lang="en-US" sz="1600" dirty="0" err="1" smtClean="0"/>
              <a:t>mongorestore</a:t>
            </a:r>
            <a:r>
              <a:rPr lang="en-US" sz="1600" dirty="0" smtClean="0"/>
              <a:t> --host </a:t>
            </a:r>
            <a:r>
              <a:rPr lang="en-US" sz="1600" dirty="0" err="1" smtClean="0"/>
              <a:t>ubuntu</a:t>
            </a:r>
            <a:r>
              <a:rPr lang="en-US" sz="1600" dirty="0" smtClean="0"/>
              <a:t> </a:t>
            </a:r>
            <a:r>
              <a:rPr lang="en-US" sz="1600" dirty="0"/>
              <a:t>--port 30001 --username &lt;username&gt; --password &lt;password&gt; --drop </a:t>
            </a:r>
            <a:r>
              <a:rPr lang="en-US" sz="1600" dirty="0" smtClean="0"/>
              <a:t>--</a:t>
            </a:r>
            <a:r>
              <a:rPr lang="en-US" sz="1600" dirty="0" err="1" smtClean="0"/>
              <a:t>db</a:t>
            </a:r>
            <a:r>
              <a:rPr lang="en-US" sz="1600" dirty="0" smtClean="0"/>
              <a:t> </a:t>
            </a:r>
            <a:r>
              <a:rPr lang="en-US" sz="1600" dirty="0" err="1" smtClean="0"/>
              <a:t>newtest</a:t>
            </a:r>
            <a:r>
              <a:rPr lang="en-US" sz="1600" dirty="0" smtClean="0"/>
              <a:t> /</a:t>
            </a:r>
            <a:r>
              <a:rPr lang="en-US" sz="1600" dirty="0" err="1" smtClean="0"/>
              <a:t>db</a:t>
            </a:r>
            <a:r>
              <a:rPr lang="en-US" sz="1600" dirty="0" smtClean="0"/>
              <a:t>/data/backup/test/ --</a:t>
            </a:r>
            <a:r>
              <a:rPr lang="en-US" sz="1600" dirty="0" err="1" smtClean="0"/>
              <a:t>oplogReplay</a:t>
            </a:r>
            <a:endParaRPr lang="en-US" sz="1600" dirty="0" smtClean="0"/>
          </a:p>
          <a:p>
            <a:pPr lvl="1"/>
            <a:r>
              <a:rPr lang="en-US" sz="1600" dirty="0"/>
              <a:t>This option allows </a:t>
            </a:r>
            <a:r>
              <a:rPr lang="en-US" sz="1600" dirty="0" smtClean="0"/>
              <a:t>to </a:t>
            </a:r>
            <a:r>
              <a:rPr lang="en-US" sz="1600" dirty="0"/>
              <a:t>restore a backup to a database with a different name than </a:t>
            </a:r>
            <a:r>
              <a:rPr lang="en-US" sz="1600" dirty="0" smtClean="0"/>
              <a:t>original.</a:t>
            </a:r>
          </a:p>
          <a:p>
            <a:pPr lvl="1"/>
            <a:r>
              <a:rPr lang="en-US" sz="1600" dirty="0" smtClean="0"/>
              <a:t>use </a:t>
            </a:r>
            <a:r>
              <a:rPr lang="en-US" sz="1600" dirty="0"/>
              <a:t>the --drop </a:t>
            </a:r>
            <a:r>
              <a:rPr lang="en-US" sz="1600" dirty="0" smtClean="0"/>
              <a:t>option to </a:t>
            </a:r>
            <a:r>
              <a:rPr lang="en-US" sz="1600" dirty="0"/>
              <a:t>drop </a:t>
            </a:r>
            <a:r>
              <a:rPr lang="en-US" sz="1600" dirty="0" smtClean="0"/>
              <a:t>all the existing collection before </a:t>
            </a:r>
            <a:r>
              <a:rPr lang="en-US" sz="1600" dirty="0"/>
              <a:t>restoring data to it. Otherwise, the data will be merged into any existing collection</a:t>
            </a:r>
            <a:r>
              <a:rPr lang="en-US" sz="1600" dirty="0" smtClean="0"/>
              <a:t>, possibly </a:t>
            </a:r>
            <a:r>
              <a:rPr lang="en-US" sz="1600" dirty="0"/>
              <a:t>overwriting </a:t>
            </a:r>
            <a:r>
              <a:rPr lang="en-US" sz="1600" dirty="0" smtClean="0"/>
              <a:t>it.</a:t>
            </a:r>
          </a:p>
          <a:p>
            <a:pPr lvl="1"/>
            <a:r>
              <a:rPr lang="en-US" sz="1600" dirty="0"/>
              <a:t>--</a:t>
            </a:r>
            <a:r>
              <a:rPr lang="en-US" sz="1600" dirty="0" err="1"/>
              <a:t>oplog</a:t>
            </a:r>
            <a:r>
              <a:rPr lang="en-US" sz="1600" dirty="0"/>
              <a:t>, --</a:t>
            </a:r>
            <a:r>
              <a:rPr lang="en-US" sz="1600" dirty="0" err="1"/>
              <a:t>oplogReplay</a:t>
            </a:r>
            <a:r>
              <a:rPr lang="en-US" sz="1600" dirty="0"/>
              <a:t> is used only for a </a:t>
            </a:r>
            <a:r>
              <a:rPr lang="en-US" sz="1600" dirty="0" err="1"/>
              <a:t>replicaset</a:t>
            </a:r>
            <a:r>
              <a:rPr lang="en-US" sz="1600" dirty="0"/>
              <a:t> not standalone server, It gives point-in-time backup</a:t>
            </a:r>
          </a:p>
          <a:p>
            <a:pPr lvl="1"/>
            <a:r>
              <a:rPr lang="en-US" sz="1600" dirty="0" smtClean="0"/>
              <a:t>Although </a:t>
            </a:r>
            <a:r>
              <a:rPr lang="en-US" sz="1600" dirty="0" err="1"/>
              <a:t>mongodump</a:t>
            </a:r>
            <a:r>
              <a:rPr lang="en-US" sz="1600" dirty="0"/>
              <a:t> </a:t>
            </a:r>
            <a:r>
              <a:rPr lang="en-US" sz="1600" dirty="0" smtClean="0"/>
              <a:t>allow </a:t>
            </a:r>
            <a:r>
              <a:rPr lang="en-US" sz="1600" dirty="0"/>
              <a:t>us to take backups without shutting down the MongoDB server, we lose </a:t>
            </a:r>
            <a:r>
              <a:rPr lang="en-US" sz="1600" dirty="0" smtClean="0"/>
              <a:t>ability </a:t>
            </a:r>
            <a:r>
              <a:rPr lang="en-US" sz="1600" dirty="0"/>
              <a:t>to get a point-in-time view of the </a:t>
            </a:r>
            <a:r>
              <a:rPr lang="en-US" sz="1600" dirty="0" smtClean="0"/>
              <a:t>data, if --</a:t>
            </a:r>
            <a:r>
              <a:rPr lang="en-US" sz="1600" dirty="0" err="1" smtClean="0"/>
              <a:t>oplog</a:t>
            </a:r>
            <a:r>
              <a:rPr lang="en-US" sz="1600" dirty="0" smtClean="0"/>
              <a:t> is not used.</a:t>
            </a:r>
          </a:p>
          <a:p>
            <a:pPr lvl="1"/>
            <a:r>
              <a:rPr lang="en-US" sz="1600" dirty="0" smtClean="0"/>
              <a:t>--</a:t>
            </a:r>
            <a:r>
              <a:rPr lang="en-US" sz="1600" dirty="0"/>
              <a:t>username should have backup privileges to take backup.</a:t>
            </a:r>
          </a:p>
          <a:p>
            <a:pPr lvl="1"/>
            <a:endParaRPr lang="en-US" sz="1600" dirty="0"/>
          </a:p>
          <a:p>
            <a:pPr lvl="1"/>
            <a:endParaRPr lang="en-US" sz="1600" dirty="0"/>
          </a:p>
        </p:txBody>
      </p:sp>
    </p:spTree>
    <p:extLst>
      <p:ext uri="{BB962C8B-B14F-4D97-AF65-F5344CB8AC3E}">
        <p14:creationId xmlns:p14="http://schemas.microsoft.com/office/powerpoint/2010/main" val="8373308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Engines</a:t>
            </a:r>
            <a:endParaRPr lang="en-US" dirty="0"/>
          </a:p>
        </p:txBody>
      </p:sp>
      <p:sp>
        <p:nvSpPr>
          <p:cNvPr id="3" name="Content Placeholder 2"/>
          <p:cNvSpPr>
            <a:spLocks noGrp="1"/>
          </p:cNvSpPr>
          <p:nvPr>
            <p:ph idx="1"/>
          </p:nvPr>
        </p:nvSpPr>
        <p:spPr>
          <a:xfrm>
            <a:off x="457200" y="1524000"/>
            <a:ext cx="8229600" cy="4525963"/>
          </a:xfrm>
        </p:spPr>
        <p:txBody>
          <a:bodyPr>
            <a:noAutofit/>
          </a:bodyPr>
          <a:lstStyle/>
          <a:p>
            <a:r>
              <a:rPr lang="en-US" sz="2000" dirty="0" smtClean="0"/>
              <a:t>Generally MongoDB uses below storage Engines for its data</a:t>
            </a:r>
          </a:p>
          <a:p>
            <a:pPr lvl="1"/>
            <a:r>
              <a:rPr lang="en-US" sz="2000" dirty="0" smtClean="0"/>
              <a:t>mmapv1</a:t>
            </a:r>
          </a:p>
          <a:p>
            <a:pPr lvl="1"/>
            <a:r>
              <a:rPr lang="en-US" sz="2000" dirty="0" err="1" smtClean="0"/>
              <a:t>wiredTiger</a:t>
            </a:r>
            <a:r>
              <a:rPr lang="en-US" sz="2000" dirty="0" smtClean="0"/>
              <a:t> </a:t>
            </a:r>
          </a:p>
          <a:p>
            <a:pPr lvl="2"/>
            <a:r>
              <a:rPr lang="en-US" sz="1600" dirty="0" smtClean="0"/>
              <a:t>Provides document level locking and better speed and compression</a:t>
            </a:r>
          </a:p>
          <a:p>
            <a:r>
              <a:rPr lang="en-US" sz="2000" dirty="0" smtClean="0"/>
              <a:t>Start 3 </a:t>
            </a:r>
            <a:r>
              <a:rPr lang="en-US" sz="2000" dirty="0" err="1" smtClean="0"/>
              <a:t>mongoD</a:t>
            </a:r>
            <a:r>
              <a:rPr lang="en-US" sz="2000" dirty="0" smtClean="0"/>
              <a:t> servers with different storage engine</a:t>
            </a:r>
          </a:p>
          <a:p>
            <a:pPr lvl="1"/>
            <a:r>
              <a:rPr lang="en-US" sz="2000" dirty="0" err="1" smtClean="0"/>
              <a:t>memorymap</a:t>
            </a:r>
            <a:r>
              <a:rPr lang="en-US" sz="2000" dirty="0" smtClean="0"/>
              <a:t> </a:t>
            </a:r>
            <a:r>
              <a:rPr lang="en-US" sz="2000" dirty="0"/>
              <a:t>storage</a:t>
            </a:r>
          </a:p>
          <a:p>
            <a:pPr lvl="2"/>
            <a:r>
              <a:rPr lang="en-US" sz="2000" dirty="0" smtClean="0"/>
              <a:t>mongod --</a:t>
            </a:r>
            <a:r>
              <a:rPr lang="en-US" sz="2000" dirty="0" err="1" smtClean="0"/>
              <a:t>storageEngine</a:t>
            </a:r>
            <a:r>
              <a:rPr lang="en-US" sz="2000" dirty="0" smtClean="0"/>
              <a:t> mmapv1 --port 30011 --</a:t>
            </a:r>
            <a:r>
              <a:rPr lang="en-US" sz="2000" dirty="0" err="1" smtClean="0"/>
              <a:t>dbpath</a:t>
            </a:r>
            <a:r>
              <a:rPr lang="en-US" sz="2000" dirty="0" smtClean="0"/>
              <a:t> </a:t>
            </a:r>
            <a:r>
              <a:rPr lang="en-US" sz="2000" dirty="0" err="1"/>
              <a:t>mongodbpath</a:t>
            </a:r>
            <a:r>
              <a:rPr lang="en-US" sz="2000" dirty="0"/>
              <a:t>/path1</a:t>
            </a:r>
            <a:endParaRPr lang="en-US" sz="2000" dirty="0" smtClean="0"/>
          </a:p>
          <a:p>
            <a:pPr lvl="1"/>
            <a:r>
              <a:rPr lang="en-US" sz="2000" dirty="0" err="1" smtClean="0"/>
              <a:t>wiredTiger</a:t>
            </a:r>
            <a:r>
              <a:rPr lang="en-US" sz="2000" dirty="0" smtClean="0"/>
              <a:t> </a:t>
            </a:r>
            <a:r>
              <a:rPr lang="en-US" sz="2000" dirty="0"/>
              <a:t>without compression, 0 is false</a:t>
            </a:r>
          </a:p>
          <a:p>
            <a:pPr lvl="2"/>
            <a:r>
              <a:rPr lang="en-US" sz="2000" dirty="0" smtClean="0"/>
              <a:t>mongod </a:t>
            </a:r>
            <a:r>
              <a:rPr lang="en-US" sz="2000" dirty="0"/>
              <a:t>--</a:t>
            </a:r>
            <a:r>
              <a:rPr lang="en-US" sz="2000" dirty="0" err="1"/>
              <a:t>storageEngine</a:t>
            </a:r>
            <a:r>
              <a:rPr lang="en-US" sz="2000" dirty="0"/>
              <a:t> </a:t>
            </a:r>
            <a:r>
              <a:rPr lang="en-US" sz="2000" dirty="0" err="1" smtClean="0"/>
              <a:t>wiredTiger</a:t>
            </a:r>
            <a:r>
              <a:rPr lang="en-US" sz="2000" dirty="0" smtClean="0"/>
              <a:t> --</a:t>
            </a:r>
            <a:r>
              <a:rPr lang="en-US" sz="2000" dirty="0" err="1" smtClean="0"/>
              <a:t>wiredTigerCollectionBlockCompressor</a:t>
            </a:r>
            <a:r>
              <a:rPr lang="en-US" sz="2000" dirty="0" smtClean="0"/>
              <a:t> none --</a:t>
            </a:r>
            <a:r>
              <a:rPr lang="en-US" sz="2000" dirty="0" err="1" smtClean="0"/>
              <a:t>wiredTigerJournalCompressor</a:t>
            </a:r>
            <a:r>
              <a:rPr lang="en-US" sz="2000" dirty="0" smtClean="0"/>
              <a:t> none --</a:t>
            </a:r>
            <a:r>
              <a:rPr lang="en-US" sz="2000" dirty="0" err="1" smtClean="0"/>
              <a:t>wiredTigerIndexPrefixCompression</a:t>
            </a:r>
            <a:r>
              <a:rPr lang="en-US" sz="2000" dirty="0" smtClean="0"/>
              <a:t> 0 </a:t>
            </a:r>
            <a:r>
              <a:rPr lang="en-US" sz="2000" dirty="0"/>
              <a:t>--port </a:t>
            </a:r>
            <a:r>
              <a:rPr lang="en-US" sz="2000" dirty="0" smtClean="0"/>
              <a:t>30012 </a:t>
            </a:r>
            <a:r>
              <a:rPr lang="en-US" sz="2000" dirty="0"/>
              <a:t>--</a:t>
            </a:r>
            <a:r>
              <a:rPr lang="en-US" sz="2000" dirty="0" err="1"/>
              <a:t>dbpath</a:t>
            </a:r>
            <a:r>
              <a:rPr lang="en-US" sz="2000" dirty="0"/>
              <a:t> </a:t>
            </a:r>
            <a:r>
              <a:rPr lang="en-US" sz="2000" dirty="0" err="1" smtClean="0"/>
              <a:t>mongodbpath</a:t>
            </a:r>
            <a:r>
              <a:rPr lang="en-US" sz="2000" dirty="0" smtClean="0"/>
              <a:t>/path2</a:t>
            </a:r>
          </a:p>
          <a:p>
            <a:pPr lvl="2"/>
            <a:endParaRPr lang="en-US" sz="2000" dirty="0"/>
          </a:p>
        </p:txBody>
      </p:sp>
    </p:spTree>
    <p:extLst>
      <p:ext uri="{BB962C8B-B14F-4D97-AF65-F5344CB8AC3E}">
        <p14:creationId xmlns:p14="http://schemas.microsoft.com/office/powerpoint/2010/main" val="12377042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830"/>
            <a:ext cx="8229600" cy="838200"/>
          </a:xfrm>
        </p:spPr>
        <p:txBody>
          <a:bodyPr/>
          <a:lstStyle/>
          <a:p>
            <a:r>
              <a:rPr lang="en-US" dirty="0" smtClean="0"/>
              <a:t>Database</a:t>
            </a:r>
            <a:endParaRPr lang="en-US" dirty="0"/>
          </a:p>
        </p:txBody>
      </p:sp>
      <p:sp>
        <p:nvSpPr>
          <p:cNvPr id="3" name="Content Placeholder 2"/>
          <p:cNvSpPr>
            <a:spLocks noGrp="1"/>
          </p:cNvSpPr>
          <p:nvPr>
            <p:ph idx="1"/>
          </p:nvPr>
        </p:nvSpPr>
        <p:spPr>
          <a:xfrm>
            <a:off x="457200" y="907146"/>
            <a:ext cx="8229600" cy="5334000"/>
          </a:xfrm>
        </p:spPr>
        <p:txBody>
          <a:bodyPr>
            <a:noAutofit/>
          </a:bodyPr>
          <a:lstStyle/>
          <a:p>
            <a:r>
              <a:rPr lang="en-US" sz="1800" dirty="0" smtClean="0"/>
              <a:t>Database </a:t>
            </a:r>
            <a:r>
              <a:rPr lang="en-US" sz="1800" dirty="0"/>
              <a:t>is a physical container for </a:t>
            </a:r>
            <a:r>
              <a:rPr lang="en-US" sz="1800" dirty="0" smtClean="0"/>
              <a:t>collections and has </a:t>
            </a:r>
            <a:r>
              <a:rPr lang="en-US" sz="1800" dirty="0"/>
              <a:t>its own permissions, and </a:t>
            </a:r>
            <a:r>
              <a:rPr lang="en-US" sz="1800" dirty="0" smtClean="0"/>
              <a:t>each </a:t>
            </a:r>
            <a:r>
              <a:rPr lang="en-US" sz="1800" dirty="0"/>
              <a:t>database is stored in separate files on disk. </a:t>
            </a:r>
            <a:r>
              <a:rPr lang="en-US" sz="1800" dirty="0" smtClean="0"/>
              <a:t>All the data for a </a:t>
            </a:r>
            <a:r>
              <a:rPr lang="en-US" sz="1800" dirty="0"/>
              <a:t>single </a:t>
            </a:r>
            <a:r>
              <a:rPr lang="en-US" sz="1800" dirty="0" smtClean="0"/>
              <a:t>application should be stored </a:t>
            </a:r>
            <a:r>
              <a:rPr lang="en-US" sz="1800" dirty="0"/>
              <a:t>in the same database. </a:t>
            </a:r>
            <a:endParaRPr lang="en-US" sz="1800" dirty="0" smtClean="0"/>
          </a:p>
          <a:p>
            <a:pPr lvl="1"/>
            <a:r>
              <a:rPr lang="en-US" sz="1800" dirty="0" smtClean="0"/>
              <a:t>use </a:t>
            </a:r>
            <a:r>
              <a:rPr lang="en-US" sz="1800" dirty="0" err="1"/>
              <a:t>mydb</a:t>
            </a:r>
            <a:r>
              <a:rPr lang="en-US" sz="1800" dirty="0"/>
              <a:t>  </a:t>
            </a:r>
            <a:r>
              <a:rPr lang="en-US" sz="1800" dirty="0" smtClean="0"/>
              <a:t>// </a:t>
            </a:r>
            <a:r>
              <a:rPr lang="en-US" sz="1800" dirty="0"/>
              <a:t>To </a:t>
            </a:r>
            <a:r>
              <a:rPr lang="en-US" sz="1800" dirty="0" smtClean="0"/>
              <a:t>switch your </a:t>
            </a:r>
            <a:r>
              <a:rPr lang="en-US" sz="1800" dirty="0"/>
              <a:t>currently selected </a:t>
            </a:r>
            <a:r>
              <a:rPr lang="en-US" sz="1800" dirty="0" smtClean="0"/>
              <a:t>database or create new database</a:t>
            </a:r>
            <a:endParaRPr lang="en-US" sz="1800" dirty="0"/>
          </a:p>
          <a:p>
            <a:pPr lvl="1"/>
            <a:r>
              <a:rPr lang="en-US" sz="1800" dirty="0" smtClean="0"/>
              <a:t>db //To </a:t>
            </a:r>
            <a:r>
              <a:rPr lang="en-US" sz="1800" dirty="0"/>
              <a:t>check your currently selected database</a:t>
            </a:r>
          </a:p>
          <a:p>
            <a:pPr lvl="1"/>
            <a:r>
              <a:rPr lang="en-US" sz="1800" dirty="0"/>
              <a:t>show </a:t>
            </a:r>
            <a:r>
              <a:rPr lang="en-US" sz="1800" dirty="0" err="1"/>
              <a:t>dbs</a:t>
            </a:r>
            <a:r>
              <a:rPr lang="en-US" sz="1800" dirty="0"/>
              <a:t> </a:t>
            </a:r>
            <a:r>
              <a:rPr lang="en-US" sz="1800" dirty="0" smtClean="0"/>
              <a:t>//To </a:t>
            </a:r>
            <a:r>
              <a:rPr lang="en-US" sz="1800" dirty="0"/>
              <a:t>display new database, at least one document should be inserted</a:t>
            </a:r>
            <a:r>
              <a:rPr lang="en-US" sz="1800" dirty="0" smtClean="0"/>
              <a:t>.</a:t>
            </a:r>
          </a:p>
          <a:p>
            <a:r>
              <a:rPr lang="en-US" sz="1800" dirty="0"/>
              <a:t>To delete database </a:t>
            </a:r>
            <a:r>
              <a:rPr lang="en-US" sz="1800" dirty="0" smtClean="0"/>
              <a:t>command </a:t>
            </a:r>
            <a:r>
              <a:rPr lang="en-US" sz="1800" dirty="0"/>
              <a:t>would be as follows −</a:t>
            </a:r>
          </a:p>
          <a:p>
            <a:pPr lvl="1"/>
            <a:r>
              <a:rPr lang="en-US" sz="1800" dirty="0"/>
              <a:t>use </a:t>
            </a:r>
            <a:r>
              <a:rPr lang="en-US" sz="1800" dirty="0" err="1"/>
              <a:t>mydb</a:t>
            </a:r>
            <a:r>
              <a:rPr lang="en-US" sz="1800" dirty="0"/>
              <a:t> (switched to db </a:t>
            </a:r>
            <a:r>
              <a:rPr lang="en-US" sz="1800" dirty="0" err="1"/>
              <a:t>mydb</a:t>
            </a:r>
            <a:r>
              <a:rPr lang="en-US" sz="1800" dirty="0"/>
              <a:t>)</a:t>
            </a:r>
          </a:p>
          <a:p>
            <a:pPr lvl="1"/>
            <a:r>
              <a:rPr lang="en-US" sz="1800" dirty="0" err="1"/>
              <a:t>db.dropDatabase</a:t>
            </a:r>
            <a:r>
              <a:rPr lang="en-US" sz="1800" dirty="0" smtClean="0"/>
              <a:t>()</a:t>
            </a:r>
            <a:endParaRPr lang="en-US" sz="1800" dirty="0"/>
          </a:p>
          <a:p>
            <a:r>
              <a:rPr lang="en-US" sz="1800" dirty="0" smtClean="0"/>
              <a:t>Database </a:t>
            </a:r>
            <a:r>
              <a:rPr lang="en-US" sz="1800" dirty="0"/>
              <a:t>names can be any </a:t>
            </a:r>
            <a:r>
              <a:rPr lang="en-US" sz="1800" dirty="0" smtClean="0"/>
              <a:t>UTF-8 string</a:t>
            </a:r>
            <a:r>
              <a:rPr lang="en-US" sz="1800" dirty="0"/>
              <a:t>, with the following restrictions:</a:t>
            </a:r>
          </a:p>
          <a:p>
            <a:pPr lvl="1"/>
            <a:r>
              <a:rPr lang="en-US" sz="1800" dirty="0" smtClean="0"/>
              <a:t>A </a:t>
            </a:r>
            <a:r>
              <a:rPr lang="en-US" sz="1800" dirty="0"/>
              <a:t>database name cannot contain any of </a:t>
            </a:r>
            <a:r>
              <a:rPr lang="en-US" sz="1800" dirty="0" smtClean="0"/>
              <a:t>these: empty </a:t>
            </a:r>
            <a:r>
              <a:rPr lang="en-US" sz="1800" dirty="0"/>
              <a:t>string </a:t>
            </a:r>
            <a:r>
              <a:rPr lang="en-US" sz="1800" dirty="0" smtClean="0"/>
              <a:t>(""),  </a:t>
            </a:r>
            <a:r>
              <a:rPr lang="en-US" sz="1800" dirty="0"/>
              <a:t>' ' </a:t>
            </a:r>
            <a:r>
              <a:rPr lang="en-US" sz="1800" dirty="0" smtClean="0"/>
              <a:t>(single </a:t>
            </a:r>
            <a:r>
              <a:rPr lang="en-US" sz="1800" dirty="0"/>
              <a:t>space), ., $, </a:t>
            </a:r>
            <a:r>
              <a:rPr lang="en-US" sz="1800" dirty="0" smtClean="0"/>
              <a:t>/,\, </a:t>
            </a:r>
            <a:r>
              <a:rPr lang="en-US" sz="1800" dirty="0"/>
              <a:t>or \0 </a:t>
            </a:r>
            <a:r>
              <a:rPr lang="en-US" sz="1800" dirty="0" smtClean="0"/>
              <a:t>(null character) and Database </a:t>
            </a:r>
            <a:r>
              <a:rPr lang="en-US" sz="1800" dirty="0"/>
              <a:t>names should be all </a:t>
            </a:r>
            <a:r>
              <a:rPr lang="en-US" sz="1800" dirty="0" smtClean="0"/>
              <a:t>lowercase, limited </a:t>
            </a:r>
            <a:r>
              <a:rPr lang="en-US" sz="1800" dirty="0"/>
              <a:t>to a maximum of 64 bytes</a:t>
            </a:r>
            <a:r>
              <a:rPr lang="en-US" sz="1800" dirty="0" smtClean="0"/>
              <a:t>.</a:t>
            </a:r>
            <a:endParaRPr lang="en-US" sz="1800" dirty="0"/>
          </a:p>
        </p:txBody>
      </p:sp>
    </p:spTree>
    <p:extLst>
      <p:ext uri="{BB962C8B-B14F-4D97-AF65-F5344CB8AC3E}">
        <p14:creationId xmlns:p14="http://schemas.microsoft.com/office/powerpoint/2010/main" val="33076944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Engines</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pPr lvl="1"/>
            <a:r>
              <a:rPr lang="en-US" sz="2000" dirty="0" smtClean="0"/>
              <a:t>wired </a:t>
            </a:r>
            <a:r>
              <a:rPr lang="en-US" sz="2000" dirty="0"/>
              <a:t>tiger with compression, default started with snappy </a:t>
            </a:r>
            <a:r>
              <a:rPr lang="en-US" sz="2000" dirty="0" smtClean="0"/>
              <a:t>compression</a:t>
            </a:r>
          </a:p>
          <a:p>
            <a:pPr lvl="2"/>
            <a:r>
              <a:rPr lang="en-US" sz="2000" dirty="0" smtClean="0"/>
              <a:t>mongod --</a:t>
            </a:r>
            <a:r>
              <a:rPr lang="en-US" sz="2000" dirty="0" err="1" smtClean="0"/>
              <a:t>storageEngine</a:t>
            </a:r>
            <a:r>
              <a:rPr lang="en-US" sz="2000" dirty="0" smtClean="0"/>
              <a:t> </a:t>
            </a:r>
            <a:r>
              <a:rPr lang="en-US" sz="2000" dirty="0" err="1" smtClean="0"/>
              <a:t>wiredTiger</a:t>
            </a:r>
            <a:r>
              <a:rPr lang="en-US" sz="2000" dirty="0" smtClean="0"/>
              <a:t> --port 30013 --</a:t>
            </a:r>
            <a:r>
              <a:rPr lang="en-US" sz="2000" dirty="0" err="1" smtClean="0"/>
              <a:t>dbpath</a:t>
            </a:r>
            <a:r>
              <a:rPr lang="en-US" sz="2000" dirty="0"/>
              <a:t> </a:t>
            </a:r>
            <a:r>
              <a:rPr lang="en-US" sz="2000" dirty="0" err="1" smtClean="0"/>
              <a:t>mongodbpath</a:t>
            </a:r>
            <a:r>
              <a:rPr lang="en-US" sz="2000" dirty="0" smtClean="0"/>
              <a:t>/path3</a:t>
            </a:r>
          </a:p>
          <a:p>
            <a:r>
              <a:rPr lang="en-US" sz="2000" dirty="0" smtClean="0"/>
              <a:t>Insert data to all above servers</a:t>
            </a:r>
          </a:p>
          <a:p>
            <a:r>
              <a:rPr lang="en-US" sz="2000" dirty="0" smtClean="0"/>
              <a:t>Then check the size of data in respective </a:t>
            </a:r>
            <a:r>
              <a:rPr lang="en-US" sz="2000" dirty="0" err="1" smtClean="0"/>
              <a:t>dbpath</a:t>
            </a:r>
            <a:r>
              <a:rPr lang="en-US" sz="2000" dirty="0" smtClean="0"/>
              <a:t>. </a:t>
            </a:r>
          </a:p>
          <a:p>
            <a:r>
              <a:rPr lang="en-US" sz="2000" dirty="0" smtClean="0"/>
              <a:t>Ideally Mmapv1 should have biggest size followed by </a:t>
            </a:r>
            <a:r>
              <a:rPr lang="en-US" sz="2000" dirty="0" err="1" smtClean="0"/>
              <a:t>wiredTiger</a:t>
            </a:r>
            <a:r>
              <a:rPr lang="en-US" sz="2000" dirty="0" smtClean="0"/>
              <a:t> without compression and then </a:t>
            </a:r>
            <a:r>
              <a:rPr lang="en-US" sz="2000" dirty="0" err="1" smtClean="0"/>
              <a:t>wiredTiger</a:t>
            </a:r>
            <a:r>
              <a:rPr lang="en-US" sz="2000" dirty="0" smtClean="0"/>
              <a:t> with compression. The performance is even better with </a:t>
            </a:r>
            <a:r>
              <a:rPr lang="en-US" sz="2000" dirty="0" err="1" smtClean="0"/>
              <a:t>wiredTiger</a:t>
            </a:r>
            <a:r>
              <a:rPr lang="en-US" sz="2000" dirty="0" smtClean="0"/>
              <a:t> compare to mmapv1.</a:t>
            </a:r>
            <a:endParaRPr lang="en-US" sz="2000" dirty="0"/>
          </a:p>
        </p:txBody>
      </p:sp>
    </p:spTree>
    <p:extLst>
      <p:ext uri="{BB962C8B-B14F-4D97-AF65-F5344CB8AC3E}">
        <p14:creationId xmlns:p14="http://schemas.microsoft.com/office/powerpoint/2010/main" val="38645310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1448991"/>
            <a:ext cx="4114800" cy="457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13" y="1600199"/>
            <a:ext cx="4114801"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7240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830"/>
            <a:ext cx="8229600" cy="838200"/>
          </a:xfrm>
        </p:spPr>
        <p:txBody>
          <a:bodyPr/>
          <a:lstStyle/>
          <a:p>
            <a:r>
              <a:rPr lang="en-US" dirty="0" smtClean="0"/>
              <a:t>Database</a:t>
            </a:r>
            <a:endParaRPr lang="en-US" dirty="0"/>
          </a:p>
        </p:txBody>
      </p:sp>
      <p:sp>
        <p:nvSpPr>
          <p:cNvPr id="3" name="Content Placeholder 2"/>
          <p:cNvSpPr>
            <a:spLocks noGrp="1"/>
          </p:cNvSpPr>
          <p:nvPr>
            <p:ph idx="1"/>
          </p:nvPr>
        </p:nvSpPr>
        <p:spPr>
          <a:xfrm>
            <a:off x="457200" y="907146"/>
            <a:ext cx="8229600" cy="5334000"/>
          </a:xfrm>
        </p:spPr>
        <p:txBody>
          <a:bodyPr>
            <a:noAutofit/>
          </a:bodyPr>
          <a:lstStyle/>
          <a:p>
            <a:r>
              <a:rPr lang="en-US" sz="2000" dirty="0" smtClean="0"/>
              <a:t>There </a:t>
            </a:r>
            <a:r>
              <a:rPr lang="en-US" sz="2000" dirty="0"/>
              <a:t>are also several reserved </a:t>
            </a:r>
            <a:r>
              <a:rPr lang="en-US" sz="2000" dirty="0" smtClean="0"/>
              <a:t>databases in mongo.</a:t>
            </a:r>
          </a:p>
          <a:p>
            <a:pPr lvl="1"/>
            <a:r>
              <a:rPr lang="en-US" sz="2000" i="1" dirty="0" smtClean="0"/>
              <a:t>Admin :</a:t>
            </a:r>
            <a:r>
              <a:rPr lang="en-US" sz="2000" dirty="0" smtClean="0"/>
              <a:t>This </a:t>
            </a:r>
            <a:r>
              <a:rPr lang="en-US" sz="2000" dirty="0"/>
              <a:t>is the “root” database, in terms of authentication. If a user is added to </a:t>
            </a:r>
            <a:r>
              <a:rPr lang="en-US" sz="2000" dirty="0" smtClean="0"/>
              <a:t>the </a:t>
            </a:r>
            <a:r>
              <a:rPr lang="en-US" sz="2000" i="1" dirty="0" smtClean="0"/>
              <a:t>admin </a:t>
            </a:r>
            <a:r>
              <a:rPr lang="en-US" sz="2000" dirty="0"/>
              <a:t>database, the user automatically inherits permissions for all </a:t>
            </a:r>
            <a:r>
              <a:rPr lang="en-US" sz="2000" dirty="0" smtClean="0"/>
              <a:t>databases. There </a:t>
            </a:r>
            <a:r>
              <a:rPr lang="en-US" sz="2000" dirty="0"/>
              <a:t>are also certain server-wide commands that can be run only from the </a:t>
            </a:r>
            <a:r>
              <a:rPr lang="en-US" sz="2000" i="1" dirty="0" smtClean="0"/>
              <a:t>admin </a:t>
            </a:r>
            <a:r>
              <a:rPr lang="en-US" sz="2000" dirty="0" smtClean="0"/>
              <a:t>database</a:t>
            </a:r>
            <a:r>
              <a:rPr lang="en-US" sz="2000" dirty="0"/>
              <a:t>, such as listing all of the databases or shutting down the server.</a:t>
            </a:r>
          </a:p>
          <a:p>
            <a:pPr lvl="1"/>
            <a:r>
              <a:rPr lang="en-US" sz="2000" i="1" dirty="0" err="1" smtClean="0"/>
              <a:t>Local:</a:t>
            </a:r>
            <a:r>
              <a:rPr lang="en-US" sz="2000" dirty="0" err="1" smtClean="0"/>
              <a:t>This</a:t>
            </a:r>
            <a:r>
              <a:rPr lang="en-US" sz="2000" dirty="0" smtClean="0"/>
              <a:t> </a:t>
            </a:r>
            <a:r>
              <a:rPr lang="en-US" sz="2000" dirty="0"/>
              <a:t>database will never be replicated and can be used to store any collections </a:t>
            </a:r>
            <a:r>
              <a:rPr lang="en-US" sz="2000" dirty="0" smtClean="0"/>
              <a:t>that should </a:t>
            </a:r>
            <a:r>
              <a:rPr lang="en-US" sz="2000" dirty="0"/>
              <a:t>be local to a single </a:t>
            </a:r>
            <a:r>
              <a:rPr lang="en-US" sz="2000" dirty="0" smtClean="0"/>
              <a:t>server.</a:t>
            </a:r>
          </a:p>
          <a:p>
            <a:pPr lvl="1"/>
            <a:r>
              <a:rPr lang="en-US" sz="2000" i="1" dirty="0" err="1" smtClean="0"/>
              <a:t>Config</a:t>
            </a:r>
            <a:r>
              <a:rPr lang="en-US" sz="2000" i="1" dirty="0" smtClean="0"/>
              <a:t>: </a:t>
            </a:r>
            <a:r>
              <a:rPr lang="en-US" sz="2000" dirty="0" smtClean="0"/>
              <a:t>When </a:t>
            </a:r>
            <a:r>
              <a:rPr lang="en-US" sz="2000" dirty="0"/>
              <a:t>Mongo is being used in a </a:t>
            </a:r>
            <a:r>
              <a:rPr lang="en-US" sz="2000" dirty="0" err="1"/>
              <a:t>sharded</a:t>
            </a:r>
            <a:r>
              <a:rPr lang="en-US" sz="2000" dirty="0"/>
              <a:t> </a:t>
            </a:r>
            <a:r>
              <a:rPr lang="en-US" sz="2000" dirty="0" smtClean="0"/>
              <a:t>setup, the </a:t>
            </a:r>
            <a:r>
              <a:rPr lang="en-US" sz="2000" i="1" dirty="0" err="1"/>
              <a:t>config</a:t>
            </a:r>
            <a:r>
              <a:rPr lang="en-US" sz="2000" i="1" dirty="0"/>
              <a:t> </a:t>
            </a:r>
            <a:r>
              <a:rPr lang="en-US" sz="2000" dirty="0" smtClean="0"/>
              <a:t>database is </a:t>
            </a:r>
            <a:r>
              <a:rPr lang="en-US" sz="2000" dirty="0"/>
              <a:t>used internally to store information about the shards.</a:t>
            </a:r>
          </a:p>
        </p:txBody>
      </p:sp>
    </p:spTree>
    <p:extLst>
      <p:ext uri="{BB962C8B-B14F-4D97-AF65-F5344CB8AC3E}">
        <p14:creationId xmlns:p14="http://schemas.microsoft.com/office/powerpoint/2010/main" val="2313140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Collection</a:t>
            </a:r>
            <a:endParaRPr lang="en-US" dirty="0"/>
          </a:p>
        </p:txBody>
      </p:sp>
      <p:sp>
        <p:nvSpPr>
          <p:cNvPr id="3" name="Content Placeholder 2"/>
          <p:cNvSpPr>
            <a:spLocks noGrp="1"/>
          </p:cNvSpPr>
          <p:nvPr>
            <p:ph idx="1"/>
          </p:nvPr>
        </p:nvSpPr>
        <p:spPr>
          <a:xfrm>
            <a:off x="457200" y="1219200"/>
            <a:ext cx="8229600" cy="5257800"/>
          </a:xfrm>
        </p:spPr>
        <p:txBody>
          <a:bodyPr>
            <a:noAutofit/>
          </a:bodyPr>
          <a:lstStyle/>
          <a:p>
            <a:r>
              <a:rPr lang="en-US" sz="1600" dirty="0"/>
              <a:t>Collection is a group of MongoDB </a:t>
            </a:r>
            <a:r>
              <a:rPr lang="en-US" sz="1600" dirty="0" smtClean="0"/>
              <a:t>documents, equivalent </a:t>
            </a:r>
            <a:r>
              <a:rPr lang="en-US" sz="1600" dirty="0"/>
              <a:t>of an RDBMS table</a:t>
            </a:r>
            <a:r>
              <a:rPr lang="en-US" sz="1600" dirty="0" smtClean="0"/>
              <a:t>.</a:t>
            </a:r>
          </a:p>
          <a:p>
            <a:r>
              <a:rPr lang="en-US" sz="1600" dirty="0" smtClean="0"/>
              <a:t>MongoDB Collections do not enforce a schema. </a:t>
            </a:r>
          </a:p>
          <a:p>
            <a:pPr lvl="1"/>
            <a:r>
              <a:rPr lang="en-US" sz="1600" dirty="0" err="1" smtClean="0"/>
              <a:t>db.createCollection</a:t>
            </a:r>
            <a:r>
              <a:rPr lang="en-US" sz="1600" dirty="0"/>
              <a:t>("book")</a:t>
            </a:r>
          </a:p>
          <a:p>
            <a:pPr lvl="1"/>
            <a:r>
              <a:rPr lang="en-US" sz="1600" dirty="0" err="1"/>
              <a:t>db.book.insert</a:t>
            </a:r>
            <a:r>
              <a:rPr lang="en-US" sz="1600" dirty="0"/>
              <a:t>({"name" : " Definitive Guide"}) </a:t>
            </a:r>
            <a:r>
              <a:rPr lang="en-US" sz="1600" dirty="0" smtClean="0"/>
              <a:t>//creates </a:t>
            </a:r>
            <a:r>
              <a:rPr lang="en-US" sz="1600" dirty="0"/>
              <a:t>automatically, when insert a document.</a:t>
            </a:r>
          </a:p>
          <a:p>
            <a:pPr lvl="1"/>
            <a:r>
              <a:rPr lang="en-US" sz="1600" dirty="0"/>
              <a:t>show collections </a:t>
            </a:r>
            <a:r>
              <a:rPr lang="en-US" sz="1600" dirty="0" smtClean="0"/>
              <a:t>//Show </a:t>
            </a:r>
            <a:r>
              <a:rPr lang="en-US" sz="1600" dirty="0"/>
              <a:t>list of collection by </a:t>
            </a:r>
            <a:r>
              <a:rPr lang="en-US" sz="1600" dirty="0" smtClean="0"/>
              <a:t>using</a:t>
            </a:r>
          </a:p>
          <a:p>
            <a:pPr lvl="1"/>
            <a:r>
              <a:rPr lang="en-US" sz="1600" dirty="0" smtClean="0"/>
              <a:t>To rename </a:t>
            </a:r>
            <a:r>
              <a:rPr lang="en-US" sz="1600" dirty="0"/>
              <a:t>a collection : </a:t>
            </a:r>
            <a:r>
              <a:rPr lang="en-US" sz="1600" dirty="0" err="1"/>
              <a:t>db.book.renameCollection</a:t>
            </a:r>
            <a:r>
              <a:rPr lang="en-US" sz="1600" dirty="0"/>
              <a:t>("record</a:t>
            </a:r>
            <a:r>
              <a:rPr lang="en-US" sz="1600" dirty="0" smtClean="0"/>
              <a:t>")</a:t>
            </a:r>
          </a:p>
          <a:p>
            <a:r>
              <a:rPr lang="en-US" sz="1600" dirty="0"/>
              <a:t>Drop</a:t>
            </a:r>
          </a:p>
          <a:p>
            <a:pPr lvl="1"/>
            <a:r>
              <a:rPr lang="en-US" sz="1600" dirty="0" err="1" smtClean="0"/>
              <a:t>db.book.drop</a:t>
            </a:r>
            <a:r>
              <a:rPr lang="en-US" sz="1600" dirty="0"/>
              <a:t>() </a:t>
            </a:r>
            <a:r>
              <a:rPr lang="en-US" sz="1600" dirty="0" smtClean="0"/>
              <a:t>//will </a:t>
            </a:r>
            <a:r>
              <a:rPr lang="en-US" sz="1600" dirty="0"/>
              <a:t>return true, if the collection is dropped, </a:t>
            </a:r>
            <a:r>
              <a:rPr lang="en-US" sz="1600" dirty="0" smtClean="0"/>
              <a:t>else it </a:t>
            </a:r>
            <a:r>
              <a:rPr lang="en-US" sz="1600" dirty="0"/>
              <a:t>will return false.</a:t>
            </a:r>
          </a:p>
          <a:p>
            <a:pPr lvl="1"/>
            <a:r>
              <a:rPr lang="en-US" sz="1600" dirty="0"/>
              <a:t>It will remove both data and indexes. </a:t>
            </a:r>
          </a:p>
          <a:p>
            <a:pPr lvl="1"/>
            <a:r>
              <a:rPr lang="en-US" sz="1600" dirty="0"/>
              <a:t>This method obtains a write lock on the affected database and will block other operations until it has completed</a:t>
            </a:r>
            <a:r>
              <a:rPr lang="en-US" sz="1600" dirty="0" smtClean="0"/>
              <a:t>.</a:t>
            </a:r>
            <a:endParaRPr lang="en-US" sz="1600" dirty="0"/>
          </a:p>
          <a:p>
            <a:pPr lvl="1"/>
            <a:r>
              <a:rPr lang="en-US" sz="1600" dirty="0" smtClean="0"/>
              <a:t>Collection </a:t>
            </a:r>
            <a:r>
              <a:rPr lang="en-US" sz="1600" dirty="0"/>
              <a:t>names can be any UTF-8 string, </a:t>
            </a:r>
            <a:r>
              <a:rPr lang="en-US" sz="1600" dirty="0" smtClean="0"/>
              <a:t>with a </a:t>
            </a:r>
            <a:r>
              <a:rPr lang="en-US" sz="1600" dirty="0"/>
              <a:t>few restrictions:</a:t>
            </a:r>
          </a:p>
          <a:p>
            <a:pPr lvl="2"/>
            <a:r>
              <a:rPr lang="en-US" sz="1600" dirty="0" smtClean="0"/>
              <a:t>The </a:t>
            </a:r>
            <a:r>
              <a:rPr lang="en-US" sz="1600" dirty="0"/>
              <a:t>empty string ("") is not a valid collection name</a:t>
            </a:r>
            <a:r>
              <a:rPr lang="en-US" sz="1600" dirty="0" smtClean="0"/>
              <a:t>. </a:t>
            </a:r>
          </a:p>
          <a:p>
            <a:pPr lvl="2"/>
            <a:r>
              <a:rPr lang="en-US" sz="1600" dirty="0" smtClean="0"/>
              <a:t>Collection </a:t>
            </a:r>
            <a:r>
              <a:rPr lang="en-US" sz="1600" dirty="0"/>
              <a:t>names </a:t>
            </a:r>
            <a:r>
              <a:rPr lang="en-US" sz="1600" dirty="0" smtClean="0"/>
              <a:t>should not </a:t>
            </a:r>
            <a:r>
              <a:rPr lang="en-US" sz="1600" dirty="0"/>
              <a:t>contain empty string </a:t>
            </a:r>
            <a:r>
              <a:rPr lang="en-US" sz="1600" dirty="0" smtClean="0"/>
              <a:t>(""), </a:t>
            </a:r>
            <a:r>
              <a:rPr lang="en-US" sz="1600" dirty="0"/>
              <a:t>\0 (the null character) </a:t>
            </a:r>
            <a:r>
              <a:rPr lang="en-US" sz="1600" dirty="0" smtClean="0"/>
              <a:t>and reserved character </a:t>
            </a:r>
            <a:r>
              <a:rPr lang="en-US" sz="1600" dirty="0"/>
              <a:t>$</a:t>
            </a:r>
            <a:r>
              <a:rPr lang="en-US" sz="1600" dirty="0" smtClean="0"/>
              <a:t>.</a:t>
            </a:r>
            <a:endParaRPr lang="en-US" sz="1600" dirty="0"/>
          </a:p>
          <a:p>
            <a:pPr lvl="2"/>
            <a:r>
              <a:rPr lang="en-US" sz="1600" dirty="0" smtClean="0"/>
              <a:t>You </a:t>
            </a:r>
            <a:r>
              <a:rPr lang="en-US" sz="1600" dirty="0"/>
              <a:t>should not create any collections that start with </a:t>
            </a:r>
            <a:r>
              <a:rPr lang="en-US" sz="1600" i="1" dirty="0"/>
              <a:t>system.</a:t>
            </a:r>
            <a:r>
              <a:rPr lang="en-US" sz="1600" dirty="0"/>
              <a:t>, a prefix reserved </a:t>
            </a:r>
            <a:r>
              <a:rPr lang="en-US" sz="1600" dirty="0" smtClean="0"/>
              <a:t>for system </a:t>
            </a:r>
            <a:r>
              <a:rPr lang="en-US" sz="1600" dirty="0"/>
              <a:t>collections. </a:t>
            </a:r>
            <a:endParaRPr lang="en-US" sz="1600" dirty="0" smtClean="0"/>
          </a:p>
        </p:txBody>
      </p:sp>
    </p:spTree>
    <p:extLst>
      <p:ext uri="{BB962C8B-B14F-4D97-AF65-F5344CB8AC3E}">
        <p14:creationId xmlns:p14="http://schemas.microsoft.com/office/powerpoint/2010/main" val="2388765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Document</a:t>
            </a:r>
            <a:endParaRPr lang="en-US" dirty="0"/>
          </a:p>
        </p:txBody>
      </p:sp>
      <p:sp>
        <p:nvSpPr>
          <p:cNvPr id="3" name="Content Placeholder 2"/>
          <p:cNvSpPr>
            <a:spLocks noGrp="1"/>
          </p:cNvSpPr>
          <p:nvPr>
            <p:ph idx="1"/>
          </p:nvPr>
        </p:nvSpPr>
        <p:spPr>
          <a:xfrm>
            <a:off x="457200" y="1600200"/>
            <a:ext cx="8229600" cy="4989288"/>
          </a:xfrm>
        </p:spPr>
        <p:txBody>
          <a:bodyPr>
            <a:noAutofit/>
          </a:bodyPr>
          <a:lstStyle/>
          <a:p>
            <a:r>
              <a:rPr lang="en-US" sz="2000" b="1" dirty="0"/>
              <a:t>Document</a:t>
            </a:r>
          </a:p>
          <a:p>
            <a:pPr lvl="1"/>
            <a:r>
              <a:rPr lang="en-US" sz="2000" dirty="0"/>
              <a:t>A </a:t>
            </a:r>
            <a:r>
              <a:rPr lang="en-US" sz="2000" dirty="0" smtClean="0"/>
              <a:t>json document </a:t>
            </a:r>
            <a:r>
              <a:rPr lang="en-US" sz="2000" dirty="0"/>
              <a:t>is a set of key-value </a:t>
            </a:r>
            <a:r>
              <a:rPr lang="en-US" sz="2000" dirty="0" smtClean="0"/>
              <a:t>pairs.</a:t>
            </a:r>
          </a:p>
          <a:p>
            <a:pPr lvl="1"/>
            <a:r>
              <a:rPr lang="en-US" sz="2000" dirty="0" smtClean="0"/>
              <a:t>The </a:t>
            </a:r>
            <a:r>
              <a:rPr lang="en-US" sz="2000" dirty="0"/>
              <a:t>keys in a document are strings. Any UTF-8 character is allowed in a key, with </a:t>
            </a:r>
            <a:r>
              <a:rPr lang="en-US" sz="2000" dirty="0" smtClean="0"/>
              <a:t>a few </a:t>
            </a:r>
            <a:r>
              <a:rPr lang="en-US" sz="2000" dirty="0"/>
              <a:t>notable </a:t>
            </a:r>
            <a:r>
              <a:rPr lang="en-US" sz="2000" dirty="0" smtClean="0"/>
              <a:t>exceptions like Keys </a:t>
            </a:r>
            <a:r>
              <a:rPr lang="en-US" sz="2000" dirty="0"/>
              <a:t>must not contain the character \0 (the null character</a:t>
            </a:r>
            <a:r>
              <a:rPr lang="en-US" sz="2000" dirty="0" smtClean="0"/>
              <a:t>), dot(.) and $ character. </a:t>
            </a:r>
          </a:p>
          <a:p>
            <a:pPr lvl="1"/>
            <a:r>
              <a:rPr lang="en-US" sz="2000" dirty="0" smtClean="0"/>
              <a:t>Keys </a:t>
            </a:r>
            <a:r>
              <a:rPr lang="en-US" sz="2000" dirty="0"/>
              <a:t>starting with _ should be considered reserved; although this is not </a:t>
            </a:r>
            <a:r>
              <a:rPr lang="en-US" sz="2000" dirty="0" smtClean="0"/>
              <a:t>strictly enforced</a:t>
            </a:r>
            <a:r>
              <a:rPr lang="en-US" sz="2000" dirty="0"/>
              <a:t>.</a:t>
            </a:r>
          </a:p>
          <a:p>
            <a:r>
              <a:rPr lang="en-US" sz="2000" dirty="0" smtClean="0"/>
              <a:t>Every </a:t>
            </a:r>
            <a:r>
              <a:rPr lang="en-US" sz="2000" dirty="0"/>
              <a:t>document stored in MongoDB must have an </a:t>
            </a:r>
            <a:r>
              <a:rPr lang="en-US" sz="2000" dirty="0" smtClean="0"/>
              <a:t>unique "_</a:t>
            </a:r>
            <a:r>
              <a:rPr lang="en-US" sz="2000" dirty="0"/>
              <a:t>id" key. </a:t>
            </a:r>
            <a:r>
              <a:rPr lang="en-US" sz="2000" dirty="0" smtClean="0"/>
              <a:t>The </a:t>
            </a:r>
            <a:r>
              <a:rPr lang="en-US" sz="2000" dirty="0"/>
              <a:t>"_id" key’s value can be any type, but it defaults to an ObjectId.</a:t>
            </a:r>
          </a:p>
          <a:p>
            <a:r>
              <a:rPr lang="en-US" sz="2000" dirty="0" smtClean="0"/>
              <a:t>When </a:t>
            </a:r>
            <a:r>
              <a:rPr lang="en-US" sz="2000" dirty="0"/>
              <a:t>you </a:t>
            </a:r>
            <a:r>
              <a:rPr lang="en-US" sz="2000" dirty="0" smtClean="0"/>
              <a:t>insert any document, </a:t>
            </a:r>
            <a:r>
              <a:rPr lang="en-US" sz="2000" dirty="0"/>
              <a:t>the driver </a:t>
            </a:r>
            <a:r>
              <a:rPr lang="en-US" sz="2000" dirty="0" smtClean="0"/>
              <a:t>converts </a:t>
            </a:r>
            <a:r>
              <a:rPr lang="en-US" sz="2000" dirty="0"/>
              <a:t>the data structure into BSON, which it then sends to the database. The database understands BSON and checks for an "_id" key and </a:t>
            </a:r>
            <a:r>
              <a:rPr lang="en-US" sz="2000" dirty="0" smtClean="0"/>
              <a:t>the </a:t>
            </a:r>
            <a:r>
              <a:rPr lang="en-US" sz="2000" dirty="0"/>
              <a:t>document’s size does not exceed </a:t>
            </a:r>
            <a:r>
              <a:rPr lang="en-US" sz="2000" dirty="0" smtClean="0"/>
              <a:t>16MB</a:t>
            </a:r>
            <a:r>
              <a:rPr lang="en-US" sz="2000" dirty="0"/>
              <a:t>, but other than that, it doesn’t </a:t>
            </a:r>
            <a:r>
              <a:rPr lang="en-US" sz="2000" dirty="0" smtClean="0"/>
              <a:t>do any data validation and just </a:t>
            </a:r>
            <a:r>
              <a:rPr lang="en-US" sz="2000" dirty="0"/>
              <a:t>saves the document </a:t>
            </a:r>
            <a:r>
              <a:rPr lang="en-US" sz="2000" dirty="0" smtClean="0"/>
              <a:t>as </a:t>
            </a:r>
            <a:r>
              <a:rPr lang="en-US" sz="2000" dirty="0"/>
              <a:t>is.</a:t>
            </a:r>
          </a:p>
          <a:p>
            <a:pPr lvl="1"/>
            <a:endParaRPr lang="en-US" sz="2000" dirty="0"/>
          </a:p>
        </p:txBody>
      </p:sp>
    </p:spTree>
    <p:extLst>
      <p:ext uri="{BB962C8B-B14F-4D97-AF65-F5344CB8AC3E}">
        <p14:creationId xmlns:p14="http://schemas.microsoft.com/office/powerpoint/2010/main" val="3839839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77684"/>
          </a:xfrm>
        </p:spPr>
        <p:txBody>
          <a:bodyPr/>
          <a:lstStyle/>
          <a:p>
            <a:r>
              <a:rPr lang="en-US" dirty="0" smtClean="0"/>
              <a:t>Document</a:t>
            </a:r>
            <a:endParaRPr lang="en-US" dirty="0"/>
          </a:p>
        </p:txBody>
      </p:sp>
      <p:sp>
        <p:nvSpPr>
          <p:cNvPr id="3" name="Content Placeholder 2"/>
          <p:cNvSpPr>
            <a:spLocks noGrp="1"/>
          </p:cNvSpPr>
          <p:nvPr>
            <p:ph idx="1"/>
          </p:nvPr>
        </p:nvSpPr>
        <p:spPr>
          <a:xfrm>
            <a:off x="457200" y="1524000"/>
            <a:ext cx="8229600" cy="5065488"/>
          </a:xfrm>
        </p:spPr>
        <p:txBody>
          <a:bodyPr>
            <a:noAutofit/>
          </a:bodyPr>
          <a:lstStyle/>
          <a:p>
            <a:r>
              <a:rPr lang="en-US" sz="2000" dirty="0" smtClean="0"/>
              <a:t>_</a:t>
            </a:r>
            <a:r>
              <a:rPr lang="en-US" sz="2000" dirty="0"/>
              <a:t>id is a 12 bytes hexadecimal number which assures the uniqueness of every document. You can provide _id while inserting the document. If you don’t provide then MongoDB provides a unique id for every document. These 12 bytes first 4 bytes for the current timestamp, next 3 bytes for machine id, next 2 bytes for process id of MongoDB server and remaining 3 bytes are simple incremental </a:t>
            </a:r>
            <a:r>
              <a:rPr lang="en-US" sz="2000" dirty="0" smtClean="0"/>
              <a:t>VALUE. These </a:t>
            </a:r>
            <a:r>
              <a:rPr lang="en-US" sz="2000" dirty="0"/>
              <a:t>first nine bytes of an ObjectId guarantee its uniqueness across machines and processes for a single second. The last three bytes are simply an incrementing counter that is responsible for uniqueness within a second in a single process.</a:t>
            </a:r>
          </a:p>
          <a:p>
            <a:pPr lvl="1"/>
            <a:endParaRPr lang="en-US" sz="2000" dirty="0"/>
          </a:p>
        </p:txBody>
      </p:sp>
    </p:spTree>
    <p:extLst>
      <p:ext uri="{BB962C8B-B14F-4D97-AF65-F5344CB8AC3E}">
        <p14:creationId xmlns:p14="http://schemas.microsoft.com/office/powerpoint/2010/main" val="2547975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Mongo Import/Export</a:t>
            </a:r>
          </a:p>
        </p:txBody>
      </p:sp>
      <p:sp>
        <p:nvSpPr>
          <p:cNvPr id="3" name="Content Placeholder 2"/>
          <p:cNvSpPr>
            <a:spLocks noGrp="1"/>
          </p:cNvSpPr>
          <p:nvPr>
            <p:ph idx="1"/>
          </p:nvPr>
        </p:nvSpPr>
        <p:spPr>
          <a:xfrm>
            <a:off x="457200" y="1066800"/>
            <a:ext cx="8229600" cy="5562600"/>
          </a:xfrm>
        </p:spPr>
        <p:txBody>
          <a:bodyPr>
            <a:noAutofit/>
          </a:bodyPr>
          <a:lstStyle/>
          <a:p>
            <a:r>
              <a:rPr lang="en-US" sz="2000" dirty="0" err="1"/>
              <a:t>mongoimport</a:t>
            </a:r>
            <a:r>
              <a:rPr lang="en-US" sz="2000" dirty="0"/>
              <a:t> --port 40020 --db </a:t>
            </a:r>
            <a:r>
              <a:rPr lang="en-US" sz="2000" dirty="0" err="1"/>
              <a:t>mydb</a:t>
            </a:r>
            <a:r>
              <a:rPr lang="en-US" sz="2000" dirty="0"/>
              <a:t> --collection </a:t>
            </a:r>
            <a:r>
              <a:rPr lang="en-US" sz="2000" dirty="0" smtClean="0"/>
              <a:t>student </a:t>
            </a:r>
            <a:r>
              <a:rPr lang="en-US" sz="2000" dirty="0"/>
              <a:t>--file datasets/</a:t>
            </a:r>
            <a:r>
              <a:rPr lang="en-US" sz="2000" dirty="0" err="1"/>
              <a:t>studentdata.json</a:t>
            </a:r>
            <a:r>
              <a:rPr lang="en-US" sz="2000" dirty="0"/>
              <a:t> </a:t>
            </a:r>
            <a:r>
              <a:rPr lang="en-US" sz="2000" dirty="0" smtClean="0"/>
              <a:t>--</a:t>
            </a:r>
            <a:r>
              <a:rPr lang="en-US" sz="2000" dirty="0" err="1" smtClean="0"/>
              <a:t>upsert</a:t>
            </a:r>
            <a:endParaRPr lang="en-US" sz="2000" dirty="0" smtClean="0"/>
          </a:p>
          <a:p>
            <a:r>
              <a:rPr lang="en-US" sz="2000" dirty="0" err="1"/>
              <a:t>mongoimport</a:t>
            </a:r>
            <a:r>
              <a:rPr lang="en-US" sz="2000" dirty="0"/>
              <a:t> --port 40020 --type </a:t>
            </a:r>
            <a:r>
              <a:rPr lang="en-US" sz="2000" dirty="0" err="1"/>
              <a:t>csv</a:t>
            </a:r>
            <a:r>
              <a:rPr lang="en-US" sz="2000" dirty="0"/>
              <a:t> --</a:t>
            </a:r>
            <a:r>
              <a:rPr lang="en-US" sz="2000" dirty="0" err="1"/>
              <a:t>headerline</a:t>
            </a:r>
            <a:r>
              <a:rPr lang="en-US" sz="2000" dirty="0"/>
              <a:t> --db </a:t>
            </a:r>
            <a:r>
              <a:rPr lang="en-US" sz="2000" dirty="0" err="1"/>
              <a:t>mydb</a:t>
            </a:r>
            <a:r>
              <a:rPr lang="en-US" sz="2000" dirty="0"/>
              <a:t> --collection </a:t>
            </a:r>
            <a:r>
              <a:rPr lang="en-US" sz="2000" dirty="0" err="1" smtClean="0"/>
              <a:t>student_csv</a:t>
            </a:r>
            <a:r>
              <a:rPr lang="en-US" sz="2000" dirty="0" smtClean="0"/>
              <a:t> </a:t>
            </a:r>
            <a:r>
              <a:rPr lang="en-US" sz="2000" dirty="0"/>
              <a:t>--file </a:t>
            </a:r>
            <a:r>
              <a:rPr lang="en-US" sz="2000" dirty="0" smtClean="0"/>
              <a:t>datasets/students.csv</a:t>
            </a:r>
          </a:p>
          <a:p>
            <a:r>
              <a:rPr lang="en-US" sz="2000" dirty="0" err="1"/>
              <a:t>mongoimport</a:t>
            </a:r>
            <a:r>
              <a:rPr lang="en-US" sz="2000" dirty="0"/>
              <a:t> --port 40020 --type </a:t>
            </a:r>
            <a:r>
              <a:rPr lang="en-US" sz="2000" dirty="0" err="1"/>
              <a:t>csv</a:t>
            </a:r>
            <a:r>
              <a:rPr lang="en-US" sz="2000" dirty="0"/>
              <a:t> --</a:t>
            </a:r>
            <a:r>
              <a:rPr lang="en-US" sz="2000" dirty="0" err="1"/>
              <a:t>fieldFile</a:t>
            </a:r>
            <a:r>
              <a:rPr lang="en-US" sz="2000" dirty="0"/>
              <a:t> datasets/schema.txt --db </a:t>
            </a:r>
            <a:r>
              <a:rPr lang="en-US" sz="2000" dirty="0" err="1"/>
              <a:t>mydb</a:t>
            </a:r>
            <a:r>
              <a:rPr lang="en-US" sz="2000" dirty="0"/>
              <a:t> --collection student4 --file datasets/student_noheader.csv </a:t>
            </a:r>
            <a:r>
              <a:rPr lang="en-US" sz="2000" dirty="0" smtClean="0"/>
              <a:t>//explicitly providing schema, no space should be given between fieldnames.</a:t>
            </a:r>
            <a:endParaRPr lang="en-US" sz="2000" dirty="0"/>
          </a:p>
          <a:p>
            <a:r>
              <a:rPr lang="en-US" sz="2000" dirty="0" err="1"/>
              <a:t>mongoimport</a:t>
            </a:r>
            <a:r>
              <a:rPr lang="en-US" sz="2000" dirty="0"/>
              <a:t> --type csv </a:t>
            </a:r>
            <a:r>
              <a:rPr lang="en-US" sz="2000" dirty="0" smtClean="0"/>
              <a:t>--</a:t>
            </a:r>
            <a:r>
              <a:rPr lang="en-US" sz="2000" dirty="0" err="1" smtClean="0"/>
              <a:t>fieldFile</a:t>
            </a:r>
            <a:r>
              <a:rPr lang="en-US" sz="2000" dirty="0" smtClean="0"/>
              <a:t> /data/file.txt --db </a:t>
            </a:r>
            <a:r>
              <a:rPr lang="en-US" sz="2000" dirty="0" err="1"/>
              <a:t>mydb</a:t>
            </a:r>
            <a:r>
              <a:rPr lang="en-US" sz="2000" dirty="0"/>
              <a:t> --collection student --file student.csv </a:t>
            </a:r>
            <a:r>
              <a:rPr lang="en-US" sz="2000" dirty="0" smtClean="0"/>
              <a:t>//explicitly </a:t>
            </a:r>
            <a:r>
              <a:rPr lang="en-US" sz="2000" dirty="0"/>
              <a:t>providing </a:t>
            </a:r>
            <a:r>
              <a:rPr lang="en-US" sz="2000" dirty="0" smtClean="0"/>
              <a:t>schema from a file where each line is a fieldname.</a:t>
            </a:r>
            <a:endParaRPr lang="en-US" sz="2000" dirty="0"/>
          </a:p>
          <a:p>
            <a:r>
              <a:rPr lang="en-US" sz="2000" dirty="0" err="1" smtClean="0"/>
              <a:t>mongoexport</a:t>
            </a:r>
            <a:r>
              <a:rPr lang="en-US" sz="2000" dirty="0" smtClean="0"/>
              <a:t> </a:t>
            </a:r>
            <a:r>
              <a:rPr lang="en-US" sz="2000" dirty="0"/>
              <a:t>--db </a:t>
            </a:r>
            <a:r>
              <a:rPr lang="en-US" sz="2000" dirty="0" err="1" smtClean="0"/>
              <a:t>mydb</a:t>
            </a:r>
            <a:r>
              <a:rPr lang="en-US" sz="2000" dirty="0" smtClean="0"/>
              <a:t> --</a:t>
            </a:r>
            <a:r>
              <a:rPr lang="en-US" sz="2000" dirty="0"/>
              <a:t>collection student --out </a:t>
            </a:r>
            <a:r>
              <a:rPr lang="en-US" sz="2000" dirty="0" smtClean="0"/>
              <a:t>datasets/student-</a:t>
            </a:r>
            <a:r>
              <a:rPr lang="en-US" sz="2000" dirty="0" err="1" smtClean="0"/>
              <a:t>out.json</a:t>
            </a:r>
            <a:r>
              <a:rPr lang="en-US" sz="2000" dirty="0" smtClean="0"/>
              <a:t> </a:t>
            </a:r>
            <a:r>
              <a:rPr lang="en-US" sz="2000" dirty="0"/>
              <a:t>--</a:t>
            </a:r>
            <a:r>
              <a:rPr lang="en-US" sz="2000" dirty="0" smtClean="0"/>
              <a:t>type=json</a:t>
            </a:r>
          </a:p>
          <a:p>
            <a:r>
              <a:rPr lang="en-US" sz="2000" dirty="0" err="1"/>
              <a:t>mongoexport</a:t>
            </a:r>
            <a:r>
              <a:rPr lang="en-US" sz="2000" dirty="0"/>
              <a:t> --db </a:t>
            </a:r>
            <a:r>
              <a:rPr lang="en-US" sz="2000" dirty="0" err="1" smtClean="0"/>
              <a:t>mydb</a:t>
            </a:r>
            <a:r>
              <a:rPr lang="en-US" sz="2000" dirty="0" smtClean="0"/>
              <a:t> --</a:t>
            </a:r>
            <a:r>
              <a:rPr lang="en-US" sz="2000" dirty="0"/>
              <a:t>collection student --out </a:t>
            </a:r>
            <a:r>
              <a:rPr lang="en-US" sz="2000" dirty="0" smtClean="0"/>
              <a:t>test/student-out.csv </a:t>
            </a:r>
            <a:r>
              <a:rPr lang="en-US" sz="2000" dirty="0"/>
              <a:t>--</a:t>
            </a:r>
            <a:r>
              <a:rPr lang="en-US" sz="2000" dirty="0" smtClean="0"/>
              <a:t>type=csv --fields _</a:t>
            </a:r>
            <a:r>
              <a:rPr lang="en-US" sz="2000" dirty="0" err="1" smtClean="0"/>
              <a:t>id,name,marks</a:t>
            </a:r>
            <a:r>
              <a:rPr lang="en-US" sz="2000" dirty="0" smtClean="0"/>
              <a:t> //CSV type export mandates the --fields else give error</a:t>
            </a:r>
            <a:endParaRPr lang="en-US" sz="2000" dirty="0"/>
          </a:p>
        </p:txBody>
      </p:sp>
    </p:spTree>
    <p:extLst>
      <p:ext uri="{BB962C8B-B14F-4D97-AF65-F5344CB8AC3E}">
        <p14:creationId xmlns:p14="http://schemas.microsoft.com/office/powerpoint/2010/main" val="28979612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0F7F9817-E4A6-4983-B792-949537BB715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37479</TotalTime>
  <Words>5059</Words>
  <Application>Microsoft Office PowerPoint</Application>
  <PresentationFormat>On-screen Show (4:3)</PresentationFormat>
  <Paragraphs>459</Paragraphs>
  <Slides>42</Slides>
  <Notes>9</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Office Theme</vt:lpstr>
      <vt:lpstr>1_Office Theme</vt:lpstr>
      <vt:lpstr>No-SQL Databases Types</vt:lpstr>
      <vt:lpstr>Mongod to start using Configuration file (mongod.conf)</vt:lpstr>
      <vt:lpstr>Mongo Installation in Windows</vt:lpstr>
      <vt:lpstr>Database</vt:lpstr>
      <vt:lpstr>Database</vt:lpstr>
      <vt:lpstr>Collection</vt:lpstr>
      <vt:lpstr>Document</vt:lpstr>
      <vt:lpstr>Document</vt:lpstr>
      <vt:lpstr>Mongo Import/Export</vt:lpstr>
      <vt:lpstr>update/save/remove</vt:lpstr>
      <vt:lpstr>Query document</vt:lpstr>
      <vt:lpstr>Query document</vt:lpstr>
      <vt:lpstr>Query document</vt:lpstr>
      <vt:lpstr>MongoDB Map-Reduce</vt:lpstr>
      <vt:lpstr>Lookup</vt:lpstr>
      <vt:lpstr>Mongo Shell</vt:lpstr>
      <vt:lpstr>Index</vt:lpstr>
      <vt:lpstr>Index</vt:lpstr>
      <vt:lpstr>Index and Performance</vt:lpstr>
      <vt:lpstr>Index and Performance</vt:lpstr>
      <vt:lpstr>Index and Performance</vt:lpstr>
      <vt:lpstr>Index and Performance</vt:lpstr>
      <vt:lpstr>User Management</vt:lpstr>
      <vt:lpstr>User Management</vt:lpstr>
      <vt:lpstr>Replication</vt:lpstr>
      <vt:lpstr>Replication</vt:lpstr>
      <vt:lpstr>Replica Demo</vt:lpstr>
      <vt:lpstr>Replica Demo</vt:lpstr>
      <vt:lpstr>Replica Demo</vt:lpstr>
      <vt:lpstr>Replica Demo</vt:lpstr>
      <vt:lpstr>Replica Demo - Write Concern</vt:lpstr>
      <vt:lpstr>Write Concern</vt:lpstr>
      <vt:lpstr>Shard</vt:lpstr>
      <vt:lpstr>Shard</vt:lpstr>
      <vt:lpstr>Create another replica like before</vt:lpstr>
      <vt:lpstr>Shard Demo</vt:lpstr>
      <vt:lpstr>Shard Demo</vt:lpstr>
      <vt:lpstr>Backup and Repair</vt:lpstr>
      <vt:lpstr>Storage Engines</vt:lpstr>
      <vt:lpstr>Storage Engines</vt:lpstr>
      <vt:lpstr>CAP Theorem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soham</cp:lastModifiedBy>
  <cp:revision>3004</cp:revision>
  <dcterms:created xsi:type="dcterms:W3CDTF">2006-08-16T00:00:00Z</dcterms:created>
  <dcterms:modified xsi:type="dcterms:W3CDTF">2019-03-17T11:37:31Z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2cfbfcbb-d68e-4d69-8c2c-57e0ffb2b5bd</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MSIP_Label_c754cbb2-29ed-4ffe-af90-a08465e0dd2c_Enabled">
    <vt:lpwstr>True</vt:lpwstr>
  </property>
  <property fmtid="{D5CDD505-2E9C-101B-9397-08002B2CF9AE}" pid="8" name="MSIP_Label_c754cbb2-29ed-4ffe-af90-a08465e0dd2c_SiteId">
    <vt:lpwstr>c4b62f1d-01e0-4107-a0cc-5ac886858b23</vt:lpwstr>
  </property>
  <property fmtid="{D5CDD505-2E9C-101B-9397-08002B2CF9AE}" pid="9" name="MSIP_Label_c754cbb2-29ed-4ffe-af90-a08465e0dd2c_Ref">
    <vt:lpwstr>https://api.informationprotection.azure.com/api/c4b62f1d-01e0-4107-a0cc-5ac886858b23</vt:lpwstr>
  </property>
  <property fmtid="{D5CDD505-2E9C-101B-9397-08002B2CF9AE}" pid="10" name="MSIP_Label_c754cbb2-29ed-4ffe-af90-a08465e0dd2c_Owner">
    <vt:lpwstr>G01088147@client.barclayscorp.com</vt:lpwstr>
  </property>
  <property fmtid="{D5CDD505-2E9C-101B-9397-08002B2CF9AE}" pid="11" name="MSIP_Label_c754cbb2-29ed-4ffe-af90-a08465e0dd2c_SetDate">
    <vt:lpwstr>2018-08-21T11:59:36.7052224+05:30</vt:lpwstr>
  </property>
  <property fmtid="{D5CDD505-2E9C-101B-9397-08002B2CF9AE}" pid="12" name="MSIP_Label_c754cbb2-29ed-4ffe-af90-a08465e0dd2c_Name">
    <vt:lpwstr>Unrestricted</vt:lpwstr>
  </property>
  <property fmtid="{D5CDD505-2E9C-101B-9397-08002B2CF9AE}" pid="13" name="MSIP_Label_c754cbb2-29ed-4ffe-af90-a08465e0dd2c_Application">
    <vt:lpwstr>Microsoft Azure Information Protection</vt:lpwstr>
  </property>
  <property fmtid="{D5CDD505-2E9C-101B-9397-08002B2CF9AE}" pid="14" name="MSIP_Label_c754cbb2-29ed-4ffe-af90-a08465e0dd2c_Extended_MSFT_Method">
    <vt:lpwstr>Automatic</vt:lpwstr>
  </property>
  <property fmtid="{D5CDD505-2E9C-101B-9397-08002B2CF9AE}" pid="15" name="BarclaysDC">
    <vt:lpwstr>Unrestricted</vt:lpwstr>
  </property>
  <property fmtid="{D5CDD505-2E9C-101B-9397-08002B2CF9AE}" pid="16" name="_AdHocReviewCycleID">
    <vt:i4>32043146</vt:i4>
  </property>
  <property fmtid="{D5CDD505-2E9C-101B-9397-08002B2CF9AE}" pid="17" name="_NewReviewCycle">
    <vt:lpwstr/>
  </property>
  <property fmtid="{D5CDD505-2E9C-101B-9397-08002B2CF9AE}" pid="18" name="_EmailSubject">
    <vt:lpwstr>ppt</vt:lpwstr>
  </property>
  <property fmtid="{D5CDD505-2E9C-101B-9397-08002B2CF9AE}" pid="19" name="_AuthorEmail">
    <vt:lpwstr>SANDEEPTA.MOHANTY@barclayscorp.com</vt:lpwstr>
  </property>
  <property fmtid="{D5CDD505-2E9C-101B-9397-08002B2CF9AE}" pid="20" name="_AuthorEmailDisplayName">
    <vt:lpwstr>MOHANTY, SANDEEPTA : Group Centre</vt:lpwstr>
  </property>
</Properties>
</file>