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 id="2147483660" r:id="rId3"/>
    <p:sldMasterId id="2147483672" r:id="rId4"/>
    <p:sldMasterId id="2147483684" r:id="rId5"/>
    <p:sldMasterId id="2147483696" r:id="rId6"/>
    <p:sldMasterId id="2147483708" r:id="rId7"/>
    <p:sldMasterId id="2147483720" r:id="rId8"/>
    <p:sldMasterId id="2147483744" r:id="rId9"/>
    <p:sldMasterId id="2147483756" r:id="rId10"/>
  </p:sldMasterIdLst>
  <p:notesMasterIdLst>
    <p:notesMasterId r:id="rId49"/>
  </p:notesMasterIdLst>
  <p:handoutMasterIdLst>
    <p:handoutMasterId r:id="rId50"/>
  </p:handoutMasterIdLst>
  <p:sldIdLst>
    <p:sldId id="401" r:id="rId11"/>
    <p:sldId id="402" r:id="rId12"/>
    <p:sldId id="403" r:id="rId13"/>
    <p:sldId id="404" r:id="rId14"/>
    <p:sldId id="388" r:id="rId15"/>
    <p:sldId id="429" r:id="rId16"/>
    <p:sldId id="430" r:id="rId17"/>
    <p:sldId id="422" r:id="rId18"/>
    <p:sldId id="427" r:id="rId19"/>
    <p:sldId id="428" r:id="rId20"/>
    <p:sldId id="423" r:id="rId21"/>
    <p:sldId id="323" r:id="rId22"/>
    <p:sldId id="393" r:id="rId23"/>
    <p:sldId id="405" r:id="rId24"/>
    <p:sldId id="415" r:id="rId25"/>
    <p:sldId id="392" r:id="rId26"/>
    <p:sldId id="322" r:id="rId27"/>
    <p:sldId id="394" r:id="rId28"/>
    <p:sldId id="418" r:id="rId29"/>
    <p:sldId id="406" r:id="rId30"/>
    <p:sldId id="416" r:id="rId31"/>
    <p:sldId id="374" r:id="rId32"/>
    <p:sldId id="417" r:id="rId33"/>
    <p:sldId id="426" r:id="rId34"/>
    <p:sldId id="395" r:id="rId35"/>
    <p:sldId id="419" r:id="rId36"/>
    <p:sldId id="390" r:id="rId37"/>
    <p:sldId id="420" r:id="rId38"/>
    <p:sldId id="399" r:id="rId39"/>
    <p:sldId id="329" r:id="rId40"/>
    <p:sldId id="421" r:id="rId41"/>
    <p:sldId id="336" r:id="rId42"/>
    <p:sldId id="424" r:id="rId43"/>
    <p:sldId id="425" r:id="rId44"/>
    <p:sldId id="340" r:id="rId45"/>
    <p:sldId id="381" r:id="rId46"/>
    <p:sldId id="413" r:id="rId47"/>
    <p:sldId id="41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3" autoAdjust="0"/>
    <p:restoredTop sz="94660"/>
  </p:normalViewPr>
  <p:slideViewPr>
    <p:cSldViewPr>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3" Type="http://schemas.openxmlformats.org/officeDocument/2006/relationships/slideMaster" Target="slideMasters/slideMaster2.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handoutMaster" Target="handoutMasters/handoutMaster1.xml"/><Relationship Id="rId7" Type="http://schemas.openxmlformats.org/officeDocument/2006/relationships/slideMaster" Target="slideMasters/slideMaster6.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2" Type="http://schemas.openxmlformats.org/officeDocument/2006/relationships/slideMaster" Target="slideMasters/slideMaster1.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41" Type="http://schemas.openxmlformats.org/officeDocument/2006/relationships/slide" Target="slides/slide31.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5.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theme" Target="theme/theme1.xml"/><Relationship Id="rId5" Type="http://schemas.openxmlformats.org/officeDocument/2006/relationships/slideMaster" Target="slideMasters/slideMaster4.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notesMaster" Target="notesMasters/notesMaster1.xml"/><Relationship Id="rId10" Type="http://schemas.openxmlformats.org/officeDocument/2006/relationships/slideMaster" Target="slideMasters/slideMaster9.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viewProps" Target="viewProps.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8" Type="http://schemas.openxmlformats.org/officeDocument/2006/relationships/slideMaster" Target="slideMasters/slideMaster7.xml"/><Relationship Id="rId5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B68A7BD-9CF2-4144-A297-A0725EA8040F}" type="datetimeFigureOut">
              <a:rPr lang="en-US" smtClean="0"/>
              <a:t>1/13/2019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7B0FB-E50B-4269-A5D0-762D398BB81A}" type="slidenum">
              <a:rPr lang="en-US" smtClean="0"/>
              <a:t>‹#›</a:t>
            </a:fld>
            <a:endParaRPr lang="en-US"/>
          </a:p>
        </p:txBody>
      </p:sp>
    </p:spTree>
    <p:extLst>
      <p:ext uri="{BB962C8B-B14F-4D97-AF65-F5344CB8AC3E}">
        <p14:creationId xmlns:p14="http://schemas.microsoft.com/office/powerpoint/2010/main" val="38093430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808F61-9DE9-45A2-B79A-27ACB1C346C4}" type="datetimeFigureOut">
              <a:rPr lang="en-US" smtClean="0"/>
              <a:t>1/13/2019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4BEAEF-CCDF-4D22-91B7-1E48D28B7A43}" type="slidenum">
              <a:rPr lang="en-US" smtClean="0"/>
              <a:t>‹#›</a:t>
            </a:fld>
            <a:endParaRPr lang="en-US"/>
          </a:p>
        </p:txBody>
      </p:sp>
    </p:spTree>
    <p:extLst>
      <p:ext uri="{BB962C8B-B14F-4D97-AF65-F5344CB8AC3E}">
        <p14:creationId xmlns:p14="http://schemas.microsoft.com/office/powerpoint/2010/main" val="246596651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Shape 151"/>
          <p:cNvSpPr txBox="1">
            <a:spLocks noGrp="1"/>
          </p:cNvSpPr>
          <p:nvPr>
            <p:ph type="body" idx="1"/>
          </p:nvPr>
        </p:nvSpPr>
        <p:spPr>
          <a:xfrm>
            <a:off x="730251" y="4554538"/>
            <a:ext cx="5841999" cy="4314825"/>
          </a:xfrm>
          <a:prstGeom prst="rect">
            <a:avLst/>
          </a:prstGeom>
        </p:spPr>
        <p:txBody>
          <a:bodyPr lIns="96499" tIns="96499" rIns="96499" bIns="96499" anchor="ctr" anchorCtr="0">
            <a:noAutofit/>
          </a:bodyPr>
          <a:lstStyle/>
          <a:p>
            <a:endParaRPr/>
          </a:p>
        </p:txBody>
      </p:sp>
      <p:sp>
        <p:nvSpPr>
          <p:cNvPr id="152" name="Shape 152"/>
          <p:cNvSpPr>
            <a:spLocks noGrp="1" noRot="1" noChangeAspect="1"/>
          </p:cNvSpPr>
          <p:nvPr>
            <p:ph type="sldImg" idx="2"/>
          </p:nvPr>
        </p:nvSpPr>
        <p:spPr>
          <a:xfrm>
            <a:off x="1254125" y="719138"/>
            <a:ext cx="4794250" cy="3595687"/>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6693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25</a:t>
            </a:fld>
            <a:endParaRPr lang="en-US"/>
          </a:p>
        </p:txBody>
      </p:sp>
    </p:spTree>
    <p:extLst>
      <p:ext uri="{BB962C8B-B14F-4D97-AF65-F5344CB8AC3E}">
        <p14:creationId xmlns:p14="http://schemas.microsoft.com/office/powerpoint/2010/main" val="20278980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26</a:t>
            </a:fld>
            <a:endParaRPr lang="en-US"/>
          </a:p>
        </p:txBody>
      </p:sp>
    </p:spTree>
    <p:extLst>
      <p:ext uri="{BB962C8B-B14F-4D97-AF65-F5344CB8AC3E}">
        <p14:creationId xmlns:p14="http://schemas.microsoft.com/office/powerpoint/2010/main" val="3535977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27</a:t>
            </a:fld>
            <a:endParaRPr lang="en-US"/>
          </a:p>
        </p:txBody>
      </p:sp>
    </p:spTree>
    <p:extLst>
      <p:ext uri="{BB962C8B-B14F-4D97-AF65-F5344CB8AC3E}">
        <p14:creationId xmlns:p14="http://schemas.microsoft.com/office/powerpoint/2010/main" val="3535977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29</a:t>
            </a:fld>
            <a:endParaRPr lang="en-US"/>
          </a:p>
        </p:txBody>
      </p:sp>
    </p:spTree>
    <p:extLst>
      <p:ext uri="{BB962C8B-B14F-4D97-AF65-F5344CB8AC3E}">
        <p14:creationId xmlns:p14="http://schemas.microsoft.com/office/powerpoint/2010/main" val="2781430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30</a:t>
            </a:fld>
            <a:endParaRPr lang="en-US"/>
          </a:p>
        </p:txBody>
      </p:sp>
    </p:spTree>
    <p:extLst>
      <p:ext uri="{BB962C8B-B14F-4D97-AF65-F5344CB8AC3E}">
        <p14:creationId xmlns:p14="http://schemas.microsoft.com/office/powerpoint/2010/main" val="27814307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31</a:t>
            </a:fld>
            <a:endParaRPr lang="en-US"/>
          </a:p>
        </p:txBody>
      </p:sp>
    </p:spTree>
    <p:extLst>
      <p:ext uri="{BB962C8B-B14F-4D97-AF65-F5344CB8AC3E}">
        <p14:creationId xmlns:p14="http://schemas.microsoft.com/office/powerpoint/2010/main" val="2781430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32</a:t>
            </a:fld>
            <a:endParaRPr lang="en-US"/>
          </a:p>
        </p:txBody>
      </p:sp>
    </p:spTree>
    <p:extLst>
      <p:ext uri="{BB962C8B-B14F-4D97-AF65-F5344CB8AC3E}">
        <p14:creationId xmlns:p14="http://schemas.microsoft.com/office/powerpoint/2010/main" val="3711142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34</a:t>
            </a:fld>
            <a:endParaRPr lang="en-US"/>
          </a:p>
        </p:txBody>
      </p:sp>
    </p:spTree>
    <p:extLst>
      <p:ext uri="{BB962C8B-B14F-4D97-AF65-F5344CB8AC3E}">
        <p14:creationId xmlns:p14="http://schemas.microsoft.com/office/powerpoint/2010/main" val="3711142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35</a:t>
            </a:fld>
            <a:endParaRPr lang="en-US"/>
          </a:p>
        </p:txBody>
      </p:sp>
    </p:spTree>
    <p:extLst>
      <p:ext uri="{BB962C8B-B14F-4D97-AF65-F5344CB8AC3E}">
        <p14:creationId xmlns:p14="http://schemas.microsoft.com/office/powerpoint/2010/main" val="123699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36</a:t>
            </a:fld>
            <a:endParaRPr lang="en-US"/>
          </a:p>
        </p:txBody>
      </p:sp>
    </p:spTree>
    <p:extLst>
      <p:ext uri="{BB962C8B-B14F-4D97-AF65-F5344CB8AC3E}">
        <p14:creationId xmlns:p14="http://schemas.microsoft.com/office/powerpoint/2010/main" val="324928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5</a:t>
            </a:fld>
            <a:endParaRPr lang="en-US"/>
          </a:p>
        </p:txBody>
      </p:sp>
    </p:spTree>
    <p:extLst>
      <p:ext uri="{BB962C8B-B14F-4D97-AF65-F5344CB8AC3E}">
        <p14:creationId xmlns:p14="http://schemas.microsoft.com/office/powerpoint/2010/main" val="2908393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7</a:t>
            </a:fld>
            <a:endParaRPr lang="en-US"/>
          </a:p>
        </p:txBody>
      </p:sp>
    </p:spTree>
    <p:extLst>
      <p:ext uri="{BB962C8B-B14F-4D97-AF65-F5344CB8AC3E}">
        <p14:creationId xmlns:p14="http://schemas.microsoft.com/office/powerpoint/2010/main" val="359270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12</a:t>
            </a:fld>
            <a:endParaRPr lang="en-US"/>
          </a:p>
        </p:txBody>
      </p:sp>
    </p:spTree>
    <p:extLst>
      <p:ext uri="{BB962C8B-B14F-4D97-AF65-F5344CB8AC3E}">
        <p14:creationId xmlns:p14="http://schemas.microsoft.com/office/powerpoint/2010/main" val="8778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13</a:t>
            </a:fld>
            <a:endParaRPr lang="en-US"/>
          </a:p>
        </p:txBody>
      </p:sp>
    </p:spTree>
    <p:extLst>
      <p:ext uri="{BB962C8B-B14F-4D97-AF65-F5344CB8AC3E}">
        <p14:creationId xmlns:p14="http://schemas.microsoft.com/office/powerpoint/2010/main" val="877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15</a:t>
            </a:fld>
            <a:endParaRPr lang="en-US"/>
          </a:p>
        </p:txBody>
      </p:sp>
    </p:spTree>
    <p:extLst>
      <p:ext uri="{BB962C8B-B14F-4D97-AF65-F5344CB8AC3E}">
        <p14:creationId xmlns:p14="http://schemas.microsoft.com/office/powerpoint/2010/main" val="87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16</a:t>
            </a:fld>
            <a:endParaRPr lang="en-US"/>
          </a:p>
        </p:txBody>
      </p:sp>
    </p:spTree>
    <p:extLst>
      <p:ext uri="{BB962C8B-B14F-4D97-AF65-F5344CB8AC3E}">
        <p14:creationId xmlns:p14="http://schemas.microsoft.com/office/powerpoint/2010/main" val="8778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17</a:t>
            </a:fld>
            <a:endParaRPr lang="en-US"/>
          </a:p>
        </p:txBody>
      </p:sp>
    </p:spTree>
    <p:extLst>
      <p:ext uri="{BB962C8B-B14F-4D97-AF65-F5344CB8AC3E}">
        <p14:creationId xmlns:p14="http://schemas.microsoft.com/office/powerpoint/2010/main" val="3706322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4BEAEF-CCDF-4D22-91B7-1E48D28B7A43}" type="slidenum">
              <a:rPr lang="en-US" smtClean="0"/>
              <a:t>22</a:t>
            </a:fld>
            <a:endParaRPr lang="en-US"/>
          </a:p>
        </p:txBody>
      </p:sp>
    </p:spTree>
    <p:extLst>
      <p:ext uri="{BB962C8B-B14F-4D97-AF65-F5344CB8AC3E}">
        <p14:creationId xmlns:p14="http://schemas.microsoft.com/office/powerpoint/2010/main" val="202789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9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429338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71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71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40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065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1638070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958570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866531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963585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9166735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819198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685891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4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4750415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40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27213444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40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78"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7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13203814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402"/>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816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23868994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078763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6785599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561552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876797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779258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7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2288653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42"/>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1086955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402"/>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13897130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402"/>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76"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67"/>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12769776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9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5829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42204892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549552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298380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843976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57086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6905586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38219387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3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9844248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9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38512823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9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7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6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31969206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88"/>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26826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8033470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9890523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9378924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4192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2887706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2437234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9704997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2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8605725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8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5785844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8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69"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53"/>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21289616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78"/>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133772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936527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696073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431500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8101241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38003694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9469071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71256736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18"/>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84348059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7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16043162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78"/>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64"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43"/>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319330286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6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13753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3540516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554836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2"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7265587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4016873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1597436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4956722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76"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6"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9735107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90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59957296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5"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3"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6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380244779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6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58"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3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185721890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3737682" y="3505200"/>
            <a:ext cx="4972564" cy="1524000"/>
          </a:xfrm>
        </p:spPr>
        <p:txBody>
          <a:bodyPr anchor="t">
            <a:normAutofit/>
          </a:bodyPr>
          <a:lstStyle>
            <a:lvl1pPr algn="l">
              <a:defRPr sz="2400" b="1">
                <a:solidFill>
                  <a:schemeClr val="accent1"/>
                </a:solidFill>
              </a:defRPr>
            </a:lvl1pPr>
          </a:lstStyle>
          <a:p>
            <a:r>
              <a:rPr lang="en-US" dirty="0"/>
              <a:t>Click to edit Master title style</a:t>
            </a:r>
          </a:p>
        </p:txBody>
      </p:sp>
      <p:sp>
        <p:nvSpPr>
          <p:cNvPr id="3" name="Subtitle 2"/>
          <p:cNvSpPr>
            <a:spLocks noGrp="1"/>
          </p:cNvSpPr>
          <p:nvPr>
            <p:ph type="subTitle" idx="1"/>
          </p:nvPr>
        </p:nvSpPr>
        <p:spPr bwMode="gray">
          <a:xfrm>
            <a:off x="3737682" y="3813048"/>
            <a:ext cx="4972564" cy="762000"/>
          </a:xfrm>
        </p:spPr>
        <p:txBody>
          <a:bodyPr>
            <a:normAutofit/>
          </a:bodyPr>
          <a:lstStyle>
            <a:lvl1pPr marL="0" indent="0" algn="l">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Rectangle 11"/>
          <p:cNvSpPr/>
          <p:nvPr userDrawn="1"/>
        </p:nvSpPr>
        <p:spPr bwMode="gray">
          <a:xfrm>
            <a:off x="351693" y="6453536"/>
            <a:ext cx="3094892" cy="3917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5" name="TextBox 4"/>
          <p:cNvSpPr txBox="1">
            <a:spLocks/>
          </p:cNvSpPr>
          <p:nvPr userDrawn="1"/>
        </p:nvSpPr>
        <p:spPr bwMode="gray">
          <a:xfrm>
            <a:off x="3698725" y="6396336"/>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a:t>
            </a:r>
            <a:r>
              <a:rPr lang="en-US" sz="1200" b="1" dirty="0">
                <a:solidFill>
                  <a:prstClr val="black">
                    <a:lumMod val="65000"/>
                    <a:lumOff val="35000"/>
                  </a:prstClr>
                </a:solidFill>
              </a:rPr>
              <a:t> </a:t>
            </a:r>
            <a:r>
              <a:rPr lang="en-US" sz="1200" dirty="0">
                <a:solidFill>
                  <a:prstClr val="black">
                    <a:lumMod val="65000"/>
                    <a:lumOff val="35000"/>
                  </a:prstClr>
                </a:solidFill>
              </a:rPr>
              <a:t>www.edupristine.com</a:t>
            </a:r>
            <a:endParaRPr lang="en-US" sz="1200" b="1" dirty="0">
              <a:solidFill>
                <a:prstClr val="black">
                  <a:lumMod val="65000"/>
                  <a:lumOff val="35000"/>
                </a:prstClr>
              </a:solidFill>
            </a:endParaRP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a:off x="3789626" y="3048000"/>
            <a:ext cx="4923692" cy="108268"/>
            <a:chOff x="-76200" y="3048000"/>
            <a:chExt cx="4267200" cy="108268"/>
          </a:xfrm>
        </p:grpSpPr>
        <p:cxnSp>
          <p:nvCxnSpPr>
            <p:cNvPr id="16" name="Straight Connector 15"/>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2395916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2"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
        <p:nvSpPr>
          <p:cNvPr id="15" name="Text Placeholder 14"/>
          <p:cNvSpPr>
            <a:spLocks noGrp="1"/>
          </p:cNvSpPr>
          <p:nvPr>
            <p:ph type="body" sz="quarter" idx="13"/>
          </p:nvPr>
        </p:nvSpPr>
        <p:spPr>
          <a:xfrm>
            <a:off x="1407" y="2994660"/>
            <a:ext cx="9141186" cy="868680"/>
          </a:xfrm>
          <a:solidFill>
            <a:schemeClr val="tx2"/>
          </a:solidFill>
        </p:spPr>
        <p:txBody>
          <a:bodyPr anchor="ctr"/>
          <a:lstStyle>
            <a:lvl1pPr algn="ctr">
              <a:defRPr sz="2200" b="1">
                <a:solidFill>
                  <a:schemeClr val="bg1"/>
                </a:solidFill>
              </a:defRPr>
            </a:lvl1pPr>
            <a:lvl2pPr algn="ctr">
              <a:buClr>
                <a:schemeClr val="bg1"/>
              </a:buClr>
              <a:defRPr sz="1800" b="1">
                <a:solidFill>
                  <a:schemeClr val="bg1"/>
                </a:solidFill>
              </a:defRPr>
            </a:lvl2pPr>
            <a:lvl3pPr algn="ctr">
              <a:buClr>
                <a:schemeClr val="bg1"/>
              </a:buClr>
              <a:defRPr sz="1400" b="1">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Tree>
    <p:extLst>
      <p:ext uri="{BB962C8B-B14F-4D97-AF65-F5344CB8AC3E}">
        <p14:creationId xmlns:p14="http://schemas.microsoft.com/office/powerpoint/2010/main" val="4018822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12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 concept pag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Text Placeholder 3"/>
          <p:cNvSpPr>
            <a:spLocks noGrp="1"/>
          </p:cNvSpPr>
          <p:nvPr>
            <p:ph type="body" sz="half" idx="2"/>
          </p:nvPr>
        </p:nvSpPr>
        <p:spPr bwMode="gray">
          <a:xfrm>
            <a:off x="492369" y="1092200"/>
            <a:ext cx="8211312" cy="5041900"/>
          </a:xfrm>
        </p:spPr>
        <p:txBody>
          <a:bodyPr>
            <a:normAutofit/>
          </a:bodyP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lang="en-US" sz="1700" kern="1200" dirty="0" smtClean="0">
                <a:solidFill>
                  <a:schemeClr val="tx1"/>
                </a:solidFill>
                <a:latin typeface="+mn-lt"/>
                <a:ea typeface="+mn-ea"/>
                <a:cs typeface="+mn-cs"/>
              </a:defRPr>
            </a:lvl1pPr>
            <a:lvl2pPr marL="400050" marR="0" indent="-400050" algn="l" defTabSz="914400" rtl="0" eaLnBrk="1" fontAlgn="auto" latinLnBrk="0" hangingPunct="1">
              <a:lnSpc>
                <a:spcPct val="100000"/>
              </a:lnSpc>
              <a:spcBef>
                <a:spcPts val="800"/>
              </a:spcBef>
              <a:spcAft>
                <a:spcPts val="900"/>
              </a:spcAft>
              <a:buClr>
                <a:srgbClr val="376092"/>
              </a:buClr>
              <a:buSzTx/>
              <a:buFont typeface="+mj-lt"/>
              <a:buAutoNum type="romanUcPeriod"/>
              <a:tabLst/>
              <a:defRPr lang="en-US" sz="1700" kern="1200" dirty="0" smtClean="0">
                <a:solidFill>
                  <a:schemeClr val="tx1">
                    <a:lumMod val="50000"/>
                    <a:lumOff val="50000"/>
                  </a:schemeClr>
                </a:solidFill>
                <a:latin typeface="+mn-lt"/>
                <a:ea typeface="+mn-ea"/>
                <a:cs typeface="+mn-cs"/>
              </a:defRPr>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5425" marR="0" lvl="1" indent="-225425" algn="l" defTabSz="914400" rtl="0" eaLnBrk="1" fontAlgn="auto" latinLnBrk="0" hangingPunct="1">
              <a:lnSpc>
                <a:spcPct val="100000"/>
              </a:lnSpc>
              <a:spcBef>
                <a:spcPct val="20000"/>
              </a:spcBef>
              <a:spcAft>
                <a:spcPts val="0"/>
              </a:spcAft>
              <a:buClr>
                <a:schemeClr val="tx2"/>
              </a:buClr>
              <a:buSzTx/>
              <a:buFont typeface="Wingdings" pitchFamily="2" charset="2"/>
              <a:buChar char="§"/>
              <a:tabLst/>
              <a:defRPr/>
            </a:pPr>
            <a:r>
              <a:rPr lang="en-US" dirty="0"/>
              <a:t>Click to edit Master text styles</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0"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7405784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Agenda page">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bwMode="gray">
          <a:xfrm>
            <a:off x="0" y="762000"/>
            <a:ext cx="9144000" cy="60960"/>
            <a:chOff x="0" y="762000"/>
            <a:chExt cx="9906000" cy="60960"/>
          </a:xfrm>
        </p:grpSpPr>
        <p:cxnSp>
          <p:nvCxnSpPr>
            <p:cNvPr id="9" name="Straight Connector 8"/>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 name="Title 1"/>
          <p:cNvSpPr>
            <a:spLocks noGrp="1"/>
          </p:cNvSpPr>
          <p:nvPr userDrawn="1">
            <p:ph type="title"/>
          </p:nvPr>
        </p:nvSpPr>
        <p:spPr bwMode="gray">
          <a:xfrm>
            <a:off x="492369" y="64008"/>
            <a:ext cx="7475572" cy="704088"/>
          </a:xfrm>
        </p:spPr>
        <p:txBody>
          <a:bodyPr anchor="b">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14" name="Text Placeholder 13"/>
          <p:cNvSpPr>
            <a:spLocks noGrp="1"/>
          </p:cNvSpPr>
          <p:nvPr userDrawn="1">
            <p:ph type="body" sz="quarter" idx="13"/>
          </p:nvPr>
        </p:nvSpPr>
        <p:spPr bwMode="gray">
          <a:xfrm>
            <a:off x="492370" y="1092200"/>
            <a:ext cx="8206212" cy="5041900"/>
          </a:xfrm>
        </p:spPr>
        <p:txBody>
          <a:bodyPr/>
          <a:lstStyle>
            <a:lvl2pPr>
              <a:spcAft>
                <a:spcPts val="400"/>
              </a:spcAft>
              <a:buClr>
                <a:srgbClr val="1F497D"/>
              </a:buClr>
              <a:defRPr lang="en-US" sz="1700" kern="1200" dirty="0" smtClean="0">
                <a:solidFill>
                  <a:schemeClr val="tx1">
                    <a:lumMod val="50000"/>
                    <a:lumOff val="50000"/>
                  </a:schemeClr>
                </a:solidFill>
                <a:latin typeface="+mn-lt"/>
                <a:ea typeface="+mn-ea"/>
                <a:cs typeface="+mn-cs"/>
              </a:defRPr>
            </a:lvl2pPr>
            <a:lvl3pPr>
              <a:spcBef>
                <a:spcPts val="300"/>
              </a:spcBef>
              <a:buClr>
                <a:srgbClr val="595959"/>
              </a:buClr>
              <a:defRPr lang="en-US" sz="1500" kern="1200" dirty="0" smtClean="0">
                <a:solidFill>
                  <a:schemeClr val="tx1">
                    <a:lumMod val="50000"/>
                    <a:lumOff val="50000"/>
                  </a:schemeClr>
                </a:solidFill>
                <a:latin typeface="+mn-lt"/>
                <a:ea typeface="+mn-ea"/>
                <a:cs typeface="+mn-cs"/>
              </a:defRPr>
            </a:lvl3pPr>
            <a:lvl4pPr>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a:spcBef>
                <a:spcPts val="200"/>
              </a:spcBef>
              <a:spcAft>
                <a:spcPts val="200"/>
              </a:spcAft>
              <a:buClr>
                <a:srgbClr val="4F81BD"/>
              </a:buClr>
              <a:defRPr lang="en-US" sz="1300" kern="1200" dirty="0" smtClean="0">
                <a:solidFill>
                  <a:schemeClr val="tx1">
                    <a:lumMod val="50000"/>
                    <a:lumOff val="50000"/>
                  </a:schemeClr>
                </a:solidFill>
                <a:latin typeface="+mn-lt"/>
                <a:ea typeface="+mn-ea"/>
                <a:cs typeface="+mn-cs"/>
              </a:defRPr>
            </a:lvl5pPr>
          </a:lstStyle>
          <a:p>
            <a:pPr marL="225425" lvl="1" indent="-225425" algn="l" defTabSz="914400" rtl="0" eaLnBrk="1" latinLnBrk="0" hangingPunct="1">
              <a:spcBef>
                <a:spcPts val="400"/>
              </a:spcBef>
              <a:spcAft>
                <a:spcPts val="300"/>
              </a:spcAft>
              <a:buClr>
                <a:schemeClr val="tx2"/>
              </a:buClr>
              <a:buFont typeface="Wingdings" pitchFamily="2" charset="2"/>
              <a:buChar char="§"/>
            </a:pPr>
            <a:r>
              <a:rPr lang="en-US" dirty="0"/>
              <a:t>Click to edit Master text styles</a:t>
            </a:r>
          </a:p>
          <a:p>
            <a:pPr marL="463550" lvl="2" indent="-238125" algn="l" defTabSz="914400" rtl="0" eaLnBrk="1" latinLnBrk="0" hangingPunct="1">
              <a:spcBef>
                <a:spcPts val="600"/>
              </a:spcBef>
              <a:spcAft>
                <a:spcPts val="300"/>
              </a:spcAft>
              <a:buClr>
                <a:schemeClr val="tx1">
                  <a:lumMod val="65000"/>
                  <a:lumOff val="35000"/>
                </a:schemeClr>
              </a:buClr>
              <a:buFont typeface="Calibri" pitchFamily="34" charset="0"/>
              <a:buChar char="•"/>
            </a:pPr>
            <a:r>
              <a:rPr lang="en-US" dirty="0"/>
              <a:t>Second level</a:t>
            </a:r>
          </a:p>
          <a:p>
            <a:pPr marL="688975" lvl="3" indent="-225425" algn="l" defTabSz="914400" rtl="0" eaLnBrk="1" latinLnBrk="0" hangingPunct="1">
              <a:spcBef>
                <a:spcPts val="200"/>
              </a:spcBef>
              <a:spcAft>
                <a:spcPts val="200"/>
              </a:spcAft>
              <a:buClr>
                <a:schemeClr val="accent6"/>
              </a:buClr>
              <a:buFont typeface="Arial" pitchFamily="34" charset="0"/>
              <a:buChar char="–"/>
            </a:pPr>
            <a:r>
              <a:rPr lang="en-US" dirty="0"/>
              <a:t>Third level</a:t>
            </a:r>
          </a:p>
          <a:p>
            <a:pPr marL="901700" lvl="4" indent="-212725" algn="l" defTabSz="914400" rtl="0" eaLnBrk="1" latinLnBrk="0" hangingPunct="1">
              <a:spcBef>
                <a:spcPts val="600"/>
              </a:spcBef>
              <a:spcAft>
                <a:spcPts val="300"/>
              </a:spcAft>
              <a:buClr>
                <a:schemeClr val="accent1"/>
              </a:buClr>
              <a:buSzPct val="100000"/>
              <a:buFont typeface="Wingdings" pitchFamily="2" charset="2"/>
              <a:buChar char="§"/>
            </a:pPr>
            <a:r>
              <a:rPr lang="en-US" dirty="0"/>
              <a:t>Fourth level</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12052862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idx="1"/>
          </p:nvPr>
        </p:nvSpPr>
        <p:spPr bwMode="gray">
          <a:xfrm>
            <a:off x="492369" y="1092200"/>
            <a:ext cx="8229600" cy="5041900"/>
          </a:xfrm>
        </p:spPr>
        <p:txBody>
          <a:bodyPr/>
          <a:lstStyle>
            <a:lvl3pPr>
              <a:spcBef>
                <a:spcPts val="300"/>
              </a:spcBef>
              <a:spcAft>
                <a:spcPts val="300"/>
              </a:spcAft>
              <a:defRPr/>
            </a:lvl3pPr>
            <a:lvl4pPr>
              <a:spcBef>
                <a:spcPts val="200"/>
              </a:spcBef>
              <a:spcAft>
                <a:spcPts val="200"/>
              </a:spcAft>
              <a:defRPr/>
            </a:lvl4pPr>
            <a:lvl5pPr>
              <a:spcBef>
                <a:spcPts val="200"/>
              </a:spcBef>
              <a:spcAft>
                <a:spcPts val="200"/>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cxnSp>
        <p:nvCxnSpPr>
          <p:cNvPr id="11" name="Straight Connector 10"/>
          <p:cNvCxnSpPr/>
          <p:nvPr userDrawn="1"/>
        </p:nvCxnSpPr>
        <p:spPr bwMode="gray">
          <a:xfrm>
            <a:off x="0" y="762000"/>
            <a:ext cx="9144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144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8"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29075470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Section Header (Tab Slide)">
    <p:spTree>
      <p:nvGrpSpPr>
        <p:cNvPr id="1" name=""/>
        <p:cNvGrpSpPr/>
        <p:nvPr/>
      </p:nvGrpSpPr>
      <p:grpSpPr>
        <a:xfrm>
          <a:off x="0" y="0"/>
          <a:ext cx="0" cy="0"/>
          <a:chOff x="0" y="0"/>
          <a:chExt cx="0" cy="0"/>
        </a:xfrm>
      </p:grpSpPr>
      <p:grpSp>
        <p:nvGrpSpPr>
          <p:cNvPr id="10" name="Group 7"/>
          <p:cNvGrpSpPr/>
          <p:nvPr userDrawn="1"/>
        </p:nvGrpSpPr>
        <p:grpSpPr bwMode="gray">
          <a:xfrm>
            <a:off x="0" y="762000"/>
            <a:ext cx="9144000" cy="60960"/>
            <a:chOff x="0" y="762000"/>
            <a:chExt cx="9906000" cy="60960"/>
          </a:xfrm>
        </p:grpSpPr>
        <p:cxnSp>
          <p:nvCxnSpPr>
            <p:cNvPr id="11" name="Straight Connector 10"/>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9" name="Content Placeholder 8"/>
          <p:cNvSpPr>
            <a:spLocks noGrp="1"/>
          </p:cNvSpPr>
          <p:nvPr>
            <p:ph sz="quarter" idx="10"/>
          </p:nvPr>
        </p:nvSpPr>
        <p:spPr>
          <a:xfrm>
            <a:off x="492369" y="1092200"/>
            <a:ext cx="8229600" cy="5041900"/>
          </a:xfrm>
        </p:spPr>
        <p:txBody>
          <a:bodyPr/>
          <a:lstStyle>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pic>
        <p:nvPicPr>
          <p:cNvPr id="13"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49486741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3" name="Content Placeholder 2"/>
          <p:cNvSpPr>
            <a:spLocks noGrp="1"/>
          </p:cNvSpPr>
          <p:nvPr>
            <p:ph sz="half" idx="1"/>
          </p:nvPr>
        </p:nvSpPr>
        <p:spPr bwMode="gray">
          <a:xfrm>
            <a:off x="492369" y="1092200"/>
            <a:ext cx="4003431"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bwMode="gray">
          <a:xfrm>
            <a:off x="4697385" y="1092200"/>
            <a:ext cx="4000852" cy="5041900"/>
          </a:xfrm>
        </p:spPr>
        <p:txBody>
          <a:bodyPr/>
          <a:lstStyle>
            <a:lvl1pPr>
              <a:defRPr sz="1700"/>
            </a:lvl1pPr>
            <a:lvl2pPr>
              <a:defRPr sz="1700"/>
            </a:lvl2pPr>
            <a:lvl3pPr>
              <a:defRPr sz="1500"/>
            </a:lvl3pPr>
            <a:lvl4pPr>
              <a:defRPr sz="1500"/>
            </a:lvl4pPr>
            <a:lvl5pPr>
              <a:defRPr sz="13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1" name="Group 7"/>
          <p:cNvGrpSpPr/>
          <p:nvPr userDrawn="1"/>
        </p:nvGrpSpPr>
        <p:grpSpPr bwMode="gray">
          <a:xfrm>
            <a:off x="0" y="762000"/>
            <a:ext cx="9144000" cy="60960"/>
            <a:chOff x="0" y="762000"/>
            <a:chExt cx="9906000" cy="60960"/>
          </a:xfrm>
        </p:grpSpPr>
        <p:cxnSp>
          <p:nvCxnSpPr>
            <p:cNvPr id="12" name="Straight Connector 11"/>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4"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176021403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4" name="Content Placeholder 3"/>
          <p:cNvSpPr>
            <a:spLocks noGrp="1"/>
          </p:cNvSpPr>
          <p:nvPr>
            <p:ph sz="half" idx="2"/>
          </p:nvPr>
        </p:nvSpPr>
        <p:spPr bwMode="gray">
          <a:xfrm>
            <a:off x="492369" y="1092200"/>
            <a:ext cx="5275385"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p:nvPr>
        </p:nvSpPr>
        <p:spPr bwMode="gray">
          <a:xfrm>
            <a:off x="5908432" y="1092200"/>
            <a:ext cx="2778369" cy="5041900"/>
          </a:xfrm>
        </p:spPr>
        <p:txBody>
          <a:bodyPr/>
          <a:lstStyle>
            <a:lvl1pPr>
              <a:defRPr sz="1700"/>
            </a:lvl1pPr>
            <a:lvl2pPr>
              <a:defRPr sz="1700"/>
            </a:lvl2pPr>
            <a:lvl3pPr>
              <a:defRPr sz="1500"/>
            </a:lvl3pPr>
            <a:lvl4pPr>
              <a:defRPr sz="1500"/>
            </a:lvl4pPr>
            <a:lvl5pPr>
              <a:defRPr sz="13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14" name="Group 7"/>
          <p:cNvGrpSpPr/>
          <p:nvPr userDrawn="1"/>
        </p:nvGrpSpPr>
        <p:grpSpPr bwMode="gray">
          <a:xfrm>
            <a:off x="0" y="762000"/>
            <a:ext cx="9144000" cy="60960"/>
            <a:chOff x="0" y="762000"/>
            <a:chExt cx="9906000" cy="60960"/>
          </a:xfrm>
        </p:grpSpPr>
        <p:cxnSp>
          <p:nvCxnSpPr>
            <p:cNvPr id="15" name="Straight Connector 14"/>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1"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48327870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92369" y="64008"/>
            <a:ext cx="7475572" cy="704088"/>
          </a:xfrm>
        </p:spPr>
        <p:txBody>
          <a:bodyPr>
            <a:normAutofit/>
          </a:bodyPr>
          <a:lstStyle>
            <a:lvl1pPr algn="l" defTabSz="914400" rtl="0" eaLnBrk="1" latinLnBrk="0" hangingPunct="1">
              <a:lnSpc>
                <a:spcPts val="2200"/>
              </a:lnSpc>
              <a:spcBef>
                <a:spcPct val="0"/>
              </a:spcBef>
              <a:buNone/>
              <a:defRPr lang="en-US" sz="2200" b="1" kern="1200" dirty="0">
                <a:solidFill>
                  <a:schemeClr val="tx1"/>
                </a:solidFill>
                <a:latin typeface="+mj-lt"/>
                <a:ea typeface="+mj-ea"/>
                <a:cs typeface="+mj-cs"/>
              </a:defRPr>
            </a:lvl1pPr>
          </a:lstStyle>
          <a:p>
            <a:r>
              <a:rPr lang="en-US" dirty="0"/>
              <a:t>Click to edit Master title style</a:t>
            </a:r>
          </a:p>
        </p:txBody>
      </p:sp>
      <p:sp>
        <p:nvSpPr>
          <p:cNvPr id="6" name="Slide Number Placeholder 5"/>
          <p:cNvSpPr>
            <a:spLocks noGrp="1"/>
          </p:cNvSpPr>
          <p:nvPr>
            <p:ph type="sldNum" sz="quarter" idx="12"/>
          </p:nvPr>
        </p:nvSpPr>
        <p:spPr bwMode="gray">
          <a:xfrm>
            <a:off x="8686800" y="6492876"/>
            <a:ext cx="457200" cy="365125"/>
          </a:xfrm>
        </p:spPr>
        <p:txBody>
          <a:body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grpSp>
        <p:nvGrpSpPr>
          <p:cNvPr id="9" name="Group 7"/>
          <p:cNvGrpSpPr/>
          <p:nvPr userDrawn="1"/>
        </p:nvGrpSpPr>
        <p:grpSpPr bwMode="gray">
          <a:xfrm>
            <a:off x="0" y="762000"/>
            <a:ext cx="9144000" cy="60960"/>
            <a:chOff x="0" y="762000"/>
            <a:chExt cx="9906000" cy="60960"/>
          </a:xfrm>
        </p:grpSpPr>
        <p:cxnSp>
          <p:nvCxnSpPr>
            <p:cNvPr id="10" name="Straight Connector 9"/>
            <p:cNvCxnSpPr/>
            <p:nvPr userDrawn="1"/>
          </p:nvCxnSpPr>
          <p:spPr bwMode="gray">
            <a:xfrm>
              <a:off x="0" y="762000"/>
              <a:ext cx="9906000" cy="1588"/>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bwMode="gray">
            <a:xfrm>
              <a:off x="0" y="821372"/>
              <a:ext cx="9906000" cy="1588"/>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8017096" y="7430"/>
            <a:ext cx="965712" cy="654558"/>
          </a:xfrm>
          <a:prstGeom prst="rect">
            <a:avLst/>
          </a:prstGeom>
          <a:noFill/>
        </p:spPr>
      </p:pic>
    </p:spTree>
    <p:extLst>
      <p:ext uri="{BB962C8B-B14F-4D97-AF65-F5344CB8AC3E}">
        <p14:creationId xmlns:p14="http://schemas.microsoft.com/office/powerpoint/2010/main" val="322682249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2" name="Title 1"/>
          <p:cNvSpPr>
            <a:spLocks noGrp="1"/>
          </p:cNvSpPr>
          <p:nvPr>
            <p:ph type="title"/>
          </p:nvPr>
        </p:nvSpPr>
        <p:spPr bwMode="gray">
          <a:xfrm>
            <a:off x="3985844" y="3709792"/>
            <a:ext cx="2265487" cy="566738"/>
          </a:xfrm>
        </p:spPr>
        <p:txBody>
          <a:bodyPr lIns="0" anchor="t">
            <a:normAutofit/>
          </a:bodyPr>
          <a:lstStyle>
            <a:lvl1pPr algn="l">
              <a:defRPr sz="1400" b="0">
                <a:solidFill>
                  <a:schemeClr val="tx1">
                    <a:lumMod val="50000"/>
                    <a:lumOff val="50000"/>
                  </a:schemeClr>
                </a:solidFill>
              </a:defRPr>
            </a:lvl1pPr>
          </a:lstStyle>
          <a:p>
            <a:r>
              <a:rPr lang="en-US" dirty="0"/>
              <a:t>Click to edit Master title style</a:t>
            </a:r>
          </a:p>
        </p:txBody>
      </p:sp>
      <p:grpSp>
        <p:nvGrpSpPr>
          <p:cNvPr id="14" name="Group 13"/>
          <p:cNvGrpSpPr/>
          <p:nvPr userDrawn="1"/>
        </p:nvGrpSpPr>
        <p:grpSpPr bwMode="gray">
          <a:xfrm>
            <a:off x="1" y="3048000"/>
            <a:ext cx="3868614" cy="108268"/>
            <a:chOff x="-76200" y="3048000"/>
            <a:chExt cx="4267200" cy="108268"/>
          </a:xfrm>
        </p:grpSpPr>
        <p:cxnSp>
          <p:nvCxnSpPr>
            <p:cNvPr id="15" name="Straight Connector 14"/>
            <p:cNvCxnSpPr/>
            <p:nvPr userDrawn="1"/>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17" name="Title 1"/>
          <p:cNvSpPr txBox="1">
            <a:spLocks/>
          </p:cNvSpPr>
          <p:nvPr userDrawn="1"/>
        </p:nvSpPr>
        <p:spPr bwMode="gray">
          <a:xfrm>
            <a:off x="3949463" y="2819400"/>
            <a:ext cx="4771292" cy="566738"/>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2800" dirty="0">
                <a:solidFill>
                  <a:srgbClr val="1F497D"/>
                </a:solidFill>
              </a:rPr>
              <a:t>Thank you!</a:t>
            </a:r>
          </a:p>
        </p:txBody>
      </p:sp>
      <p:sp>
        <p:nvSpPr>
          <p:cNvPr id="19" name="Title 1"/>
          <p:cNvSpPr txBox="1">
            <a:spLocks/>
          </p:cNvSpPr>
          <p:nvPr userDrawn="1"/>
        </p:nvSpPr>
        <p:spPr bwMode="gray">
          <a:xfrm>
            <a:off x="3945067" y="3352800"/>
            <a:ext cx="4771292" cy="381000"/>
          </a:xfrm>
          <a:prstGeom prst="rect">
            <a:avLst/>
          </a:prstGeom>
        </p:spPr>
        <p:txBody>
          <a:bodyPr vert="horz" lIns="45720" tIns="45720" rIns="45720" bIns="45720" rtlCol="0" anchor="ctr" anchorCtr="0">
            <a:normAutofit/>
          </a:bodyPr>
          <a:lstStyle>
            <a:lvl1pPr algn="l">
              <a:defRPr sz="2000" b="1"/>
            </a:lvl1pPr>
          </a:lstStyle>
          <a:p>
            <a:pPr>
              <a:lnSpc>
                <a:spcPts val="2200"/>
              </a:lnSpc>
              <a:spcBef>
                <a:spcPct val="0"/>
              </a:spcBef>
              <a:defRPr/>
            </a:pPr>
            <a:r>
              <a:rPr lang="en-US" sz="1800" i="1" dirty="0">
                <a:solidFill>
                  <a:prstClr val="black">
                    <a:lumMod val="50000"/>
                    <a:lumOff val="50000"/>
                  </a:prstClr>
                </a:solidFill>
              </a:rPr>
              <a:t>Contact:</a:t>
            </a:r>
          </a:p>
        </p:txBody>
      </p:sp>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spTree>
    <p:extLst>
      <p:ext uri="{BB962C8B-B14F-4D97-AF65-F5344CB8AC3E}">
        <p14:creationId xmlns:p14="http://schemas.microsoft.com/office/powerpoint/2010/main" val="47442317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hank You Slide">
    <p:spTree>
      <p:nvGrpSpPr>
        <p:cNvPr id="1" name=""/>
        <p:cNvGrpSpPr/>
        <p:nvPr/>
      </p:nvGrpSpPr>
      <p:grpSpPr>
        <a:xfrm>
          <a:off x="0" y="0"/>
          <a:ext cx="0" cy="0"/>
          <a:chOff x="0" y="0"/>
          <a:chExt cx="0" cy="0"/>
        </a:xfrm>
      </p:grpSpPr>
      <p:sp>
        <p:nvSpPr>
          <p:cNvPr id="21" name="Rectangle 20"/>
          <p:cNvSpPr/>
          <p:nvPr userDrawn="1"/>
        </p:nvSpPr>
        <p:spPr bwMode="gray">
          <a:xfrm>
            <a:off x="351693" y="6447534"/>
            <a:ext cx="3545058" cy="3977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TextBox 4"/>
          <p:cNvSpPr txBox="1">
            <a:spLocks/>
          </p:cNvSpPr>
          <p:nvPr userDrawn="1"/>
        </p:nvSpPr>
        <p:spPr bwMode="gray">
          <a:xfrm>
            <a:off x="3884611" y="6396336"/>
            <a:ext cx="2895600" cy="276999"/>
          </a:xfrm>
          <a:prstGeom prst="rect">
            <a:avLst/>
          </a:prstGeom>
          <a:noFill/>
        </p:spPr>
        <p:txBody>
          <a:bodyPr vert="horz" wrap="square" lIns="91440" tIns="45720" rIns="91440" bIns="4572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b="1" dirty="0">
                <a:solidFill>
                  <a:prstClr val="black">
                    <a:lumMod val="65000"/>
                    <a:lumOff val="35000"/>
                  </a:prstClr>
                </a:solidFill>
              </a:rPr>
              <a:t>© EduPristine </a:t>
            </a:r>
            <a:r>
              <a:rPr lang="en-US" sz="1200" dirty="0">
                <a:solidFill>
                  <a:prstClr val="black">
                    <a:lumMod val="65000"/>
                    <a:lumOff val="35000"/>
                  </a:prstClr>
                </a:solidFill>
              </a:rPr>
              <a:t>– www.edupristine.com</a:t>
            </a:r>
          </a:p>
        </p:txBody>
      </p:sp>
      <p:pic>
        <p:nvPicPr>
          <p:cNvPr id="12" name="Picture 2" descr="D:\Pristine Template\Pristine Logo\Logo _Final_12 (png).png"/>
          <p:cNvPicPr>
            <a:picLocks noChangeAspect="1" noChangeArrowheads="1"/>
          </p:cNvPicPr>
          <p:nvPr userDrawn="1"/>
        </p:nvPicPr>
        <p:blipFill>
          <a:blip r:embed="rId2" cstate="print"/>
          <a:srcRect/>
          <a:stretch>
            <a:fillRect/>
          </a:stretch>
        </p:blipFill>
        <p:spPr bwMode="auto">
          <a:xfrm>
            <a:off x="487269" y="1069754"/>
            <a:ext cx="3089775" cy="2094242"/>
          </a:xfrm>
          <a:prstGeom prst="rect">
            <a:avLst/>
          </a:prstGeom>
          <a:noFill/>
        </p:spPr>
      </p:pic>
      <p:grpSp>
        <p:nvGrpSpPr>
          <p:cNvPr id="14" name="Group 4"/>
          <p:cNvGrpSpPr/>
          <p:nvPr userDrawn="1"/>
        </p:nvGrpSpPr>
        <p:grpSpPr bwMode="gray">
          <a:xfrm rot="10800000" flipH="1" flipV="1">
            <a:off x="3986573" y="3048000"/>
            <a:ext cx="4726745" cy="108268"/>
            <a:chOff x="-76200" y="3048000"/>
            <a:chExt cx="4267200" cy="108268"/>
          </a:xfrm>
        </p:grpSpPr>
        <p:cxnSp>
          <p:nvCxnSpPr>
            <p:cNvPr id="18" name="Straight Connector 17"/>
            <p:cNvCxnSpPr/>
            <p:nvPr/>
          </p:nvCxnSpPr>
          <p:spPr bwMode="gray">
            <a:xfrm>
              <a:off x="-76200" y="3048000"/>
              <a:ext cx="4267200" cy="1588"/>
            </a:xfrm>
            <a:prstGeom prst="line">
              <a:avLst/>
            </a:prstGeom>
            <a:ln w="1143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gray">
            <a:xfrm>
              <a:off x="-76200" y="3154680"/>
              <a:ext cx="4267200" cy="1588"/>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2" name="Title 1"/>
          <p:cNvSpPr txBox="1">
            <a:spLocks/>
          </p:cNvSpPr>
          <p:nvPr userDrawn="1"/>
        </p:nvSpPr>
        <p:spPr bwMode="gray">
          <a:xfrm>
            <a:off x="3985843" y="5029201"/>
            <a:ext cx="4724403" cy="1104900"/>
          </a:xfrm>
          <a:prstGeom prst="rect">
            <a:avLst/>
          </a:prstGeom>
        </p:spPr>
        <p:txBody>
          <a:bodyPr vert="horz" lIns="0" tIns="45720" rIns="45720" bIns="45720" rtlCol="0" anchor="t" anchorCtr="0">
            <a:normAutofit/>
          </a:bodyPr>
          <a:lstStyle>
            <a:lvl1pPr algn="l">
              <a:defRPr sz="1600" b="0">
                <a:solidFill>
                  <a:schemeClr val="tx1">
                    <a:lumMod val="50000"/>
                    <a:lumOff val="50000"/>
                  </a:schemeClr>
                </a:solidFill>
              </a:defRPr>
            </a:lvl1pPr>
          </a:lstStyle>
          <a:p>
            <a:pPr>
              <a:lnSpc>
                <a:spcPts val="2200"/>
              </a:lnSpc>
              <a:spcBef>
                <a:spcPct val="0"/>
              </a:spcBef>
              <a:defRPr/>
            </a:pPr>
            <a:r>
              <a:rPr lang="en-US" sz="1300" b="1" dirty="0">
                <a:solidFill>
                  <a:srgbClr val="376092"/>
                </a:solidFill>
              </a:rPr>
              <a:t>care@edupristine.com</a:t>
            </a:r>
          </a:p>
          <a:p>
            <a:pPr>
              <a:lnSpc>
                <a:spcPts val="2200"/>
              </a:lnSpc>
              <a:spcBef>
                <a:spcPct val="0"/>
              </a:spcBef>
              <a:defRPr/>
            </a:pPr>
            <a:r>
              <a:rPr lang="en-US" sz="1300" b="1" dirty="0">
                <a:solidFill>
                  <a:srgbClr val="376092"/>
                </a:solidFill>
              </a:rPr>
              <a:t>www.edupristine.com</a:t>
            </a:r>
          </a:p>
        </p:txBody>
      </p:sp>
      <p:sp>
        <p:nvSpPr>
          <p:cNvPr id="27" name="TextBox 9"/>
          <p:cNvSpPr txBox="1"/>
          <p:nvPr userDrawn="1"/>
        </p:nvSpPr>
        <p:spPr>
          <a:xfrm>
            <a:off x="5171781" y="2362201"/>
            <a:ext cx="2356330" cy="654177"/>
          </a:xfrm>
          <a:prstGeom prst="rect">
            <a:avLst/>
          </a:prstGeom>
          <a:noFill/>
        </p:spPr>
        <p:txBody>
          <a:bodyPr wrap="none" lIns="83969" tIns="41985" rIns="83969" bIns="41985">
            <a:spAutoFit/>
          </a:bodyPr>
          <a:lstStyle/>
          <a:p>
            <a:pPr algn="ctr" eaLnBrk="0" fontAlgn="base" hangingPunct="0">
              <a:spcBef>
                <a:spcPct val="0"/>
              </a:spcBef>
              <a:spcAft>
                <a:spcPct val="0"/>
              </a:spcAft>
              <a:defRPr/>
            </a:pPr>
            <a:r>
              <a:rPr lang="en-US" sz="3700" b="1" dirty="0">
                <a:solidFill>
                  <a:srgbClr val="4F81BD">
                    <a:lumMod val="75000"/>
                  </a:srgbClr>
                </a:solidFill>
              </a:rPr>
              <a:t>Thank You!</a:t>
            </a:r>
            <a:endParaRPr lang="en-IN" sz="3700" b="1" dirty="0">
              <a:solidFill>
                <a:srgbClr val="4F81BD">
                  <a:lumMod val="75000"/>
                </a:srgbClr>
              </a:solidFill>
            </a:endParaRPr>
          </a:p>
        </p:txBody>
      </p:sp>
    </p:spTree>
    <p:extLst>
      <p:ext uri="{BB962C8B-B14F-4D97-AF65-F5344CB8AC3E}">
        <p14:creationId xmlns:p14="http://schemas.microsoft.com/office/powerpoint/2010/main" val="222622555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18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742950" indent="-285750">
              <a:buFont typeface="Wingdings" pitchFamily="2" charset="2"/>
              <a:buChar char="Ø"/>
              <a:defRPr/>
            </a:lvl2pPr>
            <a:lvl3pPr marL="1143000" indent="-228600">
              <a:buFont typeface="Wingdings" pitchFamily="2" charset="2"/>
              <a:buChar char="ü"/>
              <a:defRPr/>
            </a:lvl3pPr>
            <a:lvl4pPr marL="1600200" indent="-228600">
              <a:buFont typeface="Wingdings"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980805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0188875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852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57898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51671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1001348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4525320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812484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4329231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3117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13" Type="http://schemas.openxmlformats.org/officeDocument/2006/relationships/theme" Target="../theme/theme9.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slideLayout" Target="../slideLayouts/slideLayout100.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42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1/13/2019</a:t>
            </a:fld>
            <a:endParaRPr lang="en-US" dirty="0"/>
          </a:p>
        </p:txBody>
      </p:sp>
      <p:sp>
        <p:nvSpPr>
          <p:cNvPr id="5" name="Footer Placeholder 4"/>
          <p:cNvSpPr>
            <a:spLocks noGrp="1"/>
          </p:cNvSpPr>
          <p:nvPr>
            <p:ph type="ftr" sz="quarter" idx="3"/>
          </p:nvPr>
        </p:nvSpPr>
        <p:spPr>
          <a:xfrm>
            <a:off x="3124200" y="635642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42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4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94" y="649358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8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2770291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42"/>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92" y="6493577"/>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77"/>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1245051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3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89" y="649357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7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286881079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28"/>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85" y="6493563"/>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63"/>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346171169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18"/>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80" y="6493553"/>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53"/>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254330176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90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74" y="649354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4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1435417893"/>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492369" y="62630"/>
            <a:ext cx="7476978" cy="701458"/>
          </a:xfrm>
          <a:prstGeom prst="rect">
            <a:avLst/>
          </a:prstGeom>
        </p:spPr>
        <p:txBody>
          <a:bodyPr vert="horz" lIns="45720" tIns="45720" rIns="45720" bIns="45720" rtlCol="0" anchor="b" anchorCtr="0">
            <a:normAutofit/>
          </a:bodyPr>
          <a:lstStyle/>
          <a:p>
            <a:r>
              <a:rPr lang="en-US" dirty="0"/>
              <a:t>Click to edit Master title style</a:t>
            </a:r>
          </a:p>
        </p:txBody>
      </p:sp>
      <p:sp>
        <p:nvSpPr>
          <p:cNvPr id="3" name="Text Placeholder 2"/>
          <p:cNvSpPr>
            <a:spLocks noGrp="1"/>
          </p:cNvSpPr>
          <p:nvPr>
            <p:ph type="body" idx="1"/>
          </p:nvPr>
        </p:nvSpPr>
        <p:spPr bwMode="gray">
          <a:xfrm>
            <a:off x="492369" y="1092200"/>
            <a:ext cx="8229600" cy="504190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8710246" y="6492876"/>
            <a:ext cx="43375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0614AE-7DA6-4443-9A06-FA7BD7CD666D}" type="slidenum">
              <a:rPr lang="en-US" smtClean="0">
                <a:solidFill>
                  <a:prstClr val="black">
                    <a:tint val="75000"/>
                  </a:prstClr>
                </a:solidFill>
              </a:rPr>
              <a:pPr/>
              <a:t>‹#›</a:t>
            </a:fld>
            <a:endParaRPr lang="en-US" dirty="0">
              <a:solidFill>
                <a:prstClr val="black">
                  <a:tint val="75000"/>
                </a:prstClr>
              </a:solidFill>
            </a:endParaRPr>
          </a:p>
        </p:txBody>
      </p:sp>
      <p:sp>
        <p:nvSpPr>
          <p:cNvPr id="9" name="Footer Placeholder 4"/>
          <p:cNvSpPr txBox="1">
            <a:spLocks/>
          </p:cNvSpPr>
          <p:nvPr/>
        </p:nvSpPr>
        <p:spPr bwMode="gray">
          <a:xfrm>
            <a:off x="467459" y="6493511"/>
            <a:ext cx="1291003" cy="365125"/>
          </a:xfrm>
          <a:prstGeom prst="rect">
            <a:avLst/>
          </a:prstGeom>
        </p:spPr>
        <p:txBody>
          <a:bodyPr vert="horz" lIns="0" tIns="45720" rIns="0" bIns="45720" rtlCol="0" anchor="ctr"/>
          <a:lstStyle>
            <a:lvl1pPr algn="l">
              <a:defRPr sz="1200">
                <a:solidFill>
                  <a:schemeClr val="tx1">
                    <a:tint val="75000"/>
                  </a:schemeClr>
                </a:solidFill>
              </a:defRPr>
            </a:lvl1pPr>
          </a:lstStyle>
          <a:p>
            <a:pPr>
              <a:defRPr/>
            </a:pPr>
            <a:r>
              <a:rPr lang="en-US" b="1" dirty="0">
                <a:solidFill>
                  <a:srgbClr val="595959"/>
                </a:solidFill>
              </a:rPr>
              <a:t>© EduPristine </a:t>
            </a:r>
          </a:p>
        </p:txBody>
      </p:sp>
      <p:cxnSp>
        <p:nvCxnSpPr>
          <p:cNvPr id="10" name="Straight Connector 9"/>
          <p:cNvCxnSpPr/>
          <p:nvPr/>
        </p:nvCxnSpPr>
        <p:spPr bwMode="gray">
          <a:xfrm flipH="1">
            <a:off x="1319579" y="6492875"/>
            <a:ext cx="1466" cy="3657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txBox="1">
            <a:spLocks/>
          </p:cNvSpPr>
          <p:nvPr/>
        </p:nvSpPr>
        <p:spPr bwMode="gray">
          <a:xfrm>
            <a:off x="1395046" y="6493511"/>
            <a:ext cx="2895600" cy="365125"/>
          </a:xfrm>
          <a:prstGeom prst="rect">
            <a:avLst/>
          </a:prstGeom>
        </p:spPr>
        <p:txBody>
          <a:bodyPr vert="horz" lIns="0" tIns="45720" rIns="91440" bIns="45720" rtlCol="0" anchor="ctr"/>
          <a:lstStyle>
            <a:lvl1pPr algn="l">
              <a:defRPr sz="1200">
                <a:solidFill>
                  <a:schemeClr val="tx1">
                    <a:tint val="75000"/>
                  </a:schemeClr>
                </a:solidFill>
              </a:defRPr>
            </a:lvl1pPr>
          </a:lstStyle>
          <a:p>
            <a:pPr>
              <a:defRPr/>
            </a:pPr>
            <a:r>
              <a:rPr lang="en-US" dirty="0">
                <a:solidFill>
                  <a:srgbClr val="595959"/>
                </a:solidFill>
              </a:rPr>
              <a:t>For BDH – HIVE   (Confidential)</a:t>
            </a:r>
          </a:p>
        </p:txBody>
      </p:sp>
    </p:spTree>
    <p:extLst>
      <p:ext uri="{BB962C8B-B14F-4D97-AF65-F5344CB8AC3E}">
        <p14:creationId xmlns:p14="http://schemas.microsoft.com/office/powerpoint/2010/main" val="1366553100"/>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hdr="0" dt="0"/>
  <p:txStyles>
    <p:titleStyle>
      <a:lvl1pPr algn="l" defTabSz="914400" rtl="0" eaLnBrk="1" latinLnBrk="0" hangingPunct="1">
        <a:lnSpc>
          <a:spcPts val="2200"/>
        </a:lnSpc>
        <a:spcBef>
          <a:spcPct val="0"/>
        </a:spcBef>
        <a:buNone/>
        <a:defRPr sz="2200" b="1" kern="1200">
          <a:solidFill>
            <a:schemeClr val="tx1"/>
          </a:solidFill>
          <a:latin typeface="+mj-lt"/>
          <a:ea typeface="+mj-ea"/>
          <a:cs typeface="+mj-cs"/>
        </a:defRPr>
      </a:lvl1pPr>
    </p:titleStyle>
    <p:body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sz="1700" kern="1200">
          <a:solidFill>
            <a:schemeClr val="tx1"/>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sz="1500" kern="1200">
          <a:solidFill>
            <a:schemeClr val="tx1"/>
          </a:solidFill>
          <a:latin typeface="+mn-lt"/>
          <a:ea typeface="+mn-ea"/>
          <a:cs typeface="+mn-cs"/>
        </a:defRPr>
      </a:lvl3pPr>
      <a:lvl4pPr marL="688975" indent="-225425" algn="l" defTabSz="914400" rtl="0" eaLnBrk="1" latinLnBrk="0" hangingPunct="1">
        <a:spcBef>
          <a:spcPts val="200"/>
        </a:spcBef>
        <a:spcAft>
          <a:spcPts val="200"/>
        </a:spcAft>
        <a:buClr>
          <a:schemeClr val="accent6"/>
        </a:buClr>
        <a:buFont typeface="Arial" pitchFamily="34" charset="0"/>
        <a:buChar char="–"/>
        <a:defRPr sz="1500" kern="1200">
          <a:solidFill>
            <a:schemeClr val="tx1"/>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sz="13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a:solidFill>
            <a:schemeClr val="tx2">
              <a:lumMod val="60000"/>
              <a:lumOff val="40000"/>
            </a:schemeClr>
          </a:solidFill>
          <a:ln>
            <a:noFill/>
          </a:ln>
        </p:spPr>
        <p:txBody>
          <a:bodyPr vert="horz" lIns="91440" tIns="45720" rIns="91440" bIns="45720" rtlCol="0" anchor="ctr" anchorCtr="0">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1/13/2019</a:t>
            </a:fld>
            <a:endParaRPr lang="en-US" dirty="0">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674756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Shape 147"/>
          <p:cNvSpPr txBox="1">
            <a:spLocks noGrp="1"/>
          </p:cNvSpPr>
          <p:nvPr>
            <p:ph type="ctrTitle"/>
          </p:nvPr>
        </p:nvSpPr>
        <p:spPr>
          <a:xfrm>
            <a:off x="3743811" y="3276600"/>
            <a:ext cx="4972564" cy="838200"/>
          </a:xfrm>
          <a:prstGeom prst="rect">
            <a:avLst/>
          </a:prstGeom>
        </p:spPr>
        <p:txBody>
          <a:bodyPr vert="horz" lIns="45720" tIns="45720" rIns="45720" bIns="45720" rtlCol="0" anchor="b" anchorCtr="0">
            <a:noAutofit/>
          </a:bodyPr>
          <a:lstStyle/>
          <a:p>
            <a:r>
              <a:rPr lang="en-US" sz="2800" dirty="0"/>
              <a:t>Apache Hive</a:t>
            </a:r>
          </a:p>
        </p:txBody>
      </p:sp>
      <p:sp>
        <p:nvSpPr>
          <p:cNvPr id="146" name="Shape 146"/>
          <p:cNvSpPr txBox="1">
            <a:spLocks noGrp="1"/>
          </p:cNvSpPr>
          <p:nvPr>
            <p:ph type="sldNum" sz="quarter" idx="4294967295"/>
          </p:nvPr>
        </p:nvSpPr>
        <p:spPr>
          <a:xfrm>
            <a:off x="8686800" y="6492948"/>
            <a:ext cx="457200" cy="365125"/>
          </a:xfrm>
          <a:prstGeom prst="rect">
            <a:avLst/>
          </a:prstGeom>
          <a:noFill/>
          <a:ln>
            <a:noFill/>
          </a:ln>
        </p:spPr>
        <p:txBody>
          <a:bodyPr lIns="91425" tIns="45700" rIns="91425" bIns="45700" anchor="ctr" anchorCtr="0">
            <a:noAutofit/>
          </a:bodyPr>
          <a:lstStyle/>
          <a:p>
            <a:pPr>
              <a:buSzPct val="25000"/>
            </a:pPr>
            <a:r>
              <a:rPr lang="en-US" dirty="0">
                <a:solidFill>
                  <a:prstClr val="black">
                    <a:tint val="75000"/>
                  </a:prstClr>
                </a:solidFill>
              </a:rPr>
              <a:t> </a:t>
            </a:r>
          </a:p>
        </p:txBody>
      </p:sp>
      <p:pic>
        <p:nvPicPr>
          <p:cNvPr id="7170" name="Picture 2" descr="https://www.mapr.com/sites/default/files/styles/blog_latest_400_x_260/public/apache-hive-logo400px.jpg?itok=ubHq89xS"/>
          <p:cNvPicPr>
            <a:picLocks noChangeAspect="1" noChangeArrowheads="1"/>
          </p:cNvPicPr>
          <p:nvPr/>
        </p:nvPicPr>
        <p:blipFill rotWithShape="1">
          <a:blip r:embed="rId3">
            <a:extLst>
              <a:ext uri="{28A0092B-C50C-407E-A947-70E740481C1C}">
                <a14:useLocalDpi xmlns:a14="http://schemas.microsoft.com/office/drawing/2010/main" val="0"/>
              </a:ext>
            </a:extLst>
          </a:blip>
          <a:srcRect l="13273" r="11978"/>
          <a:stretch/>
        </p:blipFill>
        <p:spPr bwMode="auto">
          <a:xfrm>
            <a:off x="6119448" y="3166791"/>
            <a:ext cx="2628900" cy="247650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51692" y="5029273"/>
            <a:ext cx="4572000" cy="1200329"/>
          </a:xfrm>
          <a:prstGeom prst="rect">
            <a:avLst/>
          </a:prstGeom>
        </p:spPr>
        <p:txBody>
          <a:bodyPr>
            <a:spAutoFit/>
          </a:bodyPr>
          <a:lstStyle/>
          <a:p>
            <a:pPr lvl="1"/>
            <a:r>
              <a:rPr lang="en-US" dirty="0">
                <a:solidFill>
                  <a:prstClr val="black"/>
                </a:solidFill>
              </a:rPr>
              <a:t>Data warehouse software facilitates reading, writing, and managing large datasets residing in distributed storage and queried using SQL syntax. </a:t>
            </a:r>
          </a:p>
        </p:txBody>
      </p:sp>
    </p:spTree>
    <p:extLst>
      <p:ext uri="{BB962C8B-B14F-4D97-AF65-F5344CB8AC3E}">
        <p14:creationId xmlns:p14="http://schemas.microsoft.com/office/powerpoint/2010/main" val="2949969527"/>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Serde</a:t>
            </a:r>
          </a:p>
        </p:txBody>
      </p:sp>
      <p:sp>
        <p:nvSpPr>
          <p:cNvPr id="3" name="Content Placeholder 2"/>
          <p:cNvSpPr>
            <a:spLocks noGrp="1"/>
          </p:cNvSpPr>
          <p:nvPr>
            <p:ph idx="1"/>
          </p:nvPr>
        </p:nvSpPr>
        <p:spPr/>
        <p:txBody>
          <a:bodyPr>
            <a:normAutofit/>
          </a:bodyPr>
          <a:lstStyle/>
          <a:p>
            <a:pPr marL="285750" indent="-285750"/>
            <a:r>
              <a:rPr lang="en-US" sz="1800" dirty="0"/>
              <a:t>Serde is acronym for Serializer/Deserializer in Hive.</a:t>
            </a:r>
          </a:p>
          <a:p>
            <a:pPr marL="285750" indent="-285750"/>
            <a:r>
              <a:rPr lang="en-US" sz="1800" dirty="0"/>
              <a:t>Serde is used by Hive to control IO . Means, how different format of data is read and written in files.</a:t>
            </a:r>
          </a:p>
          <a:p>
            <a:pPr marL="685800" lvl="1"/>
            <a:r>
              <a:rPr lang="en-US" sz="1800" dirty="0"/>
              <a:t>When used as Serializer (i.e. insert) table’s SerDe will serialize hive’s internal representation of row of data into bytes written to output file.</a:t>
            </a:r>
          </a:p>
          <a:p>
            <a:pPr marL="685800" lvl="1"/>
            <a:r>
              <a:rPr lang="en-US" sz="1800" dirty="0"/>
              <a:t>When used as Deserializer (i.e. querying the data), SerDe will de-serialize a row of data from bytes in file to objects.</a:t>
            </a:r>
          </a:p>
          <a:p>
            <a:pPr marL="685800" lvl="1"/>
            <a:r>
              <a:rPr lang="en-US" sz="1800" dirty="0"/>
              <a:t>E.g. </a:t>
            </a:r>
          </a:p>
          <a:p>
            <a:pPr marL="1085850" lvl="2"/>
            <a:r>
              <a:rPr lang="en-US" sz="1800" dirty="0"/>
              <a:t>org.apache.hadoop.hive.serde2.lazy.LazySimpleSerDe</a:t>
            </a:r>
          </a:p>
          <a:p>
            <a:pPr marL="1085850" lvl="2"/>
            <a:r>
              <a:rPr lang="en-US" sz="1800" dirty="0" err="1"/>
              <a:t>org.apache.hadoop.hive.ql.io.orc.OrcSerde</a:t>
            </a:r>
            <a:endParaRPr lang="en-US" sz="1800" dirty="0"/>
          </a:p>
          <a:p>
            <a:pPr marL="1085850" lvl="2"/>
            <a:r>
              <a:rPr lang="en-US" sz="1800" dirty="0"/>
              <a:t>org.apache.hadoop.hive.serde2.columnar.ColumnarSerDe</a:t>
            </a:r>
          </a:p>
          <a:p>
            <a:pPr marL="1085850" lvl="2"/>
            <a:r>
              <a:rPr lang="en-US" sz="1800" dirty="0" err="1"/>
              <a:t>org.apache.hadoop.hive.ql.io.parquet.serde.ParquetHiveSerDe</a:t>
            </a:r>
            <a:endParaRPr lang="en-US" sz="1800" dirty="0"/>
          </a:p>
          <a:p>
            <a:pPr marL="1085850" lvl="2"/>
            <a:r>
              <a:rPr lang="en-US" sz="1800" dirty="0"/>
              <a:t>org.apache.hadoop.hive.serde2.avro.AvroSerDe</a:t>
            </a:r>
          </a:p>
          <a:p>
            <a:pPr marL="1085850" lvl="2"/>
            <a:endParaRPr lang="en-US" sz="1800" dirty="0"/>
          </a:p>
        </p:txBody>
      </p:sp>
    </p:spTree>
    <p:extLst>
      <p:ext uri="{BB962C8B-B14F-4D97-AF65-F5344CB8AC3E}">
        <p14:creationId xmlns:p14="http://schemas.microsoft.com/office/powerpoint/2010/main" val="335095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flow</a:t>
            </a:r>
          </a:p>
        </p:txBody>
      </p:sp>
      <p:pic>
        <p:nvPicPr>
          <p:cNvPr id="6" name="Picture 5">
            <a:extLst>
              <a:ext uri="{FF2B5EF4-FFF2-40B4-BE49-F238E27FC236}">
                <a16:creationId xmlns:a16="http://schemas.microsoft.com/office/drawing/2014/main" id="{14C60BE6-DF27-438A-B17E-DAB18C7C9B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601108"/>
            <a:ext cx="8839200" cy="4571092"/>
          </a:xfrm>
          <a:prstGeom prst="rect">
            <a:avLst/>
          </a:prstGeom>
        </p:spPr>
      </p:pic>
    </p:spTree>
    <p:extLst>
      <p:ext uri="{BB962C8B-B14F-4D97-AF65-F5344CB8AC3E}">
        <p14:creationId xmlns:p14="http://schemas.microsoft.com/office/powerpoint/2010/main" val="1164946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Database</a:t>
            </a:r>
          </a:p>
        </p:txBody>
      </p:sp>
      <p:sp>
        <p:nvSpPr>
          <p:cNvPr id="3" name="Content Placeholder 2"/>
          <p:cNvSpPr>
            <a:spLocks noGrp="1"/>
          </p:cNvSpPr>
          <p:nvPr>
            <p:ph idx="1"/>
          </p:nvPr>
        </p:nvSpPr>
        <p:spPr>
          <a:xfrm>
            <a:off x="457200" y="1143000"/>
            <a:ext cx="8229600" cy="5029200"/>
          </a:xfrm>
        </p:spPr>
        <p:txBody>
          <a:bodyPr>
            <a:noAutofit/>
          </a:bodyPr>
          <a:lstStyle/>
          <a:p>
            <a:r>
              <a:rPr lang="en-US" sz="1800" dirty="0"/>
              <a:t>To see all databases of hive</a:t>
            </a:r>
          </a:p>
          <a:p>
            <a:pPr lvl="1"/>
            <a:r>
              <a:rPr lang="en-US" sz="1800" dirty="0"/>
              <a:t>show databases;</a:t>
            </a:r>
          </a:p>
          <a:p>
            <a:r>
              <a:rPr lang="en-US" sz="1800" dirty="0"/>
              <a:t>create database </a:t>
            </a:r>
          </a:p>
          <a:p>
            <a:pPr lvl="1"/>
            <a:r>
              <a:rPr lang="en-US" sz="1800" dirty="0"/>
              <a:t>create database if not exists </a:t>
            </a:r>
            <a:r>
              <a:rPr lang="en-US" sz="1800" dirty="0" err="1"/>
              <a:t>cricdb</a:t>
            </a:r>
            <a:r>
              <a:rPr lang="en-US" sz="1800" dirty="0"/>
              <a:t> comment 'holds cricket data';</a:t>
            </a:r>
          </a:p>
          <a:p>
            <a:r>
              <a:rPr lang="en-US" sz="1800" dirty="0"/>
              <a:t>To see the database detailed</a:t>
            </a:r>
          </a:p>
          <a:p>
            <a:pPr lvl="1"/>
            <a:r>
              <a:rPr lang="en-US" sz="1800" dirty="0"/>
              <a:t> describe database </a:t>
            </a:r>
            <a:r>
              <a:rPr lang="en-US" sz="1800" dirty="0" err="1"/>
              <a:t>cricdb</a:t>
            </a:r>
            <a:r>
              <a:rPr lang="en-US" sz="1800" dirty="0"/>
              <a:t> ;</a:t>
            </a:r>
          </a:p>
          <a:p>
            <a:r>
              <a:rPr lang="en-US" sz="1800" dirty="0"/>
              <a:t>Drop database</a:t>
            </a:r>
          </a:p>
          <a:p>
            <a:pPr lvl="1"/>
            <a:r>
              <a:rPr lang="en-US" sz="1800" dirty="0"/>
              <a:t>DROP DATABASE IF EXISTS </a:t>
            </a:r>
            <a:r>
              <a:rPr lang="en-US" sz="1800" dirty="0" err="1"/>
              <a:t>cricdb</a:t>
            </a:r>
            <a:r>
              <a:rPr lang="en-US" sz="1800" dirty="0"/>
              <a:t>  CASCADE; (If DB contains table)</a:t>
            </a:r>
          </a:p>
          <a:p>
            <a:r>
              <a:rPr lang="en-US" sz="1800" dirty="0"/>
              <a:t>To use any database</a:t>
            </a:r>
          </a:p>
          <a:p>
            <a:pPr lvl="1"/>
            <a:r>
              <a:rPr lang="en-US" sz="1800" dirty="0"/>
              <a:t>use </a:t>
            </a:r>
            <a:r>
              <a:rPr lang="en-US" sz="1800" dirty="0" err="1"/>
              <a:t>cricdb</a:t>
            </a:r>
            <a:r>
              <a:rPr lang="en-US" sz="1800" dirty="0"/>
              <a:t> ;</a:t>
            </a:r>
          </a:p>
          <a:p>
            <a:pPr lvl="1"/>
            <a:r>
              <a:rPr lang="en-US" sz="1800" dirty="0"/>
              <a:t>show tables; //see the list of tables in </a:t>
            </a:r>
            <a:r>
              <a:rPr lang="en-US" sz="1800" dirty="0" err="1"/>
              <a:t>cricdb</a:t>
            </a:r>
            <a:r>
              <a:rPr lang="en-US" sz="1800" dirty="0"/>
              <a:t>.</a:t>
            </a:r>
          </a:p>
          <a:p>
            <a:endParaRPr lang="en-US" sz="1800" dirty="0"/>
          </a:p>
        </p:txBody>
      </p:sp>
    </p:spTree>
    <p:extLst>
      <p:ext uri="{BB962C8B-B14F-4D97-AF65-F5344CB8AC3E}">
        <p14:creationId xmlns:p14="http://schemas.microsoft.com/office/powerpoint/2010/main" val="283774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Create table in hive</a:t>
            </a:r>
          </a:p>
        </p:txBody>
      </p:sp>
      <p:sp>
        <p:nvSpPr>
          <p:cNvPr id="3" name="Content Placeholder 2"/>
          <p:cNvSpPr>
            <a:spLocks noGrp="1"/>
          </p:cNvSpPr>
          <p:nvPr>
            <p:ph idx="1"/>
          </p:nvPr>
        </p:nvSpPr>
        <p:spPr>
          <a:xfrm>
            <a:off x="457200" y="1219200"/>
            <a:ext cx="8229600" cy="5029200"/>
          </a:xfrm>
        </p:spPr>
        <p:txBody>
          <a:bodyPr>
            <a:noAutofit/>
          </a:bodyPr>
          <a:lstStyle/>
          <a:p>
            <a:r>
              <a:rPr lang="en-US" sz="1800" dirty="0"/>
              <a:t>Create a data directory in HDFS to store hive table data</a:t>
            </a:r>
          </a:p>
          <a:p>
            <a:pPr lvl="1"/>
            <a:r>
              <a:rPr lang="en-US" sz="1800" dirty="0"/>
              <a:t>hadoop fs -mkdir </a:t>
            </a:r>
            <a:r>
              <a:rPr lang="en-US" sz="1800" dirty="0" err="1"/>
              <a:t>hivetabledata</a:t>
            </a:r>
            <a:r>
              <a:rPr lang="en-US" sz="1800" dirty="0"/>
              <a:t> </a:t>
            </a:r>
          </a:p>
          <a:p>
            <a:pPr lvl="1"/>
            <a:r>
              <a:rPr lang="en-US" sz="1800" dirty="0"/>
              <a:t>hadoop fs -cp </a:t>
            </a:r>
            <a:r>
              <a:rPr lang="en-US" sz="1800" dirty="0" err="1"/>
              <a:t>SampleDataFile</a:t>
            </a:r>
            <a:r>
              <a:rPr lang="en-US" sz="1800" dirty="0"/>
              <a:t>/CricketScore.txt </a:t>
            </a:r>
            <a:r>
              <a:rPr lang="en-US" sz="1800" dirty="0" err="1"/>
              <a:t>hivetabledata</a:t>
            </a:r>
            <a:endParaRPr lang="en-US" sz="1800" dirty="0"/>
          </a:p>
          <a:p>
            <a:r>
              <a:rPr lang="en-US" sz="1800" dirty="0"/>
              <a:t>Create managed table</a:t>
            </a:r>
          </a:p>
          <a:p>
            <a:pPr lvl="1"/>
            <a:r>
              <a:rPr lang="en-US" sz="1800" dirty="0"/>
              <a:t>Create table </a:t>
            </a:r>
            <a:r>
              <a:rPr lang="en-US" sz="1800" dirty="0" err="1"/>
              <a:t>cricdb.cricdata</a:t>
            </a:r>
            <a:r>
              <a:rPr lang="en-US" sz="1800" dirty="0"/>
              <a:t> (</a:t>
            </a:r>
            <a:r>
              <a:rPr lang="en-US" sz="1800" dirty="0" err="1"/>
              <a:t>pname</a:t>
            </a:r>
            <a:r>
              <a:rPr lang="en-US" sz="1800" dirty="0"/>
              <a:t> string, score int, balls </a:t>
            </a:r>
            <a:r>
              <a:rPr lang="en-US" sz="1800" dirty="0" err="1"/>
              <a:t>int,sixes</a:t>
            </a:r>
            <a:r>
              <a:rPr lang="en-US" sz="1800" dirty="0"/>
              <a:t> </a:t>
            </a:r>
            <a:r>
              <a:rPr lang="en-US" sz="1800" dirty="0" err="1"/>
              <a:t>int,fours</a:t>
            </a:r>
            <a:r>
              <a:rPr lang="en-US" sz="1800" dirty="0"/>
              <a:t> </a:t>
            </a:r>
            <a:r>
              <a:rPr lang="en-US" sz="1800" dirty="0" err="1"/>
              <a:t>int,mins</a:t>
            </a:r>
            <a:r>
              <a:rPr lang="en-US" sz="1800" dirty="0"/>
              <a:t> int) row format delimited fields terminated by '\t' location '/user/</a:t>
            </a:r>
            <a:r>
              <a:rPr lang="en-US" sz="1800" dirty="0" err="1"/>
              <a:t>notroot</a:t>
            </a:r>
            <a:r>
              <a:rPr lang="en-US" sz="1800" dirty="0"/>
              <a:t>/</a:t>
            </a:r>
            <a:r>
              <a:rPr lang="en-US" sz="1800" dirty="0" err="1"/>
              <a:t>hivetabledata</a:t>
            </a:r>
            <a:r>
              <a:rPr lang="en-US" sz="1800" dirty="0"/>
              <a:t>';</a:t>
            </a:r>
          </a:p>
          <a:p>
            <a:pPr lvl="1"/>
            <a:r>
              <a:rPr lang="en-US" sz="1800" dirty="0"/>
              <a:t>select * from </a:t>
            </a:r>
            <a:r>
              <a:rPr lang="en-US" sz="1800" dirty="0" err="1"/>
              <a:t>cricdb.cricdata</a:t>
            </a:r>
            <a:r>
              <a:rPr lang="en-US" sz="1800" dirty="0"/>
              <a:t>;</a:t>
            </a:r>
          </a:p>
          <a:p>
            <a:r>
              <a:rPr lang="en-US" sz="1800" dirty="0"/>
              <a:t>Create external table</a:t>
            </a:r>
          </a:p>
          <a:p>
            <a:pPr lvl="1"/>
            <a:r>
              <a:rPr lang="en-US" sz="1800" dirty="0"/>
              <a:t>Create EXTERNAL table </a:t>
            </a:r>
            <a:r>
              <a:rPr lang="en-US" sz="1800" dirty="0" err="1"/>
              <a:t>cricdb.cricdata_ext</a:t>
            </a:r>
            <a:r>
              <a:rPr lang="en-US" sz="1800" dirty="0"/>
              <a:t>(</a:t>
            </a:r>
            <a:r>
              <a:rPr lang="en-US" sz="1800" dirty="0" err="1"/>
              <a:t>pname</a:t>
            </a:r>
            <a:r>
              <a:rPr lang="en-US" sz="1800" dirty="0"/>
              <a:t> string, score int, balls </a:t>
            </a:r>
            <a:r>
              <a:rPr lang="en-US" sz="1800" dirty="0" err="1"/>
              <a:t>int,sixes</a:t>
            </a:r>
            <a:r>
              <a:rPr lang="en-US" sz="1800" dirty="0"/>
              <a:t> </a:t>
            </a:r>
            <a:r>
              <a:rPr lang="en-US" sz="1800" dirty="0" err="1"/>
              <a:t>int,fours</a:t>
            </a:r>
            <a:r>
              <a:rPr lang="en-US" sz="1800" dirty="0"/>
              <a:t> </a:t>
            </a:r>
            <a:r>
              <a:rPr lang="en-US" sz="1800" dirty="0" err="1"/>
              <a:t>int,mins</a:t>
            </a:r>
            <a:r>
              <a:rPr lang="en-US" sz="1800" dirty="0"/>
              <a:t> int) row format delimited fields terminated by '\t' location '/user/</a:t>
            </a:r>
            <a:r>
              <a:rPr lang="en-US" sz="1800" dirty="0" err="1"/>
              <a:t>notroot</a:t>
            </a:r>
            <a:r>
              <a:rPr lang="en-US" sz="1800" dirty="0"/>
              <a:t>/</a:t>
            </a:r>
            <a:r>
              <a:rPr lang="en-US" sz="1800" dirty="0" err="1"/>
              <a:t>hivetabledata</a:t>
            </a:r>
            <a:r>
              <a:rPr lang="en-US" sz="1800" dirty="0"/>
              <a:t>';</a:t>
            </a:r>
          </a:p>
          <a:p>
            <a:r>
              <a:rPr lang="en-US" sz="1800" dirty="0"/>
              <a:t>The Hive can run in interactive mode using Shell as well as in non-interactive mode.</a:t>
            </a:r>
          </a:p>
          <a:p>
            <a:pPr lvl="1"/>
            <a:r>
              <a:rPr lang="en-US" sz="1800" dirty="0"/>
              <a:t>hive -f </a:t>
            </a:r>
            <a:r>
              <a:rPr lang="en-US" sz="1800" dirty="0" err="1"/>
              <a:t>script.hql</a:t>
            </a:r>
            <a:endParaRPr lang="en-US" sz="1800" dirty="0"/>
          </a:p>
          <a:p>
            <a:pPr lvl="1"/>
            <a:r>
              <a:rPr lang="en-US" sz="1800" dirty="0"/>
              <a:t>hive -e 'SELECT * FROM </a:t>
            </a:r>
            <a:r>
              <a:rPr lang="en-US" sz="1800" dirty="0" err="1"/>
              <a:t>cricdb.cricdata</a:t>
            </a:r>
            <a:r>
              <a:rPr lang="en-US" sz="1800" dirty="0"/>
              <a:t>;'</a:t>
            </a:r>
          </a:p>
          <a:p>
            <a:pPr lvl="1"/>
            <a:endParaRPr lang="en-US" sz="1800" dirty="0"/>
          </a:p>
        </p:txBody>
      </p:sp>
    </p:spTree>
    <p:extLst>
      <p:ext uri="{BB962C8B-B14F-4D97-AF65-F5344CB8AC3E}">
        <p14:creationId xmlns:p14="http://schemas.microsoft.com/office/powerpoint/2010/main" val="248233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External VS Managed Table</a:t>
            </a:r>
            <a:endParaRPr lang="en-US" dirty="0"/>
          </a:p>
        </p:txBody>
      </p:sp>
      <p:sp>
        <p:nvSpPr>
          <p:cNvPr id="3" name="Content Placeholder 2"/>
          <p:cNvSpPr>
            <a:spLocks noGrp="1"/>
          </p:cNvSpPr>
          <p:nvPr>
            <p:ph idx="1"/>
          </p:nvPr>
        </p:nvSpPr>
        <p:spPr/>
        <p:txBody>
          <a:bodyPr>
            <a:normAutofit lnSpcReduction="10000"/>
          </a:bodyPr>
          <a:lstStyle/>
          <a:p>
            <a:pPr marL="0" lvl="1" indent="0">
              <a:buNone/>
            </a:pPr>
            <a:r>
              <a:rPr lang="en-US" sz="1600" b="1" dirty="0"/>
              <a:t>Use EXTERNAL tables when:</a:t>
            </a:r>
          </a:p>
          <a:p>
            <a:pPr lvl="1"/>
            <a:r>
              <a:rPr lang="en-US" sz="1600" dirty="0"/>
              <a:t>The data is also used outside of Hive. For example, the data files are read and processed by an existing program that doesn't lock the files.</a:t>
            </a:r>
          </a:p>
          <a:p>
            <a:pPr lvl="1"/>
            <a:r>
              <a:rPr lang="en-US" sz="1600" dirty="0"/>
              <a:t>Data needs to remain in the underlying location even after a DROP TABLE. This can apply if you are pointing multiple schemas (tables or views) at a single data set or if you are iterating through various possible schemas.</a:t>
            </a:r>
          </a:p>
          <a:p>
            <a:pPr lvl="1"/>
            <a:r>
              <a:rPr lang="en-US" sz="1600" dirty="0"/>
              <a:t>You want to use a custom location such as ASV.</a:t>
            </a:r>
          </a:p>
          <a:p>
            <a:pPr lvl="1"/>
            <a:r>
              <a:rPr lang="en-US" sz="1600" dirty="0"/>
              <a:t>Hive should not own data and control settings, </a:t>
            </a:r>
            <a:r>
              <a:rPr lang="en-US" sz="1600" dirty="0" err="1"/>
              <a:t>dirs</a:t>
            </a:r>
            <a:r>
              <a:rPr lang="en-US" sz="1600" dirty="0"/>
              <a:t>, etc., you have another program or process that will do those things.</a:t>
            </a:r>
          </a:p>
          <a:p>
            <a:pPr lvl="1"/>
            <a:r>
              <a:rPr lang="en-US" sz="1600" dirty="0"/>
              <a:t>You are not creating table based on existing table (AS SELECT).</a:t>
            </a:r>
          </a:p>
          <a:p>
            <a:pPr marL="0" lvl="1" indent="0">
              <a:buNone/>
            </a:pPr>
            <a:endParaRPr lang="en-US" sz="1600" dirty="0"/>
          </a:p>
          <a:p>
            <a:pPr marL="0" lvl="1" indent="0">
              <a:buNone/>
            </a:pPr>
            <a:r>
              <a:rPr lang="en-US" sz="1600" b="1" dirty="0"/>
              <a:t>Use MANAGED tables when:</a:t>
            </a:r>
          </a:p>
          <a:p>
            <a:pPr lvl="1"/>
            <a:r>
              <a:rPr lang="en-US" sz="1600" dirty="0"/>
              <a:t>The data is temporary.</a:t>
            </a:r>
          </a:p>
          <a:p>
            <a:pPr lvl="1"/>
            <a:r>
              <a:rPr lang="en-US" sz="1600" dirty="0"/>
              <a:t>You want Hive to completely manage the lifecycle of the table and data.</a:t>
            </a:r>
          </a:p>
          <a:p>
            <a:pPr lvl="1"/>
            <a:endParaRPr lang="en-US" sz="1600" dirty="0"/>
          </a:p>
          <a:p>
            <a:pPr marL="0" lvl="1" indent="0">
              <a:buNone/>
            </a:pPr>
            <a:r>
              <a:rPr lang="en-US" sz="1600" i="1" dirty="0"/>
              <a:t>When external table is dropped only table is dropped </a:t>
            </a:r>
            <a:r>
              <a:rPr lang="en-US" sz="1600" i="1" dirty="0" err="1"/>
              <a:t>i.e</a:t>
            </a:r>
            <a:r>
              <a:rPr lang="en-US" sz="1600" i="1" dirty="0"/>
              <a:t> metadata is updated but data remains as is. If a managed table is dropped it also deletes the data.</a:t>
            </a:r>
          </a:p>
        </p:txBody>
      </p:sp>
      <p:sp>
        <p:nvSpPr>
          <p:cNvPr id="4" name="Slide Number Placeholder 3"/>
          <p:cNvSpPr>
            <a:spLocks noGrp="1"/>
          </p:cNvSpPr>
          <p:nvPr>
            <p:ph type="sldNum" sz="quarter" idx="12"/>
          </p:nvPr>
        </p:nvSpPr>
        <p:spPr/>
        <p:txBody>
          <a:bodyPr/>
          <a:lstStyle/>
          <a:p>
            <a:fld id="{5A0614AE-7DA6-4443-9A06-FA7BD7CD666D}" type="slidenum">
              <a:rPr lang="en-US" smtClean="0">
                <a:solidFill>
                  <a:prstClr val="black">
                    <a:tint val="75000"/>
                  </a:prstClr>
                </a:solidFill>
              </a:rPr>
              <a:pPr/>
              <a:t>14</a:t>
            </a:fld>
            <a:endParaRPr lang="en-US" dirty="0">
              <a:solidFill>
                <a:prstClr val="black">
                  <a:tint val="75000"/>
                </a:prstClr>
              </a:solidFill>
            </a:endParaRPr>
          </a:p>
        </p:txBody>
      </p:sp>
    </p:spTree>
    <p:extLst>
      <p:ext uri="{BB962C8B-B14F-4D97-AF65-F5344CB8AC3E}">
        <p14:creationId xmlns:p14="http://schemas.microsoft.com/office/powerpoint/2010/main" val="922921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68362"/>
          </a:xfrm>
        </p:spPr>
        <p:txBody>
          <a:bodyPr/>
          <a:lstStyle/>
          <a:p>
            <a:r>
              <a:rPr lang="en-US" dirty="0"/>
              <a:t>Create table as select</a:t>
            </a:r>
          </a:p>
        </p:txBody>
      </p:sp>
      <p:sp>
        <p:nvSpPr>
          <p:cNvPr id="3" name="Content Placeholder 2"/>
          <p:cNvSpPr>
            <a:spLocks noGrp="1"/>
          </p:cNvSpPr>
          <p:nvPr>
            <p:ph idx="1"/>
          </p:nvPr>
        </p:nvSpPr>
        <p:spPr>
          <a:xfrm>
            <a:off x="457200" y="1143000"/>
            <a:ext cx="8229600" cy="5029200"/>
          </a:xfrm>
        </p:spPr>
        <p:txBody>
          <a:bodyPr>
            <a:noAutofit/>
          </a:bodyPr>
          <a:lstStyle/>
          <a:p>
            <a:r>
              <a:rPr lang="en-US" sz="1800" dirty="0"/>
              <a:t>Create table as select from other existing table</a:t>
            </a:r>
          </a:p>
          <a:p>
            <a:pPr lvl="1"/>
            <a:r>
              <a:rPr lang="en-US" sz="1800" dirty="0"/>
              <a:t>create table </a:t>
            </a:r>
            <a:r>
              <a:rPr lang="en-US" sz="1800" dirty="0" err="1"/>
              <a:t>playerscore</a:t>
            </a:r>
            <a:r>
              <a:rPr lang="en-US" sz="1800" dirty="0"/>
              <a:t> row format delimited fields terminated by ',' as select </a:t>
            </a:r>
            <a:r>
              <a:rPr lang="en-US" sz="1800" dirty="0" err="1"/>
              <a:t>pname,score</a:t>
            </a:r>
            <a:r>
              <a:rPr lang="en-US" sz="1800" dirty="0"/>
              <a:t> from </a:t>
            </a:r>
            <a:r>
              <a:rPr lang="en-US" sz="1800" dirty="0" err="1"/>
              <a:t>cricdata</a:t>
            </a:r>
            <a:r>
              <a:rPr lang="en-US" sz="1800" dirty="0"/>
              <a:t>;</a:t>
            </a:r>
          </a:p>
          <a:p>
            <a:pPr lvl="1"/>
            <a:r>
              <a:rPr lang="en-US" sz="1800" dirty="0"/>
              <a:t>select * from </a:t>
            </a:r>
            <a:r>
              <a:rPr lang="en-US" sz="1800" dirty="0" err="1"/>
              <a:t>playerscore</a:t>
            </a:r>
            <a:r>
              <a:rPr lang="en-US" sz="1800" dirty="0"/>
              <a:t>;</a:t>
            </a:r>
          </a:p>
          <a:p>
            <a:pPr lvl="1"/>
            <a:endParaRPr lang="en-US" sz="1800" dirty="0"/>
          </a:p>
          <a:p>
            <a:r>
              <a:rPr lang="en-US" sz="1800" dirty="0"/>
              <a:t>Creates a new table schema only with existing table schema</a:t>
            </a:r>
          </a:p>
          <a:p>
            <a:pPr lvl="1"/>
            <a:r>
              <a:rPr lang="en-US" sz="1800" dirty="0"/>
              <a:t>create table cricdata1 like </a:t>
            </a:r>
            <a:r>
              <a:rPr lang="en-US" sz="1800" dirty="0" err="1"/>
              <a:t>cricdata</a:t>
            </a:r>
            <a:r>
              <a:rPr lang="en-US" sz="1800" dirty="0"/>
              <a:t>;  </a:t>
            </a:r>
          </a:p>
          <a:p>
            <a:pPr lvl="1"/>
            <a:endParaRPr lang="en-US" sz="1800" dirty="0"/>
          </a:p>
          <a:p>
            <a:r>
              <a:rPr lang="en-US" sz="1800" dirty="0"/>
              <a:t>To see the create table statement of table</a:t>
            </a:r>
          </a:p>
          <a:p>
            <a:pPr lvl="1"/>
            <a:r>
              <a:rPr lang="en-US" sz="1800" dirty="0"/>
              <a:t>show create table </a:t>
            </a:r>
            <a:r>
              <a:rPr lang="en-US" sz="1800" dirty="0" err="1"/>
              <a:t>cricdata</a:t>
            </a:r>
            <a:r>
              <a:rPr lang="en-US" sz="1800" dirty="0"/>
              <a:t>;</a:t>
            </a:r>
          </a:p>
          <a:p>
            <a:pPr lvl="1"/>
            <a:endParaRPr lang="en-US" sz="1800" dirty="0"/>
          </a:p>
          <a:p>
            <a:r>
              <a:rPr lang="en-US" sz="1800" dirty="0"/>
              <a:t>Describe any table</a:t>
            </a:r>
          </a:p>
          <a:p>
            <a:pPr lvl="1"/>
            <a:r>
              <a:rPr lang="en-US" sz="1800" dirty="0"/>
              <a:t>describe extended </a:t>
            </a:r>
            <a:r>
              <a:rPr lang="en-US" sz="1800" dirty="0" err="1"/>
              <a:t>cricdata</a:t>
            </a:r>
            <a:r>
              <a:rPr lang="en-US" sz="1800" dirty="0"/>
              <a:t>;</a:t>
            </a:r>
          </a:p>
        </p:txBody>
      </p:sp>
    </p:spTree>
    <p:extLst>
      <p:ext uri="{BB962C8B-B14F-4D97-AF65-F5344CB8AC3E}">
        <p14:creationId xmlns:p14="http://schemas.microsoft.com/office/powerpoint/2010/main" val="96573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Other table operations</a:t>
            </a:r>
          </a:p>
        </p:txBody>
      </p:sp>
      <p:sp>
        <p:nvSpPr>
          <p:cNvPr id="3" name="Content Placeholder 2"/>
          <p:cNvSpPr>
            <a:spLocks noGrp="1"/>
          </p:cNvSpPr>
          <p:nvPr>
            <p:ph idx="1"/>
          </p:nvPr>
        </p:nvSpPr>
        <p:spPr>
          <a:xfrm>
            <a:off x="457200" y="1219200"/>
            <a:ext cx="8229600" cy="5486400"/>
          </a:xfrm>
        </p:spPr>
        <p:txBody>
          <a:bodyPr>
            <a:noAutofit/>
          </a:bodyPr>
          <a:lstStyle/>
          <a:p>
            <a:r>
              <a:rPr lang="en-US" sz="1800" dirty="0"/>
              <a:t>Truncate any table data</a:t>
            </a:r>
          </a:p>
          <a:p>
            <a:pPr lvl="1"/>
            <a:r>
              <a:rPr lang="en-US" sz="1800" dirty="0"/>
              <a:t>Truncate table </a:t>
            </a:r>
            <a:r>
              <a:rPr lang="en-US" sz="1800" dirty="0" err="1"/>
              <a:t>playerscore</a:t>
            </a:r>
            <a:r>
              <a:rPr lang="en-US" sz="1800" dirty="0"/>
              <a:t> ; </a:t>
            </a:r>
          </a:p>
          <a:p>
            <a:pPr lvl="1"/>
            <a:r>
              <a:rPr lang="en-US" sz="1800" dirty="0"/>
              <a:t>Note: Truncate does not work on external table</a:t>
            </a:r>
          </a:p>
          <a:p>
            <a:r>
              <a:rPr lang="en-US" sz="1800" dirty="0"/>
              <a:t>Add a new column to table</a:t>
            </a:r>
          </a:p>
          <a:p>
            <a:pPr lvl="1"/>
            <a:r>
              <a:rPr lang="en-US" sz="1800" dirty="0"/>
              <a:t>ALTER TABLE </a:t>
            </a:r>
            <a:r>
              <a:rPr lang="en-US" sz="1800" dirty="0" err="1"/>
              <a:t>cricdata</a:t>
            </a:r>
            <a:r>
              <a:rPr lang="en-US" sz="1800" dirty="0"/>
              <a:t> ADD COLUMNS (rate float); </a:t>
            </a:r>
          </a:p>
          <a:p>
            <a:r>
              <a:rPr lang="en-US" sz="1800" dirty="0"/>
              <a:t>Change column name of a table</a:t>
            </a:r>
          </a:p>
          <a:p>
            <a:pPr lvl="1"/>
            <a:r>
              <a:rPr lang="en-US" sz="1800" dirty="0"/>
              <a:t>ALTER TABLE </a:t>
            </a:r>
            <a:r>
              <a:rPr lang="en-US" sz="1800" dirty="0" err="1"/>
              <a:t>cricdata</a:t>
            </a:r>
            <a:r>
              <a:rPr lang="en-US" sz="1800" dirty="0"/>
              <a:t> CHANGE </a:t>
            </a:r>
            <a:r>
              <a:rPr lang="en-US" sz="1800" dirty="0" err="1"/>
              <a:t>pname</a:t>
            </a:r>
            <a:r>
              <a:rPr lang="en-US" sz="1800" dirty="0"/>
              <a:t> </a:t>
            </a:r>
            <a:r>
              <a:rPr lang="en-US" sz="1800" dirty="0" err="1"/>
              <a:t>player_name</a:t>
            </a:r>
            <a:r>
              <a:rPr lang="en-US" sz="1800" dirty="0"/>
              <a:t> </a:t>
            </a:r>
            <a:r>
              <a:rPr lang="en-US" sz="1800" dirty="0" err="1"/>
              <a:t>varchar</a:t>
            </a:r>
            <a:r>
              <a:rPr lang="en-US" sz="1800" dirty="0"/>
              <a:t>(30); </a:t>
            </a:r>
          </a:p>
          <a:p>
            <a:r>
              <a:rPr lang="en-US" sz="1800" dirty="0"/>
              <a:t>Rename a table</a:t>
            </a:r>
          </a:p>
          <a:p>
            <a:pPr lvl="1"/>
            <a:r>
              <a:rPr lang="en-US" sz="1800" dirty="0"/>
              <a:t>Alter table </a:t>
            </a:r>
            <a:r>
              <a:rPr lang="en-US" sz="1800" dirty="0" err="1"/>
              <a:t>cricdata</a:t>
            </a:r>
            <a:r>
              <a:rPr lang="en-US" sz="1800" dirty="0"/>
              <a:t> RENAME to </a:t>
            </a:r>
            <a:r>
              <a:rPr lang="en-US" sz="1800" dirty="0" err="1"/>
              <a:t>cricketdata</a:t>
            </a:r>
            <a:r>
              <a:rPr lang="en-US" sz="1800" dirty="0"/>
              <a:t>;</a:t>
            </a:r>
          </a:p>
          <a:p>
            <a:r>
              <a:rPr lang="en-US" sz="1800" dirty="0"/>
              <a:t>Remove all existing columns with new columns</a:t>
            </a:r>
          </a:p>
          <a:p>
            <a:pPr lvl="1"/>
            <a:r>
              <a:rPr lang="en-US" sz="1800" dirty="0"/>
              <a:t>ALTER TABLE </a:t>
            </a:r>
            <a:r>
              <a:rPr lang="en-US" sz="1800" dirty="0" err="1"/>
              <a:t>cricketdata</a:t>
            </a:r>
            <a:r>
              <a:rPr lang="en-US" sz="1800" dirty="0"/>
              <a:t> REPLACE COLUMNS (name </a:t>
            </a:r>
            <a:r>
              <a:rPr lang="en-US" sz="1800" dirty="0" err="1"/>
              <a:t>varchar</a:t>
            </a:r>
            <a:r>
              <a:rPr lang="en-US" sz="1800" dirty="0"/>
              <a:t>(20), score int); </a:t>
            </a:r>
          </a:p>
          <a:p>
            <a:pPr lvl="1"/>
            <a:r>
              <a:rPr lang="en-US" sz="1800" dirty="0"/>
              <a:t>Removes all the existing columns and replaces them with the new columns specified</a:t>
            </a:r>
          </a:p>
          <a:p>
            <a:pPr lvl="1"/>
            <a:r>
              <a:rPr lang="en-US" sz="1800" dirty="0"/>
              <a:t>Select * from </a:t>
            </a:r>
            <a:r>
              <a:rPr lang="en-US" sz="1800" dirty="0" err="1"/>
              <a:t>cricketdata</a:t>
            </a:r>
            <a:r>
              <a:rPr lang="en-US" sz="1800" dirty="0"/>
              <a:t>; //Note It fetches only 2 columns from data</a:t>
            </a:r>
          </a:p>
          <a:p>
            <a:r>
              <a:rPr lang="en-US" sz="1800" dirty="0"/>
              <a:t>Delete the table</a:t>
            </a:r>
          </a:p>
          <a:p>
            <a:pPr lvl="1"/>
            <a:r>
              <a:rPr lang="en-US" sz="1800" dirty="0"/>
              <a:t>DROP TABLE </a:t>
            </a:r>
            <a:r>
              <a:rPr lang="en-US" sz="1800" dirty="0" err="1"/>
              <a:t>cricketdata</a:t>
            </a:r>
            <a:r>
              <a:rPr lang="en-US" sz="1800" dirty="0"/>
              <a:t>; //Drop any external table and verify if data is still available.</a:t>
            </a:r>
          </a:p>
          <a:p>
            <a:pPr lvl="1"/>
            <a:endParaRPr lang="en-US" sz="1800" dirty="0"/>
          </a:p>
        </p:txBody>
      </p:sp>
    </p:spTree>
    <p:extLst>
      <p:ext uri="{BB962C8B-B14F-4D97-AF65-F5344CB8AC3E}">
        <p14:creationId xmlns:p14="http://schemas.microsoft.com/office/powerpoint/2010/main" val="95939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Load Data into table</a:t>
            </a:r>
          </a:p>
        </p:txBody>
      </p:sp>
      <p:sp>
        <p:nvSpPr>
          <p:cNvPr id="3" name="Content Placeholder 2"/>
          <p:cNvSpPr>
            <a:spLocks noGrp="1"/>
          </p:cNvSpPr>
          <p:nvPr>
            <p:ph idx="1"/>
          </p:nvPr>
        </p:nvSpPr>
        <p:spPr>
          <a:xfrm>
            <a:off x="457200" y="1143000"/>
            <a:ext cx="8229600" cy="5562600"/>
          </a:xfrm>
        </p:spPr>
        <p:txBody>
          <a:bodyPr>
            <a:noAutofit/>
          </a:bodyPr>
          <a:lstStyle/>
          <a:p>
            <a:pPr marL="342900" lvl="1" indent="-342900">
              <a:buFont typeface="Arial" pitchFamily="34" charset="0"/>
              <a:buChar char="•"/>
            </a:pPr>
            <a:r>
              <a:rPr lang="en-US" sz="1800" b="1" dirty="0"/>
              <a:t>Insert data using LOAD statement</a:t>
            </a:r>
          </a:p>
          <a:p>
            <a:pPr marL="742950" lvl="2" indent="-342900">
              <a:buFont typeface="Arial" pitchFamily="34" charset="0"/>
              <a:buChar char="•"/>
            </a:pPr>
            <a:r>
              <a:rPr lang="en-US" sz="1800" dirty="0"/>
              <a:t>Create table </a:t>
            </a:r>
            <a:r>
              <a:rPr lang="en-US" sz="1800" dirty="0" err="1"/>
              <a:t>cricdb.cricdata</a:t>
            </a:r>
            <a:r>
              <a:rPr lang="en-US" sz="1800" dirty="0"/>
              <a:t>(</a:t>
            </a:r>
            <a:r>
              <a:rPr lang="en-US" sz="1800" dirty="0" err="1"/>
              <a:t>pname</a:t>
            </a:r>
            <a:r>
              <a:rPr lang="en-US" sz="1800" dirty="0"/>
              <a:t> string, score int, balls </a:t>
            </a:r>
            <a:r>
              <a:rPr lang="en-US" sz="1800" dirty="0" err="1"/>
              <a:t>int,sixes</a:t>
            </a:r>
            <a:r>
              <a:rPr lang="en-US" sz="1800" dirty="0"/>
              <a:t> </a:t>
            </a:r>
            <a:r>
              <a:rPr lang="en-US" sz="1800" dirty="0" err="1"/>
              <a:t>int,fours</a:t>
            </a:r>
            <a:r>
              <a:rPr lang="en-US" sz="1800" dirty="0"/>
              <a:t> </a:t>
            </a:r>
            <a:r>
              <a:rPr lang="en-US" sz="1800" dirty="0" err="1"/>
              <a:t>int,mins</a:t>
            </a:r>
            <a:r>
              <a:rPr lang="en-US" sz="1800" dirty="0"/>
              <a:t> int) row format delimited fields terminated by '\t' location '/user/</a:t>
            </a:r>
            <a:r>
              <a:rPr lang="en-US" sz="1800" dirty="0" err="1"/>
              <a:t>notroot</a:t>
            </a:r>
            <a:r>
              <a:rPr lang="en-US" sz="1800" dirty="0"/>
              <a:t>/</a:t>
            </a:r>
            <a:r>
              <a:rPr lang="en-US" sz="1800" dirty="0" err="1"/>
              <a:t>hivetabledata</a:t>
            </a:r>
            <a:r>
              <a:rPr lang="en-US" sz="1800" dirty="0"/>
              <a:t>';</a:t>
            </a:r>
          </a:p>
          <a:p>
            <a:pPr lvl="1"/>
            <a:r>
              <a:rPr lang="en-US" sz="1800" dirty="0"/>
              <a:t>LOAD DATA local </a:t>
            </a:r>
            <a:r>
              <a:rPr lang="en-US" sz="1800" dirty="0" err="1"/>
              <a:t>inpath</a:t>
            </a:r>
            <a:r>
              <a:rPr lang="en-US" sz="1800" dirty="0"/>
              <a:t> '</a:t>
            </a:r>
            <a:r>
              <a:rPr lang="en-US" sz="1800" dirty="0" err="1"/>
              <a:t>SampleDataFile</a:t>
            </a:r>
            <a:r>
              <a:rPr lang="en-US" sz="1800" dirty="0"/>
              <a:t>/CricketScore.txt' OVERWRITE into table </a:t>
            </a:r>
            <a:r>
              <a:rPr lang="en-US" sz="1800" dirty="0" err="1"/>
              <a:t>cricdata</a:t>
            </a:r>
            <a:r>
              <a:rPr lang="en-US" sz="1800" dirty="0"/>
              <a:t>;</a:t>
            </a:r>
          </a:p>
          <a:p>
            <a:r>
              <a:rPr lang="en-US" sz="1800" b="1" dirty="0"/>
              <a:t>Insert Data from existing table</a:t>
            </a:r>
          </a:p>
          <a:p>
            <a:pPr lvl="1"/>
            <a:r>
              <a:rPr lang="en-US" sz="1800" dirty="0"/>
              <a:t>Create table cricdb.cricdata1(</a:t>
            </a:r>
            <a:r>
              <a:rPr lang="en-US" sz="1800" dirty="0" err="1"/>
              <a:t>pname</a:t>
            </a:r>
            <a:r>
              <a:rPr lang="en-US" sz="1800" dirty="0"/>
              <a:t> string, score int) row format delimited fields terminated by '\t';</a:t>
            </a:r>
          </a:p>
          <a:p>
            <a:pPr lvl="1"/>
            <a:r>
              <a:rPr lang="en-US" sz="1800" dirty="0"/>
              <a:t>INSERT OVERWRITE table cricdata1 select </a:t>
            </a:r>
            <a:r>
              <a:rPr lang="en-US" sz="1800" dirty="0" err="1"/>
              <a:t>pname</a:t>
            </a:r>
            <a:r>
              <a:rPr lang="en-US" sz="1800" dirty="0"/>
              <a:t>, score from </a:t>
            </a:r>
            <a:r>
              <a:rPr lang="en-US" sz="1800" dirty="0" err="1"/>
              <a:t>cricdata</a:t>
            </a:r>
            <a:r>
              <a:rPr lang="en-US" sz="1800" dirty="0"/>
              <a:t>;</a:t>
            </a:r>
          </a:p>
          <a:p>
            <a:r>
              <a:rPr lang="en-US" sz="1800" b="1" dirty="0"/>
              <a:t>Multi table Insert</a:t>
            </a:r>
          </a:p>
          <a:p>
            <a:pPr lvl="1"/>
            <a:r>
              <a:rPr lang="en-US" sz="1800" dirty="0"/>
              <a:t>Create table cricdb.cricdata_100(</a:t>
            </a:r>
            <a:r>
              <a:rPr lang="en-US" sz="1800" dirty="0" err="1"/>
              <a:t>pname</a:t>
            </a:r>
            <a:r>
              <a:rPr lang="en-US" sz="1800" dirty="0"/>
              <a:t> string, score int) row format delimited fields terminated by '\t';</a:t>
            </a:r>
          </a:p>
          <a:p>
            <a:pPr lvl="1"/>
            <a:r>
              <a:rPr lang="en-US" sz="1800" dirty="0"/>
              <a:t>Create table cricdb.cricdata_50(</a:t>
            </a:r>
            <a:r>
              <a:rPr lang="en-US" sz="1800" dirty="0" err="1"/>
              <a:t>pname</a:t>
            </a:r>
            <a:r>
              <a:rPr lang="en-US" sz="1800" dirty="0"/>
              <a:t> string, score int) row format delimited fields terminated by '\t';</a:t>
            </a:r>
          </a:p>
          <a:p>
            <a:pPr lvl="1"/>
            <a:r>
              <a:rPr lang="en-US" sz="1800" dirty="0"/>
              <a:t>From </a:t>
            </a:r>
            <a:r>
              <a:rPr lang="en-US" sz="1800" dirty="0" err="1"/>
              <a:t>cricdata</a:t>
            </a:r>
            <a:r>
              <a:rPr lang="en-US" sz="1800" dirty="0"/>
              <a:t> INSERT OVERWRITE TABLE cricdata_100 select </a:t>
            </a:r>
            <a:r>
              <a:rPr lang="en-US" sz="1800" dirty="0" err="1"/>
              <a:t>pname</a:t>
            </a:r>
            <a:r>
              <a:rPr lang="en-US" sz="1800" dirty="0"/>
              <a:t>, score where score&gt;=100 INSERT OVERWRITE TABLE cricdata_50 select </a:t>
            </a:r>
            <a:r>
              <a:rPr lang="en-US" sz="1800" dirty="0" err="1"/>
              <a:t>pname</a:t>
            </a:r>
            <a:r>
              <a:rPr lang="en-US" sz="1800" dirty="0"/>
              <a:t>, score where score&gt;49 and score&lt;100;</a:t>
            </a:r>
          </a:p>
        </p:txBody>
      </p:sp>
    </p:spTree>
    <p:extLst>
      <p:ext uri="{BB962C8B-B14F-4D97-AF65-F5344CB8AC3E}">
        <p14:creationId xmlns:p14="http://schemas.microsoft.com/office/powerpoint/2010/main" val="3264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 Command</a:t>
            </a:r>
          </a:p>
        </p:txBody>
      </p:sp>
      <p:sp>
        <p:nvSpPr>
          <p:cNvPr id="3" name="Content Placeholder 2"/>
          <p:cNvSpPr>
            <a:spLocks noGrp="1"/>
          </p:cNvSpPr>
          <p:nvPr>
            <p:ph idx="1"/>
          </p:nvPr>
        </p:nvSpPr>
        <p:spPr>
          <a:xfrm>
            <a:off x="457200" y="1520874"/>
            <a:ext cx="8229600" cy="5029194"/>
          </a:xfrm>
        </p:spPr>
        <p:txBody>
          <a:bodyPr>
            <a:noAutofit/>
          </a:bodyPr>
          <a:lstStyle/>
          <a:p>
            <a:r>
              <a:rPr lang="en-US" sz="1600" dirty="0"/>
              <a:t>To Print header while select data from table </a:t>
            </a:r>
          </a:p>
          <a:p>
            <a:pPr lvl="1"/>
            <a:r>
              <a:rPr lang="en-US" sz="1600" dirty="0"/>
              <a:t>set </a:t>
            </a:r>
            <a:r>
              <a:rPr lang="en-US" sz="1600" dirty="0" err="1"/>
              <a:t>hive.cli.print.header</a:t>
            </a:r>
            <a:r>
              <a:rPr lang="en-US" sz="1600" dirty="0"/>
              <a:t>=true; </a:t>
            </a:r>
          </a:p>
          <a:p>
            <a:r>
              <a:rPr lang="en-US" sz="1600" dirty="0"/>
              <a:t>GROUP BY ..HAVING</a:t>
            </a:r>
          </a:p>
          <a:p>
            <a:pPr lvl="1"/>
            <a:r>
              <a:rPr lang="en-US" sz="1600" dirty="0"/>
              <a:t>SELECT </a:t>
            </a:r>
            <a:r>
              <a:rPr lang="en-US" sz="1600" dirty="0" err="1"/>
              <a:t>pname</a:t>
            </a:r>
            <a:r>
              <a:rPr lang="en-US" sz="1600" dirty="0"/>
              <a:t>, avg(score) as AVERAGE  FROM </a:t>
            </a:r>
            <a:r>
              <a:rPr lang="en-US" sz="1600" dirty="0" err="1"/>
              <a:t>cricdata</a:t>
            </a:r>
            <a:r>
              <a:rPr lang="en-US" sz="1600" dirty="0"/>
              <a:t> GROUP BY </a:t>
            </a:r>
            <a:r>
              <a:rPr lang="en-US" sz="1600" dirty="0" err="1"/>
              <a:t>pname,score</a:t>
            </a:r>
            <a:r>
              <a:rPr lang="en-US" sz="1600" dirty="0"/>
              <a:t> having score &gt; 50;</a:t>
            </a:r>
          </a:p>
          <a:p>
            <a:pPr lvl="1"/>
            <a:r>
              <a:rPr lang="en-US" sz="1600" dirty="0"/>
              <a:t>GROUP BY statement is often used in conjunction with aggregate functions </a:t>
            </a:r>
          </a:p>
          <a:p>
            <a:r>
              <a:rPr lang="en-US" sz="1600" dirty="0"/>
              <a:t>DISTRIBUTE BY </a:t>
            </a:r>
          </a:p>
          <a:p>
            <a:pPr lvl="1"/>
            <a:r>
              <a:rPr lang="en-US" sz="1600" dirty="0"/>
              <a:t>set </a:t>
            </a:r>
            <a:r>
              <a:rPr lang="en-US" sz="1600" dirty="0" err="1"/>
              <a:t>mapreduce.job.reduces</a:t>
            </a:r>
            <a:r>
              <a:rPr lang="en-US" sz="1600" dirty="0"/>
              <a:t> = 10;</a:t>
            </a:r>
          </a:p>
          <a:p>
            <a:pPr lvl="1"/>
            <a:r>
              <a:rPr lang="en-US" sz="1600" dirty="0"/>
              <a:t>SELECT s.* FROM </a:t>
            </a:r>
            <a:r>
              <a:rPr lang="en-US" sz="1600" dirty="0" err="1"/>
              <a:t>cricdata</a:t>
            </a:r>
            <a:r>
              <a:rPr lang="en-US" sz="1600" dirty="0"/>
              <a:t> s DISTRIBUTE BY </a:t>
            </a:r>
            <a:r>
              <a:rPr lang="en-US" sz="1600" dirty="0" err="1"/>
              <a:t>s.pname</a:t>
            </a:r>
            <a:r>
              <a:rPr lang="en-US" sz="1600" dirty="0"/>
              <a:t>; </a:t>
            </a:r>
          </a:p>
          <a:p>
            <a:pPr lvl="1"/>
            <a:r>
              <a:rPr lang="en-US" sz="1600" dirty="0"/>
              <a:t>DISTRIBUTE BY controls how map output is divided among reducers to avoid data skew.</a:t>
            </a:r>
          </a:p>
          <a:p>
            <a:endParaRPr lang="en-US" sz="1600" dirty="0"/>
          </a:p>
          <a:p>
            <a:endParaRPr lang="en-US" sz="1600" dirty="0"/>
          </a:p>
          <a:p>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0"/>
            <a:ext cx="6705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05663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Hive </a:t>
            </a:r>
            <a:r>
              <a:rPr lang="en-US" dirty="0"/>
              <a:t>functions</a:t>
            </a:r>
          </a:p>
        </p:txBody>
      </p:sp>
      <p:sp>
        <p:nvSpPr>
          <p:cNvPr id="3" name="Content Placeholder 2"/>
          <p:cNvSpPr>
            <a:spLocks noGrp="1"/>
          </p:cNvSpPr>
          <p:nvPr>
            <p:ph idx="1"/>
          </p:nvPr>
        </p:nvSpPr>
        <p:spPr/>
        <p:txBody>
          <a:bodyPr>
            <a:normAutofit/>
          </a:bodyPr>
          <a:lstStyle/>
          <a:p>
            <a:r>
              <a:rPr lang="en-US" sz="1600" dirty="0"/>
              <a:t>FUNCTIONS LIKE UPPER, CAST, ROUND</a:t>
            </a:r>
          </a:p>
          <a:p>
            <a:pPr lvl="1"/>
            <a:r>
              <a:rPr lang="en-US" sz="1600" dirty="0"/>
              <a:t>SELECT upper(</a:t>
            </a:r>
            <a:r>
              <a:rPr lang="en-US" sz="1600" dirty="0" err="1"/>
              <a:t>pname</a:t>
            </a:r>
            <a:r>
              <a:rPr lang="en-US" sz="1600" dirty="0"/>
              <a:t>), score, CAST(round(score/balls *100) as FLOAT) as </a:t>
            </a:r>
            <a:r>
              <a:rPr lang="en-US" sz="1600" dirty="0" err="1"/>
              <a:t>StrikeRate</a:t>
            </a:r>
            <a:r>
              <a:rPr lang="en-US" sz="1600" dirty="0"/>
              <a:t> from </a:t>
            </a:r>
            <a:r>
              <a:rPr lang="en-US" sz="1600" dirty="0" err="1"/>
              <a:t>cricdata</a:t>
            </a:r>
            <a:r>
              <a:rPr lang="en-US" sz="1600" dirty="0"/>
              <a:t>;</a:t>
            </a:r>
          </a:p>
          <a:p>
            <a:r>
              <a:rPr lang="en-US" sz="2000" dirty="0"/>
              <a:t>OTHER Hive Functions</a:t>
            </a:r>
            <a:endParaRPr lang="en-US" sz="1600" dirty="0"/>
          </a:p>
          <a:p>
            <a:pPr lvl="1"/>
            <a:r>
              <a:rPr lang="en-US" sz="1600" dirty="0"/>
              <a:t>floor()</a:t>
            </a:r>
          </a:p>
          <a:p>
            <a:pPr lvl="1"/>
            <a:r>
              <a:rPr lang="en-US" sz="1600" dirty="0"/>
              <a:t>ceil()</a:t>
            </a:r>
          </a:p>
          <a:p>
            <a:pPr lvl="1"/>
            <a:r>
              <a:rPr lang="en-US" sz="1600" dirty="0"/>
              <a:t>rand()</a:t>
            </a:r>
          </a:p>
          <a:p>
            <a:pPr lvl="1"/>
            <a:r>
              <a:rPr lang="en-US" sz="1600" dirty="0"/>
              <a:t>exp()</a:t>
            </a:r>
          </a:p>
          <a:p>
            <a:pPr lvl="1"/>
            <a:r>
              <a:rPr lang="en-US" sz="1600" dirty="0"/>
              <a:t>length()</a:t>
            </a:r>
          </a:p>
          <a:p>
            <a:pPr lvl="1"/>
            <a:r>
              <a:rPr lang="en-US" sz="1600" dirty="0"/>
              <a:t>concat()</a:t>
            </a:r>
          </a:p>
          <a:p>
            <a:pPr lvl="1"/>
            <a:r>
              <a:rPr lang="en-US" sz="1600" dirty="0"/>
              <a:t>substr()</a:t>
            </a:r>
          </a:p>
          <a:p>
            <a:pPr lvl="1"/>
            <a:r>
              <a:rPr lang="en-US" sz="1600" dirty="0"/>
              <a:t>lower()</a:t>
            </a:r>
          </a:p>
          <a:p>
            <a:pPr lvl="1">
              <a:buNone/>
            </a:pPr>
            <a:r>
              <a:rPr lang="en-US" sz="1600" dirty="0"/>
              <a:t>     etc</a:t>
            </a:r>
          </a:p>
          <a:p>
            <a:pPr lvl="1"/>
            <a:endParaRPr lang="en-US" sz="1600" dirty="0"/>
          </a:p>
        </p:txBody>
      </p:sp>
      <p:sp>
        <p:nvSpPr>
          <p:cNvPr id="4" name="Slide Number Placeholder 3"/>
          <p:cNvSpPr>
            <a:spLocks noGrp="1"/>
          </p:cNvSpPr>
          <p:nvPr>
            <p:ph type="sldNum" sz="quarter" idx="12"/>
          </p:nvPr>
        </p:nvSpPr>
        <p:spPr/>
        <p:txBody>
          <a:bodyPr/>
          <a:lstStyle/>
          <a:p>
            <a:fld id="{5A0614AE-7DA6-4443-9A06-FA7BD7CD666D}" type="slidenum">
              <a:rPr lang="en-US" smtClean="0">
                <a:solidFill>
                  <a:prstClr val="black">
                    <a:tint val="75000"/>
                  </a:prstClr>
                </a:solidFill>
              </a:rPr>
              <a:pPr/>
              <a:t>19</a:t>
            </a:fld>
            <a:endParaRPr lang="en-US" dirty="0">
              <a:solidFill>
                <a:prstClr val="black">
                  <a:tint val="75000"/>
                </a:prstClr>
              </a:solidFill>
            </a:endParaRPr>
          </a:p>
        </p:txBody>
      </p:sp>
    </p:spTree>
    <p:extLst>
      <p:ext uri="{BB962C8B-B14F-4D97-AF65-F5344CB8AC3E}">
        <p14:creationId xmlns:p14="http://schemas.microsoft.com/office/powerpoint/2010/main" val="1292299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solidFill>
                  <a:prstClr val="black">
                    <a:tint val="75000"/>
                  </a:prstClr>
                </a:solidFill>
              </a:rPr>
              <a:pPr/>
              <a:t>2</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Hive Features </a:t>
            </a:r>
            <a:r>
              <a:rPr dirty="0"/>
              <a:t>?</a:t>
            </a:r>
            <a:endParaRPr lang="en-US" dirty="0"/>
          </a:p>
        </p:txBody>
      </p:sp>
      <p:sp>
        <p:nvSpPr>
          <p:cNvPr id="4" name="Text Placeholder 3"/>
          <p:cNvSpPr>
            <a:spLocks noGrp="1"/>
          </p:cNvSpPr>
          <p:nvPr>
            <p:ph type="body" sz="quarter" idx="13"/>
          </p:nvPr>
        </p:nvSpPr>
        <p:spPr/>
        <p:txBody>
          <a:bodyPr>
            <a:normAutofit/>
          </a:bodyPr>
          <a:lstStyle/>
          <a:p>
            <a:pPr marL="0" lvl="1" indent="0">
              <a:buNone/>
            </a:pPr>
            <a:r>
              <a:rPr lang="en-US" dirty="0">
                <a:solidFill>
                  <a:schemeClr val="tx1"/>
                </a:solidFill>
              </a:rPr>
              <a:t>Hive is build at the top of Map Reduce and provides below features</a:t>
            </a:r>
          </a:p>
          <a:p>
            <a:pPr lvl="1"/>
            <a:r>
              <a:rPr lang="en-US" dirty="0">
                <a:solidFill>
                  <a:schemeClr val="tx1"/>
                </a:solidFill>
              </a:rPr>
              <a:t>Tools to enable easy access to data via SQL, thus enabling data warehousing tasks such as extract/transform/load (ETL), reporting, and data analysis.</a:t>
            </a:r>
          </a:p>
          <a:p>
            <a:pPr lvl="1"/>
            <a:r>
              <a:rPr lang="en-US" dirty="0">
                <a:solidFill>
                  <a:schemeClr val="tx1"/>
                </a:solidFill>
              </a:rPr>
              <a:t>A mechanism to impose structure on a variety of data formats</a:t>
            </a:r>
          </a:p>
          <a:p>
            <a:pPr lvl="1"/>
            <a:r>
              <a:rPr lang="en-US" dirty="0">
                <a:solidFill>
                  <a:schemeClr val="tx1"/>
                </a:solidFill>
              </a:rPr>
              <a:t>Query execution via various executions engines like </a:t>
            </a:r>
            <a:r>
              <a:rPr lang="en-US" dirty="0" err="1">
                <a:solidFill>
                  <a:schemeClr val="tx1"/>
                </a:solidFill>
              </a:rPr>
              <a:t>Tez</a:t>
            </a:r>
            <a:r>
              <a:rPr lang="en-US" dirty="0">
                <a:solidFill>
                  <a:schemeClr val="tx1"/>
                </a:solidFill>
              </a:rPr>
              <a:t>, Spark and Map Reduce</a:t>
            </a:r>
          </a:p>
          <a:p>
            <a:pPr lvl="1"/>
            <a:r>
              <a:rPr lang="en-US" dirty="0">
                <a:solidFill>
                  <a:schemeClr val="tx1"/>
                </a:solidFill>
              </a:rPr>
              <a:t>Provides standard SQL functionality, including many of the later SQL:2003 and SQL:2011 features for analytics.</a:t>
            </a:r>
          </a:p>
          <a:p>
            <a:pPr lvl="1"/>
            <a:r>
              <a:rPr lang="en-US" dirty="0">
                <a:solidFill>
                  <a:schemeClr val="tx1"/>
                </a:solidFill>
              </a:rPr>
              <a:t>There is no specific Hive format that data must be stored, but various connectors to read and write Text, CSV data. More connectors can be added !</a:t>
            </a:r>
          </a:p>
          <a:p>
            <a:pPr lvl="1"/>
            <a:r>
              <a:rPr lang="en-US" dirty="0">
                <a:solidFill>
                  <a:schemeClr val="tx1"/>
                </a:solidFill>
              </a:rPr>
              <a:t>Hive Supports Schema on read.</a:t>
            </a:r>
          </a:p>
          <a:p>
            <a:pPr lvl="1"/>
            <a:endParaRPr lang="en-US" dirty="0">
              <a:solidFill>
                <a:schemeClr val="tx1"/>
              </a:solidFill>
            </a:endParaRPr>
          </a:p>
        </p:txBody>
      </p:sp>
    </p:spTree>
    <p:extLst>
      <p:ext uri="{BB962C8B-B14F-4D97-AF65-F5344CB8AC3E}">
        <p14:creationId xmlns:p14="http://schemas.microsoft.com/office/powerpoint/2010/main" val="556942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Sort by, order by and CLUSTER BY</a:t>
            </a:r>
            <a:endParaRPr lang="en-US" dirty="0"/>
          </a:p>
        </p:txBody>
      </p:sp>
      <p:sp>
        <p:nvSpPr>
          <p:cNvPr id="3" name="Content Placeholder 2"/>
          <p:cNvSpPr>
            <a:spLocks noGrp="1"/>
          </p:cNvSpPr>
          <p:nvPr>
            <p:ph idx="1"/>
          </p:nvPr>
        </p:nvSpPr>
        <p:spPr>
          <a:xfrm>
            <a:off x="381000" y="914400"/>
            <a:ext cx="8229600" cy="5308600"/>
          </a:xfrm>
        </p:spPr>
        <p:txBody>
          <a:bodyPr>
            <a:noAutofit/>
          </a:bodyPr>
          <a:lstStyle/>
          <a:p>
            <a:pPr lvl="1"/>
            <a:r>
              <a:rPr lang="en-US" sz="1800" dirty="0"/>
              <a:t>Sort by</a:t>
            </a:r>
          </a:p>
          <a:p>
            <a:pPr lvl="2"/>
            <a:r>
              <a:rPr lang="en-US" sz="1800" dirty="0"/>
              <a:t>SELECT </a:t>
            </a:r>
            <a:r>
              <a:rPr lang="en-US" sz="1800" dirty="0" err="1"/>
              <a:t>s.pname,s.score</a:t>
            </a:r>
            <a:r>
              <a:rPr lang="en-US" sz="1800" dirty="0"/>
              <a:t> FROM </a:t>
            </a:r>
            <a:r>
              <a:rPr lang="en-US" sz="1800" dirty="0" err="1"/>
              <a:t>cricdata</a:t>
            </a:r>
            <a:r>
              <a:rPr lang="en-US" sz="1800" dirty="0"/>
              <a:t> s SORT BY </a:t>
            </a:r>
            <a:r>
              <a:rPr lang="en-US" sz="1800" dirty="0" err="1"/>
              <a:t>s.pname</a:t>
            </a:r>
            <a:r>
              <a:rPr lang="en-US" sz="1800" dirty="0"/>
              <a:t>;</a:t>
            </a:r>
          </a:p>
          <a:p>
            <a:pPr lvl="2"/>
            <a:r>
              <a:rPr lang="en-US" sz="1800" dirty="0"/>
              <a:t>May use multiple reducers for final output</a:t>
            </a:r>
          </a:p>
          <a:p>
            <a:pPr lvl="2"/>
            <a:r>
              <a:rPr lang="en-US" sz="1800" dirty="0"/>
              <a:t>Only guarantees ordering of rows within a reducer</a:t>
            </a:r>
          </a:p>
          <a:p>
            <a:pPr lvl="2"/>
            <a:r>
              <a:rPr lang="en-US" sz="1800" dirty="0"/>
              <a:t>May give partially ordered final result</a:t>
            </a:r>
          </a:p>
          <a:p>
            <a:pPr lvl="1"/>
            <a:r>
              <a:rPr lang="en-US" sz="1800" dirty="0"/>
              <a:t>Order by</a:t>
            </a:r>
          </a:p>
          <a:p>
            <a:pPr lvl="2"/>
            <a:r>
              <a:rPr lang="en-US" sz="1800" dirty="0"/>
              <a:t>SELECT </a:t>
            </a:r>
            <a:r>
              <a:rPr lang="en-US" sz="1800" dirty="0" err="1"/>
              <a:t>s.pname,s.score</a:t>
            </a:r>
            <a:r>
              <a:rPr lang="en-US" sz="1800" dirty="0"/>
              <a:t> FROM </a:t>
            </a:r>
            <a:r>
              <a:rPr lang="en-US" sz="1800" dirty="0" err="1"/>
              <a:t>cricdata</a:t>
            </a:r>
            <a:r>
              <a:rPr lang="en-US" sz="1800" dirty="0"/>
              <a:t> s ORDER BY </a:t>
            </a:r>
            <a:r>
              <a:rPr lang="en-US" sz="1800" dirty="0" err="1"/>
              <a:t>s.pname</a:t>
            </a:r>
            <a:r>
              <a:rPr lang="en-US" sz="1800" dirty="0"/>
              <a:t>;</a:t>
            </a:r>
          </a:p>
          <a:p>
            <a:pPr lvl="2"/>
            <a:r>
              <a:rPr lang="en-US" sz="1800" dirty="0"/>
              <a:t>Uses single reducer to guarantee total order in output</a:t>
            </a:r>
          </a:p>
          <a:p>
            <a:pPr lvl="2"/>
            <a:r>
              <a:rPr lang="en-US" sz="1800" dirty="0"/>
              <a:t>LIMIT can be used to minimize sort time</a:t>
            </a:r>
          </a:p>
          <a:p>
            <a:pPr lvl="1"/>
            <a:r>
              <a:rPr lang="en-US" sz="1800" dirty="0"/>
              <a:t>CLUSTER BY (set </a:t>
            </a:r>
            <a:r>
              <a:rPr lang="en-US" sz="1800" dirty="0" err="1"/>
              <a:t>mapreduce.job.reduces</a:t>
            </a:r>
            <a:r>
              <a:rPr lang="en-US" sz="1800" dirty="0"/>
              <a:t>=5;)</a:t>
            </a:r>
          </a:p>
          <a:p>
            <a:pPr lvl="2"/>
            <a:r>
              <a:rPr lang="en-US" sz="1800" dirty="0"/>
              <a:t>short-hand for the DISTRIBUTE BY and SORT BY on same column</a:t>
            </a:r>
          </a:p>
          <a:p>
            <a:pPr lvl="2"/>
            <a:r>
              <a:rPr lang="en-US" sz="1800" dirty="0"/>
              <a:t>SELECT s.* FROM </a:t>
            </a:r>
            <a:r>
              <a:rPr lang="en-US" sz="1800" dirty="0" err="1"/>
              <a:t>cricdata</a:t>
            </a:r>
            <a:r>
              <a:rPr lang="en-US" sz="1800" dirty="0"/>
              <a:t> s CLUSTER BY </a:t>
            </a:r>
            <a:r>
              <a:rPr lang="en-US" sz="1800" dirty="0" err="1"/>
              <a:t>s.pname</a:t>
            </a:r>
            <a:r>
              <a:rPr lang="en-US" sz="1800" dirty="0"/>
              <a:t>; </a:t>
            </a:r>
          </a:p>
          <a:p>
            <a:pPr lvl="2"/>
            <a:r>
              <a:rPr lang="en-US" sz="1800" dirty="0"/>
              <a:t>SELECT s.* FROM </a:t>
            </a:r>
            <a:r>
              <a:rPr lang="en-US" sz="1800" dirty="0" err="1"/>
              <a:t>cricdata</a:t>
            </a:r>
            <a:r>
              <a:rPr lang="en-US" sz="1800" dirty="0"/>
              <a:t> s DISTRIBUTE BY </a:t>
            </a:r>
            <a:r>
              <a:rPr lang="en-US" sz="1800" dirty="0" err="1"/>
              <a:t>s.pname</a:t>
            </a:r>
            <a:r>
              <a:rPr lang="en-US" sz="1800" dirty="0"/>
              <a:t> SORT BY </a:t>
            </a:r>
            <a:r>
              <a:rPr lang="en-US" sz="1800" dirty="0" err="1"/>
              <a:t>s.pname</a:t>
            </a:r>
            <a:r>
              <a:rPr lang="en-US" sz="1800" dirty="0"/>
              <a:t>; </a:t>
            </a:r>
          </a:p>
          <a:p>
            <a:pPr marL="511175" lvl="1" indent="-285750">
              <a:buFont typeface="Arial" pitchFamily="34" charset="0"/>
              <a:buChar char="•"/>
            </a:pPr>
            <a:endParaRPr lang="en-US" sz="1800" dirty="0"/>
          </a:p>
        </p:txBody>
      </p:sp>
      <p:sp>
        <p:nvSpPr>
          <p:cNvPr id="4" name="Slide Number Placeholder 3"/>
          <p:cNvSpPr>
            <a:spLocks noGrp="1"/>
          </p:cNvSpPr>
          <p:nvPr>
            <p:ph type="sldNum" sz="quarter" idx="12"/>
          </p:nvPr>
        </p:nvSpPr>
        <p:spPr/>
        <p:txBody>
          <a:bodyPr/>
          <a:lstStyle/>
          <a:p>
            <a:fld id="{5A0614AE-7DA6-4443-9A06-FA7BD7CD666D}" type="slidenum">
              <a:rPr lang="en-US" smtClean="0">
                <a:solidFill>
                  <a:prstClr val="black">
                    <a:tint val="75000"/>
                  </a:prstClr>
                </a:solidFill>
              </a:rPr>
              <a:pPr/>
              <a:t>20</a:t>
            </a:fld>
            <a:endParaRPr lang="en-US" dirty="0">
              <a:solidFill>
                <a:prstClr val="black">
                  <a:tint val="75000"/>
                </a:prstClr>
              </a:solidFill>
            </a:endParaRPr>
          </a:p>
        </p:txBody>
      </p:sp>
    </p:spTree>
    <p:extLst>
      <p:ext uri="{BB962C8B-B14F-4D97-AF65-F5344CB8AC3E}">
        <p14:creationId xmlns:p14="http://schemas.microsoft.com/office/powerpoint/2010/main" val="313181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ROW_NUM and VIRTUAL COLUMNS in Hive</a:t>
            </a:r>
          </a:p>
        </p:txBody>
      </p:sp>
      <p:sp>
        <p:nvSpPr>
          <p:cNvPr id="3" name="Content Placeholder 2"/>
          <p:cNvSpPr>
            <a:spLocks noGrp="1"/>
          </p:cNvSpPr>
          <p:nvPr>
            <p:ph idx="1"/>
          </p:nvPr>
        </p:nvSpPr>
        <p:spPr>
          <a:xfrm>
            <a:off x="457200" y="1524000"/>
            <a:ext cx="8229600" cy="5059362"/>
          </a:xfrm>
        </p:spPr>
        <p:txBody>
          <a:bodyPr>
            <a:noAutofit/>
          </a:bodyPr>
          <a:lstStyle/>
          <a:p>
            <a:r>
              <a:rPr lang="en-US" sz="1600" dirty="0"/>
              <a:t>VIRTUAL COLUMNS</a:t>
            </a:r>
          </a:p>
          <a:p>
            <a:pPr lvl="1"/>
            <a:r>
              <a:rPr lang="en-US" sz="1600" dirty="0"/>
              <a:t>Hive VIRTUAL COLUMNS as input file's name for a mapper task and current global file position.</a:t>
            </a:r>
          </a:p>
          <a:p>
            <a:pPr lvl="1"/>
            <a:r>
              <a:rPr lang="en-US" sz="1600" dirty="0"/>
              <a:t>SELECT BLOCK__OFFSET__INSIDE__FILE,* from </a:t>
            </a:r>
            <a:r>
              <a:rPr lang="en-US" sz="1600" dirty="0" err="1"/>
              <a:t>cricdata</a:t>
            </a:r>
            <a:r>
              <a:rPr lang="en-US" sz="1600" dirty="0"/>
              <a:t>;</a:t>
            </a:r>
          </a:p>
          <a:p>
            <a:pPr lvl="1"/>
            <a:endParaRPr lang="en-US" sz="1600" dirty="0"/>
          </a:p>
          <a:p>
            <a:pPr lvl="1"/>
            <a:endParaRPr lang="en-US" sz="1600" dirty="0"/>
          </a:p>
          <a:p>
            <a:pPr lvl="1"/>
            <a:endParaRPr lang="en-US" sz="1600" dirty="0"/>
          </a:p>
          <a:p>
            <a:pPr lvl="1"/>
            <a:endParaRPr lang="en-US" sz="1600" dirty="0"/>
          </a:p>
          <a:p>
            <a:pPr lvl="1"/>
            <a:r>
              <a:rPr lang="en-US" sz="1600" dirty="0"/>
              <a:t>SELECT INPUT__FILE__NAME,* from </a:t>
            </a:r>
            <a:r>
              <a:rPr lang="en-US" sz="1600" dirty="0" err="1"/>
              <a:t>cricdata</a:t>
            </a:r>
            <a:r>
              <a:rPr lang="en-US" sz="1600" dirty="0"/>
              <a:t>;</a:t>
            </a:r>
          </a:p>
          <a:p>
            <a:pPr lvl="1"/>
            <a:endParaRPr lang="en-US" sz="1600" dirty="0"/>
          </a:p>
          <a:p>
            <a:pPr lvl="1"/>
            <a:endParaRPr lang="en-US" sz="1600" dirty="0"/>
          </a:p>
          <a:p>
            <a:pPr lvl="1"/>
            <a:endParaRPr lang="en-US" sz="1600" dirty="0"/>
          </a:p>
          <a:p>
            <a:pPr lvl="1"/>
            <a:endParaRPr lang="en-US" sz="1600" dirty="0"/>
          </a:p>
          <a:p>
            <a:r>
              <a:rPr lang="en-US" sz="1600" dirty="0"/>
              <a:t>ROW_NUMBER()</a:t>
            </a:r>
          </a:p>
          <a:p>
            <a:pPr lvl="1"/>
            <a:r>
              <a:rPr lang="en-US" sz="1600" dirty="0"/>
              <a:t>select </a:t>
            </a:r>
            <a:r>
              <a:rPr lang="en-US" sz="1600" dirty="0" err="1"/>
              <a:t>row_number</a:t>
            </a:r>
            <a:r>
              <a:rPr lang="en-US" sz="1600" dirty="0"/>
              <a:t>() OVER (ORDER BY </a:t>
            </a:r>
            <a:r>
              <a:rPr lang="en-US" sz="1600" dirty="0" err="1"/>
              <a:t>pname</a:t>
            </a:r>
            <a:r>
              <a:rPr lang="en-US" sz="1600" dirty="0"/>
              <a:t>) as </a:t>
            </a:r>
            <a:r>
              <a:rPr lang="en-US" sz="1600" dirty="0" err="1"/>
              <a:t>row_num</a:t>
            </a:r>
            <a:r>
              <a:rPr lang="en-US" sz="1600" dirty="0"/>
              <a:t> , * from </a:t>
            </a:r>
            <a:r>
              <a:rPr lang="en-US" sz="1600" dirty="0" err="1"/>
              <a:t>cricdata</a:t>
            </a:r>
            <a:r>
              <a:rPr lang="en-US" sz="1600" dirty="0"/>
              <a:t>;</a:t>
            </a:r>
          </a:p>
          <a:p>
            <a:pPr lvl="1"/>
            <a:r>
              <a:rPr lang="en-US" sz="1600" dirty="0"/>
              <a:t>ROW_NUMBER() is a windowing function so it needs to be used in conjunction with an OVER clause</a:t>
            </a:r>
          </a:p>
          <a:p>
            <a:endParaRPr lang="en-US"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516" y="2655583"/>
            <a:ext cx="4800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0516" y="4114800"/>
            <a:ext cx="7010400"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855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a:t>Index</a:t>
            </a:r>
          </a:p>
        </p:txBody>
      </p:sp>
      <p:sp>
        <p:nvSpPr>
          <p:cNvPr id="3" name="Content Placeholder 2"/>
          <p:cNvSpPr>
            <a:spLocks noGrp="1"/>
          </p:cNvSpPr>
          <p:nvPr>
            <p:ph idx="1"/>
          </p:nvPr>
        </p:nvSpPr>
        <p:spPr>
          <a:xfrm>
            <a:off x="457200" y="1524000"/>
            <a:ext cx="8229600" cy="5105400"/>
          </a:xfrm>
        </p:spPr>
        <p:txBody>
          <a:bodyPr>
            <a:noAutofit/>
          </a:bodyPr>
          <a:lstStyle/>
          <a:p>
            <a:r>
              <a:rPr lang="en-US" sz="1600" dirty="0"/>
              <a:t>There are 2 types of Index supported in hive.</a:t>
            </a:r>
          </a:p>
          <a:p>
            <a:pPr lvl="1"/>
            <a:r>
              <a:rPr lang="en-US" sz="1600" dirty="0"/>
              <a:t>COMPACT (Used for more distinct valued columns, e.g. </a:t>
            </a:r>
            <a:r>
              <a:rPr lang="en-US" sz="1600" dirty="0" err="1"/>
              <a:t>pname</a:t>
            </a:r>
            <a:r>
              <a:rPr lang="en-US" sz="1600" dirty="0"/>
              <a:t>)</a:t>
            </a:r>
          </a:p>
          <a:p>
            <a:pPr lvl="1"/>
            <a:r>
              <a:rPr lang="en-US" sz="1600" dirty="0"/>
              <a:t>BITMAP (Used for fewer distinct valued columns e.g. country)</a:t>
            </a:r>
          </a:p>
          <a:p>
            <a:pPr lvl="1"/>
            <a:r>
              <a:rPr lang="en-US" sz="1600" dirty="0"/>
              <a:t>create index </a:t>
            </a:r>
            <a:r>
              <a:rPr lang="en-US" sz="1600" dirty="0" err="1"/>
              <a:t>pname_index</a:t>
            </a:r>
            <a:r>
              <a:rPr lang="en-US" sz="1600" dirty="0"/>
              <a:t> on table </a:t>
            </a:r>
            <a:r>
              <a:rPr lang="en-US" sz="1600" dirty="0" err="1"/>
              <a:t>cricdata</a:t>
            </a:r>
            <a:r>
              <a:rPr lang="en-US" sz="1600" dirty="0"/>
              <a:t>(</a:t>
            </a:r>
            <a:r>
              <a:rPr lang="en-US" sz="1600" dirty="0" err="1"/>
              <a:t>pname</a:t>
            </a:r>
            <a:r>
              <a:rPr lang="en-US" sz="1600" dirty="0"/>
              <a:t>) as 'COMPACT' WITH DEFERRED REBUILD; </a:t>
            </a:r>
          </a:p>
          <a:p>
            <a:r>
              <a:rPr lang="en-US" sz="1600" dirty="0"/>
              <a:t>To build the index</a:t>
            </a:r>
          </a:p>
          <a:p>
            <a:pPr lvl="1"/>
            <a:r>
              <a:rPr lang="en-US" sz="1600" dirty="0"/>
              <a:t>ALTER INDEX </a:t>
            </a:r>
            <a:r>
              <a:rPr lang="en-US" sz="1600" dirty="0" err="1"/>
              <a:t>pname_index</a:t>
            </a:r>
            <a:r>
              <a:rPr lang="en-US" sz="1600" dirty="0"/>
              <a:t> on </a:t>
            </a:r>
            <a:r>
              <a:rPr lang="en-US" sz="1600" dirty="0" err="1"/>
              <a:t>cricdata</a:t>
            </a:r>
            <a:r>
              <a:rPr lang="en-US" sz="1600" dirty="0"/>
              <a:t> rebuild;</a:t>
            </a:r>
          </a:p>
          <a:p>
            <a:r>
              <a:rPr lang="en-US" sz="1600" dirty="0"/>
              <a:t>To see the Index details of a table</a:t>
            </a:r>
          </a:p>
          <a:p>
            <a:pPr lvl="1"/>
            <a:r>
              <a:rPr lang="en-US" sz="1600" dirty="0"/>
              <a:t>SHOW FORMATTED INDEX ON </a:t>
            </a:r>
            <a:r>
              <a:rPr lang="en-US" sz="1600" dirty="0" err="1"/>
              <a:t>cricdata</a:t>
            </a:r>
            <a:r>
              <a:rPr lang="en-US" sz="1600" dirty="0"/>
              <a:t>;</a:t>
            </a:r>
          </a:p>
          <a:p>
            <a:pPr lvl="1"/>
            <a:r>
              <a:rPr lang="en-US" sz="1600" dirty="0"/>
              <a:t>Observe the Index table name created for storing index information</a:t>
            </a:r>
          </a:p>
          <a:p>
            <a:pPr lvl="1"/>
            <a:endParaRPr lang="en-US" sz="1600" dirty="0"/>
          </a:p>
          <a:p>
            <a:pPr lvl="1"/>
            <a:endParaRPr lang="en-US" sz="1600" dirty="0"/>
          </a:p>
          <a:p>
            <a:pPr lvl="1"/>
            <a:endParaRPr lang="en-US" sz="1600" dirty="0"/>
          </a:p>
          <a:p>
            <a:r>
              <a:rPr lang="en-US" sz="1600" dirty="0"/>
              <a:t>To see how the index data is maintained</a:t>
            </a:r>
          </a:p>
          <a:p>
            <a:pPr lvl="1"/>
            <a:r>
              <a:rPr lang="en-US" sz="1600" dirty="0"/>
              <a:t>select * from cricdb__</a:t>
            </a:r>
            <a:r>
              <a:rPr lang="en-US" sz="1600" dirty="0" err="1"/>
              <a:t>cricdata_pname_index</a:t>
            </a:r>
            <a:r>
              <a:rPr lang="en-US" sz="1600" dirty="0"/>
              <a:t>__; </a:t>
            </a:r>
          </a:p>
          <a:p>
            <a:r>
              <a:rPr lang="en-US" sz="1600" dirty="0"/>
              <a:t>To Drop any index</a:t>
            </a:r>
          </a:p>
          <a:p>
            <a:pPr lvl="1"/>
            <a:r>
              <a:rPr lang="en-US" sz="1600" dirty="0"/>
              <a:t>DROP INDEX IF EXISTS </a:t>
            </a:r>
            <a:r>
              <a:rPr lang="en-US" sz="1600" dirty="0" err="1"/>
              <a:t>pname_index</a:t>
            </a:r>
            <a:r>
              <a:rPr lang="en-US" sz="1600" dirty="0"/>
              <a:t> ON </a:t>
            </a:r>
            <a:r>
              <a:rPr lang="en-US" sz="1600" dirty="0" err="1"/>
              <a:t>cricdata</a:t>
            </a:r>
            <a:r>
              <a:rPr lang="en-US" sz="1600" dirty="0"/>
              <a:t>;</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1" y="4403420"/>
            <a:ext cx="7924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5465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JOIN</a:t>
            </a:r>
          </a:p>
        </p:txBody>
      </p:sp>
      <p:sp>
        <p:nvSpPr>
          <p:cNvPr id="3" name="Content Placeholder 2"/>
          <p:cNvSpPr>
            <a:spLocks noGrp="1"/>
          </p:cNvSpPr>
          <p:nvPr>
            <p:ph idx="1"/>
          </p:nvPr>
        </p:nvSpPr>
        <p:spPr>
          <a:xfrm>
            <a:off x="457200" y="1143000"/>
            <a:ext cx="8229600" cy="4602169"/>
          </a:xfrm>
        </p:spPr>
        <p:txBody>
          <a:bodyPr>
            <a:noAutofit/>
          </a:bodyPr>
          <a:lstStyle/>
          <a:p>
            <a:r>
              <a:rPr lang="en-US" sz="2000" dirty="0"/>
              <a:t>Create table </a:t>
            </a:r>
            <a:r>
              <a:rPr lang="en-US" sz="2000" dirty="0" err="1"/>
              <a:t>cricdata_pname</a:t>
            </a:r>
            <a:r>
              <a:rPr lang="en-US" sz="2000" dirty="0"/>
              <a:t>(</a:t>
            </a:r>
            <a:r>
              <a:rPr lang="en-US" sz="2000" dirty="0" err="1"/>
              <a:t>pid</a:t>
            </a:r>
            <a:r>
              <a:rPr lang="en-US" sz="2000" dirty="0"/>
              <a:t> int, </a:t>
            </a:r>
            <a:r>
              <a:rPr lang="en-US" sz="2000" dirty="0" err="1"/>
              <a:t>pname</a:t>
            </a:r>
            <a:r>
              <a:rPr lang="en-US" sz="2000" dirty="0"/>
              <a:t> string) row format delimited fields terminated by ',';</a:t>
            </a:r>
          </a:p>
          <a:p>
            <a:r>
              <a:rPr lang="en-US" sz="2000" dirty="0"/>
              <a:t>Create table </a:t>
            </a:r>
            <a:r>
              <a:rPr lang="en-US" sz="2000" dirty="0" err="1"/>
              <a:t>cricdata_pscore</a:t>
            </a:r>
            <a:r>
              <a:rPr lang="en-US" sz="2000" dirty="0"/>
              <a:t>(</a:t>
            </a:r>
            <a:r>
              <a:rPr lang="en-US" sz="2000" dirty="0" err="1"/>
              <a:t>pid</a:t>
            </a:r>
            <a:r>
              <a:rPr lang="en-US" sz="2000" dirty="0"/>
              <a:t> int, score int, balls int) row format delimited fields terminated by ',';</a:t>
            </a:r>
          </a:p>
          <a:p>
            <a:r>
              <a:rPr lang="en-US" sz="2000" dirty="0"/>
              <a:t>LOAD DATA local </a:t>
            </a:r>
            <a:r>
              <a:rPr lang="en-US" sz="2000" dirty="0" err="1"/>
              <a:t>inpath</a:t>
            </a:r>
            <a:r>
              <a:rPr lang="en-US" sz="2000" dirty="0"/>
              <a:t> '</a:t>
            </a:r>
            <a:r>
              <a:rPr lang="en-US" sz="2000" dirty="0" err="1"/>
              <a:t>SampleDataFile</a:t>
            </a:r>
            <a:r>
              <a:rPr lang="en-US" sz="2000" dirty="0"/>
              <a:t>/PlayerID_Name.csv' OVERWRITE into table </a:t>
            </a:r>
            <a:r>
              <a:rPr lang="en-US" sz="2000" dirty="0" err="1"/>
              <a:t>cricdata_pname</a:t>
            </a:r>
            <a:r>
              <a:rPr lang="en-US" sz="2000" dirty="0"/>
              <a:t>;</a:t>
            </a:r>
          </a:p>
          <a:p>
            <a:r>
              <a:rPr lang="en-US" sz="2000" dirty="0"/>
              <a:t> LOAD DATA local </a:t>
            </a:r>
            <a:r>
              <a:rPr lang="en-US" sz="2000" dirty="0" err="1"/>
              <a:t>inpath</a:t>
            </a:r>
            <a:r>
              <a:rPr lang="en-US" sz="2000" dirty="0"/>
              <a:t> '</a:t>
            </a:r>
            <a:r>
              <a:rPr lang="en-US" sz="2000" dirty="0" err="1"/>
              <a:t>SampleDataFile</a:t>
            </a:r>
            <a:r>
              <a:rPr lang="en-US" sz="2000" dirty="0"/>
              <a:t>/playerID_Score_Balls.csv' OVERWRITE into table </a:t>
            </a:r>
            <a:r>
              <a:rPr lang="en-US" sz="2000" dirty="0" err="1"/>
              <a:t>cricdata_pscore</a:t>
            </a:r>
            <a:r>
              <a:rPr lang="en-US" sz="2000" dirty="0"/>
              <a:t>;</a:t>
            </a:r>
          </a:p>
          <a:p>
            <a:r>
              <a:rPr lang="en-US" sz="2000" dirty="0"/>
              <a:t>INNER JOIN</a:t>
            </a:r>
          </a:p>
          <a:p>
            <a:pPr lvl="1"/>
            <a:r>
              <a:rPr lang="en-US" sz="2000" dirty="0"/>
              <a:t>Select </a:t>
            </a:r>
            <a:r>
              <a:rPr lang="en-US" sz="2000" dirty="0" err="1"/>
              <a:t>pn.pname,ps.score</a:t>
            </a:r>
            <a:r>
              <a:rPr lang="en-US" sz="2000" dirty="0"/>
              <a:t> from </a:t>
            </a:r>
            <a:r>
              <a:rPr lang="en-US" sz="2000" dirty="0" err="1"/>
              <a:t>cricdata_pname</a:t>
            </a:r>
            <a:r>
              <a:rPr lang="en-US" sz="2000" dirty="0"/>
              <a:t> </a:t>
            </a:r>
            <a:r>
              <a:rPr lang="en-US" sz="2000" dirty="0" err="1"/>
              <a:t>pn</a:t>
            </a:r>
            <a:r>
              <a:rPr lang="en-US" sz="2000" dirty="0"/>
              <a:t> join </a:t>
            </a:r>
            <a:r>
              <a:rPr lang="en-US" sz="2000" dirty="0" err="1"/>
              <a:t>cricdata_pscore</a:t>
            </a:r>
            <a:r>
              <a:rPr lang="en-US" sz="2000" dirty="0"/>
              <a:t> </a:t>
            </a:r>
            <a:r>
              <a:rPr lang="en-US" sz="2000" dirty="0" err="1"/>
              <a:t>ps</a:t>
            </a:r>
            <a:r>
              <a:rPr lang="en-US" sz="2000" dirty="0"/>
              <a:t> ON(</a:t>
            </a:r>
            <a:r>
              <a:rPr lang="en-US" sz="2000" dirty="0" err="1"/>
              <a:t>pn.pid</a:t>
            </a:r>
            <a:r>
              <a:rPr lang="en-US" sz="2000" dirty="0"/>
              <a:t>=</a:t>
            </a:r>
            <a:r>
              <a:rPr lang="en-US" sz="2000" dirty="0" err="1"/>
              <a:t>ps.pid</a:t>
            </a:r>
            <a:r>
              <a:rPr lang="en-US" sz="2000" dirty="0"/>
              <a:t>);</a:t>
            </a:r>
          </a:p>
        </p:txBody>
      </p:sp>
    </p:spTree>
    <p:extLst>
      <p:ext uri="{BB962C8B-B14F-4D97-AF65-F5344CB8AC3E}">
        <p14:creationId xmlns:p14="http://schemas.microsoft.com/office/powerpoint/2010/main" val="1976956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dirty="0"/>
              <a:t>Other Types of JOINs</a:t>
            </a:r>
          </a:p>
        </p:txBody>
      </p:sp>
      <p:sp>
        <p:nvSpPr>
          <p:cNvPr id="3" name="Content Placeholder 2"/>
          <p:cNvSpPr>
            <a:spLocks noGrp="1"/>
          </p:cNvSpPr>
          <p:nvPr>
            <p:ph idx="1"/>
          </p:nvPr>
        </p:nvSpPr>
        <p:spPr>
          <a:xfrm>
            <a:off x="457200" y="1143000"/>
            <a:ext cx="8229600" cy="5562599"/>
          </a:xfrm>
        </p:spPr>
        <p:txBody>
          <a:bodyPr>
            <a:noAutofit/>
          </a:bodyPr>
          <a:lstStyle/>
          <a:p>
            <a:r>
              <a:rPr lang="en-US" sz="1800" dirty="0"/>
              <a:t>LEFT OUTER JOIN</a:t>
            </a:r>
          </a:p>
          <a:p>
            <a:pPr lvl="1"/>
            <a:r>
              <a:rPr lang="en-US" sz="1800" dirty="0"/>
              <a:t> Select </a:t>
            </a:r>
            <a:r>
              <a:rPr lang="en-US" sz="1800" dirty="0" err="1"/>
              <a:t>pn.pname,ps.score</a:t>
            </a:r>
            <a:r>
              <a:rPr lang="en-US" sz="1800" dirty="0"/>
              <a:t> from </a:t>
            </a:r>
            <a:r>
              <a:rPr lang="en-US" sz="1800" dirty="0" err="1"/>
              <a:t>cricdata_pname</a:t>
            </a:r>
            <a:r>
              <a:rPr lang="en-US" sz="1800" dirty="0"/>
              <a:t> </a:t>
            </a:r>
            <a:r>
              <a:rPr lang="en-US" sz="1800" dirty="0" err="1"/>
              <a:t>pn</a:t>
            </a:r>
            <a:r>
              <a:rPr lang="en-US" sz="1800" dirty="0"/>
              <a:t> left outer join </a:t>
            </a:r>
            <a:r>
              <a:rPr lang="en-US" sz="1800" dirty="0" err="1"/>
              <a:t>cricdata_pscore</a:t>
            </a:r>
            <a:r>
              <a:rPr lang="en-US" sz="1800" dirty="0"/>
              <a:t> </a:t>
            </a:r>
            <a:r>
              <a:rPr lang="en-US" sz="1800" dirty="0" err="1"/>
              <a:t>ps</a:t>
            </a:r>
            <a:r>
              <a:rPr lang="en-US" sz="1800" dirty="0"/>
              <a:t> ON(</a:t>
            </a:r>
            <a:r>
              <a:rPr lang="en-US" sz="1800" dirty="0" err="1"/>
              <a:t>pn.pid</a:t>
            </a:r>
            <a:r>
              <a:rPr lang="en-US" sz="1800" dirty="0"/>
              <a:t>=</a:t>
            </a:r>
            <a:r>
              <a:rPr lang="en-US" sz="1800" dirty="0" err="1"/>
              <a:t>ps.pid</a:t>
            </a:r>
            <a:r>
              <a:rPr lang="en-US" sz="1800" dirty="0"/>
              <a:t>);</a:t>
            </a:r>
          </a:p>
          <a:p>
            <a:r>
              <a:rPr lang="en-US" sz="1800" dirty="0"/>
              <a:t>RIGHT OUTER JOIN</a:t>
            </a:r>
          </a:p>
          <a:p>
            <a:pPr lvl="1"/>
            <a:r>
              <a:rPr lang="en-US" sz="1800" dirty="0"/>
              <a:t> Select </a:t>
            </a:r>
            <a:r>
              <a:rPr lang="en-US" sz="1800" dirty="0" err="1"/>
              <a:t>pn.pname,ps.score</a:t>
            </a:r>
            <a:r>
              <a:rPr lang="en-US" sz="1800" dirty="0"/>
              <a:t> from </a:t>
            </a:r>
            <a:r>
              <a:rPr lang="en-US" sz="1800" dirty="0" err="1"/>
              <a:t>cricdata_pname</a:t>
            </a:r>
            <a:r>
              <a:rPr lang="en-US" sz="1800" dirty="0"/>
              <a:t> </a:t>
            </a:r>
            <a:r>
              <a:rPr lang="en-US" sz="1800" dirty="0" err="1"/>
              <a:t>pn</a:t>
            </a:r>
            <a:r>
              <a:rPr lang="en-US" sz="1800" dirty="0"/>
              <a:t> right outer join </a:t>
            </a:r>
            <a:r>
              <a:rPr lang="en-US" sz="1800" dirty="0" err="1"/>
              <a:t>cricdata_pscore</a:t>
            </a:r>
            <a:r>
              <a:rPr lang="en-US" sz="1800" dirty="0"/>
              <a:t> </a:t>
            </a:r>
            <a:r>
              <a:rPr lang="en-US" sz="1800" dirty="0" err="1"/>
              <a:t>ps</a:t>
            </a:r>
            <a:r>
              <a:rPr lang="en-US" sz="1800" dirty="0"/>
              <a:t> ON(</a:t>
            </a:r>
            <a:r>
              <a:rPr lang="en-US" sz="1800" dirty="0" err="1"/>
              <a:t>pn.pid</a:t>
            </a:r>
            <a:r>
              <a:rPr lang="en-US" sz="1800" dirty="0"/>
              <a:t>=</a:t>
            </a:r>
            <a:r>
              <a:rPr lang="en-US" sz="1800" dirty="0" err="1"/>
              <a:t>ps.pid</a:t>
            </a:r>
            <a:r>
              <a:rPr lang="en-US" sz="1800" dirty="0"/>
              <a:t>);</a:t>
            </a:r>
          </a:p>
          <a:p>
            <a:r>
              <a:rPr lang="en-US" sz="1800" dirty="0"/>
              <a:t>FULL OUTER JOIN</a:t>
            </a:r>
          </a:p>
          <a:p>
            <a:pPr lvl="1"/>
            <a:r>
              <a:rPr lang="en-US" sz="1800" dirty="0"/>
              <a:t> Select </a:t>
            </a:r>
            <a:r>
              <a:rPr lang="en-US" sz="1800" dirty="0" err="1"/>
              <a:t>pn.pname,ps.score</a:t>
            </a:r>
            <a:r>
              <a:rPr lang="en-US" sz="1800" dirty="0"/>
              <a:t> from </a:t>
            </a:r>
            <a:r>
              <a:rPr lang="en-US" sz="1800" dirty="0" err="1"/>
              <a:t>cricdata_pname</a:t>
            </a:r>
            <a:r>
              <a:rPr lang="en-US" sz="1800" dirty="0"/>
              <a:t> </a:t>
            </a:r>
            <a:r>
              <a:rPr lang="en-US" sz="1800" dirty="0" err="1"/>
              <a:t>pn</a:t>
            </a:r>
            <a:r>
              <a:rPr lang="en-US" sz="1800" dirty="0"/>
              <a:t> full outer join </a:t>
            </a:r>
            <a:r>
              <a:rPr lang="en-US" sz="1800" dirty="0" err="1"/>
              <a:t>cricdata_pscore</a:t>
            </a:r>
            <a:r>
              <a:rPr lang="en-US" sz="1800" dirty="0"/>
              <a:t> </a:t>
            </a:r>
            <a:r>
              <a:rPr lang="en-US" sz="1800" dirty="0" err="1"/>
              <a:t>ps</a:t>
            </a:r>
            <a:r>
              <a:rPr lang="en-US" sz="1800" dirty="0"/>
              <a:t> ON(</a:t>
            </a:r>
            <a:r>
              <a:rPr lang="en-US" sz="1800" dirty="0" err="1"/>
              <a:t>pn.pid</a:t>
            </a:r>
            <a:r>
              <a:rPr lang="en-US" sz="1800" dirty="0"/>
              <a:t>=</a:t>
            </a:r>
            <a:r>
              <a:rPr lang="en-US" sz="1800" dirty="0" err="1"/>
              <a:t>ps.pid</a:t>
            </a:r>
            <a:r>
              <a:rPr lang="en-US" sz="1800" dirty="0"/>
              <a:t>);</a:t>
            </a:r>
          </a:p>
          <a:p>
            <a:pPr fontAlgn="t"/>
            <a:r>
              <a:rPr lang="en-US" sz="1800" dirty="0"/>
              <a:t>Use Map Join where possible</a:t>
            </a:r>
          </a:p>
          <a:p>
            <a:pPr lvl="1"/>
            <a:r>
              <a:rPr lang="en-US" sz="1800" dirty="0"/>
              <a:t>Set </a:t>
            </a:r>
            <a:r>
              <a:rPr lang="en-US" sz="1800" dirty="0" err="1"/>
              <a:t>hive.auto.convert.join</a:t>
            </a:r>
            <a:r>
              <a:rPr lang="en-US" sz="1800" dirty="0"/>
              <a:t> = true;</a:t>
            </a:r>
          </a:p>
          <a:p>
            <a:endParaRPr lang="en-US" sz="24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120" y="4800600"/>
            <a:ext cx="83153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281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marL="0" indent="0"/>
            <a:r>
              <a:rPr lang="en-US" dirty="0"/>
              <a:t>VIEWs</a:t>
            </a:r>
          </a:p>
        </p:txBody>
      </p:sp>
      <p:sp>
        <p:nvSpPr>
          <p:cNvPr id="3" name="Content Placeholder 2"/>
          <p:cNvSpPr>
            <a:spLocks noGrp="1"/>
          </p:cNvSpPr>
          <p:nvPr>
            <p:ph idx="1"/>
          </p:nvPr>
        </p:nvSpPr>
        <p:spPr>
          <a:xfrm>
            <a:off x="457200" y="1295400"/>
            <a:ext cx="8229600" cy="5181600"/>
          </a:xfrm>
        </p:spPr>
        <p:txBody>
          <a:bodyPr>
            <a:noAutofit/>
          </a:bodyPr>
          <a:lstStyle/>
          <a:p>
            <a:r>
              <a:rPr lang="en-US" sz="1800" dirty="0"/>
              <a:t>Hive view is similar to SQL view which we can define by the query. </a:t>
            </a:r>
          </a:p>
          <a:p>
            <a:r>
              <a:rPr lang="en-US" sz="1800" dirty="0"/>
              <a:t>It is also </a:t>
            </a:r>
            <a:r>
              <a:rPr lang="en-US" sz="1800" dirty="0" err="1"/>
              <a:t>refered</a:t>
            </a:r>
            <a:r>
              <a:rPr lang="en-US" sz="1800" dirty="0"/>
              <a:t> as “virtual tables”. Hence, we can query a view like we can a table. </a:t>
            </a:r>
          </a:p>
          <a:p>
            <a:pPr lvl="1"/>
            <a:r>
              <a:rPr lang="en-US" sz="1800" dirty="0"/>
              <a:t>create view </a:t>
            </a:r>
            <a:r>
              <a:rPr lang="en-US" sz="1800" dirty="0" err="1"/>
              <a:t>cricview</a:t>
            </a:r>
            <a:r>
              <a:rPr lang="en-US" sz="1800" dirty="0"/>
              <a:t>(</a:t>
            </a:r>
            <a:r>
              <a:rPr lang="en-US" sz="1800" dirty="0" err="1"/>
              <a:t>name,score,balls</a:t>
            </a:r>
            <a:r>
              <a:rPr lang="en-US" sz="1800" dirty="0"/>
              <a:t>) as select </a:t>
            </a:r>
            <a:r>
              <a:rPr lang="en-US" sz="1800" dirty="0" err="1"/>
              <a:t>pname,score,balls</a:t>
            </a:r>
            <a:r>
              <a:rPr lang="en-US" sz="1800" dirty="0"/>
              <a:t> from </a:t>
            </a:r>
            <a:r>
              <a:rPr lang="en-US" sz="1800" dirty="0" err="1"/>
              <a:t>cricdata</a:t>
            </a:r>
            <a:r>
              <a:rPr lang="en-US" sz="1800" dirty="0"/>
              <a:t>;</a:t>
            </a:r>
          </a:p>
          <a:p>
            <a:pPr lvl="1"/>
            <a:r>
              <a:rPr lang="en-US" sz="1800" dirty="0"/>
              <a:t>select * from </a:t>
            </a:r>
            <a:r>
              <a:rPr lang="en-US" sz="1800" dirty="0" err="1"/>
              <a:t>cricview</a:t>
            </a:r>
            <a:r>
              <a:rPr lang="en-US" sz="1800" dirty="0"/>
              <a:t>;</a:t>
            </a:r>
          </a:p>
          <a:p>
            <a:r>
              <a:rPr lang="en-US" sz="1800" dirty="0"/>
              <a:t>By using joins it is possible to combine data from or more table. </a:t>
            </a:r>
          </a:p>
          <a:p>
            <a:pPr lvl="1"/>
            <a:r>
              <a:rPr lang="en-US" sz="1800" dirty="0"/>
              <a:t> create view </a:t>
            </a:r>
            <a:r>
              <a:rPr lang="en-US" sz="1800" dirty="0" err="1"/>
              <a:t>cricview_join</a:t>
            </a:r>
            <a:r>
              <a:rPr lang="en-US" sz="1800" dirty="0"/>
              <a:t>(</a:t>
            </a:r>
            <a:r>
              <a:rPr lang="en-US" sz="1800" dirty="0" err="1"/>
              <a:t>name,score</a:t>
            </a:r>
            <a:r>
              <a:rPr lang="en-US" sz="1800" dirty="0"/>
              <a:t>) as Select </a:t>
            </a:r>
            <a:r>
              <a:rPr lang="en-US" sz="1800" dirty="0" err="1"/>
              <a:t>pn.pname,ps.score</a:t>
            </a:r>
            <a:r>
              <a:rPr lang="en-US" sz="1800" dirty="0"/>
              <a:t> from </a:t>
            </a:r>
            <a:r>
              <a:rPr lang="en-US" sz="1800" dirty="0" err="1"/>
              <a:t>cricdata_pname</a:t>
            </a:r>
            <a:r>
              <a:rPr lang="en-US" sz="1800" dirty="0"/>
              <a:t> </a:t>
            </a:r>
            <a:r>
              <a:rPr lang="en-US" sz="1800" dirty="0" err="1"/>
              <a:t>pn</a:t>
            </a:r>
            <a:r>
              <a:rPr lang="en-US" sz="1800" dirty="0"/>
              <a:t> join </a:t>
            </a:r>
            <a:r>
              <a:rPr lang="en-US" sz="1800" dirty="0" err="1"/>
              <a:t>cricdata_pscore</a:t>
            </a:r>
            <a:r>
              <a:rPr lang="en-US" sz="1800" dirty="0"/>
              <a:t> </a:t>
            </a:r>
            <a:r>
              <a:rPr lang="en-US" sz="1800" dirty="0" err="1"/>
              <a:t>ps</a:t>
            </a:r>
            <a:r>
              <a:rPr lang="en-US" sz="1800" dirty="0"/>
              <a:t> ON(</a:t>
            </a:r>
            <a:r>
              <a:rPr lang="en-US" sz="1800" dirty="0" err="1"/>
              <a:t>pn.pid</a:t>
            </a:r>
            <a:r>
              <a:rPr lang="en-US" sz="1800" dirty="0"/>
              <a:t>=</a:t>
            </a:r>
            <a:r>
              <a:rPr lang="en-US" sz="1800" dirty="0" err="1"/>
              <a:t>ps.pid</a:t>
            </a:r>
            <a:r>
              <a:rPr lang="en-US" sz="1800" dirty="0"/>
              <a:t>);</a:t>
            </a:r>
          </a:p>
          <a:p>
            <a:pPr lvl="1"/>
            <a:r>
              <a:rPr lang="en-US" sz="1800" dirty="0"/>
              <a:t>select * from </a:t>
            </a:r>
            <a:r>
              <a:rPr lang="en-US" sz="1800" dirty="0" err="1"/>
              <a:t>cricview_join</a:t>
            </a:r>
            <a:r>
              <a:rPr lang="en-US" sz="1800" dirty="0"/>
              <a:t>;</a:t>
            </a:r>
          </a:p>
          <a:p>
            <a:r>
              <a:rPr lang="en-US" sz="1800" dirty="0"/>
              <a:t>To describe a view </a:t>
            </a:r>
          </a:p>
          <a:p>
            <a:pPr lvl="1"/>
            <a:r>
              <a:rPr lang="en-US" sz="1800" dirty="0"/>
              <a:t>DESCRIBE EXTENDED </a:t>
            </a:r>
            <a:r>
              <a:rPr lang="en-US" sz="1800" dirty="0" err="1"/>
              <a:t>cricview_join</a:t>
            </a:r>
            <a:r>
              <a:rPr lang="en-US" sz="1800" dirty="0"/>
              <a:t>;</a:t>
            </a:r>
          </a:p>
          <a:p>
            <a:r>
              <a:rPr lang="en-US" sz="1800" dirty="0"/>
              <a:t>To drop a view</a:t>
            </a:r>
          </a:p>
          <a:p>
            <a:pPr lvl="1"/>
            <a:r>
              <a:rPr lang="en-US" sz="1800" dirty="0"/>
              <a:t>Drop view </a:t>
            </a:r>
            <a:r>
              <a:rPr lang="en-US" sz="1800" dirty="0" err="1"/>
              <a:t>cricview</a:t>
            </a:r>
            <a:r>
              <a:rPr lang="en-US" sz="1800" dirty="0"/>
              <a:t>;</a:t>
            </a:r>
          </a:p>
          <a:p>
            <a:endParaRPr lang="en-US" sz="1800" dirty="0"/>
          </a:p>
        </p:txBody>
      </p:sp>
    </p:spTree>
    <p:extLst>
      <p:ext uri="{BB962C8B-B14F-4D97-AF65-F5344CB8AC3E}">
        <p14:creationId xmlns:p14="http://schemas.microsoft.com/office/powerpoint/2010/main" val="60173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a:t>RC/ORC - Storage Format</a:t>
            </a:r>
          </a:p>
        </p:txBody>
      </p:sp>
      <p:sp>
        <p:nvSpPr>
          <p:cNvPr id="3" name="Content Placeholder 2"/>
          <p:cNvSpPr>
            <a:spLocks noGrp="1"/>
          </p:cNvSpPr>
          <p:nvPr>
            <p:ph idx="1"/>
          </p:nvPr>
        </p:nvSpPr>
        <p:spPr>
          <a:xfrm>
            <a:off x="457200" y="1371600"/>
            <a:ext cx="8229600" cy="5029200"/>
          </a:xfrm>
        </p:spPr>
        <p:txBody>
          <a:bodyPr>
            <a:noAutofit/>
          </a:bodyPr>
          <a:lstStyle/>
          <a:p>
            <a:r>
              <a:rPr lang="en-US" sz="1600" b="1" dirty="0"/>
              <a:t>RC: Record Columnar File</a:t>
            </a:r>
          </a:p>
          <a:p>
            <a:pPr lvl="1" fontAlgn="base"/>
            <a:r>
              <a:rPr lang="en-US" sz="1600" dirty="0"/>
              <a:t>RCFile format storage minimize the space up to 14% in HDFS by changing the format of the data using the MapReduce framework. </a:t>
            </a:r>
          </a:p>
          <a:p>
            <a:pPr lvl="1" fontAlgn="base"/>
            <a:r>
              <a:rPr lang="en-US" sz="1600" dirty="0"/>
              <a:t>create table </a:t>
            </a:r>
            <a:r>
              <a:rPr lang="en-US" sz="1600" dirty="0" err="1"/>
              <a:t>cricdata_RC</a:t>
            </a:r>
            <a:r>
              <a:rPr lang="en-US" sz="1600" dirty="0"/>
              <a:t>(</a:t>
            </a:r>
            <a:r>
              <a:rPr lang="en-US" sz="1600" dirty="0" err="1"/>
              <a:t>pname</a:t>
            </a:r>
            <a:r>
              <a:rPr lang="en-US" sz="1600" dirty="0"/>
              <a:t> string, score int, balls </a:t>
            </a:r>
            <a:r>
              <a:rPr lang="en-US" sz="1600" dirty="0" err="1"/>
              <a:t>int,sixes</a:t>
            </a:r>
            <a:r>
              <a:rPr lang="en-US" sz="1600" dirty="0"/>
              <a:t> </a:t>
            </a:r>
            <a:r>
              <a:rPr lang="en-US" sz="1600" dirty="0" err="1"/>
              <a:t>int,fours</a:t>
            </a:r>
            <a:r>
              <a:rPr lang="en-US" sz="1600" dirty="0"/>
              <a:t> </a:t>
            </a:r>
            <a:r>
              <a:rPr lang="en-US" sz="1600" dirty="0" err="1"/>
              <a:t>int,mins</a:t>
            </a:r>
            <a:r>
              <a:rPr lang="en-US" sz="1600" dirty="0"/>
              <a:t> int) stored as RCFILE;</a:t>
            </a:r>
          </a:p>
          <a:p>
            <a:pPr lvl="1" fontAlgn="base"/>
            <a:r>
              <a:rPr lang="en-US" sz="1600" dirty="0"/>
              <a:t>INSERT OVERWRITE TABLE </a:t>
            </a:r>
            <a:r>
              <a:rPr lang="en-US" sz="1600" dirty="0" err="1"/>
              <a:t>cricdata_rc</a:t>
            </a:r>
            <a:r>
              <a:rPr lang="en-US" sz="1600" dirty="0"/>
              <a:t> SELECT * FROM </a:t>
            </a:r>
            <a:r>
              <a:rPr lang="en-US" sz="1600" dirty="0" err="1"/>
              <a:t>cricdata</a:t>
            </a:r>
            <a:r>
              <a:rPr lang="en-US" sz="1600" dirty="0"/>
              <a:t>;</a:t>
            </a:r>
          </a:p>
          <a:p>
            <a:r>
              <a:rPr lang="en-US" sz="1600" b="1" dirty="0"/>
              <a:t>ORC: Optimized Row Columnar File</a:t>
            </a:r>
          </a:p>
          <a:p>
            <a:pPr lvl="1" fontAlgn="base"/>
            <a:r>
              <a:rPr lang="en-US" sz="1600" dirty="0"/>
              <a:t>Column oriented storage format.</a:t>
            </a:r>
          </a:p>
          <a:p>
            <a:pPr lvl="1" fontAlgn="base"/>
            <a:r>
              <a:rPr lang="en-US" sz="1600" dirty="0"/>
              <a:t>Originally it is Hive's Row Columnar file. Now improved as Optimized RC (ORC)</a:t>
            </a:r>
          </a:p>
          <a:p>
            <a:pPr lvl="1" fontAlgn="base"/>
            <a:r>
              <a:rPr lang="en-US" sz="1600" dirty="0"/>
              <a:t>Schema is with the data, but as a part of footer.</a:t>
            </a:r>
          </a:p>
          <a:p>
            <a:pPr lvl="1" fontAlgn="base"/>
            <a:r>
              <a:rPr lang="en-US" sz="1600" dirty="0"/>
              <a:t>Data is stored as row groups and stripes.</a:t>
            </a:r>
          </a:p>
          <a:p>
            <a:pPr lvl="1" fontAlgn="base"/>
            <a:r>
              <a:rPr lang="en-US" sz="1600" dirty="0"/>
              <a:t>Each stripe maintains indexes and stats about data it stores.</a:t>
            </a:r>
          </a:p>
          <a:p>
            <a:pPr lvl="1"/>
            <a:r>
              <a:rPr lang="en-US" sz="1600" dirty="0"/>
              <a:t>ORC format provides a more efficient way to store data, reducing the storage by up to 75% of the original. ORC takes less time to access data, However, increases CPU overhead to decompress the relational data. </a:t>
            </a:r>
          </a:p>
          <a:p>
            <a:pPr lvl="1" fontAlgn="base"/>
            <a:r>
              <a:rPr lang="en-US" sz="1600" dirty="0"/>
              <a:t>create table </a:t>
            </a:r>
            <a:r>
              <a:rPr lang="en-US" sz="1600" dirty="0" err="1"/>
              <a:t>cricdata_ORC</a:t>
            </a:r>
            <a:r>
              <a:rPr lang="en-US" sz="1600" dirty="0"/>
              <a:t>(</a:t>
            </a:r>
            <a:r>
              <a:rPr lang="en-US" sz="1600" dirty="0" err="1"/>
              <a:t>pname</a:t>
            </a:r>
            <a:r>
              <a:rPr lang="en-US" sz="1600" dirty="0"/>
              <a:t> string, score int, balls </a:t>
            </a:r>
            <a:r>
              <a:rPr lang="en-US" sz="1600" dirty="0" err="1"/>
              <a:t>int,sixes</a:t>
            </a:r>
            <a:r>
              <a:rPr lang="en-US" sz="1600" dirty="0"/>
              <a:t> </a:t>
            </a:r>
            <a:r>
              <a:rPr lang="en-US" sz="1600" dirty="0" err="1"/>
              <a:t>int,fours</a:t>
            </a:r>
            <a:r>
              <a:rPr lang="en-US" sz="1600" dirty="0"/>
              <a:t> </a:t>
            </a:r>
            <a:r>
              <a:rPr lang="en-US" sz="1600" dirty="0" err="1"/>
              <a:t>int,mins</a:t>
            </a:r>
            <a:r>
              <a:rPr lang="en-US" sz="1600" dirty="0"/>
              <a:t> int) stored as ORC;</a:t>
            </a:r>
          </a:p>
          <a:p>
            <a:pPr lvl="1" fontAlgn="base"/>
            <a:r>
              <a:rPr lang="en-US" sz="1600" dirty="0"/>
              <a:t>INSERT OVERWRITE TABLE </a:t>
            </a:r>
            <a:r>
              <a:rPr lang="en-US" sz="1600" dirty="0" err="1"/>
              <a:t>cricdata_orc</a:t>
            </a:r>
            <a:r>
              <a:rPr lang="en-US" sz="1600" dirty="0"/>
              <a:t> SELECT * FROM </a:t>
            </a:r>
            <a:r>
              <a:rPr lang="en-US" sz="1600" dirty="0" err="1"/>
              <a:t>cricdata</a:t>
            </a:r>
            <a:r>
              <a:rPr lang="en-US" sz="1600" dirty="0"/>
              <a:t>;</a:t>
            </a:r>
          </a:p>
          <a:p>
            <a:pPr fontAlgn="base"/>
            <a:endParaRPr lang="en-US" sz="1600" dirty="0"/>
          </a:p>
        </p:txBody>
      </p:sp>
    </p:spTree>
    <p:extLst>
      <p:ext uri="{BB962C8B-B14F-4D97-AF65-F5344CB8AC3E}">
        <p14:creationId xmlns:p14="http://schemas.microsoft.com/office/powerpoint/2010/main" val="1926193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a:t>Parquet/AVRO Storage Format</a:t>
            </a:r>
          </a:p>
        </p:txBody>
      </p:sp>
      <p:sp>
        <p:nvSpPr>
          <p:cNvPr id="3" name="Content Placeholder 2"/>
          <p:cNvSpPr>
            <a:spLocks noGrp="1"/>
          </p:cNvSpPr>
          <p:nvPr>
            <p:ph idx="1"/>
          </p:nvPr>
        </p:nvSpPr>
        <p:spPr>
          <a:xfrm>
            <a:off x="457200" y="1295400"/>
            <a:ext cx="8229600" cy="5029200"/>
          </a:xfrm>
        </p:spPr>
        <p:txBody>
          <a:bodyPr>
            <a:noAutofit/>
          </a:bodyPr>
          <a:lstStyle/>
          <a:p>
            <a:pPr fontAlgn="base"/>
            <a:r>
              <a:rPr lang="en-US" sz="1600" b="1" dirty="0"/>
              <a:t>Parquet format</a:t>
            </a:r>
          </a:p>
          <a:p>
            <a:pPr lvl="1" fontAlgn="base"/>
            <a:r>
              <a:rPr lang="en-US" sz="1600" dirty="0"/>
              <a:t>Similar to ORC.</a:t>
            </a:r>
          </a:p>
          <a:p>
            <a:pPr lvl="1" fontAlgn="base"/>
            <a:r>
              <a:rPr lang="en-US" sz="1600" dirty="0"/>
              <a:t>Schema stored in footer.</a:t>
            </a:r>
          </a:p>
          <a:p>
            <a:pPr lvl="1" fontAlgn="base"/>
            <a:r>
              <a:rPr lang="en-US" sz="1600" dirty="0"/>
              <a:t>A Column oriented storage format which has integrated SNAPPY compression </a:t>
            </a:r>
          </a:p>
          <a:p>
            <a:pPr lvl="1" fontAlgn="base"/>
            <a:r>
              <a:rPr lang="en-US" sz="1600" dirty="0"/>
              <a:t>when specific columns needs to be retrieved this format is excellent.</a:t>
            </a:r>
          </a:p>
          <a:p>
            <a:pPr lvl="1" fontAlgn="base"/>
            <a:r>
              <a:rPr lang="en-US" sz="1600" dirty="0"/>
              <a:t>create table </a:t>
            </a:r>
            <a:r>
              <a:rPr lang="en-US" sz="1600" dirty="0" err="1"/>
              <a:t>cricdata_par</a:t>
            </a:r>
            <a:r>
              <a:rPr lang="en-US" sz="1600" dirty="0"/>
              <a:t>(</a:t>
            </a:r>
            <a:r>
              <a:rPr lang="en-US" sz="1600" dirty="0" err="1"/>
              <a:t>pname</a:t>
            </a:r>
            <a:r>
              <a:rPr lang="en-US" sz="1600" dirty="0"/>
              <a:t> string, score int, balls </a:t>
            </a:r>
            <a:r>
              <a:rPr lang="en-US" sz="1600" dirty="0" err="1"/>
              <a:t>int,sixes</a:t>
            </a:r>
            <a:r>
              <a:rPr lang="en-US" sz="1600" dirty="0"/>
              <a:t> </a:t>
            </a:r>
            <a:r>
              <a:rPr lang="en-US" sz="1600" dirty="0" err="1"/>
              <a:t>int,fours</a:t>
            </a:r>
            <a:r>
              <a:rPr lang="en-US" sz="1600" dirty="0"/>
              <a:t> </a:t>
            </a:r>
            <a:r>
              <a:rPr lang="en-US" sz="1600" dirty="0" err="1"/>
              <a:t>int,mins</a:t>
            </a:r>
            <a:r>
              <a:rPr lang="en-US" sz="1600" dirty="0"/>
              <a:t> int) stored as parquet;</a:t>
            </a:r>
          </a:p>
          <a:p>
            <a:pPr lvl="1" fontAlgn="base"/>
            <a:r>
              <a:rPr lang="en-US" sz="1600" dirty="0"/>
              <a:t>INSERT OVERWRITE TABLE </a:t>
            </a:r>
            <a:r>
              <a:rPr lang="en-US" sz="1600" dirty="0" err="1"/>
              <a:t>cricdata_par</a:t>
            </a:r>
            <a:r>
              <a:rPr lang="en-US" sz="1600" dirty="0"/>
              <a:t> SELECT * FROM </a:t>
            </a:r>
            <a:r>
              <a:rPr lang="en-US" sz="1600" dirty="0" err="1"/>
              <a:t>cricdata</a:t>
            </a:r>
            <a:r>
              <a:rPr lang="en-US" sz="1600" dirty="0"/>
              <a:t>;</a:t>
            </a:r>
          </a:p>
          <a:p>
            <a:pPr fontAlgn="base"/>
            <a:r>
              <a:rPr lang="en-US" sz="1600" b="1" dirty="0"/>
              <a:t>AVRO format</a:t>
            </a:r>
          </a:p>
          <a:p>
            <a:pPr lvl="1" fontAlgn="base"/>
            <a:r>
              <a:rPr lang="en-US" sz="1600" dirty="0"/>
              <a:t>It is row major format.</a:t>
            </a:r>
          </a:p>
          <a:p>
            <a:pPr lvl="1" fontAlgn="base"/>
            <a:r>
              <a:rPr lang="en-US" sz="1600" dirty="0"/>
              <a:t>Its primary design goal was schema evolution. In the avro format, It store schema separately from data. Generally avro schema file (.</a:t>
            </a:r>
            <a:r>
              <a:rPr lang="en-US" sz="1600" dirty="0" err="1"/>
              <a:t>avsc</a:t>
            </a:r>
            <a:r>
              <a:rPr lang="en-US" sz="1600" dirty="0"/>
              <a:t>) is maintained.</a:t>
            </a:r>
          </a:p>
          <a:p>
            <a:pPr lvl="1" fontAlgn="base"/>
            <a:r>
              <a:rPr lang="en-US" sz="1600" dirty="0"/>
              <a:t>Mainly used for serialization, fast binary format, support block compression and splittable.</a:t>
            </a:r>
          </a:p>
          <a:p>
            <a:pPr lvl="1" fontAlgn="base"/>
            <a:r>
              <a:rPr lang="en-US" sz="1600" dirty="0"/>
              <a:t>create table </a:t>
            </a:r>
            <a:r>
              <a:rPr lang="en-US" sz="1600" dirty="0" err="1"/>
              <a:t>cricdata_avro</a:t>
            </a:r>
            <a:r>
              <a:rPr lang="en-US" sz="1600" dirty="0"/>
              <a:t>(</a:t>
            </a:r>
            <a:r>
              <a:rPr lang="en-US" sz="1600" dirty="0" err="1"/>
              <a:t>pname</a:t>
            </a:r>
            <a:r>
              <a:rPr lang="en-US" sz="1600" dirty="0"/>
              <a:t> string, score int, balls </a:t>
            </a:r>
            <a:r>
              <a:rPr lang="en-US" sz="1600" dirty="0" err="1"/>
              <a:t>int,sixes</a:t>
            </a:r>
            <a:r>
              <a:rPr lang="en-US" sz="1600" dirty="0"/>
              <a:t> </a:t>
            </a:r>
            <a:r>
              <a:rPr lang="en-US" sz="1600" dirty="0" err="1"/>
              <a:t>int,fours</a:t>
            </a:r>
            <a:r>
              <a:rPr lang="en-US" sz="1600" dirty="0"/>
              <a:t> </a:t>
            </a:r>
            <a:r>
              <a:rPr lang="en-US" sz="1600" dirty="0" err="1"/>
              <a:t>int,mins</a:t>
            </a:r>
            <a:r>
              <a:rPr lang="en-US" sz="1600" dirty="0"/>
              <a:t> int) stored as AVRO;</a:t>
            </a:r>
          </a:p>
          <a:p>
            <a:pPr lvl="1" fontAlgn="base"/>
            <a:r>
              <a:rPr lang="en-US" sz="1600" dirty="0"/>
              <a:t>INSERT OVERWRITE TABLE </a:t>
            </a:r>
            <a:r>
              <a:rPr lang="en-US" sz="1600" dirty="0" err="1"/>
              <a:t>cricdata_avro</a:t>
            </a:r>
            <a:r>
              <a:rPr lang="en-US" sz="1600" dirty="0"/>
              <a:t> SELECT * FROM </a:t>
            </a:r>
            <a:r>
              <a:rPr lang="en-US" sz="1600" dirty="0" err="1"/>
              <a:t>cricdata</a:t>
            </a:r>
            <a:r>
              <a:rPr lang="en-US" sz="1600" dirty="0"/>
              <a:t>;</a:t>
            </a:r>
          </a:p>
          <a:p>
            <a:pPr fontAlgn="base"/>
            <a:endParaRPr lang="en-US" sz="1600" dirty="0"/>
          </a:p>
        </p:txBody>
      </p:sp>
    </p:spTree>
    <p:extLst>
      <p:ext uri="{BB962C8B-B14F-4D97-AF65-F5344CB8AC3E}">
        <p14:creationId xmlns:p14="http://schemas.microsoft.com/office/powerpoint/2010/main" val="2707187325"/>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choosing storage format and compression</a:t>
            </a:r>
          </a:p>
        </p:txBody>
      </p:sp>
      <p:sp>
        <p:nvSpPr>
          <p:cNvPr id="3" name="Content Placeholder 2"/>
          <p:cNvSpPr>
            <a:spLocks noGrp="1"/>
          </p:cNvSpPr>
          <p:nvPr>
            <p:ph idx="1"/>
          </p:nvPr>
        </p:nvSpPr>
        <p:spPr/>
        <p:txBody>
          <a:bodyPr>
            <a:normAutofit/>
          </a:bodyPr>
          <a:lstStyle/>
          <a:p>
            <a:r>
              <a:rPr lang="en-US" sz="1800" dirty="0"/>
              <a:t>Tool selection: This is most Obvious thing to do, for example impala does not support ORC so choosing the right platform for hadoop is very important. Another example let say you want to use Avro for your application you must check whether your data processing engine has native support for avro reader and writer.</a:t>
            </a:r>
          </a:p>
          <a:p>
            <a:r>
              <a:rPr lang="en-US" sz="1800" dirty="0"/>
              <a:t>Splittable file format: Since Hadoop stores and processes data in blocks, you must check when choosing the file format. E.g. XML files are not splittable but CSV are splittable but CSV doesn't support block compression. These are just example to let you know what to compare.</a:t>
            </a:r>
          </a:p>
          <a:p>
            <a:r>
              <a:rPr lang="en-US" sz="1800" dirty="0"/>
              <a:t>Choose either Snappy or LZO because they are balance in terms of split-ability and block compression.</a:t>
            </a:r>
          </a:p>
          <a:p>
            <a:r>
              <a:rPr lang="en-US" sz="1800" dirty="0"/>
              <a:t>How big are you files?: small files are the exception in Hadoop and processing too many small files can cause performance issues, Hadoop wants large, splittable files so that its massively distributed engine can leverage data locality and parallel processing.</a:t>
            </a:r>
          </a:p>
        </p:txBody>
      </p:sp>
    </p:spTree>
    <p:extLst>
      <p:ext uri="{BB962C8B-B14F-4D97-AF65-F5344CB8AC3E}">
        <p14:creationId xmlns:p14="http://schemas.microsoft.com/office/powerpoint/2010/main" val="2608840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Partitioning in Hive</a:t>
            </a:r>
          </a:p>
        </p:txBody>
      </p:sp>
      <p:sp>
        <p:nvSpPr>
          <p:cNvPr id="5" name="Content Placeholder 2"/>
          <p:cNvSpPr>
            <a:spLocks noGrp="1"/>
          </p:cNvSpPr>
          <p:nvPr>
            <p:ph sz="half" idx="1"/>
          </p:nvPr>
        </p:nvSpPr>
        <p:spPr>
          <a:xfrm>
            <a:off x="457200" y="1143000"/>
            <a:ext cx="8229600" cy="5486400"/>
          </a:xfrm>
        </p:spPr>
        <p:txBody>
          <a:bodyPr>
            <a:noAutofit/>
          </a:bodyPr>
          <a:lstStyle/>
          <a:p>
            <a:r>
              <a:rPr lang="en-US" sz="1800" dirty="0"/>
              <a:t>A table can have one or more partition columns to make query execution faster on slices of the data instead of entire data.</a:t>
            </a:r>
          </a:p>
          <a:p>
            <a:r>
              <a:rPr lang="en-US" sz="1800" dirty="0"/>
              <a:t>CREATE TABLE </a:t>
            </a:r>
            <a:r>
              <a:rPr lang="en-US" sz="1800" dirty="0" err="1"/>
              <a:t>cricdata_static_part</a:t>
            </a:r>
            <a:r>
              <a:rPr lang="en-US" sz="1800" dirty="0"/>
              <a:t> (</a:t>
            </a:r>
            <a:r>
              <a:rPr lang="en-US" sz="1800" dirty="0" err="1"/>
              <a:t>pname</a:t>
            </a:r>
            <a:r>
              <a:rPr lang="en-US" sz="1800" dirty="0"/>
              <a:t> string, score int, balls int, sixes int, fours int, minutes int, country string) PARTITIONED BY (year STRING) ROW FORMAT DELIMITED FIELDS TERMINATED BY ',';</a:t>
            </a:r>
          </a:p>
          <a:p>
            <a:r>
              <a:rPr lang="en-US" sz="1800" dirty="0"/>
              <a:t>Static Partition</a:t>
            </a:r>
          </a:p>
          <a:p>
            <a:pPr lvl="1">
              <a:buFont typeface="Wingdings" panose="05000000000000000000" pitchFamily="2" charset="2"/>
              <a:buChar char="Ø"/>
            </a:pPr>
            <a:r>
              <a:rPr lang="en-US" sz="1800" dirty="0"/>
              <a:t>Use Static partition when you get data specific to partition column separately.</a:t>
            </a:r>
          </a:p>
          <a:p>
            <a:pPr lvl="1">
              <a:buFont typeface="Wingdings" panose="05000000000000000000" pitchFamily="2" charset="2"/>
              <a:buChar char="Ø"/>
            </a:pPr>
            <a:r>
              <a:rPr lang="en-US" sz="1800" dirty="0"/>
              <a:t>LOAD DATA LOCAL INPATH '</a:t>
            </a:r>
            <a:r>
              <a:rPr lang="en-US" sz="1800" dirty="0" err="1"/>
              <a:t>SampleDataFile</a:t>
            </a:r>
            <a:r>
              <a:rPr lang="en-US" sz="1800" dirty="0"/>
              <a:t>/player_2007.csv' INTO TABLE </a:t>
            </a:r>
            <a:r>
              <a:rPr lang="en-US" sz="1800" dirty="0" err="1"/>
              <a:t>cricdata_static_part</a:t>
            </a:r>
            <a:r>
              <a:rPr lang="en-US" sz="1800" dirty="0"/>
              <a:t> PARTITION (year='2007');</a:t>
            </a:r>
          </a:p>
          <a:p>
            <a:pPr lvl="1">
              <a:buFont typeface="Wingdings" panose="05000000000000000000" pitchFamily="2" charset="2"/>
              <a:buChar char="Ø"/>
            </a:pPr>
            <a:r>
              <a:rPr lang="en-US" sz="1800" dirty="0"/>
              <a:t>LOAD DATA LOCAL INPATH '</a:t>
            </a:r>
            <a:r>
              <a:rPr lang="en-US" sz="1800" dirty="0" err="1"/>
              <a:t>SampleDataFile</a:t>
            </a:r>
            <a:r>
              <a:rPr lang="en-US" sz="1800" dirty="0"/>
              <a:t>/player_2008.csv' INTO TABLE </a:t>
            </a:r>
            <a:r>
              <a:rPr lang="en-US" sz="1800" dirty="0" err="1"/>
              <a:t>cricdata_static_part</a:t>
            </a:r>
            <a:r>
              <a:rPr lang="en-US" sz="1800" dirty="0"/>
              <a:t> PARTITION (year='2008');</a:t>
            </a:r>
          </a:p>
          <a:p>
            <a:pPr lvl="1">
              <a:buFont typeface="Wingdings" panose="05000000000000000000" pitchFamily="2" charset="2"/>
              <a:buChar char="Ø"/>
            </a:pPr>
            <a:r>
              <a:rPr lang="en-US" sz="1800" dirty="0"/>
              <a:t>LOAD DATA LOCAL INPATH '</a:t>
            </a:r>
            <a:r>
              <a:rPr lang="en-US" sz="1800" dirty="0" err="1"/>
              <a:t>SampleDataFile</a:t>
            </a:r>
            <a:r>
              <a:rPr lang="en-US" sz="1800" dirty="0"/>
              <a:t>/player_2009.csv' INTO TABLE </a:t>
            </a:r>
            <a:r>
              <a:rPr lang="en-US" sz="1800" dirty="0" err="1"/>
              <a:t>cricdata_static_part</a:t>
            </a:r>
            <a:r>
              <a:rPr lang="en-US" sz="1800" dirty="0"/>
              <a:t> PARTITION (year='2009');</a:t>
            </a:r>
          </a:p>
          <a:p>
            <a:pPr lvl="1">
              <a:buFont typeface="Wingdings" panose="05000000000000000000" pitchFamily="2" charset="2"/>
              <a:buChar char="Ø"/>
            </a:pPr>
            <a:r>
              <a:rPr lang="en-US" sz="1800" dirty="0"/>
              <a:t>LOAD DATA LOCAL INPATH '</a:t>
            </a:r>
            <a:r>
              <a:rPr lang="en-US" sz="1800" dirty="0" err="1"/>
              <a:t>SampleDataFile</a:t>
            </a:r>
            <a:r>
              <a:rPr lang="en-US" sz="1800" dirty="0"/>
              <a:t>/player_2010.csv' INTO TABLE </a:t>
            </a:r>
            <a:r>
              <a:rPr lang="en-US" sz="1800" dirty="0" err="1"/>
              <a:t>cricdata_static_part</a:t>
            </a:r>
            <a:r>
              <a:rPr lang="en-US" sz="1800" dirty="0"/>
              <a:t> PARTITION (year='2010');</a:t>
            </a:r>
          </a:p>
          <a:p>
            <a:r>
              <a:rPr lang="en-US" sz="1800" dirty="0"/>
              <a:t>To see the partitions of a table</a:t>
            </a:r>
          </a:p>
          <a:p>
            <a:pPr lvl="1">
              <a:buFont typeface="Wingdings" panose="05000000000000000000" pitchFamily="2" charset="2"/>
              <a:buChar char="Ø"/>
            </a:pPr>
            <a:r>
              <a:rPr lang="en-US" sz="1800" dirty="0"/>
              <a:t>SHOW PARTITIONS </a:t>
            </a:r>
            <a:r>
              <a:rPr lang="en-US" sz="1800" dirty="0" err="1"/>
              <a:t>cricdata_static_part</a:t>
            </a:r>
            <a:r>
              <a:rPr lang="en-US" sz="1800" dirty="0"/>
              <a:t>;</a:t>
            </a:r>
          </a:p>
          <a:p>
            <a:pPr lvl="1">
              <a:buFont typeface="Wingdings" panose="05000000000000000000" pitchFamily="2" charset="2"/>
              <a:buChar char="Ø"/>
            </a:pPr>
            <a:r>
              <a:rPr lang="en-US" sz="1800" dirty="0"/>
              <a:t>Verify the partitioned data in HDFS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5029200"/>
            <a:ext cx="340995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274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solidFill>
                  <a:prstClr val="black">
                    <a:tint val="75000"/>
                  </a:prstClr>
                </a:solidFill>
              </a:rPr>
              <a:pPr/>
              <a:t>3</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What Hive Can do ?</a:t>
            </a:r>
          </a:p>
        </p:txBody>
      </p:sp>
      <p:sp>
        <p:nvSpPr>
          <p:cNvPr id="4" name="Text Placeholder 3"/>
          <p:cNvSpPr>
            <a:spLocks noGrp="1"/>
          </p:cNvSpPr>
          <p:nvPr>
            <p:ph type="body" sz="quarter" idx="13"/>
          </p:nvPr>
        </p:nvSpPr>
        <p:spPr>
          <a:xfrm>
            <a:off x="480620" y="1096962"/>
            <a:ext cx="3669381" cy="5395912"/>
          </a:xfrm>
        </p:spPr>
        <p:txBody>
          <a:bodyPr>
            <a:normAutofit/>
          </a:bodyPr>
          <a:lstStyle/>
          <a:p>
            <a:pPr lvl="1"/>
            <a:r>
              <a:rPr lang="en-US" sz="1600" dirty="0">
                <a:solidFill>
                  <a:schemeClr val="tx1"/>
                </a:solidFill>
              </a:rPr>
              <a:t>Hive Data Definition Language</a:t>
            </a:r>
          </a:p>
          <a:p>
            <a:pPr lvl="2"/>
            <a:r>
              <a:rPr lang="en-US" sz="1400" dirty="0">
                <a:solidFill>
                  <a:schemeClr val="tx1"/>
                </a:solidFill>
              </a:rPr>
              <a:t>CREATE/ DROP /ALTER / USE Database</a:t>
            </a:r>
          </a:p>
          <a:p>
            <a:pPr lvl="2"/>
            <a:r>
              <a:rPr lang="en-US" sz="1400" dirty="0">
                <a:solidFill>
                  <a:schemeClr val="tx1"/>
                </a:solidFill>
              </a:rPr>
              <a:t>CREATE/ DROP/Truncate Table</a:t>
            </a:r>
          </a:p>
          <a:p>
            <a:pPr lvl="2"/>
            <a:r>
              <a:rPr lang="en-US" sz="1400" dirty="0">
                <a:solidFill>
                  <a:schemeClr val="tx1"/>
                </a:solidFill>
              </a:rPr>
              <a:t>ALTER Table/Partition/Column</a:t>
            </a:r>
          </a:p>
          <a:p>
            <a:pPr lvl="2"/>
            <a:r>
              <a:rPr lang="en-US" sz="1400" dirty="0">
                <a:solidFill>
                  <a:schemeClr val="tx1"/>
                </a:solidFill>
              </a:rPr>
              <a:t>CREATE/ALTER/DROP View</a:t>
            </a:r>
          </a:p>
          <a:p>
            <a:pPr lvl="2"/>
            <a:r>
              <a:rPr lang="en-US" sz="1400" dirty="0">
                <a:solidFill>
                  <a:schemeClr val="tx1"/>
                </a:solidFill>
              </a:rPr>
              <a:t>CREATE/ALTER/DROP Index</a:t>
            </a:r>
          </a:p>
          <a:p>
            <a:pPr lvl="2"/>
            <a:r>
              <a:rPr lang="en-US" sz="1400" dirty="0">
                <a:solidFill>
                  <a:schemeClr val="tx1"/>
                </a:solidFill>
              </a:rPr>
              <a:t>CREATE/DROP/GRANT/REVOKE Roles and Privileges</a:t>
            </a:r>
          </a:p>
          <a:p>
            <a:pPr lvl="2"/>
            <a:endParaRPr lang="en-US" sz="1400" dirty="0">
              <a:solidFill>
                <a:schemeClr val="tx1"/>
              </a:solidFill>
            </a:endParaRPr>
          </a:p>
          <a:p>
            <a:pPr lvl="1"/>
            <a:r>
              <a:rPr lang="en-US" sz="1600" dirty="0">
                <a:solidFill>
                  <a:schemeClr val="tx1"/>
                </a:solidFill>
              </a:rPr>
              <a:t>Hive Data Manipulation Language</a:t>
            </a:r>
          </a:p>
          <a:p>
            <a:pPr lvl="2"/>
            <a:r>
              <a:rPr lang="en-US" sz="1400" dirty="0">
                <a:solidFill>
                  <a:schemeClr val="tx1"/>
                </a:solidFill>
              </a:rPr>
              <a:t>LOAD, INSERT, UPDATE, DELETE</a:t>
            </a:r>
          </a:p>
        </p:txBody>
      </p:sp>
      <p:sp>
        <p:nvSpPr>
          <p:cNvPr id="5" name="Text Placeholder 3"/>
          <p:cNvSpPr txBox="1">
            <a:spLocks/>
          </p:cNvSpPr>
          <p:nvPr/>
        </p:nvSpPr>
        <p:spPr bwMode="gray">
          <a:xfrm>
            <a:off x="5169877" y="1096964"/>
            <a:ext cx="2356338" cy="5578475"/>
          </a:xfrm>
          <a:prstGeom prst="rect">
            <a:avLst/>
          </a:prstGeom>
        </p:spPr>
        <p:txBody>
          <a:bodyPr vert="horz" lIns="45720" tIns="45720" rIns="45720" bIns="45720" rtlCol="0">
            <a:normAutofit/>
          </a:bodyPr>
          <a:lstStyle>
            <a:lvl1pPr marL="0" indent="0" algn="l" defTabSz="914400" rtl="0" eaLnBrk="1" latinLnBrk="0" hangingPunct="1">
              <a:spcBef>
                <a:spcPts val="800"/>
              </a:spcBef>
              <a:spcAft>
                <a:spcPts val="900"/>
              </a:spcAft>
              <a:buFont typeface="Arial" pitchFamily="34" charset="0"/>
              <a:buNone/>
              <a:defRPr sz="1700" kern="1200">
                <a:solidFill>
                  <a:schemeClr val="tx1"/>
                </a:solidFill>
                <a:latin typeface="+mn-lt"/>
                <a:ea typeface="+mn-ea"/>
                <a:cs typeface="+mn-cs"/>
              </a:defRPr>
            </a:lvl1pPr>
            <a:lvl2pPr marL="225425" indent="-225425" algn="l" defTabSz="914400" rtl="0" eaLnBrk="1" latinLnBrk="0" hangingPunct="1">
              <a:spcBef>
                <a:spcPts val="400"/>
              </a:spcBef>
              <a:spcAft>
                <a:spcPts val="400"/>
              </a:spcAft>
              <a:buClr>
                <a:srgbClr val="1F497D"/>
              </a:buClr>
              <a:buFont typeface="Wingdings" pitchFamily="2" charset="2"/>
              <a:buChar char="§"/>
              <a:defRPr lang="en-US" sz="1700" kern="1200" dirty="0" smtClean="0">
                <a:solidFill>
                  <a:schemeClr val="tx1">
                    <a:lumMod val="50000"/>
                    <a:lumOff val="50000"/>
                  </a:schemeClr>
                </a:solidFill>
                <a:latin typeface="+mn-lt"/>
                <a:ea typeface="+mn-ea"/>
                <a:cs typeface="+mn-cs"/>
              </a:defRPr>
            </a:lvl2pPr>
            <a:lvl3pPr marL="463550" indent="-238125" algn="l" defTabSz="914400" rtl="0" eaLnBrk="1" latinLnBrk="0" hangingPunct="1">
              <a:spcBef>
                <a:spcPts val="300"/>
              </a:spcBef>
              <a:spcAft>
                <a:spcPts val="300"/>
              </a:spcAft>
              <a:buClr>
                <a:srgbClr val="595959"/>
              </a:buClr>
              <a:buFont typeface="Calibri" pitchFamily="34" charset="0"/>
              <a:buChar char="•"/>
              <a:defRPr lang="en-US" sz="1500" kern="1200" dirty="0" smtClean="0">
                <a:solidFill>
                  <a:schemeClr val="tx1">
                    <a:lumMod val="50000"/>
                    <a:lumOff val="50000"/>
                  </a:schemeClr>
                </a:solidFill>
                <a:latin typeface="+mn-lt"/>
                <a:ea typeface="+mn-ea"/>
                <a:cs typeface="+mn-cs"/>
              </a:defRPr>
            </a:lvl3pPr>
            <a:lvl4pPr marL="688975" indent="-225425" algn="l" defTabSz="914400" rtl="0" eaLnBrk="1" latinLnBrk="0" hangingPunct="1">
              <a:spcBef>
                <a:spcPts val="600"/>
              </a:spcBef>
              <a:spcAft>
                <a:spcPts val="300"/>
              </a:spcAft>
              <a:buClr>
                <a:schemeClr val="accent6"/>
              </a:buClr>
              <a:buFont typeface="Arial" pitchFamily="34" charset="0"/>
              <a:buChar char="–"/>
              <a:defRPr lang="en-US" sz="1500" kern="1200" dirty="0" smtClean="0">
                <a:solidFill>
                  <a:schemeClr val="tx1">
                    <a:lumMod val="50000"/>
                    <a:lumOff val="50000"/>
                  </a:schemeClr>
                </a:solidFill>
                <a:latin typeface="+mn-lt"/>
                <a:ea typeface="+mn-ea"/>
                <a:cs typeface="+mn-cs"/>
              </a:defRPr>
            </a:lvl4pPr>
            <a:lvl5pPr marL="901700" indent="-212725" algn="l" defTabSz="914400" rtl="0" eaLnBrk="1" latinLnBrk="0" hangingPunct="1">
              <a:spcBef>
                <a:spcPts val="200"/>
              </a:spcBef>
              <a:spcAft>
                <a:spcPts val="200"/>
              </a:spcAft>
              <a:buClr>
                <a:srgbClr val="4F81BD"/>
              </a:buClr>
              <a:buSzPct val="100000"/>
              <a:buFont typeface="Wingdings" pitchFamily="2" charset="2"/>
              <a:buChar char="§"/>
              <a:defRPr lang="en-US" sz="1300" kern="1200" dirty="0" smtClean="0">
                <a:solidFill>
                  <a:schemeClr val="tx1">
                    <a:lumMod val="50000"/>
                    <a:lumOff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sz="1600" dirty="0">
                <a:solidFill>
                  <a:prstClr val="black"/>
                </a:solidFill>
              </a:rPr>
              <a:t>Data Retrieval</a:t>
            </a:r>
          </a:p>
          <a:p>
            <a:pPr lvl="2"/>
            <a:r>
              <a:rPr sz="1400" dirty="0">
                <a:solidFill>
                  <a:prstClr val="black"/>
                </a:solidFill>
              </a:rPr>
              <a:t>SELECT, WHERE, SORT</a:t>
            </a:r>
          </a:p>
          <a:p>
            <a:pPr lvl="2"/>
            <a:r>
              <a:rPr sz="1400" dirty="0">
                <a:solidFill>
                  <a:prstClr val="black"/>
                </a:solidFill>
              </a:rPr>
              <a:t>GROUP BY</a:t>
            </a:r>
          </a:p>
          <a:p>
            <a:pPr lvl="2"/>
            <a:r>
              <a:rPr sz="1400" dirty="0">
                <a:solidFill>
                  <a:prstClr val="black"/>
                </a:solidFill>
              </a:rPr>
              <a:t>JOINS</a:t>
            </a:r>
          </a:p>
          <a:p>
            <a:pPr lvl="2"/>
            <a:r>
              <a:rPr sz="1400" dirty="0">
                <a:solidFill>
                  <a:prstClr val="black"/>
                </a:solidFill>
              </a:rPr>
              <a:t>UNIONS</a:t>
            </a:r>
          </a:p>
          <a:p>
            <a:pPr lvl="2"/>
            <a:r>
              <a:rPr sz="1400" dirty="0">
                <a:solidFill>
                  <a:prstClr val="black"/>
                </a:solidFill>
              </a:rPr>
              <a:t>SUB QUERIES</a:t>
            </a:r>
          </a:p>
          <a:p>
            <a:pPr lvl="2"/>
            <a:r>
              <a:rPr sz="1400" dirty="0">
                <a:solidFill>
                  <a:prstClr val="black"/>
                </a:solidFill>
              </a:rPr>
              <a:t>EXPLAIN</a:t>
            </a:r>
          </a:p>
          <a:p>
            <a:pPr marL="225425" lvl="2" indent="0">
              <a:buFont typeface="Calibri" pitchFamily="34" charset="0"/>
              <a:buNone/>
            </a:pPr>
            <a:endParaRPr sz="1400" dirty="0">
              <a:solidFill>
                <a:prstClr val="black"/>
              </a:solidFill>
            </a:endParaRPr>
          </a:p>
          <a:p>
            <a:pPr lvl="1"/>
            <a:r>
              <a:rPr sz="1600" dirty="0">
                <a:solidFill>
                  <a:prstClr val="black"/>
                </a:solidFill>
              </a:rPr>
              <a:t>File Formats</a:t>
            </a:r>
          </a:p>
          <a:p>
            <a:pPr lvl="2"/>
            <a:r>
              <a:rPr sz="1400" dirty="0">
                <a:solidFill>
                  <a:prstClr val="black"/>
                </a:solidFill>
              </a:rPr>
              <a:t>Avro File Format</a:t>
            </a:r>
          </a:p>
          <a:p>
            <a:pPr lvl="2"/>
            <a:r>
              <a:rPr sz="1400" dirty="0">
                <a:solidFill>
                  <a:prstClr val="black"/>
                </a:solidFill>
              </a:rPr>
              <a:t>ORC File Format</a:t>
            </a:r>
          </a:p>
          <a:p>
            <a:pPr lvl="2"/>
            <a:r>
              <a:rPr sz="1400" dirty="0">
                <a:solidFill>
                  <a:prstClr val="black"/>
                </a:solidFill>
              </a:rPr>
              <a:t>Parquet</a:t>
            </a:r>
          </a:p>
          <a:p>
            <a:pPr lvl="2"/>
            <a:r>
              <a:rPr sz="1400" dirty="0">
                <a:solidFill>
                  <a:prstClr val="black"/>
                </a:solidFill>
              </a:rPr>
              <a:t>LZO Compression</a:t>
            </a:r>
            <a:endParaRPr sz="1600" dirty="0">
              <a:solidFill>
                <a:prstClr val="black"/>
              </a:solidFill>
            </a:endParaRPr>
          </a:p>
        </p:txBody>
      </p:sp>
    </p:spTree>
    <p:extLst>
      <p:ext uri="{BB962C8B-B14F-4D97-AF65-F5344CB8AC3E}">
        <p14:creationId xmlns:p14="http://schemas.microsoft.com/office/powerpoint/2010/main" val="22256900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3600" dirty="0"/>
              <a:t>Dynamic Partitioning</a:t>
            </a:r>
          </a:p>
        </p:txBody>
      </p:sp>
      <p:sp>
        <p:nvSpPr>
          <p:cNvPr id="5" name="Content Placeholder 2"/>
          <p:cNvSpPr>
            <a:spLocks noGrp="1"/>
          </p:cNvSpPr>
          <p:nvPr>
            <p:ph sz="half" idx="1"/>
          </p:nvPr>
        </p:nvSpPr>
        <p:spPr>
          <a:xfrm>
            <a:off x="457200" y="1143000"/>
            <a:ext cx="8229600" cy="5105400"/>
          </a:xfrm>
        </p:spPr>
        <p:txBody>
          <a:bodyPr>
            <a:noAutofit/>
          </a:bodyPr>
          <a:lstStyle/>
          <a:p>
            <a:r>
              <a:rPr lang="en-US" sz="1800" dirty="0"/>
              <a:t>When you want hive to partition the data and load it to specific partition.</a:t>
            </a:r>
          </a:p>
          <a:p>
            <a:r>
              <a:rPr lang="en-US" sz="1800" dirty="0"/>
              <a:t>By Default, dynamic partition mode is off, To set it on,</a:t>
            </a:r>
          </a:p>
          <a:p>
            <a:pPr lvl="1">
              <a:buFont typeface="Wingdings" pitchFamily="2" charset="2"/>
              <a:buChar char="Ø"/>
            </a:pPr>
            <a:r>
              <a:rPr lang="en-US" sz="1800" dirty="0"/>
              <a:t>set </a:t>
            </a:r>
            <a:r>
              <a:rPr lang="en-US" sz="1800" dirty="0" err="1"/>
              <a:t>hive.exec.dynamic.partition</a:t>
            </a:r>
            <a:r>
              <a:rPr lang="en-US" sz="1800" dirty="0"/>
              <a:t>=true;</a:t>
            </a:r>
          </a:p>
          <a:p>
            <a:r>
              <a:rPr lang="en-US" sz="1800" dirty="0"/>
              <a:t>Hive partitioned table requires minimum one static partition column strictly, To avoid this run below,</a:t>
            </a:r>
          </a:p>
          <a:p>
            <a:pPr lvl="1">
              <a:buFont typeface="Wingdings" pitchFamily="2" charset="2"/>
              <a:buChar char="Ø"/>
            </a:pPr>
            <a:r>
              <a:rPr lang="en-US" sz="1800" dirty="0"/>
              <a:t>set </a:t>
            </a:r>
            <a:r>
              <a:rPr lang="en-US" sz="1800" dirty="0" err="1"/>
              <a:t>hive.exec.dynamic.partition.mode</a:t>
            </a:r>
            <a:r>
              <a:rPr lang="en-US" sz="1800" dirty="0"/>
              <a:t>=</a:t>
            </a:r>
            <a:r>
              <a:rPr lang="en-US" sz="1800" dirty="0" err="1"/>
              <a:t>nonstrict</a:t>
            </a:r>
            <a:r>
              <a:rPr lang="en-US" sz="1800" dirty="0"/>
              <a:t>; </a:t>
            </a:r>
          </a:p>
          <a:p>
            <a:r>
              <a:rPr lang="en-US" sz="1800" dirty="0"/>
              <a:t>Note: We can not directly load partitioned tables with LOAD DATA (LOCAL) INPATH command. Instead, need to use INSERT OVERWRITE TABLE … SELECT …FROM clause from another table. </a:t>
            </a:r>
          </a:p>
          <a:p>
            <a:r>
              <a:rPr lang="en-US" sz="1800" dirty="0"/>
              <a:t>Create a staging table to load </a:t>
            </a:r>
            <a:r>
              <a:rPr lang="en-US" sz="1800" dirty="0" err="1"/>
              <a:t>cricketdata</a:t>
            </a:r>
            <a:endParaRPr lang="en-US" sz="1800" dirty="0"/>
          </a:p>
          <a:p>
            <a:pPr lvl="1">
              <a:buFont typeface="Wingdings" panose="05000000000000000000" pitchFamily="2" charset="2"/>
              <a:buChar char="Ø"/>
            </a:pPr>
            <a:r>
              <a:rPr lang="en-US" sz="1800" dirty="0"/>
              <a:t>CREATE TABLE </a:t>
            </a:r>
            <a:r>
              <a:rPr lang="en-US" sz="1800" dirty="0" err="1"/>
              <a:t>stage_cricdata</a:t>
            </a:r>
            <a:r>
              <a:rPr lang="en-US" sz="1800" dirty="0"/>
              <a:t> (</a:t>
            </a:r>
            <a:r>
              <a:rPr lang="en-US" sz="1800" dirty="0" err="1"/>
              <a:t>pname</a:t>
            </a:r>
            <a:r>
              <a:rPr lang="en-US" sz="1800" dirty="0"/>
              <a:t> string, score int, balls int, sixes int, fours int, minutes int, country string, year STRING) ROW FORMAT DELIMITED FIELDS TERMINATED BY ',';</a:t>
            </a:r>
          </a:p>
          <a:p>
            <a:r>
              <a:rPr lang="en-US" sz="1800" dirty="0"/>
              <a:t>Load Data to staging table</a:t>
            </a:r>
          </a:p>
          <a:p>
            <a:pPr lvl="1">
              <a:buFont typeface="Wingdings" panose="05000000000000000000" pitchFamily="2" charset="2"/>
              <a:buChar char="Ø"/>
            </a:pPr>
            <a:r>
              <a:rPr lang="en-US" sz="1800" dirty="0"/>
              <a:t>LOAD DATA local INPATH '</a:t>
            </a:r>
            <a:r>
              <a:rPr lang="en-US" sz="1800" dirty="0" err="1"/>
              <a:t>SampleDataFile</a:t>
            </a:r>
            <a:r>
              <a:rPr lang="en-US" sz="1800" dirty="0"/>
              <a:t>/player_partition.csv' INTO TABLE  </a:t>
            </a:r>
            <a:r>
              <a:rPr lang="en-US" sz="1800" dirty="0" err="1"/>
              <a:t>stage_cricdata</a:t>
            </a:r>
            <a:r>
              <a:rPr lang="en-US" sz="1800" dirty="0"/>
              <a:t>;  </a:t>
            </a:r>
          </a:p>
        </p:txBody>
      </p:sp>
    </p:spTree>
    <p:extLst>
      <p:ext uri="{BB962C8B-B14F-4D97-AF65-F5344CB8AC3E}">
        <p14:creationId xmlns:p14="http://schemas.microsoft.com/office/powerpoint/2010/main" val="390245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a:t>Dynamic partition demo</a:t>
            </a:r>
          </a:p>
        </p:txBody>
      </p:sp>
      <p:sp>
        <p:nvSpPr>
          <p:cNvPr id="5" name="Content Placeholder 2"/>
          <p:cNvSpPr>
            <a:spLocks noGrp="1"/>
          </p:cNvSpPr>
          <p:nvPr>
            <p:ph sz="half" idx="1"/>
          </p:nvPr>
        </p:nvSpPr>
        <p:spPr>
          <a:xfrm>
            <a:off x="457200" y="1066800"/>
            <a:ext cx="8229600" cy="5105400"/>
          </a:xfrm>
        </p:spPr>
        <p:txBody>
          <a:bodyPr>
            <a:noAutofit/>
          </a:bodyPr>
          <a:lstStyle/>
          <a:p>
            <a:r>
              <a:rPr lang="en-US" sz="1600" dirty="0"/>
              <a:t>Create partitioned table</a:t>
            </a:r>
          </a:p>
          <a:p>
            <a:pPr lvl="1">
              <a:buFont typeface="Wingdings" panose="05000000000000000000" pitchFamily="2" charset="2"/>
              <a:buChar char="Ø"/>
            </a:pPr>
            <a:r>
              <a:rPr lang="en-US" sz="1600" dirty="0"/>
              <a:t>CREATE TABLE </a:t>
            </a:r>
            <a:r>
              <a:rPr lang="en-US" sz="1600" dirty="0" err="1"/>
              <a:t>cricdata_partitioned</a:t>
            </a:r>
            <a:r>
              <a:rPr lang="en-US" sz="1600" dirty="0"/>
              <a:t>(</a:t>
            </a:r>
            <a:r>
              <a:rPr lang="en-US" sz="1600" dirty="0" err="1"/>
              <a:t>pname</a:t>
            </a:r>
            <a:r>
              <a:rPr lang="en-US" sz="1600" dirty="0"/>
              <a:t> string, score int, balls int, sixes int, fours int, minutes int) PARTITIONED BY (country string, year STRING) ROW FORMAT DELIMITED FIELDS TERMINATED BY ',';</a:t>
            </a:r>
          </a:p>
          <a:p>
            <a:r>
              <a:rPr lang="en-US" sz="1600" dirty="0"/>
              <a:t>Load Data to partitioned table from staging table</a:t>
            </a:r>
          </a:p>
          <a:p>
            <a:pPr lvl="1">
              <a:buFont typeface="Wingdings" panose="05000000000000000000" pitchFamily="2" charset="2"/>
              <a:buChar char="Ø"/>
            </a:pPr>
            <a:r>
              <a:rPr lang="en-US" sz="1600" dirty="0"/>
              <a:t>FROM </a:t>
            </a:r>
            <a:r>
              <a:rPr lang="en-US" sz="1600" dirty="0" err="1"/>
              <a:t>stage_cricdata</a:t>
            </a:r>
            <a:r>
              <a:rPr lang="en-US" sz="1600" dirty="0"/>
              <a:t> INSERT OVERWRITE TABLE </a:t>
            </a:r>
            <a:r>
              <a:rPr lang="en-US" sz="1600" dirty="0" err="1"/>
              <a:t>cricdata_partitioned</a:t>
            </a:r>
            <a:r>
              <a:rPr lang="en-US" sz="1600" dirty="0"/>
              <a:t> PARTITION (country, year) SELECT </a:t>
            </a:r>
            <a:r>
              <a:rPr lang="en-US" sz="1600" dirty="0" err="1"/>
              <a:t>pname</a:t>
            </a:r>
            <a:r>
              <a:rPr lang="en-US" sz="1600" dirty="0"/>
              <a:t>, score, balls, sixes, fours, minutes, country, year DISTRIBUTE BY country, year;</a:t>
            </a:r>
          </a:p>
          <a:p>
            <a:r>
              <a:rPr lang="en-US" sz="1600" dirty="0"/>
              <a:t>The below select should fetch data only from partition {country=AUS, year=2007}</a:t>
            </a:r>
          </a:p>
          <a:p>
            <a:pPr lvl="1">
              <a:buFont typeface="Wingdings" panose="05000000000000000000" pitchFamily="2" charset="2"/>
              <a:buChar char="Ø"/>
            </a:pPr>
            <a:r>
              <a:rPr lang="en-US" sz="1600" dirty="0"/>
              <a:t>select * from </a:t>
            </a:r>
            <a:r>
              <a:rPr lang="en-US" sz="1600" dirty="0" err="1"/>
              <a:t>cricdata_partitioned</a:t>
            </a:r>
            <a:r>
              <a:rPr lang="en-US" sz="1600" dirty="0"/>
              <a:t> where country='AUS' and year ='2007'; </a:t>
            </a:r>
          </a:p>
          <a:p>
            <a:r>
              <a:rPr lang="en-US" sz="1800" b="1" dirty="0"/>
              <a:t>To drop partitions of a table</a:t>
            </a:r>
          </a:p>
          <a:p>
            <a:pPr lvl="1">
              <a:buFont typeface="Wingdings" pitchFamily="2" charset="2"/>
              <a:buChar char="Ø"/>
            </a:pPr>
            <a:r>
              <a:rPr lang="en-US" sz="1800" dirty="0"/>
              <a:t>ALTER table </a:t>
            </a:r>
            <a:r>
              <a:rPr lang="en-US" sz="1800" dirty="0" err="1"/>
              <a:t>cricdata_partitioned</a:t>
            </a:r>
            <a:r>
              <a:rPr lang="en-US" sz="1800" dirty="0"/>
              <a:t> DROP PARTITION (country='AUS'); </a:t>
            </a:r>
          </a:p>
          <a:p>
            <a:pPr lvl="2">
              <a:buFont typeface="Wingdings" pitchFamily="2" charset="2"/>
              <a:buChar char="ü"/>
            </a:pPr>
            <a:r>
              <a:rPr lang="en-US" sz="1800" dirty="0"/>
              <a:t>This will also drop year partitions under country=AUS</a:t>
            </a:r>
          </a:p>
          <a:p>
            <a:pPr lvl="1">
              <a:buFont typeface="Wingdings" pitchFamily="2" charset="2"/>
              <a:buChar char="Ø"/>
            </a:pPr>
            <a:r>
              <a:rPr lang="en-US" sz="1800" dirty="0"/>
              <a:t>ALTER table </a:t>
            </a:r>
            <a:r>
              <a:rPr lang="en-US" sz="1800" dirty="0" err="1"/>
              <a:t>cricdata_partitioned</a:t>
            </a:r>
            <a:r>
              <a:rPr lang="en-US" sz="1800" dirty="0"/>
              <a:t> DROP PARTITION (year='2007');</a:t>
            </a:r>
          </a:p>
          <a:p>
            <a:pPr lvl="2">
              <a:buFont typeface="Wingdings" pitchFamily="2" charset="2"/>
              <a:buChar char="ü"/>
            </a:pPr>
            <a:r>
              <a:rPr lang="en-US" sz="1800" dirty="0"/>
              <a:t>This will drop year=2007 from both the COUNTRY partition AUS and IND</a:t>
            </a:r>
          </a:p>
          <a:p>
            <a:pPr lvl="1">
              <a:buFont typeface="Wingdings" pitchFamily="2" charset="2"/>
              <a:buChar char="Ø"/>
            </a:pPr>
            <a:r>
              <a:rPr lang="en-US" sz="1800" dirty="0"/>
              <a:t>ALTER table </a:t>
            </a:r>
            <a:r>
              <a:rPr lang="en-US" sz="1800" dirty="0" err="1"/>
              <a:t>cricdata_partitioned</a:t>
            </a:r>
            <a:r>
              <a:rPr lang="en-US" sz="1800" dirty="0"/>
              <a:t> DROP PARTITION (country='</a:t>
            </a:r>
            <a:r>
              <a:rPr lang="en-US" sz="1800" dirty="0" err="1"/>
              <a:t>IND',year</a:t>
            </a:r>
            <a:r>
              <a:rPr lang="en-US" sz="1800" dirty="0"/>
              <a:t>='2008');</a:t>
            </a:r>
          </a:p>
          <a:p>
            <a:pPr lvl="2">
              <a:buFont typeface="Wingdings" pitchFamily="2" charset="2"/>
              <a:buChar char="ü"/>
            </a:pPr>
            <a:r>
              <a:rPr lang="en-US" sz="1800" dirty="0"/>
              <a:t>This will drop year = 2008 only from country= AUS partition.</a:t>
            </a:r>
          </a:p>
        </p:txBody>
      </p:sp>
    </p:spTree>
    <p:extLst>
      <p:ext uri="{BB962C8B-B14F-4D97-AF65-F5344CB8AC3E}">
        <p14:creationId xmlns:p14="http://schemas.microsoft.com/office/powerpoint/2010/main" val="3823713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980"/>
            <a:ext cx="8229600" cy="868362"/>
          </a:xfrm>
        </p:spPr>
        <p:txBody>
          <a:bodyPr>
            <a:normAutofit/>
          </a:bodyPr>
          <a:lstStyle/>
          <a:p>
            <a:r>
              <a:rPr lang="en-US" dirty="0"/>
              <a:t>Bucketing Features</a:t>
            </a:r>
          </a:p>
        </p:txBody>
      </p:sp>
      <p:sp>
        <p:nvSpPr>
          <p:cNvPr id="3" name="Content Placeholder 2"/>
          <p:cNvSpPr>
            <a:spLocks noGrp="1"/>
          </p:cNvSpPr>
          <p:nvPr>
            <p:ph idx="1"/>
          </p:nvPr>
        </p:nvSpPr>
        <p:spPr>
          <a:xfrm>
            <a:off x="457200" y="1004450"/>
            <a:ext cx="8229600" cy="5548750"/>
          </a:xfrm>
        </p:spPr>
        <p:txBody>
          <a:bodyPr>
            <a:noAutofit/>
          </a:bodyPr>
          <a:lstStyle/>
          <a:p>
            <a:r>
              <a:rPr lang="en-US" sz="1800" dirty="0"/>
              <a:t>Hive provides Bucketing concept, for decomposing almost equally distributed data file parts.</a:t>
            </a:r>
          </a:p>
          <a:p>
            <a:r>
              <a:rPr lang="en-US" sz="1800" dirty="0"/>
              <a:t>Similar to Partition concepts, We can not directly load data to bucketed tables but from stage table we can load.</a:t>
            </a:r>
          </a:p>
          <a:p>
            <a:r>
              <a:rPr lang="en-US" sz="1800" dirty="0"/>
              <a:t>To Enable Bucketing </a:t>
            </a:r>
          </a:p>
          <a:p>
            <a:pPr lvl="1"/>
            <a:r>
              <a:rPr lang="en-US" sz="1800" dirty="0"/>
              <a:t>set </a:t>
            </a:r>
            <a:r>
              <a:rPr lang="en-US" sz="1800" dirty="0" err="1"/>
              <a:t>hive.enforce.bucketing</a:t>
            </a:r>
            <a:r>
              <a:rPr lang="en-US" sz="1800" dirty="0"/>
              <a:t> = true;</a:t>
            </a:r>
          </a:p>
          <a:p>
            <a:r>
              <a:rPr lang="en-US" sz="1800" dirty="0"/>
              <a:t>Create bucketed table and Load data from </a:t>
            </a:r>
            <a:r>
              <a:rPr lang="en-US" sz="1800" dirty="0" err="1"/>
              <a:t>cricdata_pname</a:t>
            </a:r>
            <a:r>
              <a:rPr lang="en-US" sz="1800" dirty="0"/>
              <a:t> </a:t>
            </a:r>
          </a:p>
          <a:p>
            <a:pPr lvl="1"/>
            <a:r>
              <a:rPr lang="en-US" sz="1800" dirty="0"/>
              <a:t>CREATE TABLE </a:t>
            </a:r>
            <a:r>
              <a:rPr lang="en-US" sz="1800" dirty="0" err="1"/>
              <a:t>playername_bucketed</a:t>
            </a:r>
            <a:r>
              <a:rPr lang="en-US" sz="1800" dirty="0"/>
              <a:t> (</a:t>
            </a:r>
            <a:r>
              <a:rPr lang="en-US" sz="1800" dirty="0" err="1"/>
              <a:t>pid</a:t>
            </a:r>
            <a:r>
              <a:rPr lang="en-US" sz="1800" dirty="0"/>
              <a:t> </a:t>
            </a:r>
            <a:r>
              <a:rPr lang="en-US" sz="1800" dirty="0" err="1"/>
              <a:t>int,pname</a:t>
            </a:r>
            <a:r>
              <a:rPr lang="en-US" sz="1800" dirty="0"/>
              <a:t> string) CLUSTERED BY(</a:t>
            </a:r>
            <a:r>
              <a:rPr lang="en-US" sz="1800" dirty="0" err="1"/>
              <a:t>pid</a:t>
            </a:r>
            <a:r>
              <a:rPr lang="en-US" sz="1800" dirty="0"/>
              <a:t>) SORTED BY (</a:t>
            </a:r>
            <a:r>
              <a:rPr lang="en-US" sz="1800" dirty="0" err="1"/>
              <a:t>pid</a:t>
            </a:r>
            <a:r>
              <a:rPr lang="en-US" sz="1800" dirty="0"/>
              <a:t>) INTO 4 BUCKETS ROW FORMAT DELIMITED FIELDS TERMINATED BY ',';</a:t>
            </a:r>
          </a:p>
          <a:p>
            <a:pPr lvl="1"/>
            <a:r>
              <a:rPr lang="en-US" sz="1800" dirty="0"/>
              <a:t>INSERT OVERWRITE TABLE </a:t>
            </a:r>
            <a:r>
              <a:rPr lang="en-US" sz="1800" dirty="0" err="1"/>
              <a:t>playername_bucketed</a:t>
            </a:r>
            <a:r>
              <a:rPr lang="en-US" sz="1800" dirty="0"/>
              <a:t> SELECT </a:t>
            </a:r>
            <a:r>
              <a:rPr lang="en-US" sz="1800" dirty="0" err="1"/>
              <a:t>pid,pname</a:t>
            </a:r>
            <a:r>
              <a:rPr lang="en-US" sz="1800" dirty="0"/>
              <a:t> FROM </a:t>
            </a:r>
            <a:r>
              <a:rPr lang="en-US" sz="1800" dirty="0" err="1"/>
              <a:t>cricdata_pname</a:t>
            </a:r>
            <a:r>
              <a:rPr lang="en-US" sz="1800" dirty="0"/>
              <a:t> DISTRIBUTE BY </a:t>
            </a:r>
            <a:r>
              <a:rPr lang="en-US" sz="1800" dirty="0" err="1"/>
              <a:t>pid</a:t>
            </a:r>
            <a:r>
              <a:rPr lang="en-US" sz="1800" dirty="0"/>
              <a:t> sort by </a:t>
            </a:r>
            <a:r>
              <a:rPr lang="en-US" sz="1800" dirty="0" err="1"/>
              <a:t>pid</a:t>
            </a:r>
            <a:r>
              <a:rPr lang="en-US" sz="1800" dirty="0"/>
              <a:t>;</a:t>
            </a:r>
          </a:p>
          <a:p>
            <a:r>
              <a:rPr lang="en-US" sz="1800" dirty="0"/>
              <a:t>Create another bucketed table and Load data from </a:t>
            </a:r>
            <a:r>
              <a:rPr lang="en-US" sz="1800" dirty="0" err="1"/>
              <a:t>cricdata_pscore</a:t>
            </a:r>
            <a:endParaRPr lang="en-US" sz="1800" dirty="0"/>
          </a:p>
          <a:p>
            <a:pPr lvl="1"/>
            <a:r>
              <a:rPr lang="en-US" sz="1800" dirty="0"/>
              <a:t>CREATE TABLE </a:t>
            </a:r>
            <a:r>
              <a:rPr lang="en-US" sz="1800" dirty="0" err="1"/>
              <a:t>playerscore_bucketed</a:t>
            </a:r>
            <a:r>
              <a:rPr lang="en-US" sz="1800" dirty="0"/>
              <a:t> (</a:t>
            </a:r>
            <a:r>
              <a:rPr lang="en-US" sz="1800" dirty="0" err="1"/>
              <a:t>pid</a:t>
            </a:r>
            <a:r>
              <a:rPr lang="en-US" sz="1800" dirty="0"/>
              <a:t> </a:t>
            </a:r>
            <a:r>
              <a:rPr lang="en-US" sz="1800" dirty="0" err="1"/>
              <a:t>int,score</a:t>
            </a:r>
            <a:r>
              <a:rPr lang="en-US" sz="1800" dirty="0"/>
              <a:t> int, balls int) CLUSTERED BY(</a:t>
            </a:r>
            <a:r>
              <a:rPr lang="en-US" sz="1800" dirty="0" err="1"/>
              <a:t>pid</a:t>
            </a:r>
            <a:r>
              <a:rPr lang="en-US" sz="1800" dirty="0"/>
              <a:t>) SORTED BY (</a:t>
            </a:r>
            <a:r>
              <a:rPr lang="en-US" sz="1800" dirty="0" err="1"/>
              <a:t>pid</a:t>
            </a:r>
            <a:r>
              <a:rPr lang="en-US" sz="1800" dirty="0"/>
              <a:t>) INTO 4 BUCKETS ROW FORMAT DELIMITED FIELDS TERMINATED BY ',';</a:t>
            </a:r>
          </a:p>
          <a:p>
            <a:pPr lvl="1"/>
            <a:r>
              <a:rPr lang="en-US" sz="1800" dirty="0"/>
              <a:t>INSERT OVERWRITE TABLE </a:t>
            </a:r>
            <a:r>
              <a:rPr lang="en-US" sz="1800" dirty="0" err="1"/>
              <a:t>playerscore_bucketed</a:t>
            </a:r>
            <a:r>
              <a:rPr lang="en-US" sz="1800" dirty="0"/>
              <a:t> SELECT </a:t>
            </a:r>
            <a:r>
              <a:rPr lang="en-US" sz="1800" dirty="0" err="1"/>
              <a:t>pid,score,balls</a:t>
            </a:r>
            <a:r>
              <a:rPr lang="en-US" sz="1800" dirty="0"/>
              <a:t> FROM </a:t>
            </a:r>
            <a:r>
              <a:rPr lang="en-US" sz="1800" dirty="0" err="1"/>
              <a:t>cricdata_pscore</a:t>
            </a:r>
            <a:r>
              <a:rPr lang="en-US" sz="1800" dirty="0"/>
              <a:t> CLUSTER BY </a:t>
            </a:r>
            <a:r>
              <a:rPr lang="en-US" sz="1800" dirty="0" err="1"/>
              <a:t>pid</a:t>
            </a:r>
            <a:r>
              <a:rPr lang="en-US" sz="1800" dirty="0"/>
              <a:t>;</a:t>
            </a:r>
          </a:p>
        </p:txBody>
      </p:sp>
    </p:spTree>
    <p:extLst>
      <p:ext uri="{BB962C8B-B14F-4D97-AF65-F5344CB8AC3E}">
        <p14:creationId xmlns:p14="http://schemas.microsoft.com/office/powerpoint/2010/main" val="1292900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Bucketing Benefits for map join</a:t>
            </a:r>
          </a:p>
        </p:txBody>
      </p:sp>
      <p:sp>
        <p:nvSpPr>
          <p:cNvPr id="3" name="Content Placeholder 2"/>
          <p:cNvSpPr>
            <a:spLocks noGrp="1"/>
          </p:cNvSpPr>
          <p:nvPr>
            <p:ph idx="1"/>
          </p:nvPr>
        </p:nvSpPr>
        <p:spPr>
          <a:xfrm>
            <a:off x="471054" y="1524000"/>
            <a:ext cx="8229600" cy="5029200"/>
          </a:xfrm>
        </p:spPr>
        <p:txBody>
          <a:bodyPr>
            <a:normAutofit/>
          </a:bodyPr>
          <a:lstStyle/>
          <a:p>
            <a:r>
              <a:rPr lang="en-US" sz="1800" dirty="0"/>
              <a:t>If Tables being joined are as per below condition then hive optimizes the join by using MapSide join,</a:t>
            </a:r>
          </a:p>
          <a:p>
            <a:pPr lvl="1"/>
            <a:r>
              <a:rPr lang="en-US" sz="1800" dirty="0" err="1"/>
              <a:t>bucketized</a:t>
            </a:r>
            <a:r>
              <a:rPr lang="en-US" sz="1800" dirty="0"/>
              <a:t> on the </a:t>
            </a:r>
            <a:r>
              <a:rPr lang="en-US" sz="1800" b="1" dirty="0"/>
              <a:t>join columns</a:t>
            </a:r>
            <a:r>
              <a:rPr lang="en-US" sz="1800" dirty="0"/>
              <a:t>,</a:t>
            </a:r>
          </a:p>
          <a:p>
            <a:pPr lvl="1"/>
            <a:r>
              <a:rPr lang="en-US" sz="1800" dirty="0"/>
              <a:t>The </a:t>
            </a:r>
            <a:r>
              <a:rPr lang="en-US" sz="1800" b="1" dirty="0"/>
              <a:t>number of buckets in one table is a multiple of the number of buckets in the other table</a:t>
            </a:r>
            <a:r>
              <a:rPr lang="en-US" sz="1800" dirty="0"/>
              <a:t>, the buckets can be joined with each other</a:t>
            </a:r>
          </a:p>
          <a:p>
            <a:pPr lvl="1"/>
            <a:r>
              <a:rPr lang="en-US" sz="1800" dirty="0"/>
              <a:t>SET </a:t>
            </a:r>
            <a:r>
              <a:rPr lang="en-US" sz="1800" dirty="0" err="1"/>
              <a:t>hive.optimize.bucketmapjoin</a:t>
            </a:r>
            <a:r>
              <a:rPr lang="en-US" sz="1800" dirty="0"/>
              <a:t>=true;</a:t>
            </a:r>
          </a:p>
          <a:p>
            <a:r>
              <a:rPr lang="en-US" sz="1800" dirty="0"/>
              <a:t>Select </a:t>
            </a:r>
            <a:r>
              <a:rPr lang="en-US" sz="1800" dirty="0" err="1"/>
              <a:t>pn.pname,ps.score</a:t>
            </a:r>
            <a:r>
              <a:rPr lang="en-US" sz="1800" dirty="0"/>
              <a:t> from </a:t>
            </a:r>
            <a:r>
              <a:rPr lang="en-US" sz="1800" dirty="0" err="1"/>
              <a:t>playername_bucketed</a:t>
            </a:r>
            <a:r>
              <a:rPr lang="en-US" sz="1800" dirty="0"/>
              <a:t> </a:t>
            </a:r>
            <a:r>
              <a:rPr lang="en-US" sz="1800" dirty="0" err="1"/>
              <a:t>pn</a:t>
            </a:r>
            <a:r>
              <a:rPr lang="en-US" sz="1800" dirty="0"/>
              <a:t> join </a:t>
            </a:r>
            <a:r>
              <a:rPr lang="en-US" sz="1800" dirty="0" err="1"/>
              <a:t>playerscore_bucketed</a:t>
            </a:r>
            <a:r>
              <a:rPr lang="en-US" sz="1800" dirty="0"/>
              <a:t> </a:t>
            </a:r>
            <a:r>
              <a:rPr lang="en-US" sz="1800" dirty="0" err="1"/>
              <a:t>ps</a:t>
            </a:r>
            <a:r>
              <a:rPr lang="en-US" sz="1800" dirty="0"/>
              <a:t> ON (</a:t>
            </a:r>
            <a:r>
              <a:rPr lang="en-US" sz="1800" dirty="0" err="1"/>
              <a:t>pn.pid</a:t>
            </a:r>
            <a:r>
              <a:rPr lang="en-US" sz="1800" dirty="0"/>
              <a:t>=</a:t>
            </a:r>
            <a:r>
              <a:rPr lang="en-US" sz="1800" dirty="0" err="1"/>
              <a:t>ps.pid</a:t>
            </a:r>
            <a:r>
              <a:rPr lang="en-US" sz="1800" dirty="0"/>
              <a:t>) where </a:t>
            </a:r>
            <a:r>
              <a:rPr lang="en-US" sz="1800" dirty="0" err="1"/>
              <a:t>ps.pid</a:t>
            </a:r>
            <a:r>
              <a:rPr lang="en-US" sz="1800" dirty="0"/>
              <a:t> in (5,6);</a:t>
            </a:r>
          </a:p>
          <a:p>
            <a:endParaRPr lang="en-US" sz="1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764" y="4191000"/>
            <a:ext cx="8111836"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64489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798"/>
            <a:ext cx="8229600" cy="868362"/>
          </a:xfrm>
        </p:spPr>
        <p:txBody>
          <a:bodyPr>
            <a:normAutofit/>
          </a:bodyPr>
          <a:lstStyle/>
          <a:p>
            <a:r>
              <a:rPr lang="en-US" dirty="0"/>
              <a:t>Bucketing Advantage</a:t>
            </a:r>
          </a:p>
        </p:txBody>
      </p:sp>
      <p:sp>
        <p:nvSpPr>
          <p:cNvPr id="3" name="Content Placeholder 2"/>
          <p:cNvSpPr>
            <a:spLocks noGrp="1"/>
          </p:cNvSpPr>
          <p:nvPr>
            <p:ph idx="1"/>
          </p:nvPr>
        </p:nvSpPr>
        <p:spPr>
          <a:xfrm>
            <a:off x="457200" y="1087580"/>
            <a:ext cx="8229600" cy="5486400"/>
          </a:xfrm>
        </p:spPr>
        <p:txBody>
          <a:bodyPr>
            <a:noAutofit/>
          </a:bodyPr>
          <a:lstStyle/>
          <a:p>
            <a:r>
              <a:rPr lang="en-US" sz="1800" b="1" dirty="0"/>
              <a:t>Types of table Sampling in Hive</a:t>
            </a:r>
          </a:p>
          <a:p>
            <a:pPr marL="742950" lvl="2" indent="-342900">
              <a:buFont typeface="Arial" pitchFamily="34" charset="0"/>
              <a:buChar char="•"/>
            </a:pPr>
            <a:r>
              <a:rPr lang="en-US" sz="1800" dirty="0"/>
              <a:t>Using LIMIT clause executes the entire query, and returns limited results.</a:t>
            </a:r>
          </a:p>
          <a:p>
            <a:pPr lvl="2"/>
            <a:r>
              <a:rPr lang="en-US" sz="1800" dirty="0"/>
              <a:t>SELECT </a:t>
            </a:r>
            <a:r>
              <a:rPr lang="en-US" sz="1800" dirty="0" err="1"/>
              <a:t>pid,score</a:t>
            </a:r>
            <a:r>
              <a:rPr lang="en-US" sz="1800" dirty="0"/>
              <a:t> FROM </a:t>
            </a:r>
            <a:r>
              <a:rPr lang="en-US" sz="1800" dirty="0" err="1"/>
              <a:t>playerscore_bucketed</a:t>
            </a:r>
            <a:r>
              <a:rPr lang="en-US" sz="1800" dirty="0"/>
              <a:t> where score&lt;10 limit 5; </a:t>
            </a:r>
          </a:p>
          <a:p>
            <a:pPr lvl="1"/>
            <a:r>
              <a:rPr lang="en-US" sz="1800" dirty="0" err="1"/>
              <a:t>TableSample</a:t>
            </a:r>
            <a:r>
              <a:rPr lang="en-US" sz="1800" dirty="0"/>
              <a:t> does random sampling based on percentage. </a:t>
            </a:r>
          </a:p>
          <a:p>
            <a:pPr lvl="2"/>
            <a:r>
              <a:rPr lang="en-US" sz="1800" dirty="0"/>
              <a:t>SELECT </a:t>
            </a:r>
            <a:r>
              <a:rPr lang="en-US" sz="1800" dirty="0" err="1"/>
              <a:t>pid,score</a:t>
            </a:r>
            <a:r>
              <a:rPr lang="en-US" sz="1800" dirty="0"/>
              <a:t> FROM </a:t>
            </a:r>
            <a:r>
              <a:rPr lang="en-US" sz="1800" dirty="0" err="1"/>
              <a:t>playerscore_bucketed</a:t>
            </a:r>
            <a:r>
              <a:rPr lang="en-US" sz="1800" dirty="0"/>
              <a:t> TABLESAMPLE (0.1 percent) where score&gt;10 ; </a:t>
            </a:r>
          </a:p>
          <a:p>
            <a:pPr lvl="1"/>
            <a:r>
              <a:rPr lang="en-US" sz="1800" dirty="0"/>
              <a:t>Bucketed Table Sample</a:t>
            </a:r>
          </a:p>
          <a:p>
            <a:pPr lvl="2"/>
            <a:r>
              <a:rPr lang="en-US" sz="1800" dirty="0"/>
              <a:t>SELECT </a:t>
            </a:r>
            <a:r>
              <a:rPr lang="en-US" sz="1800" dirty="0" err="1"/>
              <a:t>pid,score</a:t>
            </a:r>
            <a:r>
              <a:rPr lang="en-US" sz="1800" dirty="0"/>
              <a:t> FROM </a:t>
            </a:r>
            <a:r>
              <a:rPr lang="en-US" sz="1800" dirty="0" err="1"/>
              <a:t>playerscore_bucketed</a:t>
            </a:r>
            <a:r>
              <a:rPr lang="en-US" sz="1800" dirty="0"/>
              <a:t> TABLESAMPLE (Bucket 1 out of 4) where score&gt;10 ; //This will do sampling from mentioned buckets than whole data</a:t>
            </a:r>
          </a:p>
          <a:p>
            <a:r>
              <a:rPr lang="en-US" sz="1800" b="1" dirty="0"/>
              <a:t>Partitioning and bucketing can be used together wherever possible.</a:t>
            </a:r>
          </a:p>
          <a:p>
            <a:pPr lvl="1"/>
            <a:r>
              <a:rPr lang="en-US" sz="1800" dirty="0"/>
              <a:t>CREATE TABLE </a:t>
            </a:r>
            <a:r>
              <a:rPr lang="en-US" sz="1800" dirty="0" err="1"/>
              <a:t>cricdata_part_bucketed</a:t>
            </a:r>
            <a:r>
              <a:rPr lang="en-US" sz="1800" dirty="0"/>
              <a:t> (</a:t>
            </a:r>
            <a:r>
              <a:rPr lang="en-US" sz="1800" dirty="0" err="1"/>
              <a:t>pname</a:t>
            </a:r>
            <a:r>
              <a:rPr lang="en-US" sz="1800" dirty="0"/>
              <a:t> string, score int, balls int, sixes int, fours int, minutes int) PARTITIONED BY (country string, year STRING) CLUSTERED BY(</a:t>
            </a:r>
            <a:r>
              <a:rPr lang="en-US" sz="1800" dirty="0" err="1"/>
              <a:t>pname</a:t>
            </a:r>
            <a:r>
              <a:rPr lang="en-US" sz="1800" dirty="0"/>
              <a:t>) INTO 4 BUCKETS ROW FORMAT DELIMITED FIELDS TERMINATED BY ',';</a:t>
            </a:r>
          </a:p>
          <a:p>
            <a:pPr lvl="1"/>
            <a:r>
              <a:rPr lang="en-US" sz="1800" dirty="0"/>
              <a:t>FROM </a:t>
            </a:r>
            <a:r>
              <a:rPr lang="en-US" sz="1800" dirty="0" err="1"/>
              <a:t>stage_cricdata</a:t>
            </a:r>
            <a:r>
              <a:rPr lang="en-US" sz="1800" dirty="0"/>
              <a:t> INSERT OVERWRITE TABLE </a:t>
            </a:r>
            <a:r>
              <a:rPr lang="en-US" sz="1800" dirty="0" err="1"/>
              <a:t>cricdata_part_bucketed</a:t>
            </a:r>
            <a:r>
              <a:rPr lang="en-US" sz="1800" dirty="0"/>
              <a:t> PARTITION(country, year) SELECT </a:t>
            </a:r>
            <a:r>
              <a:rPr lang="en-US" sz="1800" dirty="0" err="1"/>
              <a:t>pname</a:t>
            </a:r>
            <a:r>
              <a:rPr lang="en-US" sz="1800" dirty="0"/>
              <a:t>, score, balls, sixes, fours, minutes, country, year DISTRIBUTE BY country, year;</a:t>
            </a:r>
          </a:p>
        </p:txBody>
      </p:sp>
    </p:spTree>
    <p:extLst>
      <p:ext uri="{BB962C8B-B14F-4D97-AF65-F5344CB8AC3E}">
        <p14:creationId xmlns:p14="http://schemas.microsoft.com/office/powerpoint/2010/main" val="1569594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dirty="0"/>
              <a:t>Hive UDF</a:t>
            </a:r>
          </a:p>
        </p:txBody>
      </p:sp>
      <p:sp>
        <p:nvSpPr>
          <p:cNvPr id="3" name="Content Placeholder 2"/>
          <p:cNvSpPr>
            <a:spLocks noGrp="1"/>
          </p:cNvSpPr>
          <p:nvPr>
            <p:ph idx="1"/>
          </p:nvPr>
        </p:nvSpPr>
        <p:spPr>
          <a:xfrm>
            <a:off x="457200" y="1143000"/>
            <a:ext cx="8181110" cy="5181594"/>
          </a:xfrm>
        </p:spPr>
        <p:txBody>
          <a:bodyPr>
            <a:noAutofit/>
          </a:bodyPr>
          <a:lstStyle/>
          <a:p>
            <a:r>
              <a:rPr lang="en-US" sz="1600" dirty="0"/>
              <a:t>UDF is a java code which must satisfy the following two properties.</a:t>
            </a:r>
          </a:p>
          <a:p>
            <a:r>
              <a:rPr lang="en-US" sz="1600" dirty="0"/>
              <a:t>UDF must implement at least one evaluate() method</a:t>
            </a:r>
          </a:p>
          <a:p>
            <a:r>
              <a:rPr lang="en-US" sz="1600" dirty="0"/>
              <a:t>UDF must be a subclass of org.apache.hadoop.hive.ql.exec.UDF</a:t>
            </a:r>
          </a:p>
          <a:p>
            <a:pPr marL="800100" lvl="2" indent="0">
              <a:buNone/>
            </a:pPr>
            <a:r>
              <a:rPr lang="en-US" sz="1400" dirty="0">
                <a:latin typeface="Arial Narrow" pitchFamily="34" charset="0"/>
              </a:rPr>
              <a:t>import org.apache.hadoop.hive.ql.exec.UDF;</a:t>
            </a:r>
          </a:p>
          <a:p>
            <a:pPr marL="800100" lvl="2" indent="0">
              <a:buNone/>
            </a:pPr>
            <a:r>
              <a:rPr lang="en-US" sz="1400" dirty="0">
                <a:latin typeface="Arial Narrow" pitchFamily="34" charset="0"/>
              </a:rPr>
              <a:t>import </a:t>
            </a:r>
            <a:r>
              <a:rPr lang="en-US" sz="1400" dirty="0" err="1">
                <a:latin typeface="Arial Narrow" pitchFamily="34" charset="0"/>
              </a:rPr>
              <a:t>org.apache.hadoop.io.Text</a:t>
            </a:r>
            <a:r>
              <a:rPr lang="en-US" sz="1400" dirty="0">
                <a:latin typeface="Arial Narrow" pitchFamily="34" charset="0"/>
              </a:rPr>
              <a:t>;</a:t>
            </a:r>
          </a:p>
          <a:p>
            <a:pPr marL="800100" lvl="2" indent="0">
              <a:buNone/>
            </a:pPr>
            <a:r>
              <a:rPr lang="en-US" sz="1400" dirty="0">
                <a:latin typeface="Arial Narrow" pitchFamily="34" charset="0"/>
              </a:rPr>
              <a:t>public final class </a:t>
            </a:r>
            <a:r>
              <a:rPr lang="en-US" sz="1400" dirty="0" err="1">
                <a:latin typeface="Arial Narrow" pitchFamily="34" charset="0"/>
              </a:rPr>
              <a:t>MyLowerCap</a:t>
            </a:r>
            <a:r>
              <a:rPr lang="en-US" sz="1400" dirty="0">
                <a:latin typeface="Arial Narrow" pitchFamily="34" charset="0"/>
              </a:rPr>
              <a:t> extends UDF {</a:t>
            </a:r>
          </a:p>
          <a:p>
            <a:pPr marL="800100" lvl="2" indent="0">
              <a:buNone/>
            </a:pPr>
            <a:r>
              <a:rPr lang="en-US" sz="1400" dirty="0">
                <a:latin typeface="Arial Narrow" pitchFamily="34" charset="0"/>
              </a:rPr>
              <a:t>  public Text evaluate(final Text s) {</a:t>
            </a:r>
          </a:p>
          <a:p>
            <a:pPr marL="800100" lvl="2" indent="0">
              <a:buNone/>
            </a:pPr>
            <a:r>
              <a:rPr lang="en-US" sz="1400" dirty="0">
                <a:latin typeface="Arial Narrow" pitchFamily="34" charset="0"/>
              </a:rPr>
              <a:t>    if (s == null) { return null; }</a:t>
            </a:r>
          </a:p>
          <a:p>
            <a:pPr marL="800100" lvl="2" indent="0">
              <a:buNone/>
            </a:pPr>
            <a:r>
              <a:rPr lang="en-US" sz="1400" dirty="0">
                <a:latin typeface="Arial Narrow" pitchFamily="34" charset="0"/>
              </a:rPr>
              <a:t>    return new Text("MR " + </a:t>
            </a:r>
            <a:r>
              <a:rPr lang="en-US" sz="1400" dirty="0" err="1">
                <a:latin typeface="Arial Narrow" pitchFamily="34" charset="0"/>
              </a:rPr>
              <a:t>s.toString</a:t>
            </a:r>
            <a:r>
              <a:rPr lang="en-US" sz="1400" dirty="0">
                <a:latin typeface="Arial Narrow" pitchFamily="34" charset="0"/>
              </a:rPr>
              <a:t>().</a:t>
            </a:r>
            <a:r>
              <a:rPr lang="en-US" sz="1400" dirty="0" err="1">
                <a:latin typeface="Arial Narrow" pitchFamily="34" charset="0"/>
              </a:rPr>
              <a:t>toLowerCase</a:t>
            </a:r>
            <a:r>
              <a:rPr lang="en-US" sz="1400" dirty="0">
                <a:latin typeface="Arial Narrow" pitchFamily="34" charset="0"/>
              </a:rPr>
              <a:t>());</a:t>
            </a:r>
          </a:p>
          <a:p>
            <a:pPr marL="800100" lvl="2" indent="0">
              <a:buNone/>
            </a:pPr>
            <a:r>
              <a:rPr lang="en-US" sz="1400" dirty="0">
                <a:latin typeface="Arial Narrow" pitchFamily="34" charset="0"/>
              </a:rPr>
              <a:t>  }</a:t>
            </a:r>
          </a:p>
          <a:p>
            <a:pPr marL="800100" lvl="2" indent="0">
              <a:buNone/>
            </a:pPr>
            <a:r>
              <a:rPr lang="en-US" sz="1400" dirty="0">
                <a:latin typeface="Arial Narrow" pitchFamily="34" charset="0"/>
              </a:rPr>
              <a:t>}</a:t>
            </a:r>
          </a:p>
          <a:p>
            <a:r>
              <a:rPr lang="en-US" sz="1600" dirty="0"/>
              <a:t>Use UDF in hive</a:t>
            </a:r>
          </a:p>
          <a:p>
            <a:pPr lvl="1"/>
            <a:r>
              <a:rPr lang="en-US" sz="1600" dirty="0">
                <a:cs typeface="Courier New" pitchFamily="49" charset="0"/>
              </a:rPr>
              <a:t>add jar jar/HiveUDF-0.0.1-SNAPSHOT.jar;</a:t>
            </a:r>
          </a:p>
          <a:p>
            <a:pPr lvl="1"/>
            <a:r>
              <a:rPr lang="en-US" sz="1600" dirty="0">
                <a:cs typeface="Courier New" pitchFamily="49" charset="0"/>
              </a:rPr>
              <a:t>create temporary function </a:t>
            </a:r>
            <a:r>
              <a:rPr lang="en-US" sz="1600" dirty="0" err="1">
                <a:cs typeface="Courier New" pitchFamily="49" charset="0"/>
              </a:rPr>
              <a:t>greetName</a:t>
            </a:r>
            <a:r>
              <a:rPr lang="en-US" sz="1600" dirty="0">
                <a:cs typeface="Courier New" pitchFamily="49" charset="0"/>
              </a:rPr>
              <a:t> as '</a:t>
            </a:r>
            <a:r>
              <a:rPr lang="en-US" sz="1600" dirty="0" err="1">
                <a:cs typeface="Courier New" pitchFamily="49" charset="0"/>
              </a:rPr>
              <a:t>com.programs.HiveUDF.MyLowerCap</a:t>
            </a:r>
            <a:r>
              <a:rPr lang="en-US" sz="1600" dirty="0">
                <a:cs typeface="Courier New" pitchFamily="49" charset="0"/>
              </a:rPr>
              <a:t>';</a:t>
            </a:r>
          </a:p>
          <a:p>
            <a:pPr lvl="1"/>
            <a:r>
              <a:rPr lang="en-US" sz="1600" dirty="0">
                <a:cs typeface="Courier New" pitchFamily="49" charset="0"/>
              </a:rPr>
              <a:t>select </a:t>
            </a:r>
            <a:r>
              <a:rPr lang="en-US" sz="1600" dirty="0" err="1">
                <a:cs typeface="Courier New" pitchFamily="49" charset="0"/>
              </a:rPr>
              <a:t>greetName</a:t>
            </a:r>
            <a:r>
              <a:rPr lang="en-US" sz="1600" dirty="0">
                <a:cs typeface="Courier New" pitchFamily="49" charset="0"/>
              </a:rPr>
              <a:t>(</a:t>
            </a:r>
            <a:r>
              <a:rPr lang="en-US" sz="1600" dirty="0" err="1">
                <a:cs typeface="Courier New" pitchFamily="49" charset="0"/>
              </a:rPr>
              <a:t>pname</a:t>
            </a:r>
            <a:r>
              <a:rPr lang="en-US" sz="1600" dirty="0">
                <a:cs typeface="Courier New" pitchFamily="49" charset="0"/>
              </a:rPr>
              <a:t>) from </a:t>
            </a:r>
            <a:r>
              <a:rPr lang="en-US" sz="1600" dirty="0" err="1">
                <a:cs typeface="Courier New" pitchFamily="49" charset="0"/>
              </a:rPr>
              <a:t>cricdata</a:t>
            </a:r>
            <a:r>
              <a:rPr lang="en-US" sz="1600" dirty="0">
                <a:cs typeface="Courier New" pitchFamily="49" charset="0"/>
              </a:rPr>
              <a:t>;</a:t>
            </a:r>
            <a:endParaRPr lang="en-US" sz="1600" dirty="0"/>
          </a:p>
        </p:txBody>
      </p:sp>
    </p:spTree>
    <p:extLst>
      <p:ext uri="{BB962C8B-B14F-4D97-AF65-F5344CB8AC3E}">
        <p14:creationId xmlns:p14="http://schemas.microsoft.com/office/powerpoint/2010/main" val="267654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t>Performance Tuning</a:t>
            </a:r>
          </a:p>
        </p:txBody>
      </p:sp>
      <p:sp>
        <p:nvSpPr>
          <p:cNvPr id="3" name="Content Placeholder 2"/>
          <p:cNvSpPr>
            <a:spLocks noGrp="1"/>
          </p:cNvSpPr>
          <p:nvPr>
            <p:ph idx="1"/>
          </p:nvPr>
        </p:nvSpPr>
        <p:spPr>
          <a:xfrm>
            <a:off x="457200" y="1295400"/>
            <a:ext cx="8229600" cy="5410200"/>
          </a:xfrm>
        </p:spPr>
        <p:txBody>
          <a:bodyPr>
            <a:noAutofit/>
          </a:bodyPr>
          <a:lstStyle/>
          <a:p>
            <a:r>
              <a:rPr lang="en-US" sz="1600" dirty="0"/>
              <a:t>Create de-normalized tables.</a:t>
            </a:r>
          </a:p>
          <a:p>
            <a:r>
              <a:rPr lang="en-US" sz="1600" dirty="0"/>
              <a:t>Using EXPLAIN (describes how Hive translates queries into MR jobs)</a:t>
            </a:r>
          </a:p>
          <a:p>
            <a:pPr lvl="1"/>
            <a:r>
              <a:rPr lang="en-US" sz="1600" dirty="0"/>
              <a:t>EXPLAIN SELECT COUNT(</a:t>
            </a:r>
            <a:r>
              <a:rPr lang="en-US" sz="1600" dirty="0" err="1"/>
              <a:t>pname</a:t>
            </a:r>
            <a:r>
              <a:rPr lang="en-US" sz="1600" dirty="0"/>
              <a:t>) FROM </a:t>
            </a:r>
            <a:r>
              <a:rPr lang="en-US" sz="1600" dirty="0" err="1"/>
              <a:t>cricdata</a:t>
            </a:r>
            <a:r>
              <a:rPr lang="en-US" sz="1600" dirty="0"/>
              <a:t>;</a:t>
            </a:r>
          </a:p>
          <a:p>
            <a:r>
              <a:rPr lang="en-US" sz="1600" dirty="0"/>
              <a:t>Use Partitioning and bucketing features wherever possible.</a:t>
            </a:r>
          </a:p>
          <a:p>
            <a:r>
              <a:rPr lang="en-US" sz="1600" dirty="0"/>
              <a:t>While using joins on Bucketing tables set below to enable map side join if possible.</a:t>
            </a:r>
          </a:p>
          <a:p>
            <a:pPr fontAlgn="t"/>
            <a:r>
              <a:rPr lang="en-US" sz="1600" dirty="0"/>
              <a:t>Compress map/reduce output:</a:t>
            </a:r>
          </a:p>
          <a:p>
            <a:pPr lvl="1"/>
            <a:r>
              <a:rPr lang="en-US" sz="1600" dirty="0"/>
              <a:t>For map output compression set </a:t>
            </a:r>
            <a:r>
              <a:rPr lang="en-US" sz="1600" dirty="0" err="1"/>
              <a:t>mapred.compress.map.output</a:t>
            </a:r>
            <a:r>
              <a:rPr lang="en-US" sz="1600" dirty="0"/>
              <a:t> to true</a:t>
            </a:r>
          </a:p>
          <a:p>
            <a:pPr lvl="1"/>
            <a:r>
              <a:rPr lang="en-US" sz="1600" dirty="0"/>
              <a:t>For job output compression set </a:t>
            </a:r>
            <a:r>
              <a:rPr lang="en-US" sz="1600" dirty="0" err="1"/>
              <a:t>mapred.output.compress</a:t>
            </a:r>
            <a:r>
              <a:rPr lang="en-US" sz="1600" dirty="0"/>
              <a:t> to true</a:t>
            </a:r>
          </a:p>
          <a:p>
            <a:pPr fontAlgn="t"/>
            <a:r>
              <a:rPr lang="en-US" sz="1600" dirty="0"/>
              <a:t>Use Map Join where possible</a:t>
            </a:r>
          </a:p>
          <a:p>
            <a:pPr lvl="1"/>
            <a:r>
              <a:rPr lang="en-US" sz="1600" dirty="0"/>
              <a:t>Set </a:t>
            </a:r>
            <a:r>
              <a:rPr lang="en-US" sz="1600" dirty="0" err="1"/>
              <a:t>hive.auto.convert.join</a:t>
            </a:r>
            <a:r>
              <a:rPr lang="en-US" sz="1600" dirty="0"/>
              <a:t> = true;</a:t>
            </a:r>
          </a:p>
          <a:p>
            <a:r>
              <a:rPr lang="en-US" sz="1600" dirty="0"/>
              <a:t>You can improve the performance of aggregation in the map phase (Combiner)</a:t>
            </a:r>
          </a:p>
          <a:p>
            <a:pPr lvl="1"/>
            <a:r>
              <a:rPr lang="en-US" sz="1600" dirty="0"/>
              <a:t>SET </a:t>
            </a:r>
            <a:r>
              <a:rPr lang="en-US" sz="1600" dirty="0" err="1"/>
              <a:t>hive.map.aggr</a:t>
            </a:r>
            <a:r>
              <a:rPr lang="en-US" sz="1600" dirty="0"/>
              <a:t>=true;</a:t>
            </a:r>
          </a:p>
          <a:p>
            <a:pPr lvl="1"/>
            <a:r>
              <a:rPr lang="en-US" sz="1600" dirty="0"/>
              <a:t>SELECT COUNT(</a:t>
            </a:r>
            <a:r>
              <a:rPr lang="en-US" sz="1600" dirty="0" err="1"/>
              <a:t>pname</a:t>
            </a:r>
            <a:r>
              <a:rPr lang="en-US" sz="1600" dirty="0"/>
              <a:t>),max(score) FROM </a:t>
            </a:r>
            <a:r>
              <a:rPr lang="en-US" sz="1600" dirty="0" err="1"/>
              <a:t>cricdata</a:t>
            </a:r>
            <a:r>
              <a:rPr lang="en-US" sz="1600" dirty="0"/>
              <a:t>;</a:t>
            </a:r>
          </a:p>
          <a:p>
            <a:r>
              <a:rPr lang="en-US" sz="1600" dirty="0"/>
              <a:t>Use Parallel execution:</a:t>
            </a:r>
          </a:p>
          <a:p>
            <a:pPr lvl="1" fontAlgn="base"/>
            <a:r>
              <a:rPr lang="en-US" sz="1600" dirty="0"/>
              <a:t>set </a:t>
            </a:r>
            <a:r>
              <a:rPr lang="en-US" sz="1600" dirty="0" err="1"/>
              <a:t>hive.exec.parallel</a:t>
            </a:r>
            <a:r>
              <a:rPr lang="en-US" sz="1600" dirty="0"/>
              <a:t> = TRUE;</a:t>
            </a:r>
          </a:p>
          <a:p>
            <a:pPr lvl="1" fontAlgn="base"/>
            <a:r>
              <a:rPr lang="en-US" sz="1600" dirty="0"/>
              <a:t>set </a:t>
            </a:r>
            <a:r>
              <a:rPr lang="en-US" sz="1600" dirty="0" err="1"/>
              <a:t>hive.exec.parallel.thread.number</a:t>
            </a:r>
            <a:r>
              <a:rPr lang="en-US" sz="1600" dirty="0"/>
              <a:t> = 4; //To control how many jobs at most can be executed in parallel</a:t>
            </a:r>
          </a:p>
        </p:txBody>
      </p:sp>
    </p:spTree>
    <p:extLst>
      <p:ext uri="{BB962C8B-B14F-4D97-AF65-F5344CB8AC3E}">
        <p14:creationId xmlns:p14="http://schemas.microsoft.com/office/powerpoint/2010/main" val="1544644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Limitations of Hive</a:t>
            </a:r>
          </a:p>
        </p:txBody>
      </p:sp>
      <p:sp>
        <p:nvSpPr>
          <p:cNvPr id="5" name="Content Placeholder 4"/>
          <p:cNvSpPr>
            <a:spLocks noGrp="1"/>
          </p:cNvSpPr>
          <p:nvPr>
            <p:ph idx="1"/>
          </p:nvPr>
        </p:nvSpPr>
        <p:spPr/>
        <p:txBody>
          <a:bodyPr>
            <a:normAutofit/>
          </a:bodyPr>
          <a:lstStyle/>
          <a:p>
            <a:pPr lvl="1"/>
            <a:r>
              <a:rPr lang="en-US" dirty="0"/>
              <a:t>Hive can’t be used for the problems that require response in milliseconds. Since hive launces MR job for most of the queries this staging takes time</a:t>
            </a:r>
          </a:p>
          <a:p>
            <a:pPr lvl="1"/>
            <a:r>
              <a:rPr lang="en-US" dirty="0"/>
              <a:t>HIVE Queries are structural, you have to clearly specify what needs to be performed in what order using subqueries. This can become tedious if there are complex number of steps to be executed. For this Pig can be used which is more procedural like language, where the sequence of steps to be performed can be mentioned with individual statements</a:t>
            </a:r>
          </a:p>
          <a:p>
            <a:pPr lvl="1"/>
            <a:r>
              <a:rPr lang="en-US"/>
              <a:t>Splitting </a:t>
            </a:r>
            <a:r>
              <a:rPr lang="en-US" dirty="0"/>
              <a:t>data: Data at various stages is merged and combined by SQL and in the end a single result is obtained. Hence splitting is not possible. Pig on the other hand can be used to save the result at different stages.</a:t>
            </a:r>
          </a:p>
        </p:txBody>
      </p:sp>
      <p:sp>
        <p:nvSpPr>
          <p:cNvPr id="2" name="Slide Number Placeholder 1"/>
          <p:cNvSpPr>
            <a:spLocks noGrp="1"/>
          </p:cNvSpPr>
          <p:nvPr>
            <p:ph type="sldNum" sz="quarter" idx="12"/>
          </p:nvPr>
        </p:nvSpPr>
        <p:spPr/>
        <p:txBody>
          <a:bodyPr/>
          <a:lstStyle/>
          <a:p>
            <a:fld id="{5A0614AE-7DA6-4443-9A06-FA7BD7CD666D}" type="slidenum">
              <a:rPr lang="en-US" smtClean="0">
                <a:solidFill>
                  <a:prstClr val="black">
                    <a:tint val="75000"/>
                  </a:prstClr>
                </a:solidFill>
              </a:rPr>
              <a:pPr/>
              <a:t>37</a:t>
            </a:fld>
            <a:endParaRPr lang="en-US" dirty="0">
              <a:solidFill>
                <a:prstClr val="black">
                  <a:tint val="75000"/>
                </a:prstClr>
              </a:solidFill>
            </a:endParaRPr>
          </a:p>
        </p:txBody>
      </p:sp>
    </p:spTree>
    <p:extLst>
      <p:ext uri="{BB962C8B-B14F-4D97-AF65-F5344CB8AC3E}">
        <p14:creationId xmlns:p14="http://schemas.microsoft.com/office/powerpoint/2010/main" val="2320355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711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A0614AE-7DA6-4443-9A06-FA7BD7CD666D}" type="slidenum">
              <a:rPr lang="en-US" smtClean="0">
                <a:solidFill>
                  <a:prstClr val="black">
                    <a:tint val="75000"/>
                  </a:prstClr>
                </a:solidFill>
              </a:rPr>
              <a:pPr/>
              <a:t>4</a:t>
            </a:fld>
            <a:endParaRPr lang="en-US" dirty="0">
              <a:solidFill>
                <a:prstClr val="black">
                  <a:tint val="75000"/>
                </a:prstClr>
              </a:solidFill>
            </a:endParaRPr>
          </a:p>
        </p:txBody>
      </p:sp>
      <p:sp>
        <p:nvSpPr>
          <p:cNvPr id="3" name="Title 2"/>
          <p:cNvSpPr>
            <a:spLocks noGrp="1"/>
          </p:cNvSpPr>
          <p:nvPr>
            <p:ph type="title"/>
          </p:nvPr>
        </p:nvSpPr>
        <p:spPr/>
        <p:txBody>
          <a:bodyPr/>
          <a:lstStyle/>
          <a:p>
            <a:r>
              <a:rPr lang="en-US" dirty="0"/>
              <a:t>What HIVE is not ?</a:t>
            </a:r>
          </a:p>
        </p:txBody>
      </p:sp>
      <p:sp>
        <p:nvSpPr>
          <p:cNvPr id="4" name="Text Placeholder 3"/>
          <p:cNvSpPr>
            <a:spLocks noGrp="1"/>
          </p:cNvSpPr>
          <p:nvPr>
            <p:ph type="body" sz="quarter" idx="13"/>
          </p:nvPr>
        </p:nvSpPr>
        <p:spPr/>
        <p:txBody>
          <a:bodyPr>
            <a:normAutofit/>
          </a:bodyPr>
          <a:lstStyle/>
          <a:p>
            <a:pPr lvl="1"/>
            <a:r>
              <a:rPr sz="1600" dirty="0">
                <a:solidFill>
                  <a:schemeClr val="tx1"/>
                </a:solidFill>
              </a:rPr>
              <a:t>Hive is not a RDBMS !</a:t>
            </a:r>
          </a:p>
          <a:p>
            <a:pPr lvl="1"/>
            <a:r>
              <a:rPr lang="en-US" sz="1600" dirty="0">
                <a:solidFill>
                  <a:schemeClr val="tx1"/>
                </a:solidFill>
              </a:rPr>
              <a:t>Hive is not designed for online transaction processing (OLTP) workloads. </a:t>
            </a:r>
          </a:p>
          <a:p>
            <a:pPr lvl="1"/>
            <a:r>
              <a:rPr lang="en-US" sz="1600" dirty="0">
                <a:solidFill>
                  <a:schemeClr val="tx1"/>
                </a:solidFill>
              </a:rPr>
              <a:t>It is best used for traditional data warehousing tasks. </a:t>
            </a:r>
          </a:p>
          <a:p>
            <a:pPr lvl="1"/>
            <a:r>
              <a:rPr lang="en-US" sz="1600" dirty="0">
                <a:solidFill>
                  <a:schemeClr val="tx1"/>
                </a:solidFill>
              </a:rPr>
              <a:t>Even with small amount of data time to return the response can’t  be compared to RDBMs</a:t>
            </a:r>
          </a:p>
          <a:p>
            <a:pPr marL="0" lvl="1" indent="0">
              <a:buNone/>
            </a:pPr>
            <a:endParaRPr lang="en-US" sz="1600" dirty="0">
              <a:solidFill>
                <a:schemeClr val="tx1"/>
              </a:solidFill>
            </a:endParaRPr>
          </a:p>
        </p:txBody>
      </p:sp>
    </p:spTree>
    <p:extLst>
      <p:ext uri="{BB962C8B-B14F-4D97-AF65-F5344CB8AC3E}">
        <p14:creationId xmlns:p14="http://schemas.microsoft.com/office/powerpoint/2010/main" val="111643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523"/>
            <a:ext cx="8229600" cy="1143000"/>
          </a:xfrm>
        </p:spPr>
        <p:txBody>
          <a:bodyPr/>
          <a:lstStyle/>
          <a:p>
            <a:r>
              <a:rPr lang="en-US" dirty="0"/>
              <a:t>Hive Architecture</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70866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203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835"/>
            <a:ext cx="8229600" cy="803565"/>
          </a:xfrm>
        </p:spPr>
        <p:txBody>
          <a:bodyPr/>
          <a:lstStyle/>
          <a:p>
            <a:r>
              <a:rPr lang="en-US" dirty="0"/>
              <a:t>Hive Architecture Components</a:t>
            </a:r>
          </a:p>
        </p:txBody>
      </p:sp>
      <p:sp>
        <p:nvSpPr>
          <p:cNvPr id="3" name="Content Placeholder 2"/>
          <p:cNvSpPr>
            <a:spLocks noGrp="1"/>
          </p:cNvSpPr>
          <p:nvPr>
            <p:ph idx="1"/>
          </p:nvPr>
        </p:nvSpPr>
        <p:spPr>
          <a:xfrm>
            <a:off x="304800" y="976745"/>
            <a:ext cx="8382000" cy="5715000"/>
          </a:xfrm>
        </p:spPr>
        <p:txBody>
          <a:bodyPr>
            <a:noAutofit/>
          </a:bodyPr>
          <a:lstStyle/>
          <a:p>
            <a:pPr lvl="1" fontAlgn="base"/>
            <a:r>
              <a:rPr lang="en-US" sz="1600" dirty="0"/>
              <a:t>UI – The user interface for users to submit queries and other operations to the system. command line interface and a web based GUI are available.</a:t>
            </a:r>
          </a:p>
          <a:p>
            <a:pPr lvl="1" fontAlgn="base"/>
            <a:r>
              <a:rPr lang="en-US" sz="1600" dirty="0"/>
              <a:t>Driver – The component which receives the queries. </a:t>
            </a:r>
          </a:p>
          <a:p>
            <a:pPr lvl="1" fontAlgn="base"/>
            <a:r>
              <a:rPr lang="en-US" sz="1600" dirty="0"/>
              <a:t>Compiler – The component that parses the query, does semantic analysis on the different query blocks and query expressions and eventually generates an execution plan with the help of the table and partition metadata looked up from the </a:t>
            </a:r>
            <a:r>
              <a:rPr lang="en-US" sz="1600" dirty="0" err="1"/>
              <a:t>metastore</a:t>
            </a:r>
            <a:r>
              <a:rPr lang="en-US" sz="1600" dirty="0"/>
              <a:t>.</a:t>
            </a:r>
          </a:p>
          <a:p>
            <a:pPr lvl="1" fontAlgn="base"/>
            <a:r>
              <a:rPr lang="en-US" sz="1600" dirty="0" err="1"/>
              <a:t>Metastore</a:t>
            </a:r>
            <a:r>
              <a:rPr lang="en-US" sz="1600" dirty="0"/>
              <a:t> – The component that stores all the structure information of the various tables and partitions in the warehouse including column and column type information, the serializers and </a:t>
            </a:r>
            <a:r>
              <a:rPr lang="en-US" sz="1600" dirty="0" err="1"/>
              <a:t>deserializers</a:t>
            </a:r>
            <a:r>
              <a:rPr lang="en-US" sz="1600" dirty="0"/>
              <a:t> necessary to read and write data and the corresponding HDFS files where the data is stored.</a:t>
            </a:r>
          </a:p>
          <a:p>
            <a:pPr lvl="1" fontAlgn="base"/>
            <a:r>
              <a:rPr lang="en-US" sz="1600" dirty="0"/>
              <a:t>Execution Engine – The component which executes the execution plan created by the compiler.</a:t>
            </a:r>
          </a:p>
          <a:p>
            <a:pPr lvl="1" fontAlgn="base"/>
            <a:r>
              <a:rPr lang="en-US" sz="1600" dirty="0"/>
              <a:t>Thrift Hive Server2 - HiveServer2 (HS2) is a service that enables clients to execute queries against Hive. HiveServer2 is a container for the Hive execution engine. For each client connection, it creates a new execution context that serves Hive SQL requests from the client. </a:t>
            </a:r>
          </a:p>
          <a:p>
            <a:pPr lvl="1" fontAlgn="base"/>
            <a:r>
              <a:rPr lang="en-US" sz="1600" dirty="0"/>
              <a:t>Beeline CLI: Hive 0.11 also includes a new command-line interface (CLI) called Beeline that works with HiveServer2. </a:t>
            </a:r>
          </a:p>
          <a:p>
            <a:pPr lvl="1" fontAlgn="base"/>
            <a:r>
              <a:rPr lang="en-US" sz="1600" dirty="0" err="1"/>
              <a:t>HCatalog</a:t>
            </a:r>
            <a:r>
              <a:rPr lang="en-US" sz="1600" dirty="0"/>
              <a:t> - is a component of Hive. It is a table and storage management layer for Hadoop that enables users with different data processing tools — including Pig and MapReduce — to more easily read and write data on the grid.</a:t>
            </a:r>
          </a:p>
          <a:p>
            <a:pPr marL="457200" lvl="1" indent="0" fontAlgn="base">
              <a:buNone/>
            </a:pPr>
            <a:endParaRPr lang="en-US" sz="1600" dirty="0"/>
          </a:p>
        </p:txBody>
      </p:sp>
    </p:spTree>
    <p:extLst>
      <p:ext uri="{BB962C8B-B14F-4D97-AF65-F5344CB8AC3E}">
        <p14:creationId xmlns:p14="http://schemas.microsoft.com/office/powerpoint/2010/main" val="138022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523"/>
            <a:ext cx="8229600" cy="1143000"/>
          </a:xfrm>
        </p:spPr>
        <p:txBody>
          <a:bodyPr>
            <a:normAutofit/>
          </a:bodyPr>
          <a:lstStyle/>
          <a:p>
            <a:r>
              <a:rPr lang="en-IN" dirty="0"/>
              <a:t>HiveServer2 Architecture</a:t>
            </a:r>
            <a:endParaRPr lang="en-US" dirty="0"/>
          </a:p>
        </p:txBody>
      </p:sp>
      <p:pic>
        <p:nvPicPr>
          <p:cNvPr id="3" name="Picture 2">
            <a:extLst>
              <a:ext uri="{FF2B5EF4-FFF2-40B4-BE49-F238E27FC236}">
                <a16:creationId xmlns:a16="http://schemas.microsoft.com/office/drawing/2014/main" id="{0031B15C-74DC-4FA0-B456-01AD41428B2C}"/>
              </a:ext>
            </a:extLst>
          </p:cNvPr>
          <p:cNvPicPr>
            <a:picLocks noChangeAspect="1"/>
          </p:cNvPicPr>
          <p:nvPr/>
        </p:nvPicPr>
        <p:blipFill>
          <a:blip r:embed="rId3"/>
          <a:stretch>
            <a:fillRect/>
          </a:stretch>
        </p:blipFill>
        <p:spPr>
          <a:xfrm>
            <a:off x="921206" y="1600200"/>
            <a:ext cx="7301587" cy="4660546"/>
          </a:xfrm>
          <a:prstGeom prst="rect">
            <a:avLst/>
          </a:prstGeom>
        </p:spPr>
      </p:pic>
    </p:spTree>
    <p:extLst>
      <p:ext uri="{BB962C8B-B14F-4D97-AF65-F5344CB8AC3E}">
        <p14:creationId xmlns:p14="http://schemas.microsoft.com/office/powerpoint/2010/main" val="1255134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835"/>
            <a:ext cx="8229600" cy="803565"/>
          </a:xfrm>
        </p:spPr>
        <p:txBody>
          <a:bodyPr/>
          <a:lstStyle/>
          <a:p>
            <a:r>
              <a:rPr lang="en-US" dirty="0"/>
              <a:t>Hive Metastore</a:t>
            </a:r>
          </a:p>
        </p:txBody>
      </p:sp>
      <p:sp>
        <p:nvSpPr>
          <p:cNvPr id="3" name="Content Placeholder 2"/>
          <p:cNvSpPr>
            <a:spLocks noGrp="1"/>
          </p:cNvSpPr>
          <p:nvPr>
            <p:ph idx="1"/>
          </p:nvPr>
        </p:nvSpPr>
        <p:spPr>
          <a:xfrm>
            <a:off x="381000" y="976745"/>
            <a:ext cx="6096000" cy="5715000"/>
          </a:xfrm>
        </p:spPr>
        <p:txBody>
          <a:bodyPr>
            <a:noAutofit/>
          </a:bodyPr>
          <a:lstStyle/>
          <a:p>
            <a:r>
              <a:rPr lang="en-US" sz="1600" dirty="0"/>
              <a:t>Metastore is the central repository of Apache Hive metadata. It stores metadata for Hive tables (like their schema and location) and partitions in a relational database.</a:t>
            </a:r>
          </a:p>
          <a:p>
            <a:pPr fontAlgn="base"/>
            <a:r>
              <a:rPr lang="en-US" sz="1600" dirty="0"/>
              <a:t>Modes for Hive Metastore deployment:</a:t>
            </a:r>
          </a:p>
          <a:p>
            <a:pPr lvl="1" fontAlgn="base"/>
            <a:r>
              <a:rPr lang="en-US" sz="1600" dirty="0"/>
              <a:t>Embedded Metastore</a:t>
            </a:r>
          </a:p>
          <a:p>
            <a:pPr lvl="2" fontAlgn="base"/>
            <a:r>
              <a:rPr lang="en-US" sz="1600" dirty="0"/>
              <a:t>In Hive by default, both metastore service and hive service runs in the same JVM by using embedded Derby Database limits only one Hive session could be open at a time.</a:t>
            </a:r>
          </a:p>
          <a:p>
            <a:pPr lvl="1" fontAlgn="base"/>
            <a:r>
              <a:rPr lang="en-US" sz="1600" dirty="0"/>
              <a:t>Local Metastore</a:t>
            </a:r>
          </a:p>
          <a:p>
            <a:pPr lvl="2" fontAlgn="base"/>
            <a:r>
              <a:rPr lang="en-US" sz="1600" dirty="0"/>
              <a:t>Allows to have many Hive sessions to use the metastore at the same time. This configuration is called as local metastore because metastore service still runs in the same process as the Hive. But it connects to a database running in a separate process, either on the same machine or on a remote machine. </a:t>
            </a:r>
          </a:p>
          <a:p>
            <a:pPr lvl="2" fontAlgn="base"/>
            <a:r>
              <a:rPr lang="en-US" sz="1600" dirty="0"/>
              <a:t>MySQL is a popular choice for the standalone metastore.</a:t>
            </a:r>
          </a:p>
          <a:p>
            <a:pPr lvl="2" fontAlgn="base"/>
            <a:r>
              <a:rPr lang="en-US" sz="1600" dirty="0"/>
              <a:t>To connect hive use  </a:t>
            </a:r>
            <a:r>
              <a:rPr lang="en-US" sz="1600" i="1" dirty="0" err="1"/>
              <a:t>jdbc:mysql</a:t>
            </a:r>
            <a:r>
              <a:rPr lang="en-US" sz="1600" i="1" dirty="0"/>
              <a:t>://host/</a:t>
            </a:r>
            <a:r>
              <a:rPr lang="en-US" sz="1600" i="1" dirty="0" err="1"/>
              <a:t>dbname</a:t>
            </a:r>
            <a:r>
              <a:rPr lang="en-US" sz="1600" i="1" dirty="0"/>
              <a:t>?</a:t>
            </a:r>
            <a:r>
              <a:rPr lang="en-US" sz="1600" dirty="0"/>
              <a:t> </a:t>
            </a:r>
            <a:r>
              <a:rPr lang="en-US" sz="1600" dirty="0" err="1"/>
              <a:t>createDatabaseIfNotExist</a:t>
            </a:r>
            <a:r>
              <a:rPr lang="en-US" sz="1600" dirty="0"/>
              <a:t>=true</a:t>
            </a:r>
          </a:p>
        </p:txBody>
      </p:sp>
      <p:pic>
        <p:nvPicPr>
          <p:cNvPr id="4" name="Picture 3">
            <a:extLst>
              <a:ext uri="{FF2B5EF4-FFF2-40B4-BE49-F238E27FC236}">
                <a16:creationId xmlns:a16="http://schemas.microsoft.com/office/drawing/2014/main" id="{CE11DFAD-2D2B-45B6-AC8B-FFE3497825E8}"/>
              </a:ext>
            </a:extLst>
          </p:cNvPr>
          <p:cNvPicPr>
            <a:picLocks noChangeAspect="1"/>
          </p:cNvPicPr>
          <p:nvPr/>
        </p:nvPicPr>
        <p:blipFill>
          <a:blip r:embed="rId2"/>
          <a:stretch>
            <a:fillRect/>
          </a:stretch>
        </p:blipFill>
        <p:spPr>
          <a:xfrm>
            <a:off x="6400800" y="1752600"/>
            <a:ext cx="2628900" cy="1343025"/>
          </a:xfrm>
          <a:prstGeom prst="rect">
            <a:avLst/>
          </a:prstGeom>
        </p:spPr>
      </p:pic>
      <p:pic>
        <p:nvPicPr>
          <p:cNvPr id="5" name="Picture 4">
            <a:extLst>
              <a:ext uri="{FF2B5EF4-FFF2-40B4-BE49-F238E27FC236}">
                <a16:creationId xmlns:a16="http://schemas.microsoft.com/office/drawing/2014/main" id="{6D06A438-EDCC-402F-9BC8-64487651811B}"/>
              </a:ext>
            </a:extLst>
          </p:cNvPr>
          <p:cNvPicPr>
            <a:picLocks noChangeAspect="1"/>
          </p:cNvPicPr>
          <p:nvPr/>
        </p:nvPicPr>
        <p:blipFill>
          <a:blip r:embed="rId3"/>
          <a:stretch>
            <a:fillRect/>
          </a:stretch>
        </p:blipFill>
        <p:spPr>
          <a:xfrm>
            <a:off x="6400800" y="3762376"/>
            <a:ext cx="2743200" cy="2352675"/>
          </a:xfrm>
          <a:prstGeom prst="rect">
            <a:avLst/>
          </a:prstGeom>
        </p:spPr>
      </p:pic>
    </p:spTree>
    <p:extLst>
      <p:ext uri="{BB962C8B-B14F-4D97-AF65-F5344CB8AC3E}">
        <p14:creationId xmlns:p14="http://schemas.microsoft.com/office/powerpoint/2010/main" val="2351634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0835"/>
            <a:ext cx="8229600" cy="803565"/>
          </a:xfrm>
        </p:spPr>
        <p:txBody>
          <a:bodyPr/>
          <a:lstStyle/>
          <a:p>
            <a:r>
              <a:rPr lang="en-US" dirty="0"/>
              <a:t>Hive Metastore</a:t>
            </a:r>
          </a:p>
        </p:txBody>
      </p:sp>
      <p:sp>
        <p:nvSpPr>
          <p:cNvPr id="3" name="Content Placeholder 2"/>
          <p:cNvSpPr>
            <a:spLocks noGrp="1"/>
          </p:cNvSpPr>
          <p:nvPr>
            <p:ph idx="1"/>
          </p:nvPr>
        </p:nvSpPr>
        <p:spPr>
          <a:xfrm>
            <a:off x="304800" y="976745"/>
            <a:ext cx="8382000" cy="5715000"/>
          </a:xfrm>
        </p:spPr>
        <p:txBody>
          <a:bodyPr>
            <a:noAutofit/>
          </a:bodyPr>
          <a:lstStyle/>
          <a:p>
            <a:pPr lvl="1" fontAlgn="base"/>
            <a:r>
              <a:rPr lang="en-US" sz="1600" dirty="0"/>
              <a:t>Remote Metastore </a:t>
            </a:r>
          </a:p>
          <a:p>
            <a:pPr lvl="2" fontAlgn="base"/>
            <a:r>
              <a:rPr lang="en-US" sz="1600" dirty="0"/>
              <a:t>Used mostly in production environment</a:t>
            </a:r>
          </a:p>
          <a:p>
            <a:pPr lvl="2"/>
            <a:r>
              <a:rPr lang="en-US" sz="1600" dirty="0"/>
              <a:t>metastore runs on its own separate JVM not in the Hive service JVM. </a:t>
            </a:r>
          </a:p>
          <a:p>
            <a:pPr lvl="2"/>
            <a:r>
              <a:rPr lang="en-US" sz="1600" dirty="0"/>
              <a:t>Metastore runs preferably in a separate machine and can be optionally firewalled to enable security, Other processes need to use Thrift Network  APIs to communicate with the metastore server . </a:t>
            </a:r>
          </a:p>
          <a:p>
            <a:pPr lvl="2"/>
            <a:r>
              <a:rPr lang="en-US" sz="1600" dirty="0"/>
              <a:t>To connect hive use  metastore server URIs like, </a:t>
            </a:r>
            <a:r>
              <a:rPr lang="en-US" sz="1600" i="1" dirty="0"/>
              <a:t>thrift://host:port</a:t>
            </a:r>
            <a:endParaRPr lang="en-US" sz="1600" dirty="0"/>
          </a:p>
        </p:txBody>
      </p:sp>
      <p:pic>
        <p:nvPicPr>
          <p:cNvPr id="5" name="Picture 4">
            <a:extLst>
              <a:ext uri="{FF2B5EF4-FFF2-40B4-BE49-F238E27FC236}">
                <a16:creationId xmlns:a16="http://schemas.microsoft.com/office/drawing/2014/main" id="{F79F4CDD-5FA3-4157-9C5A-550B7040BF58}"/>
              </a:ext>
            </a:extLst>
          </p:cNvPr>
          <p:cNvPicPr>
            <a:picLocks noChangeAspect="1"/>
          </p:cNvPicPr>
          <p:nvPr/>
        </p:nvPicPr>
        <p:blipFill>
          <a:blip r:embed="rId2"/>
          <a:stretch>
            <a:fillRect/>
          </a:stretch>
        </p:blipFill>
        <p:spPr>
          <a:xfrm>
            <a:off x="2209800" y="3000375"/>
            <a:ext cx="4191000" cy="3857625"/>
          </a:xfrm>
          <a:prstGeom prst="rect">
            <a:avLst/>
          </a:prstGeom>
        </p:spPr>
      </p:pic>
    </p:spTree>
    <p:extLst>
      <p:ext uri="{BB962C8B-B14F-4D97-AF65-F5344CB8AC3E}">
        <p14:creationId xmlns:p14="http://schemas.microsoft.com/office/powerpoint/2010/main" val="1205111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Office Theme">
  <a:themeElements>
    <a:clrScheme name="Pristine Colour">
      <a:dk1>
        <a:sysClr val="windowText" lastClr="000000"/>
      </a:dk1>
      <a:lt1>
        <a:sysClr val="window" lastClr="FFFFFF"/>
      </a:lt1>
      <a:dk2>
        <a:srgbClr val="1F497D"/>
      </a:dk2>
      <a:lt2>
        <a:srgbClr val="376092"/>
      </a:lt2>
      <a:accent1>
        <a:srgbClr val="4F81BD"/>
      </a:accent1>
      <a:accent2>
        <a:srgbClr val="BFBFBF"/>
      </a:accent2>
      <a:accent3>
        <a:srgbClr val="A6A6A6"/>
      </a:accent3>
      <a:accent4>
        <a:srgbClr val="7F7F7F"/>
      </a:accent4>
      <a:accent5>
        <a:srgbClr val="595959"/>
      </a:accent5>
      <a:accent6>
        <a:srgbClr val="E46C0A"/>
      </a:accent6>
      <a:hlink>
        <a:srgbClr val="C25830"/>
      </a:hlink>
      <a:folHlink>
        <a:srgbClr val="9BBB59"/>
      </a:folHlink>
    </a:clrScheme>
    <a:fontScheme name="Edu Pristine Font Typ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isl xmlns:xsi="http://www.w3.org/2001/XMLSchema-instance" xmlns:xsd="http://www.w3.org/2001/XMLSchema" xmlns="http://www.boldonjames.com/2008/01/sie/internal/label" sislVersion="0" policy="d4161281-19ac-4487-8e19-1947623352c0" origin="userSelected">
  <element uid="id_classification_nonbusiness" value=""/>
</sisl>
</file>

<file path=customXml/itemProps1.xml><?xml version="1.0" encoding="utf-8"?>
<ds:datastoreItem xmlns:ds="http://schemas.openxmlformats.org/officeDocument/2006/customXml" ds:itemID="{B58E9AE2-4EB0-485F-AFFD-621D825799AF}">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
  <TotalTime>8195</TotalTime>
  <Words>4356</Words>
  <Application>Microsoft Office PowerPoint</Application>
  <PresentationFormat>On-screen Show (4:3)</PresentationFormat>
  <Paragraphs>414</Paragraphs>
  <Slides>38</Slides>
  <Notes>19</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38</vt:i4>
      </vt:variant>
    </vt:vector>
  </HeadingPairs>
  <TitlesOfParts>
    <vt:vector size="51" baseType="lpstr">
      <vt:lpstr>Arial</vt:lpstr>
      <vt:lpstr>Arial Narrow</vt:lpstr>
      <vt:lpstr>Calibri</vt:lpstr>
      <vt:lpstr>Wingdings</vt:lpstr>
      <vt:lpstr>Office Theme</vt:lpstr>
      <vt:lpstr>1_Office Theme</vt:lpstr>
      <vt:lpstr>2_Office Theme</vt:lpstr>
      <vt:lpstr>3_Office Theme</vt:lpstr>
      <vt:lpstr>4_Office Theme</vt:lpstr>
      <vt:lpstr>5_Office Theme</vt:lpstr>
      <vt:lpstr>6_Office Theme</vt:lpstr>
      <vt:lpstr>8_Office Theme</vt:lpstr>
      <vt:lpstr>9_Office Theme</vt:lpstr>
      <vt:lpstr>Apache Hive</vt:lpstr>
      <vt:lpstr>Hive Features ?</vt:lpstr>
      <vt:lpstr>What Hive Can do ?</vt:lpstr>
      <vt:lpstr>What HIVE is not ?</vt:lpstr>
      <vt:lpstr>Hive Architecture</vt:lpstr>
      <vt:lpstr>Hive Architecture Components</vt:lpstr>
      <vt:lpstr>HiveServer2 Architecture</vt:lpstr>
      <vt:lpstr>Hive Metastore</vt:lpstr>
      <vt:lpstr>Hive Metastore</vt:lpstr>
      <vt:lpstr>Serde</vt:lpstr>
      <vt:lpstr>Query flow</vt:lpstr>
      <vt:lpstr>Database</vt:lpstr>
      <vt:lpstr>Create table in hive</vt:lpstr>
      <vt:lpstr>External VS Managed Table</vt:lpstr>
      <vt:lpstr>Create table as select</vt:lpstr>
      <vt:lpstr>Other table operations</vt:lpstr>
      <vt:lpstr>Load Data into table</vt:lpstr>
      <vt:lpstr>Select Command</vt:lpstr>
      <vt:lpstr>Hive functions</vt:lpstr>
      <vt:lpstr>Sort by, order by and CLUSTER BY</vt:lpstr>
      <vt:lpstr>ROW_NUM and VIRTUAL COLUMNS in Hive</vt:lpstr>
      <vt:lpstr>Index</vt:lpstr>
      <vt:lpstr>JOIN</vt:lpstr>
      <vt:lpstr>Other Types of JOINs</vt:lpstr>
      <vt:lpstr>VIEWs</vt:lpstr>
      <vt:lpstr>RC/ORC - Storage Format</vt:lpstr>
      <vt:lpstr>Parquet/AVRO Storage Format</vt:lpstr>
      <vt:lpstr>choosing storage format and compression</vt:lpstr>
      <vt:lpstr>Partitioning in Hive</vt:lpstr>
      <vt:lpstr>Dynamic Partitioning</vt:lpstr>
      <vt:lpstr>Dynamic partition demo</vt:lpstr>
      <vt:lpstr>Bucketing Features</vt:lpstr>
      <vt:lpstr>Bucketing Benefits for map join</vt:lpstr>
      <vt:lpstr>Bucketing Advantage</vt:lpstr>
      <vt:lpstr>Hive UDF</vt:lpstr>
      <vt:lpstr>Performance Tuning</vt:lpstr>
      <vt:lpstr>Limitations of Hive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PIG Latin</dc:title>
  <dc:creator>soham</dc:creator>
  <cp:lastModifiedBy>SUREKA</cp:lastModifiedBy>
  <cp:revision>1319</cp:revision>
  <dcterms:created xsi:type="dcterms:W3CDTF">2006-08-16T00:00:00Z</dcterms:created>
  <dcterms:modified xsi:type="dcterms:W3CDTF">2019-01-13T18:12:22Z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b923651b-a1c1-42fd-98d9-7b1b45c5597a</vt:lpwstr>
  </property>
  <property fmtid="{D5CDD505-2E9C-101B-9397-08002B2CF9AE}" pid="3" name="bjSaver">
    <vt:lpwstr>mN9WyE0ADLGZoBjebBZmryqnNQNq1yeq</vt:lpwstr>
  </property>
  <property fmtid="{D5CDD505-2E9C-101B-9397-08002B2CF9AE}" pid="4" name="bjDocumentLabelXML">
    <vt:lpwstr>&lt;?xml version="1.0" encoding="us-ascii"?&gt;&lt;sisl xmlns:xsi="http://www.w3.org/2001/XMLSchema-instance" xmlns:xsd="http://www.w3.org/2001/XMLSchema" sislVersion="0" policy="d4161281-19ac-4487-8e19-1947623352c0" origin="userSelected" xmlns="http://www.boldonj</vt:lpwstr>
  </property>
  <property fmtid="{D5CDD505-2E9C-101B-9397-08002B2CF9AE}" pid="5" name="bjDocumentLabelXML-0">
    <vt:lpwstr>ames.com/2008/01/sie/internal/label"&gt;&lt;element uid="id_classification_nonbusiness" value="" /&gt;&lt;/sisl&gt;</vt:lpwstr>
  </property>
  <property fmtid="{D5CDD505-2E9C-101B-9397-08002B2CF9AE}" pid="6" name="bjDocumentSecurityLabel">
    <vt:lpwstr>Unrestricted</vt:lpwstr>
  </property>
  <property fmtid="{D5CDD505-2E9C-101B-9397-08002B2CF9AE}" pid="7" name="BarclaysDC">
    <vt:lpwstr>Unrestricted</vt:lpwstr>
  </property>
</Properties>
</file>