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 id="2147483672" r:id="rId4"/>
    <p:sldMasterId id="2147483684" r:id="rId5"/>
  </p:sldMasterIdLst>
  <p:notesMasterIdLst>
    <p:notesMasterId r:id="rId33"/>
  </p:notesMasterIdLst>
  <p:handoutMasterIdLst>
    <p:handoutMasterId r:id="rId34"/>
  </p:handoutMasterIdLst>
  <p:sldIdLst>
    <p:sldId id="328" r:id="rId6"/>
    <p:sldId id="329" r:id="rId7"/>
    <p:sldId id="334" r:id="rId8"/>
    <p:sldId id="333" r:id="rId9"/>
    <p:sldId id="298" r:id="rId10"/>
    <p:sldId id="320" r:id="rId11"/>
    <p:sldId id="349" r:id="rId12"/>
    <p:sldId id="340" r:id="rId13"/>
    <p:sldId id="351" r:id="rId14"/>
    <p:sldId id="275" r:id="rId15"/>
    <p:sldId id="285" r:id="rId16"/>
    <p:sldId id="350" r:id="rId17"/>
    <p:sldId id="332" r:id="rId18"/>
    <p:sldId id="348" r:id="rId19"/>
    <p:sldId id="335" r:id="rId20"/>
    <p:sldId id="345" r:id="rId21"/>
    <p:sldId id="337" r:id="rId22"/>
    <p:sldId id="336" r:id="rId23"/>
    <p:sldId id="339" r:id="rId24"/>
    <p:sldId id="346" r:id="rId25"/>
    <p:sldId id="325" r:id="rId26"/>
    <p:sldId id="341" r:id="rId27"/>
    <p:sldId id="347" r:id="rId28"/>
    <p:sldId id="352" r:id="rId29"/>
    <p:sldId id="327" r:id="rId30"/>
    <p:sldId id="318" r:id="rId31"/>
    <p:sldId id="34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p:cViewPr varScale="1">
        <p:scale>
          <a:sx n="69" d="100"/>
          <a:sy n="69" d="100"/>
        </p:scale>
        <p:origin x="-139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2.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3.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BB6B10-A064-4871-AE3A-3C0CE147B9A5}" type="datetimeFigureOut">
              <a:rPr lang="en-US" smtClean="0"/>
              <a:t>8/10/2019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05F030D-A625-4041-B91D-CD5FA7D06710}" type="slidenum">
              <a:rPr lang="en-US" smtClean="0"/>
              <a:t>‹#›</a:t>
            </a:fld>
            <a:endParaRPr lang="en-US"/>
          </a:p>
        </p:txBody>
      </p:sp>
    </p:spTree>
    <p:extLst>
      <p:ext uri="{BB962C8B-B14F-4D97-AF65-F5344CB8AC3E}">
        <p14:creationId xmlns:p14="http://schemas.microsoft.com/office/powerpoint/2010/main" val="1753852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AC1F2D-1162-42D4-AC16-5D74DFFB503E}" type="datetimeFigureOut">
              <a:rPr lang="en-US" smtClean="0"/>
              <a:t>8/10/2019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0B779-B4FF-4B9C-9DC4-B7E5FD151EAB}" type="slidenum">
              <a:rPr lang="en-US" smtClean="0"/>
              <a:t>‹#›</a:t>
            </a:fld>
            <a:endParaRPr lang="en-US"/>
          </a:p>
        </p:txBody>
      </p:sp>
    </p:spTree>
    <p:extLst>
      <p:ext uri="{BB962C8B-B14F-4D97-AF65-F5344CB8AC3E}">
        <p14:creationId xmlns:p14="http://schemas.microsoft.com/office/powerpoint/2010/main" val="31716741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1" y="4343401"/>
            <a:ext cx="5486399" cy="4114800"/>
          </a:xfrm>
          <a:prstGeom prst="rect">
            <a:avLst/>
          </a:prstGeom>
        </p:spPr>
        <p:txBody>
          <a:bodyPr lIns="91414" tIns="91414" rIns="91414" bIns="91414" anchor="ctr" anchorCtr="0">
            <a:noAutofit/>
          </a:bodyPr>
          <a:lstStyle/>
          <a:p>
            <a:endParaRPr/>
          </a:p>
        </p:txBody>
      </p:sp>
      <p:sp>
        <p:nvSpPr>
          <p:cNvPr id="152" name="Shape 1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7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21</a:t>
            </a:fld>
            <a:endParaRPr lang="en-US"/>
          </a:p>
        </p:txBody>
      </p:sp>
    </p:spTree>
    <p:extLst>
      <p:ext uri="{BB962C8B-B14F-4D97-AF65-F5344CB8AC3E}">
        <p14:creationId xmlns:p14="http://schemas.microsoft.com/office/powerpoint/2010/main" val="45432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22</a:t>
            </a:fld>
            <a:endParaRPr lang="en-US"/>
          </a:p>
        </p:txBody>
      </p:sp>
    </p:spTree>
    <p:extLst>
      <p:ext uri="{BB962C8B-B14F-4D97-AF65-F5344CB8AC3E}">
        <p14:creationId xmlns:p14="http://schemas.microsoft.com/office/powerpoint/2010/main" val="45432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26</a:t>
            </a:fld>
            <a:endParaRPr lang="en-US"/>
          </a:p>
        </p:txBody>
      </p:sp>
    </p:spTree>
    <p:extLst>
      <p:ext uri="{BB962C8B-B14F-4D97-AF65-F5344CB8AC3E}">
        <p14:creationId xmlns:p14="http://schemas.microsoft.com/office/powerpoint/2010/main" val="3187905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1" y="4343401"/>
            <a:ext cx="5486399" cy="4114800"/>
          </a:xfrm>
          <a:prstGeom prst="rect">
            <a:avLst/>
          </a:prstGeom>
        </p:spPr>
        <p:txBody>
          <a:bodyPr lIns="91414" tIns="91414" rIns="91414" bIns="91414" anchor="ctr" anchorCtr="0">
            <a:noAutofit/>
          </a:bodyPr>
          <a:lstStyle/>
          <a:p>
            <a:endParaRPr/>
          </a:p>
        </p:txBody>
      </p:sp>
      <p:sp>
        <p:nvSpPr>
          <p:cNvPr id="167" name="Shape 1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9596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txBox="1">
            <a:spLocks noGrp="1"/>
          </p:cNvSpPr>
          <p:nvPr>
            <p:ph type="body" idx="1"/>
          </p:nvPr>
        </p:nvSpPr>
        <p:spPr>
          <a:xfrm>
            <a:off x="685801" y="4343401"/>
            <a:ext cx="5486399" cy="4114800"/>
          </a:xfrm>
          <a:prstGeom prst="rect">
            <a:avLst/>
          </a:prstGeom>
        </p:spPr>
        <p:txBody>
          <a:bodyPr lIns="91414" tIns="91414" rIns="91414" bIns="91414" anchor="ctr" anchorCtr="0">
            <a:noAutofit/>
          </a:bodyPr>
          <a:lstStyle/>
          <a:p>
            <a:endParaRPr/>
          </a:p>
        </p:txBody>
      </p:sp>
      <p:sp>
        <p:nvSpPr>
          <p:cNvPr id="217" name="Shape 2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95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Shape 248"/>
          <p:cNvSpPr txBox="1">
            <a:spLocks noGrp="1"/>
          </p:cNvSpPr>
          <p:nvPr>
            <p:ph type="body" idx="1"/>
          </p:nvPr>
        </p:nvSpPr>
        <p:spPr>
          <a:xfrm>
            <a:off x="730251" y="4554538"/>
            <a:ext cx="5841999" cy="4314825"/>
          </a:xfrm>
          <a:prstGeom prst="rect">
            <a:avLst/>
          </a:prstGeom>
        </p:spPr>
        <p:txBody>
          <a:bodyPr lIns="96499" tIns="96499" rIns="96499" bIns="96499" anchor="ctr" anchorCtr="0">
            <a:noAutofit/>
          </a:bodyPr>
          <a:lstStyle/>
          <a:p>
            <a:endParaRPr/>
          </a:p>
        </p:txBody>
      </p:sp>
      <p:sp>
        <p:nvSpPr>
          <p:cNvPr id="249" name="Shape 249"/>
          <p:cNvSpPr>
            <a:spLocks noGrp="1" noRot="1" noChangeAspect="1"/>
          </p:cNvSpPr>
          <p:nvPr>
            <p:ph type="sldImg" idx="2"/>
          </p:nvPr>
        </p:nvSpPr>
        <p:spPr>
          <a:xfrm>
            <a:off x="1254125" y="719138"/>
            <a:ext cx="4794250" cy="3595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85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6</a:t>
            </a:fld>
            <a:endParaRPr lang="en-US"/>
          </a:p>
        </p:txBody>
      </p:sp>
    </p:spTree>
    <p:extLst>
      <p:ext uri="{BB962C8B-B14F-4D97-AF65-F5344CB8AC3E}">
        <p14:creationId xmlns:p14="http://schemas.microsoft.com/office/powerpoint/2010/main" val="236899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7</a:t>
            </a:fld>
            <a:endParaRPr lang="en-US"/>
          </a:p>
        </p:txBody>
      </p:sp>
    </p:spTree>
    <p:extLst>
      <p:ext uri="{BB962C8B-B14F-4D97-AF65-F5344CB8AC3E}">
        <p14:creationId xmlns:p14="http://schemas.microsoft.com/office/powerpoint/2010/main" val="117615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10</a:t>
            </a:fld>
            <a:endParaRPr lang="en-US"/>
          </a:p>
        </p:txBody>
      </p:sp>
    </p:spTree>
    <p:extLst>
      <p:ext uri="{BB962C8B-B14F-4D97-AF65-F5344CB8AC3E}">
        <p14:creationId xmlns:p14="http://schemas.microsoft.com/office/powerpoint/2010/main" val="278018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11</a:t>
            </a:fld>
            <a:endParaRPr lang="en-US"/>
          </a:p>
        </p:txBody>
      </p:sp>
    </p:spTree>
    <p:extLst>
      <p:ext uri="{BB962C8B-B14F-4D97-AF65-F5344CB8AC3E}">
        <p14:creationId xmlns:p14="http://schemas.microsoft.com/office/powerpoint/2010/main" val="2166847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50B779-B4FF-4B9C-9DC4-B7E5FD151EAB}" type="slidenum">
              <a:rPr lang="en-US" smtClean="0"/>
              <a:t>12</a:t>
            </a:fld>
            <a:endParaRPr lang="en-US"/>
          </a:p>
        </p:txBody>
      </p:sp>
    </p:spTree>
    <p:extLst>
      <p:ext uri="{BB962C8B-B14F-4D97-AF65-F5344CB8AC3E}">
        <p14:creationId xmlns:p14="http://schemas.microsoft.com/office/powerpoint/2010/main" val="302969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4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5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54"/>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8373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894798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82269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896588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101543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455949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099666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01810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94"/>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669062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54"/>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3032671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54"/>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52"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19"/>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3641396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48"/>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3430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504772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8864521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63039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404803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737061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55082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2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5"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556905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8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007644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4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641460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4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9"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13"/>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29499990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3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47004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915747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258509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0"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6351944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954121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9806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0957568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69"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2"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3689729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430678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4"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1"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35614296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149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7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7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8/10/2019</a:t>
            </a:fld>
            <a:endParaRPr lang="en-US" dirty="0"/>
          </a:p>
        </p:txBody>
      </p:sp>
      <p:sp>
        <p:nvSpPr>
          <p:cNvPr id="5" name="Footer Placeholder 4"/>
          <p:cNvSpPr>
            <a:spLocks noGrp="1"/>
          </p:cNvSpPr>
          <p:nvPr>
            <p:ph type="ftr" sz="quarter" idx="3"/>
          </p:nvPr>
        </p:nvSpPr>
        <p:spPr>
          <a:xfrm>
            <a:off x="3124200" y="635637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7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94"/>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68" y="6493529"/>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29"/>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PIG (Confidential)</a:t>
            </a:r>
          </a:p>
        </p:txBody>
      </p:sp>
    </p:spTree>
    <p:extLst>
      <p:ext uri="{BB962C8B-B14F-4D97-AF65-F5344CB8AC3E}">
        <p14:creationId xmlns:p14="http://schemas.microsoft.com/office/powerpoint/2010/main" val="2019338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88"/>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65" y="6493523"/>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23"/>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PIG (Confidential)</a:t>
            </a:r>
          </a:p>
        </p:txBody>
      </p:sp>
    </p:spTree>
    <p:extLst>
      <p:ext uri="{BB962C8B-B14F-4D97-AF65-F5344CB8AC3E}">
        <p14:creationId xmlns:p14="http://schemas.microsoft.com/office/powerpoint/2010/main" val="36936121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59" y="649351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1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PIG (Confidential)</a:t>
            </a:r>
          </a:p>
        </p:txBody>
      </p:sp>
    </p:spTree>
    <p:extLst>
      <p:ext uri="{BB962C8B-B14F-4D97-AF65-F5344CB8AC3E}">
        <p14:creationId xmlns:p14="http://schemas.microsoft.com/office/powerpoint/2010/main" val="1163559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mvnrepository.com/artifact/org.apache.pig/piggyban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ctrTitle"/>
          </p:nvPr>
        </p:nvSpPr>
        <p:spPr>
          <a:xfrm>
            <a:off x="3942836" y="3276600"/>
            <a:ext cx="4972564" cy="838200"/>
          </a:xfrm>
          <a:prstGeom prst="rect">
            <a:avLst/>
          </a:prstGeom>
        </p:spPr>
        <p:txBody>
          <a:bodyPr vert="horz" lIns="45720" tIns="45720" rIns="45720" bIns="45720" rtlCol="0" anchor="b" anchorCtr="0">
            <a:noAutofit/>
          </a:bodyPr>
          <a:lstStyle/>
          <a:p>
            <a:r>
              <a:rPr lang="en-US" sz="2800" dirty="0"/>
              <a:t>Apache PIG </a:t>
            </a:r>
          </a:p>
        </p:txBody>
      </p:sp>
      <p:sp>
        <p:nvSpPr>
          <p:cNvPr id="146" name="Shape 146"/>
          <p:cNvSpPr txBox="1">
            <a:spLocks noGrp="1"/>
          </p:cNvSpPr>
          <p:nvPr>
            <p:ph type="sldNum" sz="quarter" idx="4294967295"/>
          </p:nvPr>
        </p:nvSpPr>
        <p:spPr>
          <a:xfrm>
            <a:off x="8686800" y="6492896"/>
            <a:ext cx="457200" cy="365125"/>
          </a:xfrm>
          <a:prstGeom prst="rect">
            <a:avLst/>
          </a:prstGeom>
          <a:noFill/>
          <a:ln>
            <a:noFill/>
          </a:ln>
        </p:spPr>
        <p:txBody>
          <a:bodyPr lIns="91425" tIns="45700" rIns="91425" bIns="45700" anchor="ctr" anchorCtr="0">
            <a:noAutofit/>
          </a:bodyPr>
          <a:lstStyle/>
          <a:p>
            <a:pPr>
              <a:buSzPct val="25000"/>
            </a:pPr>
            <a:r>
              <a:rPr lang="en-US" dirty="0">
                <a:solidFill>
                  <a:prstClr val="black">
                    <a:tint val="75000"/>
                  </a:prstClr>
                </a:solidFill>
              </a:rPr>
              <a:t> </a:t>
            </a:r>
          </a:p>
        </p:txBody>
      </p:sp>
      <p:pic>
        <p:nvPicPr>
          <p:cNvPr id="7" name="Content Placeholder 1"/>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6189785" y="3242331"/>
            <a:ext cx="1690590" cy="2754225"/>
          </a:xfrm>
          <a:prstGeom prst="rect">
            <a:avLst/>
          </a:prstGeom>
        </p:spPr>
      </p:pic>
    </p:spTree>
    <p:extLst>
      <p:ext uri="{BB962C8B-B14F-4D97-AF65-F5344CB8AC3E}">
        <p14:creationId xmlns:p14="http://schemas.microsoft.com/office/powerpoint/2010/main" val="256219219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LOAD/STORE Dataset in PIG</a:t>
            </a:r>
          </a:p>
        </p:txBody>
      </p:sp>
      <p:sp>
        <p:nvSpPr>
          <p:cNvPr id="3" name="Content Placeholder 2"/>
          <p:cNvSpPr>
            <a:spLocks noGrp="1"/>
          </p:cNvSpPr>
          <p:nvPr>
            <p:ph idx="1"/>
          </p:nvPr>
        </p:nvSpPr>
        <p:spPr>
          <a:xfrm>
            <a:off x="457200" y="1066800"/>
            <a:ext cx="8229600" cy="56388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solidFill>
                  <a:srgbClr val="000000"/>
                </a:solidFill>
              </a:rPr>
              <a:t>A Pig Latin statement is an operator that takes a relation as input and produces another relation as output. This applies to all Pig Latin operators except LOAD and STORE command which read data from and write data to the file system. </a:t>
            </a:r>
          </a:p>
          <a:p>
            <a:pPr marL="342900" lvl="2" indent="-342900">
              <a:buFont typeface="Arial" pitchFamily="34" charset="0"/>
              <a:buChar char="•"/>
            </a:pPr>
            <a:r>
              <a:rPr lang="en-US" sz="1600" dirty="0"/>
              <a:t>Load Data Sets</a:t>
            </a:r>
          </a:p>
          <a:p>
            <a:pPr lvl="1"/>
            <a:r>
              <a:rPr lang="en-US" sz="1600" dirty="0"/>
              <a:t>cricData = load '</a:t>
            </a:r>
            <a:r>
              <a:rPr lang="en-US" sz="1600" dirty="0" err="1"/>
              <a:t>SampleDataFile</a:t>
            </a:r>
            <a:r>
              <a:rPr lang="en-US" sz="1600" dirty="0"/>
              <a:t>/CricketScore.txt' using PigStorage('\t') as (pname:chararray,score:int,balls:int,six:int,four:int,minutes:int);</a:t>
            </a:r>
          </a:p>
          <a:p>
            <a:r>
              <a:rPr lang="en-US" sz="1600" dirty="0"/>
              <a:t>Display Dataset out on Console</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t>DUMP cricData; </a:t>
            </a:r>
          </a:p>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a:t>Store Datasets to HDFS</a:t>
            </a:r>
          </a:p>
          <a:p>
            <a:pPr lvl="1"/>
            <a:r>
              <a:rPr lang="en-US" sz="1600" dirty="0"/>
              <a:t>store cricData into '</a:t>
            </a:r>
            <a:r>
              <a:rPr lang="en-US" sz="1600" dirty="0" err="1"/>
              <a:t>output_pig</a:t>
            </a:r>
            <a:r>
              <a:rPr lang="en-US" sz="1600" dirty="0"/>
              <a:t>/</a:t>
            </a:r>
            <a:r>
              <a:rPr lang="en-US" sz="1600" dirty="0" err="1"/>
              <a:t>cricdata</a:t>
            </a:r>
            <a:r>
              <a:rPr lang="en-US" sz="1600" dirty="0"/>
              <a:t>' using PigStorage(',');</a:t>
            </a:r>
          </a:p>
          <a:p>
            <a:pPr marL="342900" lvl="2" indent="-342900">
              <a:buFont typeface="Arial" pitchFamily="34" charset="0"/>
              <a:buChar char="•"/>
            </a:pPr>
            <a:r>
              <a:rPr lang="en-US" sz="1600" dirty="0"/>
              <a:t>Data Types in PIG</a:t>
            </a:r>
          </a:p>
          <a:p>
            <a:pPr lvl="1"/>
            <a:r>
              <a:rPr lang="en-US" sz="1600" dirty="0"/>
              <a:t>By default data type is bytearray in pig.</a:t>
            </a:r>
          </a:p>
          <a:p>
            <a:pPr lvl="1"/>
            <a:r>
              <a:rPr lang="en-US" sz="1600" dirty="0"/>
              <a:t>Complex types Data type: Tuple, Bag, Map</a:t>
            </a:r>
          </a:p>
          <a:p>
            <a:pPr lvl="2"/>
            <a:r>
              <a:rPr lang="en-US" sz="1600" dirty="0" err="1"/>
              <a:t>dispPlayer</a:t>
            </a:r>
            <a:r>
              <a:rPr lang="en-US" sz="1600" dirty="0"/>
              <a:t> = foreach cricData generate (</a:t>
            </a:r>
            <a:r>
              <a:rPr lang="en-US" sz="1600" dirty="0" err="1"/>
              <a:t>pname</a:t>
            </a:r>
            <a:r>
              <a:rPr lang="en-US" sz="1600" dirty="0"/>
              <a:t>, score); // tuple construction</a:t>
            </a:r>
          </a:p>
          <a:p>
            <a:pPr lvl="3"/>
            <a:r>
              <a:rPr lang="en-US" sz="1600" dirty="0"/>
              <a:t>dump </a:t>
            </a:r>
            <a:r>
              <a:rPr lang="en-US" sz="1600" dirty="0" err="1"/>
              <a:t>dispPlayer</a:t>
            </a:r>
            <a:r>
              <a:rPr lang="en-US" sz="1600" dirty="0"/>
              <a:t>;</a:t>
            </a:r>
          </a:p>
          <a:p>
            <a:pPr lvl="2"/>
            <a:r>
              <a:rPr lang="en-US" sz="1600" dirty="0" err="1"/>
              <a:t>dispPlayer</a:t>
            </a:r>
            <a:r>
              <a:rPr lang="en-US" sz="1600" dirty="0"/>
              <a:t> = foreach cricData generate {(</a:t>
            </a:r>
            <a:r>
              <a:rPr lang="en-US" sz="1600" dirty="0" err="1"/>
              <a:t>pname</a:t>
            </a:r>
            <a:r>
              <a:rPr lang="en-US" sz="1600" dirty="0"/>
              <a:t>, score)}, {</a:t>
            </a:r>
            <a:r>
              <a:rPr lang="en-US" sz="1600" dirty="0" err="1"/>
              <a:t>pname</a:t>
            </a:r>
            <a:r>
              <a:rPr lang="en-US" sz="1600" dirty="0"/>
              <a:t>, (balls/score)}; //bag construction</a:t>
            </a:r>
          </a:p>
          <a:p>
            <a:pPr lvl="3"/>
            <a:r>
              <a:rPr lang="en-US" sz="1600" dirty="0"/>
              <a:t>dump </a:t>
            </a:r>
            <a:r>
              <a:rPr lang="en-US" sz="1600" dirty="0" err="1"/>
              <a:t>dispPlayer</a:t>
            </a:r>
            <a:r>
              <a:rPr lang="en-US" sz="1600" dirty="0"/>
              <a:t>;</a:t>
            </a:r>
          </a:p>
          <a:p>
            <a:pPr lvl="2"/>
            <a:r>
              <a:rPr lang="en-US" sz="1600" dirty="0" err="1"/>
              <a:t>dispPlayer</a:t>
            </a:r>
            <a:r>
              <a:rPr lang="en-US" sz="1600" dirty="0"/>
              <a:t> = foreach cricData generate [</a:t>
            </a:r>
            <a:r>
              <a:rPr lang="en-US" sz="1600" dirty="0" err="1"/>
              <a:t>pname</a:t>
            </a:r>
            <a:r>
              <a:rPr lang="en-US" sz="1600" dirty="0"/>
              <a:t>, score]; //MAP construction</a:t>
            </a:r>
          </a:p>
          <a:p>
            <a:pPr lvl="3"/>
            <a:r>
              <a:rPr lang="en-US" sz="1600" dirty="0"/>
              <a:t>dump </a:t>
            </a:r>
            <a:r>
              <a:rPr lang="en-US" sz="1600" dirty="0" err="1"/>
              <a:t>dispPlayer</a:t>
            </a:r>
            <a:r>
              <a:rPr lang="en-US" sz="1600" dirty="0"/>
              <a:t>;</a:t>
            </a:r>
          </a:p>
        </p:txBody>
      </p:sp>
    </p:spTree>
    <p:extLst>
      <p:ext uri="{BB962C8B-B14F-4D97-AF65-F5344CB8AC3E}">
        <p14:creationId xmlns:p14="http://schemas.microsoft.com/office/powerpoint/2010/main" val="3538685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a:t>PIG Relational Operators</a:t>
            </a:r>
          </a:p>
        </p:txBody>
      </p:sp>
      <p:sp>
        <p:nvSpPr>
          <p:cNvPr id="3" name="Content Placeholder 2"/>
          <p:cNvSpPr>
            <a:spLocks noGrp="1"/>
          </p:cNvSpPr>
          <p:nvPr>
            <p:ph idx="1"/>
          </p:nvPr>
        </p:nvSpPr>
        <p:spPr>
          <a:xfrm>
            <a:off x="457200" y="1143000"/>
            <a:ext cx="8229600" cy="5410200"/>
          </a:xfrm>
        </p:spPr>
        <p:txBody>
          <a:bodyPr>
            <a:noAutofit/>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Foreach generate - Generates data transformations based on columns of data.</a:t>
            </a:r>
          </a:p>
          <a:p>
            <a:pPr lvl="1">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A = FOREACH cricData GENERATE $0, $1, $1/$2*100 AS </a:t>
            </a:r>
            <a:r>
              <a:rPr lang="en-US" sz="2400" dirty="0" err="1"/>
              <a:t>StrikeRate</a:t>
            </a:r>
            <a:r>
              <a:rPr lang="en-US" sz="2400" dirty="0"/>
              <a:t>; </a:t>
            </a:r>
          </a:p>
          <a:p>
            <a:pPr marL="285750" lvl="2" indent="-285750">
              <a:buFont typeface="Arial" pitchFamily="34"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FILTER - Use the FILTER operator to work with tuples or rows of data</a:t>
            </a:r>
          </a:p>
          <a:p>
            <a:pPr marL="742950" lvl="3" indent="-285750">
              <a:buFont typeface="Wingdings" pitchFamily="2" charset="2"/>
              <a:buChar char="Ø"/>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A = FILTER cricData BY score &gt;= 50;</a:t>
            </a:r>
          </a:p>
          <a:p>
            <a:pPr>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2400" dirty="0"/>
              <a:t>DISTINCT - Removes duplicate tuples in a relation.</a:t>
            </a:r>
          </a:p>
          <a:p>
            <a:pPr marL="688975" lvl="1">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2400" dirty="0"/>
              <a:t>A = DISTINCT (FOREACH cricData GENERATE $0); //Display unique player list</a:t>
            </a:r>
          </a:p>
          <a:p>
            <a:pPr>
              <a:tabLst>
                <a:tab pos="120650" algn="l"/>
                <a:tab pos="577850" algn="l"/>
                <a:tab pos="1035050" algn="l"/>
                <a:tab pos="1492250" algn="l"/>
                <a:tab pos="1949450" algn="l"/>
                <a:tab pos="2406650" algn="l"/>
                <a:tab pos="2863850" algn="l"/>
                <a:tab pos="3321050" algn="l"/>
                <a:tab pos="3778250" algn="l"/>
                <a:tab pos="4235450" algn="l"/>
                <a:tab pos="4692650" algn="l"/>
                <a:tab pos="5149850" algn="l"/>
                <a:tab pos="5607050" algn="l"/>
                <a:tab pos="6064250" algn="l"/>
                <a:tab pos="6521450" algn="l"/>
                <a:tab pos="6978650" algn="l"/>
                <a:tab pos="7435850" algn="l"/>
                <a:tab pos="7893050" algn="l"/>
                <a:tab pos="8350250" algn="l"/>
                <a:tab pos="8807450" algn="l"/>
                <a:tab pos="9264650" algn="l"/>
              </a:tabLst>
            </a:pPr>
            <a:r>
              <a:rPr lang="en-US" sz="2400" dirty="0"/>
              <a:t>SPLIT - Partitions a relation into two or more relations.</a:t>
            </a:r>
          </a:p>
          <a:p>
            <a:pPr lvl="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SPLIT cricData INTO X IF $1 &gt; 50, Y IF $1&lt;= 50; </a:t>
            </a:r>
          </a:p>
        </p:txBody>
      </p:sp>
    </p:spTree>
    <p:extLst>
      <p:ext uri="{BB962C8B-B14F-4D97-AF65-F5344CB8AC3E}">
        <p14:creationId xmlns:p14="http://schemas.microsoft.com/office/powerpoint/2010/main" val="22737779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en-US" dirty="0"/>
              <a:t>PIG Relational Operators</a:t>
            </a:r>
          </a:p>
        </p:txBody>
      </p:sp>
      <p:sp>
        <p:nvSpPr>
          <p:cNvPr id="3" name="Content Placeholder 2"/>
          <p:cNvSpPr>
            <a:spLocks noGrp="1"/>
          </p:cNvSpPr>
          <p:nvPr>
            <p:ph idx="1"/>
          </p:nvPr>
        </p:nvSpPr>
        <p:spPr>
          <a:xfrm>
            <a:off x="457200" y="1143000"/>
            <a:ext cx="8229600" cy="54102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dirty="0"/>
              <a:t>UNION - Computes the union of two or more relations.</a:t>
            </a:r>
          </a:p>
          <a:p>
            <a:pPr lvl="1"/>
            <a:r>
              <a:rPr lang="en-US" sz="2400" dirty="0"/>
              <a:t>A = UNION X,Y; </a:t>
            </a:r>
          </a:p>
          <a:p>
            <a:r>
              <a:rPr lang="en-US" sz="2400" dirty="0"/>
              <a:t>LIMIT - Limits the number of output tuples.</a:t>
            </a:r>
          </a:p>
          <a:p>
            <a:pPr lvl="1"/>
            <a:r>
              <a:rPr lang="en-US" sz="2400" dirty="0"/>
              <a:t>A = limit cricData 10;</a:t>
            </a:r>
            <a:r>
              <a:rPr lang="en-IN" sz="2400" dirty="0"/>
              <a:t>  //</a:t>
            </a:r>
            <a:r>
              <a:rPr lang="en-US" sz="2400" dirty="0"/>
              <a:t>To display only 10 records for sampling</a:t>
            </a:r>
          </a:p>
          <a:p>
            <a:pPr marL="285750" lvl="1">
              <a:buFont typeface="Arial" pitchFamily="34" charset="0"/>
              <a:buChar char="•"/>
            </a:pPr>
            <a:r>
              <a:rPr lang="en-US" sz="2400" dirty="0"/>
              <a:t>SAMPLE - Selects a random sample of data based on the specified sample size.</a:t>
            </a:r>
          </a:p>
          <a:p>
            <a:pPr marL="685800" lvl="2" indent="-285750">
              <a:buFont typeface="Wingdings" pitchFamily="2" charset="2"/>
              <a:buChar char="Ø"/>
            </a:pPr>
            <a:r>
              <a:rPr lang="en-US" dirty="0"/>
              <a:t>A = SAMPLE cricData 0.01;</a:t>
            </a:r>
          </a:p>
          <a:p>
            <a:pPr marL="342900" lvl="1" indent="-342900">
              <a:buFont typeface="Arial" pitchFamily="34" charset="0"/>
              <a:buChar char="•"/>
            </a:pPr>
            <a:r>
              <a:rPr lang="en-US" sz="2400" dirty="0"/>
              <a:t>ORDER BY - Sorts a relation based on one or more fields.</a:t>
            </a:r>
          </a:p>
          <a:p>
            <a:pPr lvl="1"/>
            <a:r>
              <a:rPr lang="en-US" sz="2400" dirty="0"/>
              <a:t>A = ORDER cricData BY $0, $1 DESC; </a:t>
            </a:r>
          </a:p>
        </p:txBody>
      </p:sp>
    </p:spTree>
    <p:extLst>
      <p:ext uri="{BB962C8B-B14F-4D97-AF65-F5344CB8AC3E}">
        <p14:creationId xmlns:p14="http://schemas.microsoft.com/office/powerpoint/2010/main" val="1641542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44562"/>
          </a:xfrm>
        </p:spPr>
        <p:txBody>
          <a:bodyPr/>
          <a:lstStyle/>
          <a:p>
            <a:r>
              <a:rPr lang="en-US" dirty="0"/>
              <a:t>PIG Relational Operators</a:t>
            </a:r>
          </a:p>
        </p:txBody>
      </p:sp>
      <p:sp>
        <p:nvSpPr>
          <p:cNvPr id="3" name="Content Placeholder 2"/>
          <p:cNvSpPr>
            <a:spLocks noGrp="1"/>
          </p:cNvSpPr>
          <p:nvPr>
            <p:ph idx="1"/>
          </p:nvPr>
        </p:nvSpPr>
        <p:spPr>
          <a:xfrm>
            <a:off x="533400" y="1143000"/>
            <a:ext cx="8229600" cy="5105400"/>
          </a:xfrm>
        </p:spPr>
        <p:txBody>
          <a:bodyPr>
            <a:noAutofit/>
          </a:bodyPr>
          <a:lstStyle/>
          <a:p>
            <a:pPr marL="342900" lvl="1" indent="-342900">
              <a:buFont typeface="Arial" pitchFamily="34" charset="0"/>
              <a:buChar char="•"/>
            </a:pPr>
            <a:r>
              <a:rPr lang="en-US" sz="1800" dirty="0"/>
              <a:t>GROUP BY - Groups the data in one or more relations.</a:t>
            </a:r>
          </a:p>
          <a:p>
            <a:pPr marL="742950" lvl="2" indent="-342900">
              <a:buFont typeface="Arial" pitchFamily="34" charset="0"/>
              <a:buChar char="•"/>
            </a:pPr>
            <a:r>
              <a:rPr lang="en-US" sz="1800" dirty="0"/>
              <a:t>A = GROUP cricData BY $0; </a:t>
            </a:r>
          </a:p>
          <a:p>
            <a:pPr marL="742950" lvl="2" indent="-342900">
              <a:buFont typeface="Arial" pitchFamily="34" charset="0"/>
              <a:buChar char="•"/>
            </a:pPr>
            <a:r>
              <a:rPr lang="en-US" sz="1800" dirty="0"/>
              <a:t>Describe A to see the schema</a:t>
            </a:r>
          </a:p>
          <a:p>
            <a:pPr marL="742950" lvl="2" indent="-342900">
              <a:buFont typeface="Arial" pitchFamily="34" charset="0"/>
              <a:buChar char="•"/>
            </a:pPr>
            <a:r>
              <a:rPr lang="en-US" sz="1800" dirty="0"/>
              <a:t>DUMP A;</a:t>
            </a:r>
          </a:p>
          <a:p>
            <a:pPr marL="342900" lvl="1" indent="-342900">
              <a:buFont typeface="Arial" pitchFamily="34" charset="0"/>
              <a:buChar char="•"/>
            </a:pPr>
            <a:r>
              <a:rPr lang="en-US" sz="1800" dirty="0"/>
              <a:t>Aggregate function with Group By.</a:t>
            </a:r>
          </a:p>
          <a:p>
            <a:pPr marL="742950" lvl="2" indent="-342900">
              <a:buFont typeface="Arial" pitchFamily="34" charset="0"/>
              <a:buChar char="•"/>
            </a:pPr>
            <a:r>
              <a:rPr lang="en-US" sz="1800" dirty="0"/>
              <a:t>B = FOREACH (GROUP(FOREACH cricData GENERATE $0,$1) BY $0) GENERATE $0, MAX($1.$1);</a:t>
            </a:r>
          </a:p>
          <a:p>
            <a:pPr marL="742950" lvl="2" indent="-342900">
              <a:buFont typeface="Arial" pitchFamily="34" charset="0"/>
              <a:buChar char="•"/>
            </a:pPr>
            <a:r>
              <a:rPr lang="en-US" sz="1800" dirty="0"/>
              <a:t>DUMP B;</a:t>
            </a:r>
          </a:p>
          <a:p>
            <a:pPr marL="342900" lvl="1" indent="-342900">
              <a:buFont typeface="Arial" pitchFamily="34" charset="0"/>
              <a:buChar char="•"/>
            </a:pPr>
            <a:r>
              <a:rPr lang="en-US" sz="1800" dirty="0"/>
              <a:t>Find Max Score of each player using GROUP;</a:t>
            </a:r>
          </a:p>
          <a:p>
            <a:pPr marL="742950" lvl="2" indent="-342900">
              <a:buFont typeface="Arial" pitchFamily="34" charset="0"/>
              <a:buChar char="•"/>
            </a:pPr>
            <a:r>
              <a:rPr lang="en-US" sz="1800" dirty="0"/>
              <a:t>a = load '</a:t>
            </a:r>
            <a:r>
              <a:rPr lang="en-US" sz="1800" dirty="0" err="1"/>
              <a:t>SampleDataFile</a:t>
            </a:r>
            <a:r>
              <a:rPr lang="en-US" sz="1800" dirty="0"/>
              <a:t>/PlayerID_Name.csv' using PigStorage(',');</a:t>
            </a:r>
          </a:p>
          <a:p>
            <a:pPr marL="742950" lvl="2" indent="-342900">
              <a:buFont typeface="Arial" pitchFamily="34" charset="0"/>
              <a:buChar char="•"/>
            </a:pPr>
            <a:r>
              <a:rPr lang="en-US" sz="1800" dirty="0"/>
              <a:t>b = load '</a:t>
            </a:r>
            <a:r>
              <a:rPr lang="en-US" sz="1800" dirty="0" err="1"/>
              <a:t>SampleDataFile</a:t>
            </a:r>
            <a:r>
              <a:rPr lang="en-US" sz="1800" dirty="0"/>
              <a:t>/playerID_Score_Balls.csv' using PigStorage(',');</a:t>
            </a:r>
          </a:p>
          <a:p>
            <a:pPr marL="742950" lvl="2" indent="-342900">
              <a:buFont typeface="Arial" pitchFamily="34" charset="0"/>
              <a:buChar char="•"/>
            </a:pPr>
            <a:r>
              <a:rPr lang="en-US" sz="1800" dirty="0"/>
              <a:t>c = group a by $0, b by $0;</a:t>
            </a:r>
          </a:p>
          <a:p>
            <a:pPr marL="742950" lvl="2" indent="-342900">
              <a:buFont typeface="Arial" pitchFamily="34" charset="0"/>
              <a:buChar char="•"/>
            </a:pPr>
            <a:r>
              <a:rPr lang="en-US" sz="1800" dirty="0"/>
              <a:t>dump c;</a:t>
            </a:r>
          </a:p>
          <a:p>
            <a:pPr marL="742950" lvl="2" indent="-342900">
              <a:buFont typeface="Arial" pitchFamily="34" charset="0"/>
              <a:buChar char="•"/>
            </a:pPr>
            <a:r>
              <a:rPr lang="en-US" sz="1800" dirty="0"/>
              <a:t>d = foreach c generate $1.$1, MAX($2.$1);</a:t>
            </a:r>
          </a:p>
          <a:p>
            <a:pPr marL="742950" lvl="2" indent="-342900">
              <a:buFont typeface="Arial" pitchFamily="34" charset="0"/>
              <a:buChar char="•"/>
            </a:pPr>
            <a:r>
              <a:rPr lang="en-US" sz="1800" dirty="0"/>
              <a:t>DUMP d;</a:t>
            </a:r>
          </a:p>
        </p:txBody>
      </p:sp>
    </p:spTree>
    <p:extLst>
      <p:ext uri="{BB962C8B-B14F-4D97-AF65-F5344CB8AC3E}">
        <p14:creationId xmlns:p14="http://schemas.microsoft.com/office/powerpoint/2010/main" val="3035021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944562"/>
          </a:xfrm>
        </p:spPr>
        <p:txBody>
          <a:bodyPr/>
          <a:lstStyle/>
          <a:p>
            <a:r>
              <a:rPr lang="en-US" dirty="0"/>
              <a:t>PIG Relational Operators</a:t>
            </a:r>
          </a:p>
        </p:txBody>
      </p:sp>
      <p:sp>
        <p:nvSpPr>
          <p:cNvPr id="3" name="Content Placeholder 2"/>
          <p:cNvSpPr>
            <a:spLocks noGrp="1"/>
          </p:cNvSpPr>
          <p:nvPr>
            <p:ph idx="1"/>
          </p:nvPr>
        </p:nvSpPr>
        <p:spPr>
          <a:xfrm>
            <a:off x="533400" y="1143000"/>
            <a:ext cx="8229600" cy="4754569"/>
          </a:xfrm>
        </p:spPr>
        <p:txBody>
          <a:bodyPr>
            <a:noAutofit/>
          </a:bodyPr>
          <a:lstStyle/>
          <a:p>
            <a:pPr marL="342900" lvl="1" indent="-342900">
              <a:buFont typeface="Arial" pitchFamily="34" charset="0"/>
              <a:buChar char="•"/>
            </a:pPr>
            <a:r>
              <a:rPr lang="en-US" sz="1800" dirty="0"/>
              <a:t>COGROUP - Groups the data in one or more relations.</a:t>
            </a:r>
          </a:p>
          <a:p>
            <a:pPr marL="742950" lvl="2" indent="-342900">
              <a:buFont typeface="Arial" pitchFamily="34" charset="0"/>
              <a:buChar char="•"/>
            </a:pPr>
            <a:r>
              <a:rPr lang="en-US" sz="1800" dirty="0"/>
              <a:t>Find Max Score of each player using COGROUP;</a:t>
            </a:r>
          </a:p>
          <a:p>
            <a:pPr marL="742950" lvl="2" indent="-342900">
              <a:buFont typeface="Arial" pitchFamily="34" charset="0"/>
              <a:buChar char="•"/>
            </a:pPr>
            <a:r>
              <a:rPr lang="en-US" sz="1800" dirty="0"/>
              <a:t>a = load '</a:t>
            </a:r>
            <a:r>
              <a:rPr lang="en-US" sz="1800" dirty="0" err="1"/>
              <a:t>SampleDataFile</a:t>
            </a:r>
            <a:r>
              <a:rPr lang="en-US" sz="1800" dirty="0"/>
              <a:t>/PlayerID_Name.csv' using PigStorage(',');</a:t>
            </a:r>
          </a:p>
          <a:p>
            <a:pPr marL="742950" lvl="2" indent="-342900">
              <a:buFont typeface="Arial" pitchFamily="34" charset="0"/>
              <a:buChar char="•"/>
            </a:pPr>
            <a:r>
              <a:rPr lang="en-US" sz="1800" dirty="0"/>
              <a:t>b = load '</a:t>
            </a:r>
            <a:r>
              <a:rPr lang="en-US" sz="1800" dirty="0" err="1"/>
              <a:t>SampleDataFile</a:t>
            </a:r>
            <a:r>
              <a:rPr lang="en-US" sz="1800" dirty="0"/>
              <a:t>/playerID_Score_Balls.csv' using PigStorage</a:t>
            </a:r>
            <a:r>
              <a:rPr lang="en-US" sz="1800" dirty="0" smtClean="0"/>
              <a:t>(',');</a:t>
            </a:r>
          </a:p>
          <a:p>
            <a:pPr marL="742950" lvl="2" indent="-342900">
              <a:buFont typeface="Arial" pitchFamily="34" charset="0"/>
              <a:buChar char="•"/>
            </a:pPr>
            <a:r>
              <a:rPr lang="en-US" sz="1800" dirty="0" smtClean="0"/>
              <a:t>c = cogroup a by $0, b by $0;</a:t>
            </a:r>
          </a:p>
          <a:p>
            <a:pPr marL="742950" lvl="2" indent="-342900">
              <a:buFont typeface="Arial" pitchFamily="34" charset="0"/>
              <a:buChar char="•"/>
            </a:pPr>
            <a:r>
              <a:rPr lang="en-US" sz="1800" dirty="0" smtClean="0"/>
              <a:t>Note</a:t>
            </a:r>
            <a:r>
              <a:rPr lang="en-US" sz="1800" dirty="0"/>
              <a:t>: In this case COGROUP is similar to full JOIN, For inner </a:t>
            </a:r>
            <a:r>
              <a:rPr lang="en-US" sz="1800" dirty="0" err="1"/>
              <a:t>join,use</a:t>
            </a:r>
            <a:r>
              <a:rPr lang="en-US" sz="1800" dirty="0"/>
              <a:t> KEYWORD “INNER” like below.</a:t>
            </a:r>
          </a:p>
          <a:p>
            <a:pPr marL="742950" lvl="2" indent="-342900">
              <a:buFont typeface="Arial" pitchFamily="34" charset="0"/>
              <a:buChar char="•"/>
            </a:pPr>
            <a:r>
              <a:rPr lang="en-US" sz="1800" dirty="0"/>
              <a:t>c = cogroup a by $0 INNER, b by $0 INNER;</a:t>
            </a:r>
          </a:p>
          <a:p>
            <a:pPr marL="742950" lvl="2" indent="-342900">
              <a:buFont typeface="Arial" pitchFamily="34" charset="0"/>
              <a:buChar char="•"/>
            </a:pPr>
            <a:r>
              <a:rPr lang="en-US" sz="1800" dirty="0"/>
              <a:t>dump c;</a:t>
            </a:r>
          </a:p>
          <a:p>
            <a:pPr marL="742950" lvl="2" indent="-342900">
              <a:buFont typeface="Arial" pitchFamily="34" charset="0"/>
              <a:buChar char="•"/>
            </a:pPr>
            <a:r>
              <a:rPr lang="en-US" sz="1800" dirty="0"/>
              <a:t>d = foreach c generate $1.$1, MAX($2.$1);</a:t>
            </a:r>
          </a:p>
          <a:p>
            <a:pPr marL="742950" lvl="2" indent="-342900">
              <a:buFont typeface="Arial" pitchFamily="34" charset="0"/>
              <a:buChar char="•"/>
            </a:pPr>
            <a:r>
              <a:rPr lang="en-US" sz="1800" dirty="0"/>
              <a:t>DUMP d;</a:t>
            </a:r>
            <a:endParaRPr lang="en-US" sz="2200" dirty="0"/>
          </a:p>
          <a:p>
            <a:pPr marL="342900" lvl="1" indent="-342900">
              <a:buFont typeface="Arial" pitchFamily="34" charset="0"/>
              <a:buChar char="•"/>
            </a:pPr>
            <a:r>
              <a:rPr lang="en-US" sz="1800" dirty="0"/>
              <a:t>Note: The GROUP and COGROUP operators are identical. Both operators work with one or more relations. For readability GROUP is used in statements involving one relation and COGROUP is used in statements involving two or more relations. You can COGROUP up to but no more than 127 relations at a time.</a:t>
            </a:r>
          </a:p>
          <a:p>
            <a:endParaRPr lang="en-US" sz="1800" dirty="0"/>
          </a:p>
        </p:txBody>
      </p:sp>
    </p:spTree>
    <p:extLst>
      <p:ext uri="{BB962C8B-B14F-4D97-AF65-F5344CB8AC3E}">
        <p14:creationId xmlns:p14="http://schemas.microsoft.com/office/powerpoint/2010/main" val="175512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305800" cy="762000"/>
          </a:xfrm>
        </p:spPr>
        <p:txBody>
          <a:bodyPr/>
          <a:lstStyle/>
          <a:p>
            <a:r>
              <a:rPr lang="en-US" dirty="0"/>
              <a:t>PIG Relational Operators</a:t>
            </a:r>
          </a:p>
        </p:txBody>
      </p:sp>
      <p:sp>
        <p:nvSpPr>
          <p:cNvPr id="3" name="Content Placeholder 2"/>
          <p:cNvSpPr>
            <a:spLocks noGrp="1"/>
          </p:cNvSpPr>
          <p:nvPr>
            <p:ph idx="1"/>
          </p:nvPr>
        </p:nvSpPr>
        <p:spPr>
          <a:xfrm>
            <a:off x="533400" y="1066804"/>
            <a:ext cx="8229600" cy="5486396"/>
          </a:xfrm>
        </p:spPr>
        <p:txBody>
          <a:bodyPr>
            <a:noAutofit/>
          </a:bodyPr>
          <a:lstStyle/>
          <a:p>
            <a:r>
              <a:rPr lang="en-US" sz="1600" b="1" dirty="0"/>
              <a:t>JOIN - </a:t>
            </a:r>
            <a:r>
              <a:rPr lang="en-US" sz="1600" dirty="0"/>
              <a:t>Performs an inner join of two or more relations based on common field values. </a:t>
            </a:r>
            <a:r>
              <a:rPr lang="en-IN" sz="1600" dirty="0"/>
              <a:t>JOIN </a:t>
            </a:r>
            <a:r>
              <a:rPr lang="en-US" sz="1600" dirty="0"/>
              <a:t>is equivalent to cogroup with flatten  data as below.</a:t>
            </a:r>
          </a:p>
          <a:p>
            <a:pPr marL="742950" lvl="2" indent="-342900">
              <a:buFont typeface="Arial" pitchFamily="34" charset="0"/>
              <a:buChar char="•"/>
            </a:pPr>
            <a:r>
              <a:rPr lang="en-US" sz="1600" dirty="0"/>
              <a:t>a = load '</a:t>
            </a:r>
            <a:r>
              <a:rPr lang="en-US" sz="1600" dirty="0" err="1"/>
              <a:t>SampleDataFile</a:t>
            </a:r>
            <a:r>
              <a:rPr lang="en-US" sz="1600" dirty="0"/>
              <a:t>/PlayerID_Name.csv' using PigStorage</a:t>
            </a:r>
            <a:r>
              <a:rPr lang="en-US" sz="1600" dirty="0" smtClean="0"/>
              <a:t>(',') as (</a:t>
            </a:r>
            <a:r>
              <a:rPr lang="en-US" sz="1600" dirty="0" err="1" smtClean="0"/>
              <a:t>pid,pname</a:t>
            </a:r>
            <a:r>
              <a:rPr lang="en-US" sz="1600" dirty="0" smtClean="0"/>
              <a:t>); </a:t>
            </a:r>
            <a:endParaRPr lang="en-US" sz="1600" dirty="0"/>
          </a:p>
          <a:p>
            <a:pPr marL="742950" lvl="2" indent="-342900">
              <a:buFont typeface="Arial" pitchFamily="34" charset="0"/>
              <a:buChar char="•"/>
            </a:pPr>
            <a:r>
              <a:rPr lang="en-US" sz="1600" dirty="0"/>
              <a:t>b = load '</a:t>
            </a:r>
            <a:r>
              <a:rPr lang="en-US" sz="1600" dirty="0" err="1"/>
              <a:t>SampleDataFile</a:t>
            </a:r>
            <a:r>
              <a:rPr lang="en-US" sz="1600" dirty="0"/>
              <a:t>/playerID_Score_Balls.csv' using PigStorage</a:t>
            </a:r>
            <a:r>
              <a:rPr lang="en-US" sz="1600" dirty="0" smtClean="0"/>
              <a:t>(',') as (</a:t>
            </a:r>
            <a:r>
              <a:rPr lang="en-US" sz="1600" dirty="0" err="1" smtClean="0"/>
              <a:t>pid,score,balls</a:t>
            </a:r>
            <a:r>
              <a:rPr lang="en-US" sz="1600" dirty="0" smtClean="0"/>
              <a:t>); </a:t>
            </a:r>
            <a:endParaRPr lang="en-US" sz="1600" dirty="0"/>
          </a:p>
          <a:p>
            <a:pPr marL="342900" lvl="1" indent="-342900">
              <a:buFont typeface="Arial" pitchFamily="34" charset="0"/>
              <a:buChar char="•"/>
            </a:pPr>
            <a:r>
              <a:rPr lang="en-US" sz="1600" dirty="0"/>
              <a:t>INNER JOIN</a:t>
            </a:r>
          </a:p>
          <a:p>
            <a:pPr marL="742950" lvl="2" indent="-342900">
              <a:buFont typeface="Arial" pitchFamily="34" charset="0"/>
              <a:buChar char="•"/>
            </a:pPr>
            <a:r>
              <a:rPr lang="en-US" sz="1600" dirty="0"/>
              <a:t>c = JOIN a by $0, b by $0;</a:t>
            </a:r>
          </a:p>
          <a:p>
            <a:pPr marL="742950" lvl="2" indent="-342900">
              <a:buFont typeface="Arial" pitchFamily="34" charset="0"/>
              <a:buChar char="•"/>
            </a:pPr>
            <a:r>
              <a:rPr lang="en-US" sz="1600" dirty="0"/>
              <a:t>dump c;</a:t>
            </a:r>
          </a:p>
          <a:p>
            <a:pPr lvl="1"/>
            <a:r>
              <a:rPr lang="en-US" sz="1600" dirty="0"/>
              <a:t>Internally PIG will execute the JOIN statement like below.</a:t>
            </a:r>
          </a:p>
          <a:p>
            <a:pPr lvl="1"/>
            <a:r>
              <a:rPr lang="en-US" sz="1600" dirty="0"/>
              <a:t>X = FOREACH (COGROUP a BY $0 INNER, b BY $0 INNER) GENERATE FLATTEN(a), FLATTEN(b); </a:t>
            </a:r>
          </a:p>
          <a:p>
            <a:pPr lvl="1"/>
            <a:r>
              <a:rPr lang="en-US" sz="1600" dirty="0"/>
              <a:t>dump X; // The output of X will be same as output of c</a:t>
            </a:r>
          </a:p>
          <a:p>
            <a:r>
              <a:rPr lang="en-US" sz="1600" dirty="0"/>
              <a:t>LEFT OUTER JOIN</a:t>
            </a:r>
          </a:p>
          <a:p>
            <a:pPr lvl="1"/>
            <a:r>
              <a:rPr lang="en-US" sz="1600" dirty="0"/>
              <a:t>c</a:t>
            </a:r>
            <a:r>
              <a:rPr lang="en-US" sz="1600" dirty="0" smtClean="0"/>
              <a:t> </a:t>
            </a:r>
            <a:r>
              <a:rPr lang="en-US" sz="1600" dirty="0"/>
              <a:t>= JOIN </a:t>
            </a:r>
            <a:r>
              <a:rPr lang="en-US" sz="1600" dirty="0" smtClean="0"/>
              <a:t>a </a:t>
            </a:r>
            <a:r>
              <a:rPr lang="en-US" sz="1600" dirty="0"/>
              <a:t>by $0 LEFT OUTER, </a:t>
            </a:r>
            <a:r>
              <a:rPr lang="en-US" sz="1600" dirty="0" smtClean="0"/>
              <a:t>b </a:t>
            </a:r>
            <a:r>
              <a:rPr lang="en-US" sz="1600" dirty="0"/>
              <a:t>BY $0;</a:t>
            </a:r>
          </a:p>
          <a:p>
            <a:r>
              <a:rPr lang="en-US" sz="1600" dirty="0"/>
              <a:t>RIGHT OUTER JOIN</a:t>
            </a:r>
          </a:p>
          <a:p>
            <a:pPr lvl="1"/>
            <a:r>
              <a:rPr lang="en-US" sz="1600" dirty="0"/>
              <a:t>c</a:t>
            </a:r>
            <a:r>
              <a:rPr lang="en-US" sz="1600" dirty="0" smtClean="0"/>
              <a:t> = </a:t>
            </a:r>
            <a:r>
              <a:rPr lang="en-US" sz="1600" dirty="0"/>
              <a:t>JOIN </a:t>
            </a:r>
            <a:r>
              <a:rPr lang="en-US" sz="1600" dirty="0" smtClean="0"/>
              <a:t>a BY </a:t>
            </a:r>
            <a:r>
              <a:rPr lang="en-US" sz="1600" dirty="0"/>
              <a:t>$0 RIGHT, </a:t>
            </a:r>
            <a:r>
              <a:rPr lang="en-US" sz="1600" dirty="0" smtClean="0"/>
              <a:t>b </a:t>
            </a:r>
            <a:r>
              <a:rPr lang="en-US" sz="1600" dirty="0"/>
              <a:t>BY $0;</a:t>
            </a:r>
          </a:p>
          <a:p>
            <a:r>
              <a:rPr lang="en-US" sz="1600" dirty="0"/>
              <a:t>FULL OUTER JOIN</a:t>
            </a:r>
          </a:p>
          <a:p>
            <a:pPr lvl="1"/>
            <a:r>
              <a:rPr lang="en-US" sz="1600" dirty="0"/>
              <a:t>c</a:t>
            </a:r>
            <a:r>
              <a:rPr lang="en-US" sz="1600" dirty="0" smtClean="0"/>
              <a:t> </a:t>
            </a:r>
            <a:r>
              <a:rPr lang="en-US" sz="1600" dirty="0"/>
              <a:t>= JOIN </a:t>
            </a:r>
            <a:r>
              <a:rPr lang="en-US" sz="1600" dirty="0" smtClean="0"/>
              <a:t>a </a:t>
            </a:r>
            <a:r>
              <a:rPr lang="en-US" sz="1600" dirty="0"/>
              <a:t>BY $0 FULL, </a:t>
            </a:r>
            <a:r>
              <a:rPr lang="en-US" sz="1600" dirty="0" smtClean="0"/>
              <a:t>b </a:t>
            </a:r>
            <a:r>
              <a:rPr lang="en-US" sz="1600" dirty="0"/>
              <a:t>BY $0;</a:t>
            </a:r>
          </a:p>
        </p:txBody>
      </p:sp>
    </p:spTree>
    <p:extLst>
      <p:ext uri="{BB962C8B-B14F-4D97-AF65-F5344CB8AC3E}">
        <p14:creationId xmlns:p14="http://schemas.microsoft.com/office/powerpoint/2010/main" val="3962715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 Functions</a:t>
            </a:r>
          </a:p>
        </p:txBody>
      </p:sp>
      <p:sp>
        <p:nvSpPr>
          <p:cNvPr id="3" name="Content Placeholder 2"/>
          <p:cNvSpPr>
            <a:spLocks noGrp="1"/>
          </p:cNvSpPr>
          <p:nvPr>
            <p:ph idx="1"/>
          </p:nvPr>
        </p:nvSpPr>
        <p:spPr/>
        <p:txBody>
          <a:bodyPr>
            <a:normAutofit/>
          </a:bodyPr>
          <a:lstStyle/>
          <a:p>
            <a:r>
              <a:rPr lang="en-US" sz="1800" b="1" dirty="0"/>
              <a:t>LOAD the </a:t>
            </a:r>
            <a:r>
              <a:rPr lang="en-US" sz="1800" b="1" dirty="0" err="1"/>
              <a:t>cric</a:t>
            </a:r>
            <a:r>
              <a:rPr lang="en-US" sz="1800" b="1" dirty="0"/>
              <a:t> data and apply GROUP.</a:t>
            </a:r>
          </a:p>
          <a:p>
            <a:pPr lvl="1"/>
            <a:r>
              <a:rPr lang="en-US" sz="1800" dirty="0"/>
              <a:t>cricData = load '</a:t>
            </a:r>
            <a:r>
              <a:rPr lang="en-US" sz="1800" dirty="0" err="1"/>
              <a:t>SampleDataFile</a:t>
            </a:r>
            <a:r>
              <a:rPr lang="en-US" sz="1800" dirty="0"/>
              <a:t>/CricketScore.txt' using PigStorage('\t') as (pname:chararray,score:int,balls:int,six:int,four:int,minutes:int);</a:t>
            </a:r>
          </a:p>
          <a:p>
            <a:pPr lvl="1"/>
            <a:r>
              <a:rPr lang="en-US" sz="1800" dirty="0" err="1"/>
              <a:t>groupData</a:t>
            </a:r>
            <a:r>
              <a:rPr lang="en-US" sz="1800" dirty="0"/>
              <a:t> = GROUP cricData BY </a:t>
            </a:r>
            <a:r>
              <a:rPr lang="en-US" sz="1800" dirty="0" err="1"/>
              <a:t>pname</a:t>
            </a:r>
            <a:r>
              <a:rPr lang="en-US" sz="1800" dirty="0"/>
              <a:t>;</a:t>
            </a:r>
          </a:p>
          <a:p>
            <a:r>
              <a:rPr lang="en-US" sz="1800" b="1" dirty="0"/>
              <a:t>AVG</a:t>
            </a:r>
            <a:r>
              <a:rPr lang="en-US" sz="1800" dirty="0"/>
              <a:t> (Computes the Average of score)</a:t>
            </a:r>
          </a:p>
          <a:p>
            <a:pPr lvl="1"/>
            <a:r>
              <a:rPr lang="en-US" sz="1800" dirty="0" err="1"/>
              <a:t>avgScore</a:t>
            </a:r>
            <a:r>
              <a:rPr lang="en-US" sz="1800" dirty="0"/>
              <a:t> = FOREACH </a:t>
            </a:r>
            <a:r>
              <a:rPr lang="en-US" sz="1800" dirty="0" err="1"/>
              <a:t>groupData</a:t>
            </a:r>
            <a:r>
              <a:rPr lang="en-US" sz="1800" dirty="0"/>
              <a:t> GENERATE group, AVG(</a:t>
            </a:r>
            <a:r>
              <a:rPr lang="en-US" sz="1800" dirty="0" err="1"/>
              <a:t>cricData.score</a:t>
            </a:r>
            <a:r>
              <a:rPr lang="en-US" sz="1800" dirty="0"/>
              <a:t>);</a:t>
            </a:r>
          </a:p>
          <a:p>
            <a:r>
              <a:rPr lang="en-US" sz="1800" b="1" dirty="0"/>
              <a:t>MAX (</a:t>
            </a:r>
            <a:r>
              <a:rPr lang="en-US" sz="1800" dirty="0"/>
              <a:t>Computes the maximum of the Score)</a:t>
            </a:r>
            <a:endParaRPr lang="en-US" sz="1800" b="1" dirty="0"/>
          </a:p>
          <a:p>
            <a:pPr lvl="1"/>
            <a:r>
              <a:rPr lang="en-US" sz="1800" dirty="0" err="1"/>
              <a:t>maxScore</a:t>
            </a:r>
            <a:r>
              <a:rPr lang="en-US" sz="1800" dirty="0"/>
              <a:t> = FOREACH </a:t>
            </a:r>
            <a:r>
              <a:rPr lang="en-US" sz="1800" dirty="0" err="1"/>
              <a:t>groupData</a:t>
            </a:r>
            <a:r>
              <a:rPr lang="en-US" sz="1800" dirty="0"/>
              <a:t> GENERATE group, MAX(</a:t>
            </a:r>
            <a:r>
              <a:rPr lang="en-US" sz="1800" dirty="0" err="1"/>
              <a:t>cricData.score</a:t>
            </a:r>
            <a:r>
              <a:rPr lang="en-US" sz="1800" dirty="0"/>
              <a:t>);</a:t>
            </a:r>
          </a:p>
          <a:p>
            <a:r>
              <a:rPr lang="en-US" sz="1800" b="1" dirty="0"/>
              <a:t>MIN – (</a:t>
            </a:r>
            <a:r>
              <a:rPr lang="en-US" sz="1800" dirty="0"/>
              <a:t>Computes the minimum of the Score). </a:t>
            </a:r>
          </a:p>
          <a:p>
            <a:pPr lvl="1"/>
            <a:r>
              <a:rPr lang="en-US" sz="1800" dirty="0" err="1"/>
              <a:t>minScore</a:t>
            </a:r>
            <a:r>
              <a:rPr lang="en-US" sz="1800" dirty="0"/>
              <a:t> = FOREACH </a:t>
            </a:r>
            <a:r>
              <a:rPr lang="en-US" sz="1800" dirty="0" err="1"/>
              <a:t>groupData</a:t>
            </a:r>
            <a:r>
              <a:rPr lang="en-US" sz="1800" dirty="0"/>
              <a:t> GENERATE group, MIN(</a:t>
            </a:r>
            <a:r>
              <a:rPr lang="en-US" sz="1800" dirty="0" err="1"/>
              <a:t>cricData.score</a:t>
            </a:r>
            <a:r>
              <a:rPr lang="en-US" sz="1800" dirty="0"/>
              <a:t>);</a:t>
            </a:r>
          </a:p>
          <a:p>
            <a:r>
              <a:rPr lang="en-US" sz="1800" b="1" dirty="0"/>
              <a:t>SUM (</a:t>
            </a:r>
            <a:r>
              <a:rPr lang="en-US" sz="1800" dirty="0"/>
              <a:t>Computes the total score of each player)</a:t>
            </a:r>
          </a:p>
          <a:p>
            <a:pPr lvl="1"/>
            <a:r>
              <a:rPr lang="en-US" sz="1800" dirty="0" err="1"/>
              <a:t>totalScore</a:t>
            </a:r>
            <a:r>
              <a:rPr lang="en-US" sz="1800" dirty="0"/>
              <a:t> = FOREACH </a:t>
            </a:r>
            <a:r>
              <a:rPr lang="en-US" sz="1800" dirty="0" err="1"/>
              <a:t>groupData</a:t>
            </a:r>
            <a:r>
              <a:rPr lang="en-US" sz="1800" dirty="0"/>
              <a:t> GENERATE group, SUM(</a:t>
            </a:r>
            <a:r>
              <a:rPr lang="en-US" sz="1800" dirty="0" err="1"/>
              <a:t>cricData.score</a:t>
            </a:r>
            <a:r>
              <a:rPr lang="en-US" sz="1800" dirty="0"/>
              <a:t>);</a:t>
            </a:r>
          </a:p>
          <a:p>
            <a:pPr lvl="1"/>
            <a:endParaRPr lang="en-US" sz="1800" dirty="0"/>
          </a:p>
          <a:p>
            <a:endParaRPr lang="en-US" sz="1800" dirty="0"/>
          </a:p>
          <a:p>
            <a:pPr lvl="1"/>
            <a:endParaRPr lang="en-US" sz="1800" dirty="0"/>
          </a:p>
          <a:p>
            <a:endParaRPr lang="en-US" sz="1800" dirty="0"/>
          </a:p>
        </p:txBody>
      </p:sp>
    </p:spTree>
    <p:extLst>
      <p:ext uri="{BB962C8B-B14F-4D97-AF65-F5344CB8AC3E}">
        <p14:creationId xmlns:p14="http://schemas.microsoft.com/office/powerpoint/2010/main" val="338230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Replicate Join</a:t>
            </a:r>
          </a:p>
        </p:txBody>
      </p:sp>
      <p:sp>
        <p:nvSpPr>
          <p:cNvPr id="3" name="Content Placeholder 2"/>
          <p:cNvSpPr>
            <a:spLocks noGrp="1"/>
          </p:cNvSpPr>
          <p:nvPr>
            <p:ph idx="1"/>
          </p:nvPr>
        </p:nvSpPr>
        <p:spPr/>
        <p:txBody>
          <a:bodyPr>
            <a:normAutofit fontScale="62500" lnSpcReduction="20000"/>
          </a:bodyPr>
          <a:lstStyle/>
          <a:p>
            <a:r>
              <a:rPr lang="en-US" dirty="0"/>
              <a:t>Replicate join is a special type of join that works well if one or more relations are small enough to fit into main memory. In such cases, Pig can perform a very efficient join because all of the hadoop work is done on the map side. In this type of join the large relation is followed by one or more small relations. The small relations must be small enough to fit into main memory; if they don't, the process fails and an error is generated.</a:t>
            </a:r>
          </a:p>
          <a:p>
            <a:r>
              <a:rPr lang="en-US" dirty="0"/>
              <a:t>big = LOAD 'big_data' AS (b1,b2,b3); </a:t>
            </a:r>
          </a:p>
          <a:p>
            <a:r>
              <a:rPr lang="en-US" dirty="0"/>
              <a:t>tiny = LOAD 'tiny_data' AS (t1,t2,t3); </a:t>
            </a:r>
          </a:p>
          <a:p>
            <a:r>
              <a:rPr lang="en-US" dirty="0"/>
              <a:t>mini = LOAD 'mini_data' AS (m1,m2,m3); </a:t>
            </a:r>
          </a:p>
          <a:p>
            <a:r>
              <a:rPr lang="en-US" dirty="0"/>
              <a:t>C = JOIN big BY b1, tiny BY t1, mini BY m1 USING 'replicated';</a:t>
            </a:r>
          </a:p>
          <a:p>
            <a:r>
              <a:rPr lang="en-US" dirty="0"/>
              <a:t>Note large relation comes first followed by the smaller relations;</a:t>
            </a:r>
          </a:p>
          <a:p>
            <a:r>
              <a:rPr lang="en-US" dirty="0"/>
              <a:t>Replicate joins are experimental</a:t>
            </a:r>
            <a:r>
              <a:rPr lang="en-US"/>
              <a:t>; </a:t>
            </a:r>
            <a:r>
              <a:rPr lang="en-US" smtClean="0"/>
              <a:t>Apache PIG </a:t>
            </a:r>
            <a:r>
              <a:rPr lang="en-US" dirty="0"/>
              <a:t>don't have a strong sense of how </a:t>
            </a:r>
            <a:r>
              <a:rPr lang="en-US" dirty="0" smtClean="0"/>
              <a:t>the </a:t>
            </a:r>
            <a:r>
              <a:rPr lang="en-US" dirty="0"/>
              <a:t>small relation must be to fit into memory. According to tests, with a simple query that involves just a JOIN, a relation of up to 100 M can be used if the process overall gets 1 GB of memory.</a:t>
            </a:r>
          </a:p>
          <a:p>
            <a:endParaRPr lang="en-US" dirty="0"/>
          </a:p>
          <a:p>
            <a:endParaRPr lang="en-US" dirty="0"/>
          </a:p>
        </p:txBody>
      </p:sp>
    </p:spTree>
    <p:extLst>
      <p:ext uri="{BB962C8B-B14F-4D97-AF65-F5344CB8AC3E}">
        <p14:creationId xmlns:p14="http://schemas.microsoft.com/office/powerpoint/2010/main" val="3296565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Skewed Joins</a:t>
            </a:r>
          </a:p>
        </p:txBody>
      </p:sp>
      <p:sp>
        <p:nvSpPr>
          <p:cNvPr id="3" name="Content Placeholder 2"/>
          <p:cNvSpPr>
            <a:spLocks noGrp="1"/>
          </p:cNvSpPr>
          <p:nvPr>
            <p:ph idx="1"/>
          </p:nvPr>
        </p:nvSpPr>
        <p:spPr/>
        <p:txBody>
          <a:bodyPr>
            <a:noAutofit/>
          </a:bodyPr>
          <a:lstStyle/>
          <a:p>
            <a:r>
              <a:rPr lang="en-US" sz="1600" dirty="0"/>
              <a:t>Parallel joins are vulnerable to the presence of skew in the underlying data. If the underlying data is sufficiently skewed, load imbalances will swamp any of the parallelism gains. In order to counteract this problem, skewed join computes a histogram of the key space and uses this data to allocate reducers for a given key. Skewed join does not place a restriction on the size of the input keys. It accomplishes this by splitting the left input on the join predicate and streaming the right input. The left input is sampled to create the histogram.</a:t>
            </a:r>
          </a:p>
          <a:p>
            <a:r>
              <a:rPr lang="en-US" sz="1600" dirty="0"/>
              <a:t>Skewed join can be used when the underlying data is sufficiently skewed and you need a finer control over the allocation of reducers to counteract the skew. It should also be used when the data associated with a given key is too large to fit in memory.</a:t>
            </a:r>
            <a:endParaRPr lang="en-IN" sz="1600" dirty="0"/>
          </a:p>
          <a:p>
            <a:pPr lvl="1"/>
            <a:r>
              <a:rPr lang="en-US" sz="1600" dirty="0"/>
              <a:t>A = LOAD '</a:t>
            </a:r>
            <a:r>
              <a:rPr lang="en-US" sz="1600" dirty="0" err="1"/>
              <a:t>skewed_data</a:t>
            </a:r>
            <a:r>
              <a:rPr lang="en-US" sz="1600" dirty="0"/>
              <a:t>' AS (a1,a2,a3); </a:t>
            </a:r>
          </a:p>
          <a:p>
            <a:pPr lvl="1"/>
            <a:r>
              <a:rPr lang="en-US" sz="1600" dirty="0"/>
              <a:t>B = LOAD 'data' AS (b1,b2,b3); </a:t>
            </a:r>
          </a:p>
          <a:p>
            <a:pPr lvl="1"/>
            <a:r>
              <a:rPr lang="en-US" sz="1600" dirty="0"/>
              <a:t>C = JOIN A BY a1, B BY b1 USING 'skewed';</a:t>
            </a:r>
          </a:p>
          <a:p>
            <a:r>
              <a:rPr lang="en-US" sz="1600" b="1" dirty="0"/>
              <a:t>conditions</a:t>
            </a:r>
            <a:r>
              <a:rPr lang="en-US" sz="1600" dirty="0"/>
              <a:t>:</a:t>
            </a:r>
          </a:p>
          <a:p>
            <a:r>
              <a:rPr lang="en-US" sz="1600" dirty="0"/>
              <a:t>Skewed join works with two-table inner and outer join. Currently PIG do not support more than two tables for skewed join.</a:t>
            </a:r>
          </a:p>
          <a:p>
            <a:r>
              <a:rPr lang="en-US" sz="1600" dirty="0"/>
              <a:t>The skewed table must be specified as the left table. Pig samples on that table and determines the number of reducers per key.</a:t>
            </a:r>
          </a:p>
          <a:p>
            <a:pPr lvl="1"/>
            <a:endParaRPr lang="en-US" sz="1600" dirty="0"/>
          </a:p>
        </p:txBody>
      </p:sp>
    </p:spTree>
    <p:extLst>
      <p:ext uri="{BB962C8B-B14F-4D97-AF65-F5344CB8AC3E}">
        <p14:creationId xmlns:p14="http://schemas.microsoft.com/office/powerpoint/2010/main" val="3832890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Join</a:t>
            </a:r>
          </a:p>
        </p:txBody>
      </p:sp>
      <p:sp>
        <p:nvSpPr>
          <p:cNvPr id="3" name="Content Placeholder 2"/>
          <p:cNvSpPr>
            <a:spLocks noGrp="1"/>
          </p:cNvSpPr>
          <p:nvPr>
            <p:ph idx="1"/>
          </p:nvPr>
        </p:nvSpPr>
        <p:spPr/>
        <p:txBody>
          <a:bodyPr>
            <a:normAutofit fontScale="70000" lnSpcReduction="20000"/>
          </a:bodyPr>
          <a:lstStyle/>
          <a:p>
            <a:r>
              <a:rPr lang="en-US" dirty="0"/>
              <a:t>Often user data is stored such that both inputs are already sorted on the join key. In this case, it is possible to join the data in the map phase of a MapReduce job. This provides a significant performance improvement compared to passing all of the data through unneeded sort and shuffle phases.</a:t>
            </a:r>
          </a:p>
          <a:p>
            <a:r>
              <a:rPr lang="en-US" dirty="0"/>
              <a:t>Pig has implemented a merge join algorithm, or sort-merge join. It works on pre-sorted data, and does not sort data for you. </a:t>
            </a:r>
          </a:p>
          <a:p>
            <a:pPr lvl="1"/>
            <a:r>
              <a:rPr lang="en-US" dirty="0"/>
              <a:t>C = JOIN A BY a1, B BY b1, C BY c1 USING 'merge'; //Merge Joins works on pre-sorted data.</a:t>
            </a:r>
          </a:p>
          <a:p>
            <a:r>
              <a:rPr lang="en-US" b="1" dirty="0"/>
              <a:t>Condition</a:t>
            </a:r>
            <a:endParaRPr lang="en-US" dirty="0"/>
          </a:p>
          <a:p>
            <a:r>
              <a:rPr lang="en-US" dirty="0"/>
              <a:t>No other operations can be done between the load and join statements.</a:t>
            </a:r>
          </a:p>
          <a:p>
            <a:r>
              <a:rPr lang="en-US" dirty="0"/>
              <a:t>Data must be sorted on join keys in ascending (ASC) order on both sides.</a:t>
            </a:r>
          </a:p>
          <a:p>
            <a:pPr lvl="1"/>
            <a:endParaRPr lang="en-US" dirty="0"/>
          </a:p>
          <a:p>
            <a:endParaRPr lang="en-US" dirty="0"/>
          </a:p>
        </p:txBody>
      </p:sp>
    </p:spTree>
    <p:extLst>
      <p:ext uri="{BB962C8B-B14F-4D97-AF65-F5344CB8AC3E}">
        <p14:creationId xmlns:p14="http://schemas.microsoft.com/office/powerpoint/2010/main" val="211659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Shape 155"/>
          <p:cNvSpPr txBox="1">
            <a:spLocks noGrp="1"/>
          </p:cNvSpPr>
          <p:nvPr>
            <p:ph type="title"/>
          </p:nvPr>
        </p:nvSpPr>
        <p:spPr>
          <a:prstGeom prst="rect">
            <a:avLst/>
          </a:prstGeom>
        </p:spPr>
        <p:txBody>
          <a:bodyPr vert="horz" lIns="45720" tIns="45720" rIns="45720" bIns="45720" rtlCol="0" anchor="b" anchorCtr="0">
            <a:normAutofit/>
          </a:bodyPr>
          <a:lstStyle/>
          <a:p>
            <a:pPr marL="0" marR="0" lvl="0" indent="0">
              <a:buClr>
                <a:schemeClr val="dk1"/>
              </a:buClr>
              <a:buSzPct val="25000"/>
            </a:pPr>
            <a:r>
              <a:rPr>
                <a:sym typeface="Calibri"/>
              </a:rPr>
              <a:t>PIG</a:t>
            </a:r>
            <a:r>
              <a:t> Overview</a:t>
            </a:r>
            <a:endParaRPr>
              <a:sym typeface="Calibri"/>
            </a:endParaRPr>
          </a:p>
        </p:txBody>
      </p:sp>
      <p:sp>
        <p:nvSpPr>
          <p:cNvPr id="154" name="Shape 154"/>
          <p:cNvSpPr txBox="1">
            <a:spLocks noGrp="1"/>
          </p:cNvSpPr>
          <p:nvPr>
            <p:ph type="sldNum" sz="quarter" idx="12"/>
          </p:nvPr>
        </p:nvSpPr>
        <p:spPr>
          <a:prstGeom prst="rect">
            <a:avLst/>
          </a:prstGeom>
          <a:noFill/>
          <a:ln>
            <a:noFill/>
          </a:ln>
        </p:spPr>
        <p:txBody>
          <a:bodyPr lIns="91425" tIns="45700" rIns="91425" bIns="45700" anchor="ctr" anchorCtr="0">
            <a:noAutofit/>
          </a:bodyPr>
          <a:lstStyle/>
          <a:p>
            <a:pPr>
              <a:buSzPct val="25000"/>
            </a:pPr>
            <a:r>
              <a:rPr lang="en-US" dirty="0">
                <a:solidFill>
                  <a:prstClr val="black">
                    <a:tint val="75000"/>
                  </a:prstClr>
                </a:solidFill>
              </a:rPr>
              <a:t> </a:t>
            </a:r>
          </a:p>
        </p:txBody>
      </p:sp>
      <p:sp>
        <p:nvSpPr>
          <p:cNvPr id="163" name="Shape 163"/>
          <p:cNvSpPr txBox="1"/>
          <p:nvPr/>
        </p:nvSpPr>
        <p:spPr>
          <a:xfrm>
            <a:off x="4947607" y="1092200"/>
            <a:ext cx="3915039" cy="5003800"/>
          </a:xfrm>
          <a:prstGeom prst="rect">
            <a:avLst/>
          </a:prstGeom>
          <a:noFill/>
          <a:ln>
            <a:noFill/>
          </a:ln>
        </p:spPr>
        <p:txBody>
          <a:bodyPr lIns="91425" tIns="45700" rIns="91425" bIns="45700" anchor="t" anchorCtr="0">
            <a:noAutofit/>
          </a:bodyPr>
          <a:lstStyle/>
          <a:p>
            <a:pPr marL="225425" lvl="1" indent="-225425">
              <a:spcBef>
                <a:spcPts val="400"/>
              </a:spcBef>
              <a:spcAft>
                <a:spcPts val="400"/>
              </a:spcAft>
              <a:buClr>
                <a:srgbClr val="1F497D"/>
              </a:buClr>
              <a:buSzPct val="100000"/>
              <a:buFont typeface="Wingdings" pitchFamily="2" charset="2"/>
              <a:buChar char="§"/>
            </a:pPr>
            <a:r>
              <a:rPr lang="en-US" sz="2000" dirty="0">
                <a:solidFill>
                  <a:prstClr val="black"/>
                </a:solidFill>
              </a:rPr>
              <a:t>Pig is a platform </a:t>
            </a:r>
            <a:r>
              <a:rPr lang="en-US" sz="2000">
                <a:solidFill>
                  <a:prstClr val="black"/>
                </a:solidFill>
              </a:rPr>
              <a:t>for </a:t>
            </a:r>
            <a:r>
              <a:rPr lang="en-US" sz="2000" smtClean="0">
                <a:solidFill>
                  <a:prstClr val="black"/>
                </a:solidFill>
              </a:rPr>
              <a:t>transform large </a:t>
            </a:r>
            <a:r>
              <a:rPr lang="en-US" sz="2000" dirty="0">
                <a:solidFill>
                  <a:prstClr val="black"/>
                </a:solidFill>
              </a:rPr>
              <a:t>data sets</a:t>
            </a:r>
          </a:p>
          <a:p>
            <a:pPr marL="225425" lvl="1" indent="-225425">
              <a:spcBef>
                <a:spcPts val="400"/>
              </a:spcBef>
              <a:spcAft>
                <a:spcPts val="400"/>
              </a:spcAft>
              <a:buClr>
                <a:srgbClr val="1F497D"/>
              </a:buClr>
              <a:buSzPct val="100000"/>
              <a:buFont typeface="Wingdings" pitchFamily="2" charset="2"/>
              <a:buChar char="§"/>
            </a:pPr>
            <a:r>
              <a:rPr lang="en-US" sz="2000" dirty="0">
                <a:solidFill>
                  <a:prstClr val="black"/>
                </a:solidFill>
                <a:sym typeface="Calibri"/>
              </a:rPr>
              <a:t>Pig scripts written in Pig Latin – an easy to learn scripting type of language</a:t>
            </a:r>
            <a:endParaRPr lang="en-US" sz="1000" dirty="0">
              <a:solidFill>
                <a:prstClr val="black"/>
              </a:solidFill>
              <a:sym typeface="Calibri"/>
            </a:endParaRPr>
          </a:p>
          <a:p>
            <a:pPr marL="225425" lvl="1" indent="-225425">
              <a:spcBef>
                <a:spcPts val="400"/>
              </a:spcBef>
              <a:spcAft>
                <a:spcPts val="400"/>
              </a:spcAft>
              <a:buClr>
                <a:srgbClr val="1F497D"/>
              </a:buClr>
              <a:buSzPct val="100000"/>
              <a:buFont typeface="Wingdings" pitchFamily="2" charset="2"/>
              <a:buChar char="§"/>
            </a:pPr>
            <a:r>
              <a:rPr lang="en-US" sz="2000" dirty="0">
                <a:solidFill>
                  <a:prstClr val="black"/>
                </a:solidFill>
                <a:sym typeface="Calibri"/>
              </a:rPr>
              <a:t>Pig uses MR, Pig scripts gets converted into optimized MR Jobs</a:t>
            </a:r>
          </a:p>
          <a:p>
            <a:pPr marL="225425" lvl="1" indent="-225425">
              <a:spcBef>
                <a:spcPts val="400"/>
              </a:spcBef>
              <a:spcAft>
                <a:spcPts val="400"/>
              </a:spcAft>
              <a:buClr>
                <a:srgbClr val="1F497D"/>
              </a:buClr>
              <a:buSzPct val="100000"/>
              <a:buFont typeface="Wingdings" pitchFamily="2" charset="2"/>
              <a:buChar char="§"/>
            </a:pPr>
            <a:r>
              <a:rPr lang="en-US" sz="2000" dirty="0"/>
              <a:t>Every task which can be achieved using PIG can also be achieved using java implementing in Map reduce</a:t>
            </a:r>
          </a:p>
          <a:p>
            <a:pPr marL="225425" lvl="1" indent="-225425">
              <a:spcBef>
                <a:spcPts val="400"/>
              </a:spcBef>
              <a:spcAft>
                <a:spcPts val="400"/>
              </a:spcAft>
              <a:buClr>
                <a:srgbClr val="1F497D"/>
              </a:buClr>
              <a:buSzPct val="100000"/>
              <a:buFont typeface="Wingdings" pitchFamily="2" charset="2"/>
              <a:buChar char="§"/>
            </a:pPr>
            <a:endParaRPr lang="en-US" sz="2000" dirty="0">
              <a:solidFill>
                <a:prstClr val="black"/>
              </a:solidFill>
              <a:sym typeface="Calibri"/>
            </a:endParaRPr>
          </a:p>
          <a:p>
            <a:endParaRPr lang="en-US" sz="2000" dirty="0">
              <a:solidFill>
                <a:prstClr val="black"/>
              </a:solidFill>
              <a:ea typeface="Calibri"/>
              <a:cs typeface="Calibri"/>
              <a:sym typeface="Calibri"/>
            </a:endParaRPr>
          </a:p>
        </p:txBody>
      </p:sp>
      <p:pic>
        <p:nvPicPr>
          <p:cNvPr id="1028"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739" y="1092200"/>
            <a:ext cx="3665555" cy="5232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482209"/>
      </p:ext>
    </p:extLst>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Functions</a:t>
            </a:r>
          </a:p>
        </p:txBody>
      </p:sp>
      <p:sp>
        <p:nvSpPr>
          <p:cNvPr id="3" name="Content Placeholder 2"/>
          <p:cNvSpPr>
            <a:spLocks noGrp="1"/>
          </p:cNvSpPr>
          <p:nvPr>
            <p:ph idx="1"/>
          </p:nvPr>
        </p:nvSpPr>
        <p:spPr/>
        <p:txBody>
          <a:bodyPr>
            <a:normAutofit/>
          </a:bodyPr>
          <a:lstStyle/>
          <a:p>
            <a:r>
              <a:rPr lang="en-US" sz="1800" dirty="0"/>
              <a:t>UPPER - Returns a string converted to upper case.</a:t>
            </a:r>
          </a:p>
          <a:p>
            <a:pPr marL="742950" lvl="2" indent="-342900">
              <a:buFont typeface="Arial" pitchFamily="34" charset="0"/>
              <a:buChar char="•"/>
            </a:pPr>
            <a:r>
              <a:rPr lang="en-US" sz="1800" dirty="0"/>
              <a:t>Syntax - UPPER(expression)</a:t>
            </a:r>
          </a:p>
          <a:p>
            <a:r>
              <a:rPr lang="en-US" sz="1800" dirty="0"/>
              <a:t>LOWER - Converts all characters in a string to lower case</a:t>
            </a:r>
          </a:p>
          <a:p>
            <a:pPr marL="742950" lvl="2" indent="-342900">
              <a:buFont typeface="Arial" pitchFamily="34" charset="0"/>
              <a:buChar char="•"/>
            </a:pPr>
            <a:r>
              <a:rPr lang="en-US" sz="1800" dirty="0"/>
              <a:t>Syntax - LOWER(expression)</a:t>
            </a:r>
          </a:p>
          <a:p>
            <a:r>
              <a:rPr lang="en-US" sz="1800" dirty="0"/>
              <a:t>TRIM - Returns a copy of a string with leading and trailing white space removed.</a:t>
            </a:r>
          </a:p>
          <a:p>
            <a:pPr marL="742950" lvl="2" indent="-342900">
              <a:buFont typeface="Arial" pitchFamily="34" charset="0"/>
              <a:buChar char="•"/>
            </a:pPr>
            <a:r>
              <a:rPr lang="en-US" sz="1800" dirty="0"/>
              <a:t>Syntax - TRIM(expression)</a:t>
            </a:r>
          </a:p>
          <a:p>
            <a:r>
              <a:rPr lang="en-US" sz="1800" dirty="0"/>
              <a:t>LTRIM - Returns a copy of a string with only leading white space removed.</a:t>
            </a:r>
          </a:p>
          <a:p>
            <a:pPr lvl="1"/>
            <a:r>
              <a:rPr lang="en-US" sz="1800" dirty="0"/>
              <a:t>Syntax - LTRIM(expression)</a:t>
            </a:r>
          </a:p>
          <a:p>
            <a:r>
              <a:rPr lang="en-US" sz="1800" dirty="0"/>
              <a:t>RTRIM - Returns a copy of a string with only trailing white space removed.</a:t>
            </a:r>
          </a:p>
          <a:p>
            <a:pPr lvl="1"/>
            <a:r>
              <a:rPr lang="en-US" sz="1800" dirty="0"/>
              <a:t>Syntax - RTRIM(expression)</a:t>
            </a:r>
          </a:p>
          <a:p>
            <a:r>
              <a:rPr lang="en-US" sz="1800" dirty="0"/>
              <a:t>SUBSTRING - Returns a substring from a given string.</a:t>
            </a:r>
          </a:p>
          <a:p>
            <a:pPr lvl="1"/>
            <a:r>
              <a:rPr lang="en-US" sz="1800" dirty="0"/>
              <a:t>Syntax - SUBSTRING(string, </a:t>
            </a:r>
            <a:r>
              <a:rPr lang="en-US" sz="1800" dirty="0" err="1"/>
              <a:t>startIndex</a:t>
            </a:r>
            <a:r>
              <a:rPr lang="en-US" sz="1800" dirty="0"/>
              <a:t>, </a:t>
            </a:r>
            <a:r>
              <a:rPr lang="en-US" sz="1800" dirty="0" err="1"/>
              <a:t>stopIndex</a:t>
            </a:r>
            <a:r>
              <a:rPr lang="en-US" sz="1800" dirty="0"/>
              <a:t>)</a:t>
            </a:r>
          </a:p>
        </p:txBody>
      </p:sp>
    </p:spTree>
    <p:extLst>
      <p:ext uri="{BB962C8B-B14F-4D97-AF65-F5344CB8AC3E}">
        <p14:creationId xmlns:p14="http://schemas.microsoft.com/office/powerpoint/2010/main" val="157291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with </a:t>
            </a:r>
            <a:r>
              <a:rPr lang="en-US" dirty="0" err="1"/>
              <a:t>HCatalog</a:t>
            </a:r>
            <a:endParaRPr lang="en-US" dirty="0"/>
          </a:p>
        </p:txBody>
      </p:sp>
      <p:sp>
        <p:nvSpPr>
          <p:cNvPr id="3" name="Content Placeholder 2"/>
          <p:cNvSpPr>
            <a:spLocks noGrp="1"/>
          </p:cNvSpPr>
          <p:nvPr>
            <p:ph idx="1"/>
          </p:nvPr>
        </p:nvSpPr>
        <p:spPr>
          <a:xfrm>
            <a:off x="457200" y="1524000"/>
            <a:ext cx="8305800" cy="5181600"/>
          </a:xfrm>
        </p:spPr>
        <p:txBody>
          <a:bodyPr>
            <a:noAutofit/>
          </a:bodyPr>
          <a:lstStyle/>
          <a:p>
            <a:r>
              <a:rPr lang="en-US" sz="1800" dirty="0"/>
              <a:t>The </a:t>
            </a:r>
            <a:r>
              <a:rPr lang="en-US" sz="1800" dirty="0" err="1"/>
              <a:t>HCatLoader</a:t>
            </a:r>
            <a:r>
              <a:rPr lang="en-US" sz="1800" dirty="0"/>
              <a:t> and </a:t>
            </a:r>
            <a:r>
              <a:rPr lang="en-US" sz="1800" dirty="0" err="1"/>
              <a:t>HCatStorer</a:t>
            </a:r>
            <a:r>
              <a:rPr lang="en-US" sz="1800" dirty="0"/>
              <a:t> interfaces are used with Pig scripts to read and write data in </a:t>
            </a:r>
            <a:r>
              <a:rPr lang="en-US" sz="1800" dirty="0" err="1"/>
              <a:t>HCatalog</a:t>
            </a:r>
            <a:r>
              <a:rPr lang="en-US" sz="1800" dirty="0"/>
              <a:t>-managed tables. </a:t>
            </a:r>
          </a:p>
          <a:p>
            <a:r>
              <a:rPr lang="en-US" sz="1800" dirty="0"/>
              <a:t>To bring in the appropriate jars for working with </a:t>
            </a:r>
            <a:r>
              <a:rPr lang="en-US" sz="1800" dirty="0" err="1"/>
              <a:t>HCatalog</a:t>
            </a:r>
            <a:r>
              <a:rPr lang="en-US" sz="1800" dirty="0"/>
              <a:t>, simply include the below. </a:t>
            </a:r>
          </a:p>
          <a:p>
            <a:pPr lvl="1"/>
            <a:r>
              <a:rPr lang="en-US" sz="1800" dirty="0"/>
              <a:t>pig -useHCatalog</a:t>
            </a:r>
          </a:p>
          <a:p>
            <a:pPr lvl="1"/>
            <a:r>
              <a:rPr lang="en-US" sz="1800" dirty="0"/>
              <a:t>records = LOAD ' </a:t>
            </a:r>
            <a:r>
              <a:rPr lang="en-US" sz="1800" dirty="0" err="1"/>
              <a:t>cricdb.cricdata</a:t>
            </a:r>
            <a:r>
              <a:rPr lang="en-US" sz="1800" dirty="0"/>
              <a:t>' USING </a:t>
            </a:r>
            <a:r>
              <a:rPr lang="en-US" sz="1800" dirty="0" err="1"/>
              <a:t>org.apache.hive.hcatalog.pig.HCatLoader</a:t>
            </a:r>
            <a:r>
              <a:rPr lang="en-US" sz="1800" dirty="0"/>
              <a:t>();</a:t>
            </a:r>
          </a:p>
          <a:p>
            <a:pPr lvl="1"/>
            <a:r>
              <a:rPr lang="en-US" sz="1800" dirty="0"/>
              <a:t>You must specify the table name in single quotes: LOAD '</a:t>
            </a:r>
            <a:r>
              <a:rPr lang="en-US" sz="1800" dirty="0" err="1"/>
              <a:t>tablename</a:t>
            </a:r>
            <a:r>
              <a:rPr lang="en-US" sz="1800" dirty="0"/>
              <a:t>'. If you are using a non-default database you must specify your input as '</a:t>
            </a:r>
            <a:r>
              <a:rPr lang="en-US" sz="1800" dirty="0" err="1"/>
              <a:t>dbname.tablename</a:t>
            </a:r>
            <a:r>
              <a:rPr lang="en-US" sz="1800" dirty="0"/>
              <a:t>'. </a:t>
            </a:r>
          </a:p>
          <a:p>
            <a:pPr lvl="1"/>
            <a:r>
              <a:rPr lang="en-US" sz="1800" dirty="0"/>
              <a:t>describe records;</a:t>
            </a:r>
          </a:p>
          <a:p>
            <a:pPr lvl="1"/>
            <a:r>
              <a:rPr lang="en-US" sz="1800" dirty="0"/>
              <a:t>dump records;</a:t>
            </a:r>
          </a:p>
          <a:p>
            <a:pPr lvl="1"/>
            <a:r>
              <a:rPr lang="en-US" sz="1800" dirty="0"/>
              <a:t>store records into '</a:t>
            </a:r>
            <a:r>
              <a:rPr lang="en-US" sz="1800" dirty="0" err="1"/>
              <a:t>cricdb.cricdata_pig</a:t>
            </a:r>
            <a:r>
              <a:rPr lang="en-US" sz="1800" dirty="0"/>
              <a:t>' using </a:t>
            </a:r>
            <a:r>
              <a:rPr lang="en-US" sz="1800" dirty="0" err="1"/>
              <a:t>org.apache.hive.hcatalog.pig.HCatStorer</a:t>
            </a:r>
            <a:r>
              <a:rPr lang="en-US" sz="1800" dirty="0"/>
              <a:t>(); </a:t>
            </a:r>
          </a:p>
          <a:p>
            <a:pPr lvl="1"/>
            <a:r>
              <a:rPr lang="en-US" sz="1800" dirty="0"/>
              <a:t>While storing The schema should be same as target hive table schema</a:t>
            </a:r>
          </a:p>
        </p:txBody>
      </p:sp>
    </p:spTree>
    <p:extLst>
      <p:ext uri="{BB962C8B-B14F-4D97-AF65-F5344CB8AC3E}">
        <p14:creationId xmlns:p14="http://schemas.microsoft.com/office/powerpoint/2010/main" val="3464056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PIG macro</a:t>
            </a:r>
          </a:p>
        </p:txBody>
      </p:sp>
      <p:sp>
        <p:nvSpPr>
          <p:cNvPr id="3" name="Content Placeholder 2"/>
          <p:cNvSpPr>
            <a:spLocks noGrp="1"/>
          </p:cNvSpPr>
          <p:nvPr>
            <p:ph idx="1"/>
          </p:nvPr>
        </p:nvSpPr>
        <p:spPr>
          <a:xfrm>
            <a:off x="457200" y="1066800"/>
            <a:ext cx="8305800" cy="5486400"/>
          </a:xfrm>
        </p:spPr>
        <p:txBody>
          <a:bodyPr>
            <a:noAutofit/>
          </a:bodyPr>
          <a:lstStyle/>
          <a:p>
            <a:pPr marL="342900" lvl="1" indent="-342900">
              <a:buFont typeface="Arial" pitchFamily="34" charset="0"/>
              <a:buChar char="•"/>
            </a:pPr>
            <a:r>
              <a:rPr lang="en-US" sz="1700" dirty="0"/>
              <a:t>To create a macro</a:t>
            </a:r>
          </a:p>
          <a:p>
            <a:pPr lvl="1"/>
            <a:r>
              <a:rPr lang="en-US" sz="1700" dirty="0"/>
              <a:t>DEFINE myfilter(a, b, val) returns x { $x = filter $a by $b &gt;= $val; }; </a:t>
            </a:r>
          </a:p>
          <a:p>
            <a:pPr lvl="1"/>
            <a:r>
              <a:rPr lang="en-US" sz="1700" dirty="0"/>
              <a:t>Above defines a Pig macro.</a:t>
            </a:r>
          </a:p>
          <a:p>
            <a:r>
              <a:rPr lang="en-US" sz="1700" dirty="0"/>
              <a:t>To use macro </a:t>
            </a:r>
          </a:p>
          <a:p>
            <a:pPr lvl="1"/>
            <a:r>
              <a:rPr lang="en-US" sz="1700" dirty="0"/>
              <a:t>cricData = load '</a:t>
            </a:r>
            <a:r>
              <a:rPr lang="en-US" sz="1700" dirty="0" err="1"/>
              <a:t>SampleDataFile</a:t>
            </a:r>
            <a:r>
              <a:rPr lang="en-US" sz="1700" dirty="0"/>
              <a:t>/CricketScore.txt' using PigStorage('\t') as (pname:chararray,score:int,balls:int,six:int,four:int,minutes:int);</a:t>
            </a:r>
          </a:p>
          <a:p>
            <a:pPr lvl="1"/>
            <a:r>
              <a:rPr lang="en-US" sz="1700" dirty="0"/>
              <a:t>a = myfilter(cricData,score,30); // This will use macro to filter players  with score more than 30.</a:t>
            </a:r>
          </a:p>
          <a:p>
            <a:pPr marL="342900" lvl="1" indent="-342900">
              <a:buFont typeface="Arial" pitchFamily="34" charset="0"/>
              <a:buChar char="•"/>
            </a:pPr>
            <a:r>
              <a:rPr lang="en-US" sz="1700" dirty="0"/>
              <a:t>To use this macro as external macro in script, Save above code as ‘</a:t>
            </a:r>
            <a:r>
              <a:rPr lang="en-US" sz="1700" dirty="0" err="1"/>
              <a:t>samplemacro.pig</a:t>
            </a:r>
            <a:r>
              <a:rPr lang="en-US" sz="1700" dirty="0"/>
              <a:t>’</a:t>
            </a:r>
          </a:p>
          <a:p>
            <a:r>
              <a:rPr lang="en-US" sz="1700" dirty="0"/>
              <a:t>Add the following to use macro in PIG Script. </a:t>
            </a:r>
          </a:p>
          <a:p>
            <a:pPr lvl="1"/>
            <a:r>
              <a:rPr lang="en-US" sz="1700" dirty="0"/>
              <a:t>IMPORT 'code/pig/</a:t>
            </a:r>
            <a:r>
              <a:rPr lang="en-US" sz="1700" dirty="0" err="1"/>
              <a:t>samplemacro.pig</a:t>
            </a:r>
            <a:r>
              <a:rPr lang="en-US" sz="1700" dirty="0"/>
              <a:t>';  // IMPORT the macro definitions to the calling pig script</a:t>
            </a:r>
          </a:p>
          <a:p>
            <a:pPr lvl="1"/>
            <a:r>
              <a:rPr lang="en-US" sz="1700" dirty="0"/>
              <a:t>cricData = load '</a:t>
            </a:r>
            <a:r>
              <a:rPr lang="en-US" sz="1700" dirty="0" err="1"/>
              <a:t>SampleDataFile</a:t>
            </a:r>
            <a:r>
              <a:rPr lang="en-US" sz="1700" dirty="0"/>
              <a:t>/CricketScore.txt' using PigStorage('\t') as (pname:chararray,score:int,balls:int,six:int,four:int,minutes:int);</a:t>
            </a:r>
          </a:p>
          <a:p>
            <a:pPr lvl="1"/>
            <a:r>
              <a:rPr lang="en-US" sz="1700" dirty="0"/>
              <a:t>A = myfilter(cricData,score,50);</a:t>
            </a:r>
          </a:p>
          <a:p>
            <a:r>
              <a:rPr lang="en-US" sz="1700" dirty="0"/>
              <a:t>Note the following restrictions:</a:t>
            </a:r>
          </a:p>
          <a:p>
            <a:pPr lvl="1"/>
            <a:r>
              <a:rPr lang="en-US" sz="1700" dirty="0"/>
              <a:t>Macros are not allowed inside a FOREACH nested block.</a:t>
            </a:r>
          </a:p>
          <a:p>
            <a:pPr lvl="1"/>
            <a:r>
              <a:rPr lang="en-US" sz="1700" dirty="0"/>
              <a:t>Macros cannot contain Grunt shell commands like ls, cat etc.</a:t>
            </a:r>
          </a:p>
        </p:txBody>
      </p:sp>
    </p:spTree>
    <p:extLst>
      <p:ext uri="{BB962C8B-B14F-4D97-AF65-F5344CB8AC3E}">
        <p14:creationId xmlns:p14="http://schemas.microsoft.com/office/powerpoint/2010/main" val="1481445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1"/>
            <a:ext cx="8229600" cy="914400"/>
          </a:xfrm>
        </p:spPr>
        <p:txBody>
          <a:bodyPr/>
          <a:lstStyle/>
          <a:p>
            <a:r>
              <a:rPr lang="en-US" dirty="0"/>
              <a:t>UDF</a:t>
            </a:r>
          </a:p>
        </p:txBody>
      </p:sp>
      <p:sp>
        <p:nvSpPr>
          <p:cNvPr id="3" name="Content Placeholder 2"/>
          <p:cNvSpPr>
            <a:spLocks noGrp="1"/>
          </p:cNvSpPr>
          <p:nvPr>
            <p:ph idx="1"/>
          </p:nvPr>
        </p:nvSpPr>
        <p:spPr>
          <a:xfrm>
            <a:off x="381000" y="1066800"/>
            <a:ext cx="8229600" cy="5562600"/>
          </a:xfrm>
        </p:spPr>
        <p:txBody>
          <a:bodyPr>
            <a:noAutofit/>
          </a:bodyPr>
          <a:lstStyle/>
          <a:p>
            <a:r>
              <a:rPr lang="en-US" sz="1800" dirty="0"/>
              <a:t>Pig provides extensive support for user defined functions (</a:t>
            </a:r>
            <a:r>
              <a:rPr lang="en-US" sz="1800" b="1" dirty="0"/>
              <a:t>UDFs</a:t>
            </a:r>
            <a:r>
              <a:rPr lang="en-US" sz="1800" dirty="0"/>
              <a:t>) to specify custom processing.</a:t>
            </a:r>
          </a:p>
          <a:p>
            <a:r>
              <a:rPr lang="en-US" sz="1800" dirty="0"/>
              <a:t>Type of UDFs</a:t>
            </a:r>
          </a:p>
          <a:p>
            <a:pPr lvl="1"/>
            <a:r>
              <a:rPr lang="en-US" sz="1400" dirty="0"/>
              <a:t>Eval Functions</a:t>
            </a:r>
          </a:p>
          <a:p>
            <a:pPr lvl="1"/>
            <a:r>
              <a:rPr lang="en-US" sz="1400" dirty="0"/>
              <a:t>Filter Functions</a:t>
            </a:r>
          </a:p>
          <a:p>
            <a:pPr lvl="1"/>
            <a:r>
              <a:rPr lang="en-US" sz="1400" dirty="0"/>
              <a:t>Load Functions</a:t>
            </a:r>
          </a:p>
          <a:p>
            <a:pPr lvl="1"/>
            <a:r>
              <a:rPr lang="en-US" sz="1400" dirty="0"/>
              <a:t>Store Functions</a:t>
            </a:r>
          </a:p>
          <a:p>
            <a:pPr marL="285750"/>
            <a:r>
              <a:rPr lang="en-US" sz="1800" dirty="0"/>
              <a:t>CREATE a maven package in eclipse/IntelliJ like </a:t>
            </a:r>
            <a:r>
              <a:rPr lang="en-US" sz="1800" dirty="0" err="1"/>
              <a:t>com.programs.PIGUDF</a:t>
            </a:r>
            <a:r>
              <a:rPr lang="en-US" sz="1800" dirty="0"/>
              <a:t> and create jar.</a:t>
            </a:r>
          </a:p>
          <a:p>
            <a:pPr marL="685800" lvl="1"/>
            <a:r>
              <a:rPr lang="en-US" sz="1800" dirty="0"/>
              <a:t>This UDF example is to accept any name and convert it to uppercase and prefix it with “MR”</a:t>
            </a:r>
          </a:p>
          <a:p>
            <a:pPr marL="285750"/>
            <a:r>
              <a:rPr lang="en-US" sz="1800" dirty="0"/>
              <a:t>It can be used in FOREACH statements as shown in this below PIG script:</a:t>
            </a:r>
          </a:p>
          <a:p>
            <a:pPr lvl="1">
              <a:spcBef>
                <a:spcPts val="3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t>register jar/Hadoop-1.0-SNAPSHOT.jar  </a:t>
            </a:r>
          </a:p>
          <a:p>
            <a:pPr lvl="1">
              <a:spcBef>
                <a:spcPts val="3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t>cricData = load '</a:t>
            </a:r>
            <a:r>
              <a:rPr lang="en-US" sz="1800" dirty="0" err="1"/>
              <a:t>SampleDataFile</a:t>
            </a:r>
            <a:r>
              <a:rPr lang="en-US" sz="1800" dirty="0"/>
              <a:t>/CricketScore.txt' using PigStorage('\t') as (pname:chararray,score:int,balls:int,six:int,four:int,minutes:int);</a:t>
            </a:r>
          </a:p>
          <a:p>
            <a:pPr lvl="1">
              <a:spcBef>
                <a:spcPts val="3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t>A = foreach cricData generate </a:t>
            </a:r>
            <a:r>
              <a:rPr lang="en-US" sz="1800" dirty="0" err="1"/>
              <a:t>com.programs.PIGUDF.GreetingsName</a:t>
            </a:r>
            <a:r>
              <a:rPr lang="en-US" sz="1800" dirty="0"/>
              <a:t>(</a:t>
            </a:r>
            <a:r>
              <a:rPr lang="en-US" sz="1800" dirty="0" err="1"/>
              <a:t>pname</a:t>
            </a:r>
            <a:r>
              <a:rPr lang="en-US" sz="1800" dirty="0"/>
              <a:t>);</a:t>
            </a:r>
          </a:p>
          <a:p>
            <a:pPr lvl="1">
              <a:spcBef>
                <a:spcPts val="3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dirty="0"/>
              <a:t>DUMP A;</a:t>
            </a:r>
          </a:p>
        </p:txBody>
      </p:sp>
    </p:spTree>
    <p:extLst>
      <p:ext uri="{BB962C8B-B14F-4D97-AF65-F5344CB8AC3E}">
        <p14:creationId xmlns:p14="http://schemas.microsoft.com/office/powerpoint/2010/main" val="2725546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1"/>
            <a:ext cx="8229600" cy="914400"/>
          </a:xfrm>
        </p:spPr>
        <p:txBody>
          <a:bodyPr/>
          <a:lstStyle/>
          <a:p>
            <a:r>
              <a:rPr lang="en-IN" b="1" dirty="0"/>
              <a:t>Piggybank</a:t>
            </a:r>
            <a:endParaRPr lang="en-US" dirty="0"/>
          </a:p>
        </p:txBody>
      </p:sp>
      <p:sp>
        <p:nvSpPr>
          <p:cNvPr id="3" name="Content Placeholder 2"/>
          <p:cNvSpPr>
            <a:spLocks noGrp="1"/>
          </p:cNvSpPr>
          <p:nvPr>
            <p:ph idx="1"/>
          </p:nvPr>
        </p:nvSpPr>
        <p:spPr>
          <a:xfrm>
            <a:off x="381000" y="1066800"/>
            <a:ext cx="8229600" cy="5562600"/>
          </a:xfrm>
        </p:spPr>
        <p:txBody>
          <a:bodyPr>
            <a:noAutofit/>
          </a:bodyPr>
          <a:lstStyle/>
          <a:p>
            <a:r>
              <a:rPr lang="en-US" sz="2000" dirty="0"/>
              <a:t>Piggybank is a jar and its a collection of user contributed UDF’s that is released along with Pig.</a:t>
            </a:r>
          </a:p>
          <a:p>
            <a:r>
              <a:rPr lang="en-US" sz="2000" dirty="0"/>
              <a:t>The Piggy Bank is a place for Pig users to share their functions. </a:t>
            </a:r>
          </a:p>
          <a:p>
            <a:r>
              <a:rPr lang="en-US" sz="2000" dirty="0"/>
              <a:t>Download link for jar:</a:t>
            </a:r>
          </a:p>
          <a:p>
            <a:pPr lvl="1"/>
            <a:r>
              <a:rPr lang="en-US" sz="1600" dirty="0">
                <a:hlinkClick r:id="rId2"/>
              </a:rPr>
              <a:t>https://mvnrepository.com/artifact/org.apache.pig/piggybank</a:t>
            </a:r>
            <a:endParaRPr lang="en-US" sz="1600" dirty="0"/>
          </a:p>
          <a:p>
            <a:r>
              <a:rPr lang="en-US" sz="2000" dirty="0"/>
              <a:t>List of UDFs</a:t>
            </a:r>
          </a:p>
          <a:p>
            <a:pPr lvl="1"/>
            <a:r>
              <a:rPr lang="en-US" sz="1600" dirty="0"/>
              <a:t>https://pig.apache.org/docs/r0.17.0/api/org/apache/pig/piggybank/</a:t>
            </a:r>
          </a:p>
        </p:txBody>
      </p:sp>
    </p:spTree>
    <p:extLst>
      <p:ext uri="{BB962C8B-B14F-4D97-AF65-F5344CB8AC3E}">
        <p14:creationId xmlns:p14="http://schemas.microsoft.com/office/powerpoint/2010/main" val="1993070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PIG Parameter substitution</a:t>
            </a:r>
          </a:p>
        </p:txBody>
      </p:sp>
      <p:sp>
        <p:nvSpPr>
          <p:cNvPr id="3" name="Content Placeholder 2"/>
          <p:cNvSpPr>
            <a:spLocks noGrp="1"/>
          </p:cNvSpPr>
          <p:nvPr>
            <p:ph idx="1"/>
          </p:nvPr>
        </p:nvSpPr>
        <p:spPr>
          <a:xfrm>
            <a:off x="457200" y="1066800"/>
            <a:ext cx="8229600" cy="5334000"/>
          </a:xfrm>
        </p:spPr>
        <p:txBody>
          <a:bodyPr>
            <a:noAutofit/>
          </a:bodyPr>
          <a:lstStyle/>
          <a:p>
            <a:pPr marL="342900" lvl="1" indent="-342900">
              <a:buFont typeface="Arial" pitchFamily="34" charset="0"/>
              <a:buChar char="•"/>
            </a:pPr>
            <a:r>
              <a:rPr lang="en-US" sz="1600" dirty="0"/>
              <a:t>Create Script ‘</a:t>
            </a:r>
            <a:r>
              <a:rPr lang="en-US" sz="1600" dirty="0" err="1"/>
              <a:t>cricdata.pig</a:t>
            </a:r>
            <a:r>
              <a:rPr lang="en-US" sz="1600" dirty="0"/>
              <a:t>’  with below code. //EXERCISE to Students</a:t>
            </a:r>
          </a:p>
          <a:p>
            <a:pPr marL="342900" lvl="1" indent="-342900">
              <a:buFont typeface="Arial" pitchFamily="34" charset="0"/>
              <a:buChar char="•"/>
            </a:pPr>
            <a:r>
              <a:rPr lang="en-US" sz="1600" dirty="0"/>
              <a:t>First find out player’s data who scored more than 50.</a:t>
            </a:r>
          </a:p>
          <a:p>
            <a:pPr marL="342900" lvl="1" indent="-342900">
              <a:buFont typeface="Arial" pitchFamily="34" charset="0"/>
              <a:buChar char="•"/>
            </a:pPr>
            <a:r>
              <a:rPr lang="en-US" sz="1600" dirty="0"/>
              <a:t>Find players strike rate (score/balls * 100)</a:t>
            </a:r>
          </a:p>
          <a:p>
            <a:pPr marL="342900" lvl="1" indent="-342900">
              <a:buFont typeface="Arial" pitchFamily="34" charset="0"/>
              <a:buChar char="•"/>
            </a:pPr>
            <a:r>
              <a:rPr lang="en-US" sz="1600" dirty="0"/>
              <a:t>Rate them to a category as below</a:t>
            </a:r>
          </a:p>
          <a:p>
            <a:pPr marL="742950" lvl="2" indent="-342900">
              <a:buFont typeface="Arial" pitchFamily="34" charset="0"/>
              <a:buChar char="•"/>
            </a:pPr>
            <a:r>
              <a:rPr lang="en-US" sz="1600" dirty="0"/>
              <a:t>Strike rate less than 50  - AVERAGE</a:t>
            </a:r>
          </a:p>
          <a:p>
            <a:pPr marL="742950" lvl="2" indent="-342900">
              <a:buFont typeface="Arial" pitchFamily="34" charset="0"/>
              <a:buChar char="•"/>
            </a:pPr>
            <a:r>
              <a:rPr lang="en-US" sz="1600" dirty="0"/>
              <a:t>Strike rate between 50 to 100  - GOOD</a:t>
            </a:r>
          </a:p>
          <a:p>
            <a:pPr marL="742950" lvl="2" indent="-342900">
              <a:buFont typeface="Arial" pitchFamily="34" charset="0"/>
              <a:buChar char="•"/>
            </a:pPr>
            <a:r>
              <a:rPr lang="en-US" sz="1600" dirty="0"/>
              <a:t>Strike rate more than 100  - GREAT</a:t>
            </a:r>
          </a:p>
          <a:p>
            <a:pPr marL="342900" lvl="1" indent="-342900">
              <a:buFont typeface="Arial" pitchFamily="34" charset="0"/>
              <a:buChar char="•"/>
            </a:pPr>
            <a:r>
              <a:rPr lang="en-US" sz="1600" dirty="0"/>
              <a:t>supply the input file and </a:t>
            </a:r>
            <a:r>
              <a:rPr lang="en-US" sz="1600" dirty="0" err="1"/>
              <a:t>outout</a:t>
            </a:r>
            <a:r>
              <a:rPr lang="en-US" sz="1600" dirty="0"/>
              <a:t> path at runtime.</a:t>
            </a:r>
          </a:p>
          <a:p>
            <a:pPr marL="342900" lvl="1" indent="-342900">
              <a:buFont typeface="Arial" pitchFamily="34" charset="0"/>
              <a:buChar char="•"/>
            </a:pPr>
            <a:r>
              <a:rPr lang="en-US" sz="1600" dirty="0"/>
              <a:t>Verify the script “</a:t>
            </a:r>
            <a:r>
              <a:rPr lang="en-US" sz="1600" dirty="0" err="1"/>
              <a:t>cricdata.pig</a:t>
            </a:r>
            <a:r>
              <a:rPr lang="en-US" sz="1600" dirty="0"/>
              <a:t>” for solutions.</a:t>
            </a:r>
          </a:p>
          <a:p>
            <a:pPr marL="342900" lvl="1" indent="-342900">
              <a:buFont typeface="Arial" pitchFamily="34" charset="0"/>
              <a:buChar char="•"/>
            </a:pPr>
            <a:r>
              <a:rPr lang="en-US" sz="1600" dirty="0"/>
              <a:t>pig -</a:t>
            </a:r>
            <a:r>
              <a:rPr lang="en-US" sz="1600" dirty="0" err="1"/>
              <a:t>param</a:t>
            </a:r>
            <a:r>
              <a:rPr lang="en-US" sz="1600" dirty="0"/>
              <a:t> </a:t>
            </a:r>
            <a:r>
              <a:rPr lang="en-US" sz="1600" dirty="0" err="1"/>
              <a:t>inputFile</a:t>
            </a:r>
            <a:r>
              <a:rPr lang="en-US" sz="1600" dirty="0"/>
              <a:t>=</a:t>
            </a:r>
            <a:r>
              <a:rPr lang="en-US" sz="1600" dirty="0" err="1"/>
              <a:t>SampleDataFile</a:t>
            </a:r>
            <a:r>
              <a:rPr lang="en-US" sz="1600" dirty="0"/>
              <a:t>/CricketScore.txt -</a:t>
            </a:r>
            <a:r>
              <a:rPr lang="en-US" sz="1600" dirty="0" err="1"/>
              <a:t>param</a:t>
            </a:r>
            <a:r>
              <a:rPr lang="en-US" sz="1600" dirty="0"/>
              <a:t> </a:t>
            </a:r>
            <a:r>
              <a:rPr lang="en-US" sz="1600" dirty="0" err="1"/>
              <a:t>OutPut</a:t>
            </a:r>
            <a:r>
              <a:rPr lang="en-US" sz="1600" dirty="0"/>
              <a:t>=</a:t>
            </a:r>
            <a:r>
              <a:rPr lang="en-US" sz="1600" dirty="0" err="1"/>
              <a:t>pig_output</a:t>
            </a:r>
            <a:r>
              <a:rPr lang="en-US" sz="1600" dirty="0"/>
              <a:t>/</a:t>
            </a:r>
            <a:r>
              <a:rPr lang="en-US" sz="1600" dirty="0" err="1"/>
              <a:t>cricdata</a:t>
            </a:r>
            <a:r>
              <a:rPr lang="en-US" sz="1600" dirty="0"/>
              <a:t> code/pig/</a:t>
            </a:r>
            <a:r>
              <a:rPr lang="en-US" sz="1600" dirty="0" err="1"/>
              <a:t>cricdata.pig</a:t>
            </a:r>
            <a:endParaRPr lang="en-US" sz="1600" dirty="0"/>
          </a:p>
          <a:p>
            <a:pPr marL="342900" lvl="1" indent="-342900">
              <a:buFont typeface="Arial" pitchFamily="34" charset="0"/>
              <a:buChar char="•"/>
            </a:pPr>
            <a:r>
              <a:rPr lang="en-US" sz="1600" b="1" dirty="0"/>
              <a:t>Exec Vs. Run. (From grunt shell)</a:t>
            </a:r>
          </a:p>
          <a:p>
            <a:pPr marL="742950" lvl="2" indent="-342900">
              <a:buFont typeface="Arial" pitchFamily="34" charset="0"/>
              <a:buChar char="•"/>
            </a:pPr>
            <a:r>
              <a:rPr lang="en-US" sz="1600" b="1" dirty="0"/>
              <a:t>RUN command executes the script in the same shell, hence can be used for debugging each relation.</a:t>
            </a:r>
          </a:p>
          <a:p>
            <a:pPr marL="1200150" lvl="3" indent="-342900">
              <a:buFont typeface="Arial" pitchFamily="34" charset="0"/>
              <a:buChar char="•"/>
            </a:pPr>
            <a:r>
              <a:rPr lang="en-US" sz="1600" dirty="0"/>
              <a:t>run -</a:t>
            </a:r>
            <a:r>
              <a:rPr lang="en-US" sz="1600" dirty="0" err="1"/>
              <a:t>param</a:t>
            </a:r>
            <a:r>
              <a:rPr lang="en-US" sz="1600" dirty="0"/>
              <a:t> </a:t>
            </a:r>
            <a:r>
              <a:rPr lang="en-US" sz="1600" dirty="0" err="1"/>
              <a:t>inputFile</a:t>
            </a:r>
            <a:r>
              <a:rPr lang="en-US" sz="1600" dirty="0"/>
              <a:t>=</a:t>
            </a:r>
            <a:r>
              <a:rPr lang="en-US" sz="1600" dirty="0" err="1"/>
              <a:t>SampleDataFile</a:t>
            </a:r>
            <a:r>
              <a:rPr lang="en-US" sz="1600" dirty="0"/>
              <a:t>/CricketScore.txt -</a:t>
            </a:r>
            <a:r>
              <a:rPr lang="en-US" sz="1600" dirty="0" err="1"/>
              <a:t>param</a:t>
            </a:r>
            <a:r>
              <a:rPr lang="en-US" sz="1600" dirty="0"/>
              <a:t> </a:t>
            </a:r>
            <a:r>
              <a:rPr lang="en-US" sz="1600" dirty="0" err="1"/>
              <a:t>OutPut</a:t>
            </a:r>
            <a:r>
              <a:rPr lang="en-US" sz="1600" dirty="0"/>
              <a:t>=</a:t>
            </a:r>
            <a:r>
              <a:rPr lang="en-US" sz="1600" dirty="0" err="1"/>
              <a:t>pigout</a:t>
            </a:r>
            <a:r>
              <a:rPr lang="en-US" sz="1600" dirty="0"/>
              <a:t>/</a:t>
            </a:r>
            <a:r>
              <a:rPr lang="en-US" sz="1600" dirty="0" err="1"/>
              <a:t>cricdata_run</a:t>
            </a:r>
            <a:r>
              <a:rPr lang="en-US" sz="1600" dirty="0"/>
              <a:t> code/pig/</a:t>
            </a:r>
            <a:r>
              <a:rPr lang="en-US" sz="1600" dirty="0" err="1"/>
              <a:t>cricdata.pig</a:t>
            </a:r>
            <a:r>
              <a:rPr lang="en-US" sz="1600" dirty="0"/>
              <a:t> //Maintains relation to debug</a:t>
            </a:r>
          </a:p>
          <a:p>
            <a:pPr marL="742950" lvl="2" indent="-342900">
              <a:buFont typeface="Arial" pitchFamily="34" charset="0"/>
              <a:buChar char="•"/>
            </a:pPr>
            <a:r>
              <a:rPr lang="en-US" sz="1600" b="1" dirty="0"/>
              <a:t>EXEC command internally executes the script in a background shell and returns the result, hence can’t be used for debugging.</a:t>
            </a:r>
          </a:p>
          <a:p>
            <a:pPr marL="1200150" lvl="3" indent="-342900">
              <a:buFont typeface="Arial" pitchFamily="34" charset="0"/>
              <a:buChar char="•"/>
            </a:pPr>
            <a:r>
              <a:rPr lang="en-US" sz="1600" dirty="0"/>
              <a:t>exec -</a:t>
            </a:r>
            <a:r>
              <a:rPr lang="en-US" sz="1600" dirty="0" err="1"/>
              <a:t>param</a:t>
            </a:r>
            <a:r>
              <a:rPr lang="en-US" sz="1600" dirty="0"/>
              <a:t> </a:t>
            </a:r>
            <a:r>
              <a:rPr lang="en-US" sz="1600" dirty="0" err="1"/>
              <a:t>inputFile</a:t>
            </a:r>
            <a:r>
              <a:rPr lang="en-US" sz="1600" dirty="0"/>
              <a:t>=</a:t>
            </a:r>
            <a:r>
              <a:rPr lang="en-US" sz="1600" dirty="0" err="1"/>
              <a:t>SampleDataFile</a:t>
            </a:r>
            <a:r>
              <a:rPr lang="en-US" sz="1600" dirty="0"/>
              <a:t>/CricketScore.txt -</a:t>
            </a:r>
            <a:r>
              <a:rPr lang="en-US" sz="1600" dirty="0" err="1"/>
              <a:t>param</a:t>
            </a:r>
            <a:r>
              <a:rPr lang="en-US" sz="1600" dirty="0"/>
              <a:t> </a:t>
            </a:r>
            <a:r>
              <a:rPr lang="en-US" sz="1600" dirty="0" err="1"/>
              <a:t>OutPut</a:t>
            </a:r>
            <a:r>
              <a:rPr lang="en-US" sz="1600" dirty="0"/>
              <a:t>=</a:t>
            </a:r>
            <a:r>
              <a:rPr lang="en-US" sz="1600" dirty="0" err="1"/>
              <a:t>pigoutput</a:t>
            </a:r>
            <a:r>
              <a:rPr lang="en-US" sz="1600" dirty="0"/>
              <a:t>/</a:t>
            </a:r>
            <a:r>
              <a:rPr lang="en-US" sz="1600" dirty="0" err="1"/>
              <a:t>cricdata_exec</a:t>
            </a:r>
            <a:r>
              <a:rPr lang="en-US" sz="1600" dirty="0"/>
              <a:t> code/pig/</a:t>
            </a:r>
            <a:r>
              <a:rPr lang="en-US" sz="1600" dirty="0" err="1"/>
              <a:t>cricdata.pig</a:t>
            </a:r>
            <a:endParaRPr lang="en-US" sz="1600" dirty="0"/>
          </a:p>
        </p:txBody>
      </p:sp>
    </p:spTree>
    <p:extLst>
      <p:ext uri="{BB962C8B-B14F-4D97-AF65-F5344CB8AC3E}">
        <p14:creationId xmlns:p14="http://schemas.microsoft.com/office/powerpoint/2010/main" val="337928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Tuning</a:t>
            </a:r>
          </a:p>
        </p:txBody>
      </p:sp>
      <p:sp>
        <p:nvSpPr>
          <p:cNvPr id="3" name="Content Placeholder 2"/>
          <p:cNvSpPr>
            <a:spLocks noGrp="1"/>
          </p:cNvSpPr>
          <p:nvPr>
            <p:ph idx="1"/>
          </p:nvPr>
        </p:nvSpPr>
        <p:spPr>
          <a:xfrm>
            <a:off x="457200" y="1524000"/>
            <a:ext cx="8229600" cy="5181600"/>
          </a:xfrm>
        </p:spPr>
        <p:txBody>
          <a:bodyPr>
            <a:noAutofit/>
          </a:bodyPr>
          <a:lstStyle/>
          <a:p>
            <a:r>
              <a:rPr lang="en-US" sz="1800" dirty="0"/>
              <a:t>PIG uses Lazy Execution. Pig Latin interpreter confirms that statements are syntactically correct and adds it to the logical plan, but it does not load the data. When Dump or store is used, the logical plan is compiled into a physical plan and executed to enhance MR program.</a:t>
            </a:r>
          </a:p>
          <a:p>
            <a:r>
              <a:rPr lang="en-US" sz="1800" dirty="0"/>
              <a:t>Project early and often //Remove unnecessary columns before joins</a:t>
            </a:r>
          </a:p>
          <a:p>
            <a:r>
              <a:rPr lang="en-US" sz="1800" dirty="0"/>
              <a:t>Filter Early and Often //Remove unwanted data before join than after join.</a:t>
            </a:r>
          </a:p>
          <a:p>
            <a:r>
              <a:rPr lang="en-US" sz="1800" dirty="0"/>
              <a:t>Remove null values before join. when the nulls are flattened we're guaranteed to have an empty bag, which will result in no output but go </a:t>
            </a:r>
            <a:r>
              <a:rPr lang="en-US" sz="1800" dirty="0" err="1"/>
              <a:t>toa</a:t>
            </a:r>
            <a:r>
              <a:rPr lang="en-US" sz="1800" dirty="0"/>
              <a:t> single reducer. </a:t>
            </a:r>
          </a:p>
          <a:p>
            <a:r>
              <a:rPr lang="en-US" sz="1800" dirty="0"/>
              <a:t>set the number of reduce tasks for the MapReduce jobs generated by Pig using parallel reducer feature.</a:t>
            </a:r>
          </a:p>
          <a:p>
            <a:pPr lvl="1"/>
            <a:r>
              <a:rPr lang="en-US" sz="1800" dirty="0"/>
              <a:t>SET </a:t>
            </a:r>
            <a:r>
              <a:rPr lang="en-US" sz="1800" dirty="0" err="1"/>
              <a:t>default_parallel</a:t>
            </a:r>
            <a:r>
              <a:rPr lang="en-US" sz="1800" dirty="0"/>
              <a:t> 20; MapReduce jobs gets launched use 20 reducers.</a:t>
            </a:r>
          </a:p>
          <a:p>
            <a:pPr lvl="1"/>
            <a:r>
              <a:rPr lang="en-US" sz="1800" dirty="0"/>
              <a:t>B = GROUP cricData BY $0;</a:t>
            </a:r>
          </a:p>
          <a:p>
            <a:pPr lvl="1"/>
            <a:r>
              <a:rPr lang="en-US" sz="1800" dirty="0"/>
              <a:t>B = GROUP cricData BY $0 PARALLEL 20;</a:t>
            </a:r>
          </a:p>
          <a:p>
            <a:r>
              <a:rPr lang="en-US" sz="1800" dirty="0"/>
              <a:t>Use Joins appropriately - Skewed Vs. Replicated vs. Merge join.</a:t>
            </a:r>
          </a:p>
        </p:txBody>
      </p:sp>
    </p:spTree>
    <p:extLst>
      <p:ext uri="{BB962C8B-B14F-4D97-AF65-F5344CB8AC3E}">
        <p14:creationId xmlns:p14="http://schemas.microsoft.com/office/powerpoint/2010/main" val="334103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8686800" y="6492878"/>
            <a:ext cx="457200" cy="365125"/>
          </a:xfrm>
        </p:spPr>
        <p:txBody>
          <a:bodyPr/>
          <a:lstStyle/>
          <a:p>
            <a:fld id="{5A0614AE-7DA6-4443-9A06-FA7BD7CD666D}" type="slidenum">
              <a:rPr lang="en-US" smtClean="0">
                <a:solidFill>
                  <a:prstClr val="black">
                    <a:tint val="75000"/>
                  </a:prstClr>
                </a:solidFill>
              </a:rPr>
              <a:pPr/>
              <a:t>27</a:t>
            </a:fld>
            <a:endParaRPr lang="en-US" dirty="0">
              <a:solidFill>
                <a:prstClr val="black">
                  <a:tint val="75000"/>
                </a:prstClr>
              </a:solidFill>
            </a:endParaRPr>
          </a:p>
        </p:txBody>
      </p:sp>
    </p:spTree>
    <p:extLst>
      <p:ext uri="{BB962C8B-B14F-4D97-AF65-F5344CB8AC3E}">
        <p14:creationId xmlns:p14="http://schemas.microsoft.com/office/powerpoint/2010/main" val="119969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Configuration</a:t>
            </a:r>
          </a:p>
        </p:txBody>
      </p:sp>
      <p:sp>
        <p:nvSpPr>
          <p:cNvPr id="3" name="Content Placeholder 2"/>
          <p:cNvSpPr>
            <a:spLocks noGrp="1"/>
          </p:cNvSpPr>
          <p:nvPr>
            <p:ph idx="1"/>
          </p:nvPr>
        </p:nvSpPr>
        <p:spPr>
          <a:xfrm>
            <a:off x="633046" y="1092200"/>
            <a:ext cx="3094892" cy="5003800"/>
          </a:xfrm>
        </p:spPr>
        <p:txBody>
          <a:bodyPr/>
          <a:lstStyle/>
          <a:p>
            <a:pPr lvl="1"/>
            <a:r>
              <a:rPr lang="en-US" dirty="0"/>
              <a:t>cat /</a:t>
            </a:r>
            <a:r>
              <a:rPr lang="en-US" dirty="0" err="1"/>
              <a:t>etc</a:t>
            </a:r>
            <a:r>
              <a:rPr lang="en-US" dirty="0"/>
              <a:t>/pig/</a:t>
            </a:r>
            <a:r>
              <a:rPr lang="en-US" dirty="0" err="1"/>
              <a:t>conf</a:t>
            </a:r>
            <a:r>
              <a:rPr lang="en-US" dirty="0"/>
              <a:t>/</a:t>
            </a:r>
            <a:r>
              <a:rPr lang="en-US" dirty="0" err="1"/>
              <a:t>pig.properties</a:t>
            </a:r>
            <a:endParaRPr lang="en-US" dirty="0"/>
          </a:p>
          <a:p>
            <a:endParaRPr lang="en-US" dirty="0"/>
          </a:p>
          <a:p>
            <a:pPr lvl="1"/>
            <a:r>
              <a:rPr lang="en-US" dirty="0" err="1"/>
              <a:t>Pig.properties</a:t>
            </a:r>
            <a:r>
              <a:rPr lang="en-US" dirty="0"/>
              <a:t> file has most of pig configurations which can be changed by root/ admin user of the cluster.</a:t>
            </a:r>
          </a:p>
          <a:p>
            <a:pPr marL="0" lvl="1" indent="0">
              <a:buNone/>
            </a:pPr>
            <a:endParaRPr lang="en-US" dirty="0"/>
          </a:p>
          <a:p>
            <a:pPr lvl="1"/>
            <a:r>
              <a:rPr lang="en-US" dirty="0"/>
              <a:t>For example : See </a:t>
            </a:r>
            <a:r>
              <a:rPr lang="en-US" dirty="0" err="1"/>
              <a:t>exectype</a:t>
            </a:r>
            <a:r>
              <a:rPr lang="en-US" dirty="0"/>
              <a:t> = </a:t>
            </a:r>
            <a:r>
              <a:rPr lang="en-US" dirty="0" err="1"/>
              <a:t>mapreduce</a:t>
            </a:r>
            <a:r>
              <a:rPr lang="en-US" dirty="0"/>
              <a:t>. This sets Pig execution engine to Map Reduce. Alternatively You can use any other processing engine for pig like </a:t>
            </a:r>
            <a:r>
              <a:rPr lang="en-US" b="1" dirty="0" err="1"/>
              <a:t>Tez</a:t>
            </a:r>
            <a:r>
              <a:rPr lang="en-US" b="1" dirty="0"/>
              <a:t>.</a:t>
            </a:r>
          </a:p>
          <a:p>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822185" y="886228"/>
            <a:ext cx="4688771" cy="5691733"/>
          </a:xfrm>
          <a:prstGeom prst="rect">
            <a:avLst/>
          </a:prstGeom>
          <a:ln>
            <a:solidFill>
              <a:schemeClr val="tx1"/>
            </a:solidFill>
          </a:ln>
        </p:spPr>
      </p:pic>
    </p:spTree>
    <p:extLst>
      <p:ext uri="{BB962C8B-B14F-4D97-AF65-F5344CB8AC3E}">
        <p14:creationId xmlns:p14="http://schemas.microsoft.com/office/powerpoint/2010/main" val="3556879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Shape 212"/>
          <p:cNvSpPr txBox="1">
            <a:spLocks noGrp="1"/>
          </p:cNvSpPr>
          <p:nvPr>
            <p:ph type="title"/>
          </p:nvPr>
        </p:nvSpPr>
        <p:spPr>
          <a:prstGeom prst="rect">
            <a:avLst/>
          </a:prstGeom>
        </p:spPr>
        <p:txBody>
          <a:bodyPr vert="horz" lIns="45720" tIns="45720" rIns="45720" bIns="45720" rtlCol="0" anchor="b" anchorCtr="0">
            <a:normAutofit/>
          </a:bodyPr>
          <a:lstStyle/>
          <a:p>
            <a:pPr marL="0" marR="0" lvl="0" indent="0">
              <a:buClr>
                <a:srgbClr val="0070C0"/>
              </a:buClr>
              <a:buSzPct val="25000"/>
            </a:pPr>
            <a:r>
              <a:rPr dirty="0">
                <a:sym typeface="Calibri"/>
              </a:rPr>
              <a:t>Pig Execution modes</a:t>
            </a:r>
          </a:p>
        </p:txBody>
      </p:sp>
      <p:sp>
        <p:nvSpPr>
          <p:cNvPr id="5" name="Content Placeholder 4"/>
          <p:cNvSpPr>
            <a:spLocks noGrp="1"/>
          </p:cNvSpPr>
          <p:nvPr>
            <p:ph idx="1"/>
          </p:nvPr>
        </p:nvSpPr>
        <p:spPr/>
        <p:txBody>
          <a:bodyPr>
            <a:normAutofit/>
          </a:bodyPr>
          <a:lstStyle/>
          <a:p>
            <a:pPr marL="0" lvl="1" indent="0">
              <a:buNone/>
            </a:pPr>
            <a:r>
              <a:rPr lang="en-US" b="1" dirty="0"/>
              <a:t>Local</a:t>
            </a:r>
          </a:p>
          <a:p>
            <a:pPr lvl="1"/>
            <a:r>
              <a:rPr lang="en-US" dirty="0"/>
              <a:t>Executes in a single JVM</a:t>
            </a:r>
          </a:p>
          <a:p>
            <a:pPr lvl="1"/>
            <a:r>
              <a:rPr lang="en-US" dirty="0"/>
              <a:t>Works exclusively with local file system</a:t>
            </a:r>
          </a:p>
          <a:p>
            <a:pPr lvl="1"/>
            <a:r>
              <a:rPr lang="en-US" dirty="0"/>
              <a:t>Great for development, experimentation and prototyping</a:t>
            </a:r>
          </a:p>
          <a:p>
            <a:pPr lvl="1"/>
            <a:r>
              <a:rPr lang="en-US" dirty="0"/>
              <a:t>Command to Start Pig in Local mode</a:t>
            </a:r>
          </a:p>
          <a:p>
            <a:pPr lvl="2"/>
            <a:r>
              <a:rPr lang="en-US" dirty="0"/>
              <a:t>pig –x local</a:t>
            </a:r>
          </a:p>
          <a:p>
            <a:pPr lvl="1"/>
            <a:endParaRPr lang="en-US" dirty="0"/>
          </a:p>
          <a:p>
            <a:pPr marL="0" lvl="1" indent="0">
              <a:buNone/>
            </a:pPr>
            <a:r>
              <a:rPr lang="en-US" b="1" dirty="0"/>
              <a:t>Hadoop Mode</a:t>
            </a:r>
          </a:p>
          <a:p>
            <a:pPr lvl="1"/>
            <a:r>
              <a:rPr lang="en-US" dirty="0"/>
              <a:t>Also known as MapReduce mode. [ This is default mode ]</a:t>
            </a:r>
          </a:p>
          <a:p>
            <a:pPr lvl="1"/>
            <a:r>
              <a:rPr lang="en-US" dirty="0"/>
              <a:t>Pig renders Pig Latin into MapReduce jobs and executes them on the cluster</a:t>
            </a:r>
          </a:p>
          <a:p>
            <a:pPr lvl="1"/>
            <a:r>
              <a:rPr lang="en-US" dirty="0"/>
              <a:t>Can execute against semi-distributed or fully-distributed </a:t>
            </a:r>
            <a:r>
              <a:rPr lang="en-US" dirty="0" err="1"/>
              <a:t>hadoop</a:t>
            </a:r>
            <a:r>
              <a:rPr lang="en-US" dirty="0"/>
              <a:t> installation</a:t>
            </a:r>
          </a:p>
          <a:p>
            <a:pPr lvl="1"/>
            <a:r>
              <a:rPr lang="en-US" dirty="0"/>
              <a:t>Command to Start Pig in Hadoop mode</a:t>
            </a:r>
          </a:p>
          <a:p>
            <a:pPr marL="0" lvl="1" indent="0">
              <a:buNone/>
            </a:pPr>
            <a:r>
              <a:rPr lang="en-US" dirty="0"/>
              <a:t>     Simply do not specify any mode, It will start as default mode</a:t>
            </a:r>
          </a:p>
          <a:p>
            <a:pPr lvl="2"/>
            <a:r>
              <a:rPr lang="en-US" dirty="0"/>
              <a:t>pig </a:t>
            </a:r>
          </a:p>
          <a:p>
            <a:pPr lvl="1"/>
            <a:endParaRPr lang="en-US" dirty="0"/>
          </a:p>
          <a:p>
            <a:pPr lvl="1"/>
            <a:endParaRPr lang="en-US" dirty="0"/>
          </a:p>
          <a:p>
            <a:pPr lvl="1"/>
            <a:endParaRPr lang="en-US" dirty="0"/>
          </a:p>
          <a:p>
            <a:pPr marL="0" lvl="1" indent="0">
              <a:buNone/>
            </a:pPr>
            <a:endParaRPr lang="en-US" dirty="0"/>
          </a:p>
          <a:p>
            <a:pPr marL="0" lvl="1" indent="0">
              <a:buNone/>
            </a:pPr>
            <a:endParaRPr lang="en-US" dirty="0"/>
          </a:p>
        </p:txBody>
      </p:sp>
      <p:sp>
        <p:nvSpPr>
          <p:cNvPr id="211" name="Shape 211"/>
          <p:cNvSpPr txBox="1">
            <a:spLocks noGrp="1"/>
          </p:cNvSpPr>
          <p:nvPr>
            <p:ph type="sldNum" sz="quarter" idx="12"/>
          </p:nvPr>
        </p:nvSpPr>
        <p:spPr>
          <a:prstGeom prst="rect">
            <a:avLst/>
          </a:prstGeom>
          <a:noFill/>
          <a:ln>
            <a:noFill/>
          </a:ln>
        </p:spPr>
        <p:txBody>
          <a:bodyPr lIns="91425" tIns="45700" rIns="91425" bIns="45700" anchor="ctr" anchorCtr="0">
            <a:noAutofit/>
          </a:bodyPr>
          <a:lstStyle/>
          <a:p>
            <a:pPr marL="0" marR="0" lvl="0" indent="0" algn="r" rtl="0">
              <a:spcBef>
                <a:spcPts val="0"/>
              </a:spcBef>
              <a:buSzPct val="25000"/>
              <a:buNone/>
            </a:pPr>
            <a:r>
              <a:rPr lang="en-US" dirty="0"/>
              <a:t> </a:t>
            </a:r>
          </a:p>
        </p:txBody>
      </p:sp>
    </p:spTree>
    <p:extLst>
      <p:ext uri="{BB962C8B-B14F-4D97-AF65-F5344CB8AC3E}">
        <p14:creationId xmlns:p14="http://schemas.microsoft.com/office/powerpoint/2010/main" val="1677437973"/>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Shape 244"/>
          <p:cNvSpPr txBox="1">
            <a:spLocks noGrp="1"/>
          </p:cNvSpPr>
          <p:nvPr>
            <p:ph type="title"/>
          </p:nvPr>
        </p:nvSpPr>
        <p:spPr>
          <a:prstGeom prst="rect">
            <a:avLst/>
          </a:prstGeom>
        </p:spPr>
        <p:txBody>
          <a:bodyPr vert="horz" lIns="42203" tIns="42203" rIns="42203" bIns="42203" rtlCol="0" anchor="b" anchorCtr="0">
            <a:normAutofit/>
          </a:bodyPr>
          <a:lstStyle/>
          <a:p>
            <a:pPr>
              <a:buClr>
                <a:srgbClr val="0070C0"/>
              </a:buClr>
              <a:buSzPct val="25000"/>
            </a:pPr>
            <a:r>
              <a:rPr dirty="0">
                <a:sym typeface="Calibri"/>
              </a:rPr>
              <a:t>Pig Latin Building Blocks</a:t>
            </a:r>
          </a:p>
        </p:txBody>
      </p:sp>
      <p:sp>
        <p:nvSpPr>
          <p:cNvPr id="5" name="Content Placeholder 4"/>
          <p:cNvSpPr>
            <a:spLocks noGrp="1"/>
          </p:cNvSpPr>
          <p:nvPr>
            <p:ph idx="1"/>
          </p:nvPr>
        </p:nvSpPr>
        <p:spPr/>
        <p:txBody>
          <a:bodyPr>
            <a:normAutofit/>
          </a:bodyPr>
          <a:lstStyle/>
          <a:p>
            <a:pPr marL="0" lvl="1" indent="0">
              <a:lnSpc>
                <a:spcPct val="110000"/>
              </a:lnSpc>
              <a:buNone/>
            </a:pPr>
            <a:r>
              <a:rPr lang="en-US" sz="1662" b="1" dirty="0"/>
              <a:t>Building blocks</a:t>
            </a:r>
          </a:p>
          <a:p>
            <a:pPr lvl="1">
              <a:lnSpc>
                <a:spcPct val="110000"/>
              </a:lnSpc>
            </a:pPr>
            <a:r>
              <a:rPr lang="en-US" sz="1662" b="1" dirty="0"/>
              <a:t>Field</a:t>
            </a:r>
            <a:r>
              <a:rPr lang="en-US" sz="1662" dirty="0"/>
              <a:t> </a:t>
            </a:r>
            <a:r>
              <a:rPr lang="en-US" sz="1662" b="1" dirty="0"/>
              <a:t>-</a:t>
            </a:r>
            <a:r>
              <a:rPr lang="en-US" sz="1662" dirty="0"/>
              <a:t> piece of data</a:t>
            </a:r>
          </a:p>
          <a:p>
            <a:pPr lvl="1">
              <a:lnSpc>
                <a:spcPct val="110000"/>
              </a:lnSpc>
            </a:pPr>
            <a:r>
              <a:rPr lang="en-US" sz="1662" b="1" dirty="0"/>
              <a:t>Tuple</a:t>
            </a:r>
            <a:r>
              <a:rPr lang="en-US" sz="1662" dirty="0"/>
              <a:t> </a:t>
            </a:r>
            <a:r>
              <a:rPr lang="en-US" sz="1662" b="1" dirty="0"/>
              <a:t>-</a:t>
            </a:r>
            <a:r>
              <a:rPr lang="en-US" sz="1662" dirty="0"/>
              <a:t> ordered set of fields, represented with ( )</a:t>
            </a:r>
          </a:p>
          <a:p>
            <a:pPr lvl="1">
              <a:lnSpc>
                <a:spcPct val="110000"/>
              </a:lnSpc>
            </a:pPr>
            <a:r>
              <a:rPr lang="en-US" sz="1662" b="1" dirty="0"/>
              <a:t>Bag</a:t>
            </a:r>
            <a:r>
              <a:rPr lang="en-US" sz="1662" dirty="0"/>
              <a:t> </a:t>
            </a:r>
            <a:r>
              <a:rPr lang="en-US" sz="1662" b="1" dirty="0"/>
              <a:t>- </a:t>
            </a:r>
            <a:r>
              <a:rPr lang="en-US" sz="1662" dirty="0"/>
              <a:t>Collection of tuples, represented with “{“ and”}”</a:t>
            </a:r>
          </a:p>
          <a:p>
            <a:pPr lvl="1">
              <a:lnSpc>
                <a:spcPct val="110000"/>
              </a:lnSpc>
            </a:pPr>
            <a:r>
              <a:rPr lang="en-US" sz="1662" b="1" dirty="0"/>
              <a:t>Map </a:t>
            </a:r>
            <a:r>
              <a:rPr lang="en-US" sz="1662" dirty="0"/>
              <a:t>-</a:t>
            </a:r>
            <a:r>
              <a:rPr lang="en-US" sz="1662" b="1" dirty="0"/>
              <a:t> </a:t>
            </a:r>
            <a:r>
              <a:rPr lang="en-US" sz="1662" dirty="0"/>
              <a:t>Key Value pair represented as key# value</a:t>
            </a:r>
          </a:p>
          <a:p>
            <a:pPr marL="0" lvl="1" indent="0">
              <a:lnSpc>
                <a:spcPct val="110000"/>
              </a:lnSpc>
              <a:buNone/>
            </a:pPr>
            <a:endParaRPr lang="en-US" sz="1662" b="1" dirty="0"/>
          </a:p>
          <a:p>
            <a:pPr marL="0" lvl="1" indent="0">
              <a:lnSpc>
                <a:spcPct val="110000"/>
              </a:lnSpc>
              <a:buNone/>
            </a:pPr>
            <a:r>
              <a:rPr lang="en-US" sz="1662" b="1" dirty="0"/>
              <a:t>Example </a:t>
            </a:r>
          </a:p>
          <a:p>
            <a:pPr marL="0" lvl="1" indent="0">
              <a:lnSpc>
                <a:spcPct val="110000"/>
              </a:lnSpc>
              <a:buNone/>
            </a:pPr>
            <a:r>
              <a:rPr lang="en-US" sz="1662" dirty="0"/>
              <a:t>In RDBMS, An employee table contains records. Each record represents an employee. Each employee record describes an employee by employee id, name and age – which are fields</a:t>
            </a:r>
          </a:p>
          <a:p>
            <a:pPr marL="0" lvl="1" indent="0">
              <a:lnSpc>
                <a:spcPct val="110000"/>
              </a:lnSpc>
              <a:buNone/>
            </a:pPr>
            <a:r>
              <a:rPr lang="en-US" sz="1662" dirty="0"/>
              <a:t>Similarly,</a:t>
            </a:r>
          </a:p>
          <a:p>
            <a:pPr marL="0" lvl="1" indent="0">
              <a:lnSpc>
                <a:spcPct val="110000"/>
              </a:lnSpc>
              <a:buNone/>
            </a:pPr>
            <a:r>
              <a:rPr lang="en-US" sz="1662" b="1" dirty="0"/>
              <a:t>(100, “Joe Smith”, 30) </a:t>
            </a:r>
            <a:r>
              <a:rPr lang="en-US" sz="1662" dirty="0"/>
              <a:t>is a Tuple with three fields employee Id, Name and Age.</a:t>
            </a:r>
          </a:p>
          <a:p>
            <a:pPr marL="0" lvl="1" indent="0">
              <a:lnSpc>
                <a:spcPct val="110000"/>
              </a:lnSpc>
              <a:buNone/>
            </a:pPr>
            <a:r>
              <a:rPr lang="en-US" sz="1662" dirty="0"/>
              <a:t>Employee Table is a Bag as below which has two tuples</a:t>
            </a:r>
          </a:p>
          <a:p>
            <a:pPr marL="0" lvl="1" indent="0">
              <a:lnSpc>
                <a:spcPct val="110000"/>
              </a:lnSpc>
              <a:buNone/>
            </a:pPr>
            <a:r>
              <a:rPr lang="en-US" sz="1754" b="1" dirty="0"/>
              <a:t>{(100, “joe Smith”, 30),(101, “Lee Chong”, “29”)}</a:t>
            </a:r>
          </a:p>
          <a:p>
            <a:pPr marL="0" lvl="1" indent="0">
              <a:lnSpc>
                <a:spcPct val="110000"/>
              </a:lnSpc>
              <a:buNone/>
            </a:pPr>
            <a:endParaRPr lang="en-US" sz="1662" dirty="0"/>
          </a:p>
          <a:p>
            <a:pPr lvl="1">
              <a:lnSpc>
                <a:spcPct val="110000"/>
              </a:lnSpc>
            </a:pPr>
            <a:endParaRPr lang="en-US" sz="1662" dirty="0"/>
          </a:p>
        </p:txBody>
      </p:sp>
      <p:sp>
        <p:nvSpPr>
          <p:cNvPr id="243" name="Shape 243"/>
          <p:cNvSpPr txBox="1">
            <a:spLocks noGrp="1"/>
          </p:cNvSpPr>
          <p:nvPr>
            <p:ph type="sldNum" sz="quarter" idx="12"/>
          </p:nvPr>
        </p:nvSpPr>
        <p:spPr>
          <a:prstGeom prst="rect">
            <a:avLst/>
          </a:prstGeom>
          <a:noFill/>
          <a:ln>
            <a:noFill/>
          </a:ln>
        </p:spPr>
        <p:txBody>
          <a:bodyPr vert="horz" lIns="84392" tIns="42185" rIns="84392" bIns="42185" rtlCol="0" anchor="ctr" anchorCtr="0">
            <a:noAutofit/>
          </a:bodyPr>
          <a:lstStyle/>
          <a:p>
            <a:pPr>
              <a:buSzPct val="25000"/>
            </a:pPr>
            <a:r>
              <a:rPr lang="en-US" dirty="0"/>
              <a:t> </a:t>
            </a: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File System Commands supported in Grunt shell</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788535"/>
            <a:ext cx="8229600" cy="4149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852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Pig Functions</a:t>
            </a:r>
          </a:p>
        </p:txBody>
      </p:sp>
      <p:sp>
        <p:nvSpPr>
          <p:cNvPr id="3" name="Content Placeholder 2"/>
          <p:cNvSpPr>
            <a:spLocks noGrp="1"/>
          </p:cNvSpPr>
          <p:nvPr>
            <p:ph idx="1"/>
          </p:nvPr>
        </p:nvSpPr>
        <p:spPr>
          <a:xfrm>
            <a:off x="457200" y="1066800"/>
            <a:ext cx="8229600" cy="5638800"/>
          </a:xfrm>
        </p:spPr>
        <p:txBody>
          <a:bodyPr>
            <a:noAutofit/>
          </a:bodyPr>
          <a:lstStyle/>
          <a:p>
            <a:pPr lvl="1"/>
            <a:r>
              <a:rPr lang="en-US" sz="1800" b="1" dirty="0"/>
              <a:t>Load/Store Functions</a:t>
            </a:r>
          </a:p>
          <a:p>
            <a:pPr lvl="2"/>
            <a:r>
              <a:rPr lang="en-US" sz="1800" dirty="0"/>
              <a:t>Load Data Sets</a:t>
            </a:r>
          </a:p>
          <a:p>
            <a:pPr lvl="2"/>
            <a:r>
              <a:rPr lang="en-US" sz="1800" dirty="0"/>
              <a:t>Store Data Sets to HDFS</a:t>
            </a:r>
          </a:p>
          <a:p>
            <a:pPr marL="225425" lvl="2" indent="0">
              <a:buNone/>
            </a:pPr>
            <a:endParaRPr lang="en-US" sz="1800" dirty="0"/>
          </a:p>
          <a:p>
            <a:pPr lvl="1"/>
            <a:r>
              <a:rPr lang="en-US" sz="1800" b="1" dirty="0"/>
              <a:t>Filter Function</a:t>
            </a:r>
          </a:p>
          <a:p>
            <a:pPr lvl="2"/>
            <a:r>
              <a:rPr lang="en-US" sz="1800" dirty="0"/>
              <a:t>Filter records based on condition</a:t>
            </a:r>
          </a:p>
          <a:p>
            <a:pPr marL="225425" lvl="2" indent="0">
              <a:buNone/>
            </a:pPr>
            <a:endParaRPr lang="en-US" sz="1800" dirty="0"/>
          </a:p>
          <a:p>
            <a:pPr lvl="1"/>
            <a:r>
              <a:rPr lang="en-US" sz="1800" b="1" dirty="0"/>
              <a:t>Eval Functions</a:t>
            </a:r>
          </a:p>
          <a:p>
            <a:pPr lvl="2"/>
            <a:r>
              <a:rPr lang="en-US" sz="1800" dirty="0"/>
              <a:t>Evaluate values like, Sum, Average, Max, Count </a:t>
            </a:r>
            <a:r>
              <a:rPr lang="en-US" sz="1800" dirty="0" err="1"/>
              <a:t>etc</a:t>
            </a:r>
            <a:endParaRPr lang="en-US" sz="1800" dirty="0"/>
          </a:p>
          <a:p>
            <a:pPr marL="225425" lvl="2" indent="0">
              <a:buNone/>
            </a:pPr>
            <a:endParaRPr lang="en-US" sz="1800" dirty="0"/>
          </a:p>
          <a:p>
            <a:pPr lvl="1"/>
            <a:r>
              <a:rPr lang="en-US" sz="1800" b="1" dirty="0"/>
              <a:t>Group By</a:t>
            </a:r>
          </a:p>
          <a:p>
            <a:pPr lvl="2"/>
            <a:r>
              <a:rPr lang="en-US" sz="1800" dirty="0"/>
              <a:t>Group by</a:t>
            </a:r>
          </a:p>
          <a:p>
            <a:pPr lvl="2"/>
            <a:r>
              <a:rPr lang="en-US" sz="1800" dirty="0" err="1"/>
              <a:t>Flattern</a:t>
            </a:r>
            <a:endParaRPr lang="en-US" sz="1800" dirty="0"/>
          </a:p>
          <a:p>
            <a:pPr marL="225425" lvl="2" indent="0">
              <a:buNone/>
            </a:pPr>
            <a:endParaRPr lang="en-US" sz="1800" dirty="0"/>
          </a:p>
          <a:p>
            <a:pPr lvl="1"/>
            <a:r>
              <a:rPr lang="en-US" sz="1800" b="1" dirty="0"/>
              <a:t>UDFs – User Defined Functions</a:t>
            </a:r>
          </a:p>
          <a:p>
            <a:pPr lvl="2"/>
            <a:r>
              <a:rPr lang="en-US" sz="1800" dirty="0"/>
              <a:t>Custom functions can be defined of either of three types – Load/Store, Eval or Filter</a:t>
            </a:r>
          </a:p>
        </p:txBody>
      </p:sp>
    </p:spTree>
    <p:extLst>
      <p:ext uri="{BB962C8B-B14F-4D97-AF65-F5344CB8AC3E}">
        <p14:creationId xmlns:p14="http://schemas.microsoft.com/office/powerpoint/2010/main" val="359450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Diagnostic operator</a:t>
            </a:r>
          </a:p>
        </p:txBody>
      </p:sp>
      <p:sp>
        <p:nvSpPr>
          <p:cNvPr id="3" name="Content Placeholder 2"/>
          <p:cNvSpPr>
            <a:spLocks noGrp="1"/>
          </p:cNvSpPr>
          <p:nvPr>
            <p:ph idx="1"/>
          </p:nvPr>
        </p:nvSpPr>
        <p:spPr/>
        <p:txBody>
          <a:bodyPr>
            <a:noAutofit/>
          </a:bodyPr>
          <a:lstStyle/>
          <a:p>
            <a:pPr marL="285750" indent="-285750"/>
            <a:r>
              <a:rPr lang="en-US" sz="1800" dirty="0"/>
              <a:t>Diagnostic operator supported by PIG.</a:t>
            </a:r>
          </a:p>
          <a:p>
            <a:pPr lvl="1"/>
            <a:r>
              <a:rPr lang="en-US" sz="1800" dirty="0"/>
              <a:t>DESCRIBE: Prints a relation’s schema.</a:t>
            </a:r>
          </a:p>
          <a:p>
            <a:pPr lvl="1"/>
            <a:r>
              <a:rPr lang="en-US" sz="1800" dirty="0"/>
              <a:t>EXPLAIN: Prints the logical, physical, and MapReduce execution plans of a relation.</a:t>
            </a:r>
          </a:p>
          <a:p>
            <a:pPr lvl="1"/>
            <a:r>
              <a:rPr lang="en-US" sz="1800" dirty="0"/>
              <a:t>ILLUSTRATE: Shows a sample execution of the logical plan.</a:t>
            </a:r>
          </a:p>
          <a:p>
            <a:endParaRPr lang="en-US" sz="1800" dirty="0"/>
          </a:p>
        </p:txBody>
      </p:sp>
    </p:spTree>
    <p:extLst>
      <p:ext uri="{BB962C8B-B14F-4D97-AF65-F5344CB8AC3E}">
        <p14:creationId xmlns:p14="http://schemas.microsoft.com/office/powerpoint/2010/main" val="24329254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Sensitivity</a:t>
            </a:r>
          </a:p>
        </p:txBody>
      </p:sp>
      <p:sp>
        <p:nvSpPr>
          <p:cNvPr id="3" name="Content Placeholder 2"/>
          <p:cNvSpPr>
            <a:spLocks noGrp="1"/>
          </p:cNvSpPr>
          <p:nvPr>
            <p:ph idx="1"/>
          </p:nvPr>
        </p:nvSpPr>
        <p:spPr/>
        <p:txBody>
          <a:bodyPr>
            <a:noAutofit/>
          </a:bodyPr>
          <a:lstStyle/>
          <a:p>
            <a:r>
              <a:rPr lang="en-US" sz="1800" dirty="0"/>
              <a:t>In the example below, note the following:</a:t>
            </a:r>
          </a:p>
          <a:p>
            <a:pPr lvl="1"/>
            <a:r>
              <a:rPr lang="en-US" sz="1800" dirty="0"/>
              <a:t>grunt&gt; A = load 'data' USING PigStorage() AS (f1:int, f2:int, f3:int);</a:t>
            </a:r>
          </a:p>
          <a:p>
            <a:pPr lvl="1"/>
            <a:r>
              <a:rPr lang="en-US" sz="1800" dirty="0"/>
              <a:t>grunt&gt; B = group A BY f1;</a:t>
            </a:r>
          </a:p>
          <a:p>
            <a:pPr lvl="1"/>
            <a:r>
              <a:rPr lang="en-US" sz="1800" dirty="0"/>
              <a:t>grunt&gt; C = foreach B generate COUNT ($0);</a:t>
            </a:r>
          </a:p>
          <a:p>
            <a:pPr lvl="1"/>
            <a:r>
              <a:rPr lang="en-US" sz="1800" dirty="0"/>
              <a:t>grunt&gt; dump C;</a:t>
            </a:r>
          </a:p>
          <a:p>
            <a:r>
              <a:rPr lang="en-US" sz="1800" dirty="0"/>
              <a:t>The names (aliases) of relations A, B, and C are case sensitive.</a:t>
            </a:r>
          </a:p>
          <a:p>
            <a:r>
              <a:rPr lang="en-US" sz="1800" dirty="0"/>
              <a:t>The names (aliases) of fields f1, f2, and f3 are case sensitive.</a:t>
            </a:r>
          </a:p>
          <a:p>
            <a:r>
              <a:rPr lang="en-US" sz="1800" dirty="0"/>
              <a:t>Function names PigStorage and COUNT are case sensitive.</a:t>
            </a:r>
          </a:p>
          <a:p>
            <a:r>
              <a:rPr lang="en-US" sz="1800" dirty="0"/>
              <a:t>Keywords LOAD, USING, AS, GROUP, BY, FOREACH, GENERATE, and DUMP are case insensitive. They can also be written as load, using, as, group, by, etc.</a:t>
            </a:r>
          </a:p>
        </p:txBody>
      </p:sp>
    </p:spTree>
    <p:extLst>
      <p:ext uri="{BB962C8B-B14F-4D97-AF65-F5344CB8AC3E}">
        <p14:creationId xmlns:p14="http://schemas.microsoft.com/office/powerpoint/2010/main" val="966655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1A44ACDD-69CB-4D1F-9A95-1582131BAA51}">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22697</TotalTime>
  <Words>2733</Words>
  <Application>Microsoft Office PowerPoint</Application>
  <PresentationFormat>On-screen Show (4:3)</PresentationFormat>
  <Paragraphs>291</Paragraphs>
  <Slides>27</Slides>
  <Notes>12</Notes>
  <HiddenSlides>0</HiddenSlides>
  <MMClips>0</MMClips>
  <ScaleCrop>false</ScaleCrop>
  <HeadingPairs>
    <vt:vector size="4" baseType="variant">
      <vt:variant>
        <vt:lpstr>Theme</vt:lpstr>
      </vt:variant>
      <vt:variant>
        <vt:i4>4</vt:i4>
      </vt:variant>
      <vt:variant>
        <vt:lpstr>Slide Titles</vt:lpstr>
      </vt:variant>
      <vt:variant>
        <vt:i4>27</vt:i4>
      </vt:variant>
    </vt:vector>
  </HeadingPairs>
  <TitlesOfParts>
    <vt:vector size="31" baseType="lpstr">
      <vt:lpstr>Office Theme</vt:lpstr>
      <vt:lpstr>1_Office Theme</vt:lpstr>
      <vt:lpstr>2_Office Theme</vt:lpstr>
      <vt:lpstr>3_Office Theme</vt:lpstr>
      <vt:lpstr>Apache PIG </vt:lpstr>
      <vt:lpstr>PIG Overview</vt:lpstr>
      <vt:lpstr>Pig Configuration</vt:lpstr>
      <vt:lpstr>Pig Execution modes</vt:lpstr>
      <vt:lpstr>Pig Latin Building Blocks</vt:lpstr>
      <vt:lpstr>File System Commands supported in Grunt shell</vt:lpstr>
      <vt:lpstr>Pig Functions</vt:lpstr>
      <vt:lpstr>Diagnostic operator</vt:lpstr>
      <vt:lpstr>Case Sensitivity</vt:lpstr>
      <vt:lpstr>LOAD/STORE Dataset in PIG</vt:lpstr>
      <vt:lpstr>PIG Relational Operators</vt:lpstr>
      <vt:lpstr>PIG Relational Operators</vt:lpstr>
      <vt:lpstr>PIG Relational Operators</vt:lpstr>
      <vt:lpstr>PIG Relational Operators</vt:lpstr>
      <vt:lpstr>PIG Relational Operators</vt:lpstr>
      <vt:lpstr>Eval Functions</vt:lpstr>
      <vt:lpstr>Replicate Join</vt:lpstr>
      <vt:lpstr>Skewed Joins</vt:lpstr>
      <vt:lpstr>Merge Join</vt:lpstr>
      <vt:lpstr>String Functions</vt:lpstr>
      <vt:lpstr>PIG with HCatalog</vt:lpstr>
      <vt:lpstr>PIG macro</vt:lpstr>
      <vt:lpstr>UDF</vt:lpstr>
      <vt:lpstr>Piggybank</vt:lpstr>
      <vt:lpstr>PIG Parameter substitution</vt:lpstr>
      <vt:lpstr>Performance Tuning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852</cp:revision>
  <dcterms:created xsi:type="dcterms:W3CDTF">2006-08-16T00:00:00Z</dcterms:created>
  <dcterms:modified xsi:type="dcterms:W3CDTF">2019-08-10T13:44:08Z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c89b645c-a1e2-4798-bb6e-1aa8ed1a25ec</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ies>
</file>