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25" r:id="rId3"/>
    <p:sldId id="340" r:id="rId4"/>
    <p:sldId id="339" r:id="rId5"/>
    <p:sldId id="327" r:id="rId6"/>
    <p:sldId id="341" r:id="rId7"/>
    <p:sldId id="333" r:id="rId8"/>
    <p:sldId id="335" r:id="rId9"/>
    <p:sldId id="336" r:id="rId10"/>
    <p:sldId id="337" r:id="rId11"/>
    <p:sldId id="338" r:id="rId12"/>
    <p:sldId id="343" r:id="rId13"/>
    <p:sldId id="344" r:id="rId14"/>
    <p:sldId id="294" r:id="rId15"/>
    <p:sldId id="330" r:id="rId16"/>
    <p:sldId id="329" r:id="rId17"/>
    <p:sldId id="295" r:id="rId18"/>
    <p:sldId id="331" r:id="rId19"/>
    <p:sldId id="297" r:id="rId20"/>
    <p:sldId id="342" r:id="rId21"/>
    <p:sldId id="332" r:id="rId22"/>
    <p:sldId id="301" r:id="rId23"/>
    <p:sldId id="303" r:id="rId24"/>
    <p:sldId id="305" r:id="rId25"/>
    <p:sldId id="33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71" autoAdjust="0"/>
  </p:normalViewPr>
  <p:slideViewPr>
    <p:cSldViewPr>
      <p:cViewPr varScale="1">
        <p:scale>
          <a:sx n="68" d="100"/>
          <a:sy n="68" d="100"/>
        </p:scale>
        <p:origin x="1428" y="72"/>
      </p:cViewPr>
      <p:guideLst>
        <p:guide orient="horz" pos="2160"/>
        <p:guide pos="2880"/>
      </p:guideLst>
    </p:cSldViewPr>
  </p:slideViewPr>
  <p:outlineViewPr>
    <p:cViewPr>
      <p:scale>
        <a:sx n="33" d="100"/>
        <a:sy n="33" d="100"/>
      </p:scale>
      <p:origin x="0" y="316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D3958-5956-4D00-8943-94284B59D28C}" type="datetimeFigureOut">
              <a:rPr lang="en-US" smtClean="0"/>
              <a:t>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9A227-2340-40B5-B814-D26B613CDDDE}" type="slidenum">
              <a:rPr lang="en-US" smtClean="0"/>
              <a:t>‹#›</a:t>
            </a:fld>
            <a:endParaRPr lang="en-US"/>
          </a:p>
        </p:txBody>
      </p:sp>
    </p:spTree>
    <p:extLst>
      <p:ext uri="{BB962C8B-B14F-4D97-AF65-F5344CB8AC3E}">
        <p14:creationId xmlns:p14="http://schemas.microsoft.com/office/powerpoint/2010/main" val="199529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1</a:t>
            </a:fld>
            <a:endParaRPr lang="en-US"/>
          </a:p>
        </p:txBody>
      </p:sp>
    </p:spTree>
    <p:extLst>
      <p:ext uri="{BB962C8B-B14F-4D97-AF65-F5344CB8AC3E}">
        <p14:creationId xmlns:p14="http://schemas.microsoft.com/office/powerpoint/2010/main" val="113255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2</a:t>
            </a:fld>
            <a:endParaRPr lang="en-US"/>
          </a:p>
        </p:txBody>
      </p:sp>
    </p:spTree>
    <p:extLst>
      <p:ext uri="{BB962C8B-B14F-4D97-AF65-F5344CB8AC3E}">
        <p14:creationId xmlns:p14="http://schemas.microsoft.com/office/powerpoint/2010/main" val="20793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3</a:t>
            </a:fld>
            <a:endParaRPr lang="en-US"/>
          </a:p>
        </p:txBody>
      </p:sp>
    </p:spTree>
    <p:extLst>
      <p:ext uri="{BB962C8B-B14F-4D97-AF65-F5344CB8AC3E}">
        <p14:creationId xmlns:p14="http://schemas.microsoft.com/office/powerpoint/2010/main" val="194751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59A227-2340-40B5-B814-D26B613CDDDE}" type="slidenum">
              <a:rPr lang="en-US" smtClean="0"/>
              <a:t>16</a:t>
            </a:fld>
            <a:endParaRPr lang="en-US"/>
          </a:p>
        </p:txBody>
      </p:sp>
    </p:spTree>
    <p:extLst>
      <p:ext uri="{BB962C8B-B14F-4D97-AF65-F5344CB8AC3E}">
        <p14:creationId xmlns:p14="http://schemas.microsoft.com/office/powerpoint/2010/main" val="34611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59A227-2340-40B5-B814-D26B613CDDDE}" type="slidenum">
              <a:rPr lang="en-US" smtClean="0"/>
              <a:t>17</a:t>
            </a:fld>
            <a:endParaRPr lang="en-US"/>
          </a:p>
        </p:txBody>
      </p:sp>
    </p:spTree>
    <p:extLst>
      <p:ext uri="{BB962C8B-B14F-4D97-AF65-F5344CB8AC3E}">
        <p14:creationId xmlns:p14="http://schemas.microsoft.com/office/powerpoint/2010/main" val="34611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No-SQL Databases</a:t>
            </a:r>
          </a:p>
        </p:txBody>
      </p:sp>
      <p:sp>
        <p:nvSpPr>
          <p:cNvPr id="4" name="Content Placeholder 3"/>
          <p:cNvSpPr>
            <a:spLocks noGrp="1"/>
          </p:cNvSpPr>
          <p:nvPr>
            <p:ph idx="1"/>
          </p:nvPr>
        </p:nvSpPr>
        <p:spPr>
          <a:xfrm>
            <a:off x="457200" y="838200"/>
            <a:ext cx="8153400" cy="4745915"/>
          </a:xfrm>
          <a:prstGeom prst="rect">
            <a:avLst/>
          </a:prstGeom>
        </p:spPr>
        <p:txBody>
          <a:bodyPr wrap="square">
            <a:spAutoFit/>
          </a:bodyPr>
          <a:lstStyle/>
          <a:p>
            <a:r>
              <a:rPr lang="en-US" sz="2400" dirty="0"/>
              <a:t>NoSQL refers to Not Only SQL databases</a:t>
            </a:r>
          </a:p>
          <a:p>
            <a:r>
              <a:rPr lang="en-US" sz="2400" dirty="0"/>
              <a:t>Next Generation Databases mostly addressing business problems; </a:t>
            </a:r>
            <a:r>
              <a:rPr lang="en-US" sz="2400" u="sng" dirty="0"/>
              <a:t>some of the points</a:t>
            </a:r>
            <a:r>
              <a:rPr lang="en-US" sz="2400" dirty="0"/>
              <a:t>: being </a:t>
            </a:r>
            <a:r>
              <a:rPr lang="en-US" sz="2400" b="1" dirty="0"/>
              <a:t>non-relational, distributed, open-source</a:t>
            </a:r>
            <a:r>
              <a:rPr lang="en-US" sz="2400" dirty="0"/>
              <a:t> and </a:t>
            </a:r>
            <a:r>
              <a:rPr lang="en-US" sz="2400" b="1" dirty="0"/>
              <a:t>horizontally scalable</a:t>
            </a:r>
            <a:r>
              <a:rPr lang="en-US" sz="2400" dirty="0"/>
              <a:t>.</a:t>
            </a:r>
          </a:p>
          <a:p>
            <a:r>
              <a:rPr lang="en-US" sz="2400" dirty="0"/>
              <a:t>The movement began early 2009 and is growing rapidly. </a:t>
            </a:r>
          </a:p>
          <a:p>
            <a:r>
              <a:rPr lang="en-US" sz="2400" dirty="0"/>
              <a:t>Main Characteristics:</a:t>
            </a:r>
          </a:p>
          <a:p>
            <a:pPr lvl="2"/>
            <a:r>
              <a:rPr lang="en-US" sz="1800" dirty="0"/>
              <a:t>Schema free</a:t>
            </a:r>
          </a:p>
          <a:p>
            <a:pPr lvl="2"/>
            <a:r>
              <a:rPr lang="en-US" sz="1800" dirty="0"/>
              <a:t>Easy replication support</a:t>
            </a:r>
          </a:p>
          <a:p>
            <a:pPr lvl="2"/>
            <a:r>
              <a:rPr lang="en-US" sz="1800" dirty="0"/>
              <a:t>Simple API</a:t>
            </a:r>
          </a:p>
          <a:p>
            <a:pPr lvl="2"/>
            <a:r>
              <a:rPr lang="en-US" sz="1800" dirty="0"/>
              <a:t>Eventually Consistent( Referred as BASE – Basically Available Eventually Consistent properties)</a:t>
            </a:r>
          </a:p>
          <a:p>
            <a:pPr lvl="2"/>
            <a:r>
              <a:rPr lang="en-US" sz="1800" dirty="0"/>
              <a:t>Huge Amount data</a:t>
            </a:r>
            <a:br>
              <a:rPr lang="en-US" sz="1800" dirty="0"/>
            </a:br>
            <a:endParaRPr lang="en-US" sz="1800" dirty="0"/>
          </a:p>
        </p:txBody>
      </p:sp>
    </p:spTree>
    <p:extLst>
      <p:ext uri="{BB962C8B-B14F-4D97-AF65-F5344CB8AC3E}">
        <p14:creationId xmlns:p14="http://schemas.microsoft.com/office/powerpoint/2010/main" val="184643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Components</a:t>
            </a:r>
          </a:p>
        </p:txBody>
      </p:sp>
      <p:sp>
        <p:nvSpPr>
          <p:cNvPr id="3" name="Content Placeholder 2"/>
          <p:cNvSpPr>
            <a:spLocks noGrp="1"/>
          </p:cNvSpPr>
          <p:nvPr>
            <p:ph idx="1"/>
          </p:nvPr>
        </p:nvSpPr>
        <p:spPr>
          <a:xfrm>
            <a:off x="457200" y="990600"/>
            <a:ext cx="8229600" cy="4983163"/>
          </a:xfrm>
        </p:spPr>
        <p:txBody>
          <a:bodyPr>
            <a:noAutofit/>
          </a:bodyPr>
          <a:lstStyle/>
          <a:p>
            <a:r>
              <a:rPr lang="en-US" sz="1800" dirty="0"/>
              <a:t>StoreFiles (HFile)</a:t>
            </a:r>
          </a:p>
          <a:p>
            <a:pPr lvl="1"/>
            <a:r>
              <a:rPr lang="en-US" sz="1800" dirty="0"/>
              <a:t>StoreFiles are where your data lives.</a:t>
            </a:r>
          </a:p>
          <a:p>
            <a:pPr lvl="1"/>
            <a:r>
              <a:rPr lang="en-US" sz="1800" dirty="0"/>
              <a:t>HBase has pluggable compression algorithm support that allows you to choose the best compression or none for the data stored in a particular column family. Supported compression algorithms as None, GZ, LZO or SNAPPY.</a:t>
            </a:r>
          </a:p>
          <a:p>
            <a:pPr lvl="1"/>
            <a:r>
              <a:rPr lang="en-US" sz="1800" dirty="0"/>
              <a:t>There are two types of compactions happens while storing HFiles.</a:t>
            </a:r>
          </a:p>
          <a:p>
            <a:pPr lvl="2"/>
            <a:r>
              <a:rPr lang="en-US" sz="1800" dirty="0"/>
              <a:t>Minor compactions will usually pick up a couple of the smaller adjacent StoreFiles and rewrite them as one. Minors do not drop deletes or expired cells, only major compactions do this. </a:t>
            </a:r>
          </a:p>
          <a:p>
            <a:pPr lvl="2"/>
            <a:r>
              <a:rPr lang="en-US" sz="1800" dirty="0"/>
              <a:t>Major compactions will usually have to be done manually on large systems, After a major compaction runs there will be a single StoreFile per Store, and this will help performance. </a:t>
            </a:r>
          </a:p>
          <a:p>
            <a:r>
              <a:rPr lang="en-US" sz="1800" dirty="0"/>
              <a:t>Hlog/WAL</a:t>
            </a:r>
          </a:p>
          <a:p>
            <a:pPr lvl="1"/>
            <a:r>
              <a:rPr lang="en-US" sz="1800" dirty="0"/>
              <a:t>where all logs are written about each record.</a:t>
            </a:r>
          </a:p>
        </p:txBody>
      </p:sp>
    </p:spTree>
    <p:extLst>
      <p:ext uri="{BB962C8B-B14F-4D97-AF65-F5344CB8AC3E}">
        <p14:creationId xmlns:p14="http://schemas.microsoft.com/office/powerpoint/2010/main" val="281195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a:t>Data Model</a:t>
            </a:r>
            <a:endParaRPr lang="en-US" dirty="0"/>
          </a:p>
        </p:txBody>
      </p:sp>
      <p:sp>
        <p:nvSpPr>
          <p:cNvPr id="3" name="Content Placeholder 2"/>
          <p:cNvSpPr>
            <a:spLocks noGrp="1"/>
          </p:cNvSpPr>
          <p:nvPr>
            <p:ph idx="1"/>
          </p:nvPr>
        </p:nvSpPr>
        <p:spPr>
          <a:xfrm>
            <a:off x="457200" y="990600"/>
            <a:ext cx="8229600" cy="5867400"/>
          </a:xfrm>
        </p:spPr>
        <p:txBody>
          <a:bodyPr>
            <a:noAutofit/>
          </a:bodyPr>
          <a:lstStyle/>
          <a:p>
            <a:r>
              <a:rPr lang="en-US" sz="1600" dirty="0"/>
              <a:t>Table</a:t>
            </a:r>
          </a:p>
          <a:p>
            <a:pPr lvl="1"/>
            <a:r>
              <a:rPr lang="en-US" sz="1600" dirty="0"/>
              <a:t>An HBase table consists of multiple rows.</a:t>
            </a:r>
          </a:p>
          <a:p>
            <a:r>
              <a:rPr lang="en-US" sz="1600" dirty="0"/>
              <a:t>Row</a:t>
            </a:r>
          </a:p>
          <a:p>
            <a:pPr lvl="1"/>
            <a:r>
              <a:rPr lang="en-US" sz="1600" dirty="0"/>
              <a:t>A row in HBase consists of a row key and one or more columns with values associated with them. Rows are sorted alphabetically by the row key as they are stored.</a:t>
            </a:r>
          </a:p>
          <a:p>
            <a:r>
              <a:rPr lang="en-US" sz="1600" dirty="0"/>
              <a:t>Column</a:t>
            </a:r>
          </a:p>
          <a:p>
            <a:pPr lvl="1"/>
            <a:r>
              <a:rPr lang="en-US" sz="1600" dirty="0"/>
              <a:t>A column in HBase consists of a column family and a column qualifier, which are delimited by a : (colon) character.</a:t>
            </a:r>
          </a:p>
          <a:p>
            <a:r>
              <a:rPr lang="en-US" sz="1600" dirty="0"/>
              <a:t>Column Family</a:t>
            </a:r>
          </a:p>
          <a:p>
            <a:pPr lvl="1"/>
            <a:r>
              <a:rPr lang="en-US" sz="1600" dirty="0"/>
              <a:t>Column families physically </a:t>
            </a:r>
            <a:r>
              <a:rPr lang="en-US" sz="1600" dirty="0" err="1"/>
              <a:t>colocate</a:t>
            </a:r>
            <a:r>
              <a:rPr lang="en-US" sz="1600" dirty="0"/>
              <a:t> a set of columns and their values, often for performance reasons. </a:t>
            </a:r>
          </a:p>
          <a:p>
            <a:r>
              <a:rPr lang="en-US" sz="1600" dirty="0"/>
              <a:t>Column Qualifier</a:t>
            </a:r>
          </a:p>
          <a:p>
            <a:pPr lvl="1"/>
            <a:r>
              <a:rPr lang="en-US" sz="1600" dirty="0"/>
              <a:t>A column qualifier is added to a column family to provide the index for a given piece of data. Column families are fixed at table creation, column qualifiers are mutable and may differ greatly between rows.</a:t>
            </a:r>
          </a:p>
          <a:p>
            <a:r>
              <a:rPr lang="en-US" sz="1600" dirty="0"/>
              <a:t>Cell</a:t>
            </a:r>
          </a:p>
          <a:p>
            <a:pPr lvl="1"/>
            <a:r>
              <a:rPr lang="en-US" sz="1600" dirty="0"/>
              <a:t>A cell is a combination of row, column family, and column qualifier, and contains a value and a timestamp.</a:t>
            </a:r>
          </a:p>
          <a:p>
            <a:r>
              <a:rPr lang="en-US" sz="1600" dirty="0"/>
              <a:t>Timestamp</a:t>
            </a:r>
          </a:p>
          <a:p>
            <a:pPr lvl="1"/>
            <a:r>
              <a:rPr lang="en-US" sz="1600" dirty="0"/>
              <a:t>A timestamp is written alongside each value, and is the identifier for a given version of a value.</a:t>
            </a:r>
          </a:p>
        </p:txBody>
      </p:sp>
    </p:spTree>
    <p:extLst>
      <p:ext uri="{BB962C8B-B14F-4D97-AF65-F5344CB8AC3E}">
        <p14:creationId xmlns:p14="http://schemas.microsoft.com/office/powerpoint/2010/main" val="195660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a:t>Row key design considerations</a:t>
            </a:r>
            <a:endParaRPr lang="en-US" dirty="0"/>
          </a:p>
        </p:txBody>
      </p:sp>
      <p:sp>
        <p:nvSpPr>
          <p:cNvPr id="3" name="Content Placeholder 2"/>
          <p:cNvSpPr>
            <a:spLocks noGrp="1"/>
          </p:cNvSpPr>
          <p:nvPr>
            <p:ph idx="1"/>
          </p:nvPr>
        </p:nvSpPr>
        <p:spPr>
          <a:xfrm>
            <a:off x="457200" y="990600"/>
            <a:ext cx="8229600" cy="1752600"/>
          </a:xfrm>
        </p:spPr>
        <p:txBody>
          <a:bodyPr>
            <a:noAutofit/>
          </a:bodyPr>
          <a:lstStyle/>
          <a:p>
            <a:pPr>
              <a:buFont typeface="Wingdings" pitchFamily="2" charset="2"/>
              <a:buChar char="§"/>
            </a:pPr>
            <a:r>
              <a:rPr lang="en-US" sz="1600" dirty="0"/>
              <a:t>Having an efficient HBase system is highly dependent on how you choose your row key, or primary key(for those still in the RDBMS mindset)</a:t>
            </a:r>
          </a:p>
          <a:p>
            <a:pPr>
              <a:buFont typeface="Wingdings" pitchFamily="2" charset="2"/>
              <a:buChar char="§"/>
            </a:pPr>
            <a:r>
              <a:rPr lang="en-US" sz="1600" dirty="0"/>
              <a:t>Choose keys that can allow your data to be distributed as evenly as you can for your usage</a:t>
            </a:r>
          </a:p>
          <a:p>
            <a:pPr>
              <a:buFont typeface="Wingdings" pitchFamily="2" charset="2"/>
              <a:buChar char="§"/>
            </a:pPr>
            <a:r>
              <a:rPr lang="en-US" sz="1600" dirty="0"/>
              <a:t>Hot spotting occurs when a large amount of client traffic is directed at one node, or only a few nodes, of a cluster. </a:t>
            </a:r>
          </a:p>
        </p:txBody>
      </p:sp>
      <p:pic>
        <p:nvPicPr>
          <p:cNvPr id="4" name="Picture 3">
            <a:extLst>
              <a:ext uri="{FF2B5EF4-FFF2-40B4-BE49-F238E27FC236}">
                <a16:creationId xmlns:a16="http://schemas.microsoft.com/office/drawing/2014/main" id="{8B3FB081-4EB7-4728-97B6-C454C7B23A41}"/>
              </a:ext>
            </a:extLst>
          </p:cNvPr>
          <p:cNvPicPr>
            <a:picLocks noChangeAspect="1"/>
          </p:cNvPicPr>
          <p:nvPr/>
        </p:nvPicPr>
        <p:blipFill>
          <a:blip r:embed="rId2"/>
          <a:stretch>
            <a:fillRect/>
          </a:stretch>
        </p:blipFill>
        <p:spPr>
          <a:xfrm>
            <a:off x="2428875" y="3124200"/>
            <a:ext cx="4286250" cy="3038475"/>
          </a:xfrm>
          <a:prstGeom prst="rect">
            <a:avLst/>
          </a:prstGeom>
        </p:spPr>
      </p:pic>
    </p:spTree>
    <p:extLst>
      <p:ext uri="{BB962C8B-B14F-4D97-AF65-F5344CB8AC3E}">
        <p14:creationId xmlns:p14="http://schemas.microsoft.com/office/powerpoint/2010/main" val="71525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Hbase Shell Commands</a:t>
            </a:r>
          </a:p>
        </p:txBody>
      </p:sp>
      <p:sp>
        <p:nvSpPr>
          <p:cNvPr id="3" name="Content Placeholder 2"/>
          <p:cNvSpPr>
            <a:spLocks noGrp="1"/>
          </p:cNvSpPr>
          <p:nvPr>
            <p:ph idx="1"/>
          </p:nvPr>
        </p:nvSpPr>
        <p:spPr>
          <a:xfrm>
            <a:off x="457200" y="1066800"/>
            <a:ext cx="8229600" cy="5334000"/>
          </a:xfrm>
        </p:spPr>
        <p:txBody>
          <a:bodyPr>
            <a:noAutofit/>
          </a:bodyPr>
          <a:lstStyle/>
          <a:p>
            <a:pPr marL="342900" lvl="1" indent="-342900">
              <a:buFont typeface="Arial" pitchFamily="34" charset="0"/>
              <a:buChar char="•"/>
            </a:pPr>
            <a:r>
              <a:rPr lang="en-US" sz="2000" dirty="0"/>
              <a:t>hbase&gt; status 'summary'</a:t>
            </a:r>
          </a:p>
          <a:p>
            <a:pPr marL="342900" lvl="1" indent="-342900">
              <a:buFont typeface="Arial" pitchFamily="34" charset="0"/>
              <a:buChar char="•"/>
            </a:pPr>
            <a:r>
              <a:rPr lang="en-US" sz="2000" dirty="0"/>
              <a:t>hbase&gt; version</a:t>
            </a:r>
          </a:p>
          <a:p>
            <a:pPr marL="342900" lvl="1" indent="-342900">
              <a:buFont typeface="Arial" pitchFamily="34" charset="0"/>
              <a:buChar char="•"/>
            </a:pPr>
            <a:r>
              <a:rPr lang="en-US" sz="2000" dirty="0"/>
              <a:t>hbase&gt; whoami</a:t>
            </a:r>
          </a:p>
          <a:p>
            <a:r>
              <a:rPr lang="en-US" sz="2000" dirty="0"/>
              <a:t>hbase&gt; list</a:t>
            </a:r>
          </a:p>
          <a:p>
            <a:r>
              <a:rPr lang="en-US" sz="2000" dirty="0"/>
              <a:t>Create table Command //create a table in database</a:t>
            </a:r>
          </a:p>
          <a:p>
            <a:pPr lvl="1"/>
            <a:r>
              <a:rPr lang="en-US" sz="2000" dirty="0"/>
              <a:t>create 'Retail', {NAME=&gt;'</a:t>
            </a:r>
            <a:r>
              <a:rPr lang="en-US" sz="2000" dirty="0" err="1"/>
              <a:t>CustInfo</a:t>
            </a:r>
            <a:r>
              <a:rPr lang="en-US" sz="2000" dirty="0"/>
              <a:t>'}, {NAME=&gt;'</a:t>
            </a:r>
            <a:r>
              <a:rPr lang="en-US" sz="2000" dirty="0" err="1"/>
              <a:t>BrandsPurchased</a:t>
            </a:r>
            <a:r>
              <a:rPr lang="en-US" sz="2000" dirty="0"/>
              <a:t>'}</a:t>
            </a:r>
          </a:p>
          <a:p>
            <a:r>
              <a:rPr lang="en-US" sz="2000" dirty="0"/>
              <a:t>Put //add a record in a table</a:t>
            </a:r>
          </a:p>
          <a:p>
            <a:pPr lvl="1"/>
            <a:r>
              <a:rPr lang="en-US" sz="2000" dirty="0"/>
              <a:t>Row1:</a:t>
            </a:r>
          </a:p>
          <a:p>
            <a:pPr lvl="1"/>
            <a:r>
              <a:rPr lang="en-US" sz="2000" dirty="0"/>
              <a:t>put 'Retail', '1042', '</a:t>
            </a:r>
            <a:r>
              <a:rPr lang="en-US" sz="2000" dirty="0" err="1"/>
              <a:t>CustInfo:name</a:t>
            </a:r>
            <a:r>
              <a:rPr lang="en-US" sz="2000" dirty="0"/>
              <a:t>', 'cust1'</a:t>
            </a:r>
          </a:p>
          <a:p>
            <a:pPr lvl="1"/>
            <a:r>
              <a:rPr lang="en-US" sz="2000" dirty="0"/>
              <a:t>put 'Retail', '1042', '</a:t>
            </a:r>
            <a:r>
              <a:rPr lang="en-US" sz="2000" dirty="0" err="1"/>
              <a:t>CustInfo:age</a:t>
            </a:r>
            <a:r>
              <a:rPr lang="en-US" sz="2000" dirty="0"/>
              <a:t>', 43</a:t>
            </a:r>
          </a:p>
          <a:p>
            <a:pPr lvl="1"/>
            <a:r>
              <a:rPr lang="en-US" sz="2000" dirty="0"/>
              <a:t>put 'Retail', '1042', 'BrandsPurchased:brand1', 43</a:t>
            </a:r>
          </a:p>
          <a:p>
            <a:pPr lvl="1"/>
            <a:r>
              <a:rPr lang="en-US" sz="2000" dirty="0"/>
              <a:t>put 'Retail', '1042', 'BrandsPurchased:brand2', 78</a:t>
            </a:r>
          </a:p>
          <a:p>
            <a:pPr lvl="1"/>
            <a:r>
              <a:rPr lang="en-US" sz="2000" dirty="0"/>
              <a:t>put 'Retail', '1042', 'BrandsPurchased:brand3', 29</a:t>
            </a:r>
          </a:p>
          <a:p>
            <a:pPr lvl="1"/>
            <a:r>
              <a:rPr lang="en-US" sz="2000" dirty="0"/>
              <a:t>put 'Retail', '1042', 'BrandsPurchased:brand4', 54</a:t>
            </a:r>
          </a:p>
        </p:txBody>
      </p:sp>
    </p:spTree>
    <p:extLst>
      <p:ext uri="{BB962C8B-B14F-4D97-AF65-F5344CB8AC3E}">
        <p14:creationId xmlns:p14="http://schemas.microsoft.com/office/powerpoint/2010/main" val="424572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Hbase Shell Commands</a:t>
            </a:r>
          </a:p>
        </p:txBody>
      </p:sp>
      <p:sp>
        <p:nvSpPr>
          <p:cNvPr id="3" name="Content Placeholder 2"/>
          <p:cNvSpPr>
            <a:spLocks noGrp="1"/>
          </p:cNvSpPr>
          <p:nvPr>
            <p:ph idx="1"/>
          </p:nvPr>
        </p:nvSpPr>
        <p:spPr>
          <a:xfrm>
            <a:off x="457200" y="1371600"/>
            <a:ext cx="8229600" cy="4525963"/>
          </a:xfrm>
        </p:spPr>
        <p:txBody>
          <a:bodyPr/>
          <a:lstStyle/>
          <a:p>
            <a:pPr marL="285750" lvl="1"/>
            <a:r>
              <a:rPr lang="en-US" sz="2000" dirty="0"/>
              <a:t>Row2:</a:t>
            </a:r>
          </a:p>
          <a:p>
            <a:pPr marL="285750" lvl="1"/>
            <a:r>
              <a:rPr lang="en-US" sz="2000" dirty="0"/>
              <a:t>put 'Retail', '1041', '</a:t>
            </a:r>
            <a:r>
              <a:rPr lang="en-US" sz="2000" dirty="0" err="1"/>
              <a:t>CustInfo:name</a:t>
            </a:r>
            <a:r>
              <a:rPr lang="en-US" sz="2000" dirty="0"/>
              <a:t>', 'cust2'</a:t>
            </a:r>
          </a:p>
          <a:p>
            <a:pPr marL="285750" lvl="1"/>
            <a:r>
              <a:rPr lang="en-US" sz="2000" dirty="0"/>
              <a:t>put 'Retail', '1041', '</a:t>
            </a:r>
            <a:r>
              <a:rPr lang="en-US" sz="2000" dirty="0" err="1"/>
              <a:t>CustInfo:age</a:t>
            </a:r>
            <a:r>
              <a:rPr lang="en-US" sz="2000" dirty="0"/>
              <a:t>', 41</a:t>
            </a:r>
          </a:p>
          <a:p>
            <a:pPr marL="285750" lvl="1"/>
            <a:r>
              <a:rPr lang="en-US" sz="2000" dirty="0"/>
              <a:t>put 'Retail', '1041', 'BrandsPurchased:brand1', 24</a:t>
            </a:r>
          </a:p>
          <a:p>
            <a:pPr marL="285750" lvl="1"/>
            <a:r>
              <a:rPr lang="en-US" sz="2000" dirty="0"/>
              <a:t>put 'Retail', '1041', 'BrandsPurchased:brand3', 73</a:t>
            </a:r>
          </a:p>
          <a:p>
            <a:pPr marL="285750" indent="-285750">
              <a:buFont typeface="Wingdings" pitchFamily="2" charset="2"/>
              <a:buChar char="Ø"/>
            </a:pPr>
            <a:r>
              <a:rPr lang="en-US" sz="2000" dirty="0"/>
              <a:t>Row3:</a:t>
            </a:r>
          </a:p>
          <a:p>
            <a:pPr marL="285750" indent="-285750">
              <a:buFont typeface="Wingdings" pitchFamily="2" charset="2"/>
              <a:buChar char="Ø"/>
            </a:pPr>
            <a:r>
              <a:rPr lang="en-US" sz="2000" dirty="0"/>
              <a:t>put 'Retail', '1043', '</a:t>
            </a:r>
            <a:r>
              <a:rPr lang="en-US" sz="2000" dirty="0" err="1"/>
              <a:t>CustInfo:name</a:t>
            </a:r>
            <a:r>
              <a:rPr lang="en-US" sz="2000" dirty="0"/>
              <a:t>', 'cust3'</a:t>
            </a:r>
          </a:p>
          <a:p>
            <a:pPr marL="285750" indent="-285750">
              <a:buFont typeface="Wingdings" pitchFamily="2" charset="2"/>
              <a:buChar char="Ø"/>
            </a:pPr>
            <a:r>
              <a:rPr lang="en-US" sz="2000" dirty="0"/>
              <a:t>put 'Retail', '1043', '</a:t>
            </a:r>
            <a:r>
              <a:rPr lang="en-US" sz="2000" dirty="0" err="1"/>
              <a:t>CustInfo:age</a:t>
            </a:r>
            <a:r>
              <a:rPr lang="en-US" sz="2000" dirty="0"/>
              <a:t>', 27</a:t>
            </a:r>
          </a:p>
          <a:p>
            <a:pPr marL="285750" indent="-285750">
              <a:buFont typeface="Wingdings" pitchFamily="2" charset="2"/>
              <a:buChar char="Ø"/>
            </a:pPr>
            <a:r>
              <a:rPr lang="en-US" sz="2000" dirty="0"/>
              <a:t>put 'Retail', '1043', 'BrandsPurchased:brand1', 53</a:t>
            </a:r>
          </a:p>
          <a:p>
            <a:pPr marL="285750" indent="-285750">
              <a:buFont typeface="Wingdings" pitchFamily="2" charset="2"/>
              <a:buChar char="Ø"/>
            </a:pPr>
            <a:r>
              <a:rPr lang="en-US" sz="2000" dirty="0"/>
              <a:t>put 'Retail', '1043', 'BrandsPurchased:brand5', 21</a:t>
            </a:r>
          </a:p>
          <a:p>
            <a:pPr marL="285750" indent="-285750">
              <a:buFont typeface="Wingdings" pitchFamily="2" charset="2"/>
              <a:buChar char="Ø"/>
            </a:pPr>
            <a:r>
              <a:rPr lang="en-US" sz="2000" dirty="0"/>
              <a:t>put 'Retail', '1043', 'BrandsPurchased:brand3', 56</a:t>
            </a:r>
          </a:p>
          <a:p>
            <a:pPr marL="285750" indent="-285750">
              <a:buFont typeface="Wingdings" pitchFamily="2" charset="2"/>
              <a:buChar char="Ø"/>
            </a:pPr>
            <a:r>
              <a:rPr lang="en-US" sz="2000" dirty="0"/>
              <a:t>put 'Retail', '1043', 'BrandsPurchased:brand7', 32</a:t>
            </a:r>
          </a:p>
          <a:p>
            <a:pPr lvl="1"/>
            <a:endParaRPr lang="en-US" sz="1400" dirty="0"/>
          </a:p>
          <a:p>
            <a:endParaRPr lang="en-US" dirty="0"/>
          </a:p>
        </p:txBody>
      </p:sp>
    </p:spTree>
    <p:extLst>
      <p:ext uri="{BB962C8B-B14F-4D97-AF65-F5344CB8AC3E}">
        <p14:creationId xmlns:p14="http://schemas.microsoft.com/office/powerpoint/2010/main" val="135608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634"/>
            <a:ext cx="8229600" cy="991366"/>
          </a:xfrm>
        </p:spPr>
        <p:txBody>
          <a:bodyPr>
            <a:normAutofit/>
          </a:bodyPr>
          <a:lstStyle/>
          <a:p>
            <a:r>
              <a:rPr lang="en-US" dirty="0"/>
              <a:t>Hbase Shell Commands</a:t>
            </a:r>
          </a:p>
        </p:txBody>
      </p:sp>
      <p:sp>
        <p:nvSpPr>
          <p:cNvPr id="4" name="Rectangle 3"/>
          <p:cNvSpPr/>
          <p:nvPr/>
        </p:nvSpPr>
        <p:spPr>
          <a:xfrm>
            <a:off x="533400" y="1295400"/>
            <a:ext cx="8001000" cy="4462760"/>
          </a:xfrm>
          <a:prstGeom prst="rect">
            <a:avLst/>
          </a:prstGeom>
        </p:spPr>
        <p:txBody>
          <a:bodyPr wrap="square">
            <a:spAutoFit/>
          </a:bodyPr>
          <a:lstStyle/>
          <a:p>
            <a:pPr marL="285750" indent="-285750">
              <a:spcBef>
                <a:spcPct val="20000"/>
              </a:spcBef>
              <a:buFont typeface="Wingdings" pitchFamily="2" charset="2"/>
              <a:buChar char="Ø"/>
            </a:pPr>
            <a:r>
              <a:rPr lang="en-US" sz="2000" dirty="0"/>
              <a:t>Row4:</a:t>
            </a:r>
          </a:p>
          <a:p>
            <a:pPr marL="285750" indent="-285750">
              <a:spcBef>
                <a:spcPct val="20000"/>
              </a:spcBef>
              <a:buFont typeface="Wingdings" pitchFamily="2" charset="2"/>
              <a:buChar char="Ø"/>
            </a:pPr>
            <a:r>
              <a:rPr lang="en-US" sz="2000" dirty="0"/>
              <a:t>put 'Retail', '1044', '</a:t>
            </a:r>
            <a:r>
              <a:rPr lang="en-US" sz="2000" dirty="0" err="1"/>
              <a:t>CustInfo:name</a:t>
            </a:r>
            <a:r>
              <a:rPr lang="en-US" sz="2000" dirty="0"/>
              <a:t>', 'cust4'</a:t>
            </a:r>
          </a:p>
          <a:p>
            <a:pPr marL="285750" indent="-285750">
              <a:spcBef>
                <a:spcPct val="20000"/>
              </a:spcBef>
              <a:buFont typeface="Wingdings" pitchFamily="2" charset="2"/>
              <a:buChar char="Ø"/>
            </a:pPr>
            <a:r>
              <a:rPr lang="en-US" sz="2000" dirty="0"/>
              <a:t>put 'Retail', '1044', '</a:t>
            </a:r>
            <a:r>
              <a:rPr lang="en-US" sz="2000" dirty="0" err="1"/>
              <a:t>CustInfo:age</a:t>
            </a:r>
            <a:r>
              <a:rPr lang="en-US" sz="2000" dirty="0"/>
              <a:t>', 53</a:t>
            </a:r>
          </a:p>
          <a:p>
            <a:pPr marL="285750" indent="-285750">
              <a:spcBef>
                <a:spcPct val="20000"/>
              </a:spcBef>
              <a:buFont typeface="Wingdings" pitchFamily="2" charset="2"/>
              <a:buChar char="Ø"/>
            </a:pPr>
            <a:r>
              <a:rPr lang="en-US" sz="2000" dirty="0"/>
              <a:t>put 'Retail', '1044', 'BrandsPurchased:brand2', 98</a:t>
            </a:r>
          </a:p>
          <a:p>
            <a:pPr marL="285750" indent="-285750">
              <a:spcBef>
                <a:spcPct val="20000"/>
              </a:spcBef>
              <a:buFont typeface="Wingdings" pitchFamily="2" charset="2"/>
              <a:buChar char="Ø"/>
            </a:pPr>
            <a:r>
              <a:rPr lang="en-US" sz="2000" dirty="0"/>
              <a:t>put 'Retail', '1044', 'BrandsPurchased:brand3', 15</a:t>
            </a:r>
          </a:p>
          <a:p>
            <a:pPr marL="285750" indent="-285750">
              <a:spcBef>
                <a:spcPct val="20000"/>
              </a:spcBef>
              <a:buFont typeface="Wingdings" pitchFamily="2" charset="2"/>
              <a:buChar char="Ø"/>
            </a:pPr>
            <a:r>
              <a:rPr lang="en-US" sz="2000" dirty="0"/>
              <a:t>Row5:</a:t>
            </a:r>
          </a:p>
          <a:p>
            <a:pPr marL="285750" indent="-285750">
              <a:spcBef>
                <a:spcPct val="20000"/>
              </a:spcBef>
              <a:buFont typeface="Wingdings" pitchFamily="2" charset="2"/>
              <a:buChar char="Ø"/>
            </a:pPr>
            <a:r>
              <a:rPr lang="en-US" sz="2000" dirty="0"/>
              <a:t>put 'Retail', '1045', '</a:t>
            </a:r>
            <a:r>
              <a:rPr lang="en-US" sz="2000" dirty="0" err="1"/>
              <a:t>CustInfo:name</a:t>
            </a:r>
            <a:r>
              <a:rPr lang="en-US" sz="2000" dirty="0"/>
              <a:t>', 'cust5'</a:t>
            </a:r>
          </a:p>
          <a:p>
            <a:pPr marL="285750" indent="-285750">
              <a:spcBef>
                <a:spcPct val="20000"/>
              </a:spcBef>
              <a:buFont typeface="Wingdings" pitchFamily="2" charset="2"/>
              <a:buChar char="Ø"/>
            </a:pPr>
            <a:r>
              <a:rPr lang="en-US" sz="2000" dirty="0"/>
              <a:t>put 'Retail', '1045', '</a:t>
            </a:r>
            <a:r>
              <a:rPr lang="en-US" sz="2000" dirty="0" err="1"/>
              <a:t>CustInfo:age</a:t>
            </a:r>
            <a:r>
              <a:rPr lang="en-US" sz="2000" dirty="0"/>
              <a:t>', 19</a:t>
            </a:r>
          </a:p>
          <a:p>
            <a:pPr marL="285750" indent="-285750">
              <a:spcBef>
                <a:spcPct val="20000"/>
              </a:spcBef>
              <a:buFont typeface="Wingdings" pitchFamily="2" charset="2"/>
              <a:buChar char="Ø"/>
            </a:pPr>
            <a:r>
              <a:rPr lang="en-US" sz="2000" dirty="0"/>
              <a:t>put 'Retail', '1045', 'BrandsPurchased:brand1', 98</a:t>
            </a:r>
          </a:p>
          <a:p>
            <a:pPr marL="285750" indent="-285750">
              <a:spcBef>
                <a:spcPct val="20000"/>
              </a:spcBef>
              <a:buFont typeface="Wingdings" pitchFamily="2" charset="2"/>
              <a:buChar char="Ø"/>
            </a:pPr>
            <a:r>
              <a:rPr lang="en-US" sz="2000" dirty="0"/>
              <a:t>put 'Retail', '1045', 'BrandsPurchased:brand2', 44</a:t>
            </a:r>
          </a:p>
          <a:p>
            <a:pPr marL="285750" indent="-285750">
              <a:spcBef>
                <a:spcPct val="20000"/>
              </a:spcBef>
              <a:buFont typeface="Wingdings" pitchFamily="2" charset="2"/>
              <a:buChar char="Ø"/>
            </a:pPr>
            <a:r>
              <a:rPr lang="en-US" sz="2000" dirty="0"/>
              <a:t>put 'Retail', '1045', 'BrandsPurchased:brand3', 12</a:t>
            </a:r>
          </a:p>
          <a:p>
            <a:pPr marL="285750" indent="-285750">
              <a:spcBef>
                <a:spcPct val="20000"/>
              </a:spcBef>
              <a:buFont typeface="Wingdings" pitchFamily="2" charset="2"/>
              <a:buChar char="Ø"/>
            </a:pPr>
            <a:endParaRPr lang="en-US" sz="2000" dirty="0"/>
          </a:p>
        </p:txBody>
      </p:sp>
    </p:spTree>
    <p:extLst>
      <p:ext uri="{BB962C8B-B14F-4D97-AF65-F5344CB8AC3E}">
        <p14:creationId xmlns:p14="http://schemas.microsoft.com/office/powerpoint/2010/main" val="115297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Hbase Shell Commands</a:t>
            </a:r>
          </a:p>
        </p:txBody>
      </p:sp>
      <p:sp>
        <p:nvSpPr>
          <p:cNvPr id="3" name="Content Placeholder 2"/>
          <p:cNvSpPr>
            <a:spLocks noGrp="1"/>
          </p:cNvSpPr>
          <p:nvPr>
            <p:ph idx="1"/>
          </p:nvPr>
        </p:nvSpPr>
        <p:spPr>
          <a:xfrm>
            <a:off x="457200" y="1295400"/>
            <a:ext cx="8229600" cy="5410200"/>
          </a:xfrm>
        </p:spPr>
        <p:txBody>
          <a:bodyPr>
            <a:noAutofit/>
          </a:bodyPr>
          <a:lstStyle/>
          <a:p>
            <a:r>
              <a:rPr lang="en-US" sz="2000" dirty="0"/>
              <a:t>count 'Retail' //Number of records:</a:t>
            </a:r>
          </a:p>
          <a:p>
            <a:r>
              <a:rPr lang="en-US" sz="2000" dirty="0"/>
              <a:t>SCAN Command //retrieve a set of records from a table</a:t>
            </a:r>
          </a:p>
          <a:p>
            <a:pPr lvl="1"/>
            <a:r>
              <a:rPr lang="en-US" sz="2000" dirty="0"/>
              <a:t>scan 'Retail'</a:t>
            </a:r>
          </a:p>
          <a:p>
            <a:pPr lvl="1"/>
            <a:r>
              <a:rPr lang="en-US" sz="2000" dirty="0"/>
              <a:t>scan 'Retail',{STARTROW=&gt;'1043'}</a:t>
            </a:r>
          </a:p>
          <a:p>
            <a:pPr lvl="1"/>
            <a:r>
              <a:rPr lang="en-US" sz="2000" dirty="0"/>
              <a:t>scan 'Retail',{STOPROW=&gt;'1043'}</a:t>
            </a:r>
          </a:p>
          <a:p>
            <a:pPr lvl="1"/>
            <a:r>
              <a:rPr lang="en-US" sz="2000" dirty="0"/>
              <a:t>scan 'Retail', {STARTROW=&gt; '1042', STOPROW=&gt; '1044'}</a:t>
            </a:r>
          </a:p>
          <a:p>
            <a:pPr lvl="1"/>
            <a:r>
              <a:rPr lang="en-US" sz="2000" dirty="0"/>
              <a:t>scan 'Retail',{COLUMNS=&gt;'</a:t>
            </a:r>
            <a:r>
              <a:rPr lang="en-US" sz="2000" dirty="0" err="1"/>
              <a:t>CustInfo:name</a:t>
            </a:r>
            <a:r>
              <a:rPr lang="en-US" sz="2000" dirty="0"/>
              <a:t>',STARTROW=&gt;'1042',STOPROW=&gt;'1044'}</a:t>
            </a:r>
          </a:p>
          <a:p>
            <a:r>
              <a:rPr lang="en-US" sz="2000" dirty="0"/>
              <a:t>Get Command //retrieve a record from a table</a:t>
            </a:r>
          </a:p>
          <a:p>
            <a:pPr lvl="1"/>
            <a:r>
              <a:rPr lang="en-US" sz="2000" dirty="0"/>
              <a:t>get 'Retail','1045'</a:t>
            </a:r>
          </a:p>
          <a:p>
            <a:pPr lvl="1"/>
            <a:r>
              <a:rPr lang="en-US" sz="2000" dirty="0"/>
              <a:t>get 'Retail', '1045', COLUMN=&gt;['BrandsPurchased:brand3', 'BrandsPurchased:brand2', 'BrandsPurchased:brand1']</a:t>
            </a:r>
          </a:p>
          <a:p>
            <a:pPr lvl="1"/>
            <a:r>
              <a:rPr lang="en-US" sz="2000" dirty="0"/>
              <a:t>get 'Retail', '1045', {COLUMN =&gt; ['BrandsPurchased:brand3'],VERSIONS =&gt; 1}</a:t>
            </a:r>
          </a:p>
        </p:txBody>
      </p:sp>
    </p:spTree>
    <p:extLst>
      <p:ext uri="{BB962C8B-B14F-4D97-AF65-F5344CB8AC3E}">
        <p14:creationId xmlns:p14="http://schemas.microsoft.com/office/powerpoint/2010/main" val="424572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Hbase Shell Commands</a:t>
            </a:r>
          </a:p>
        </p:txBody>
      </p:sp>
      <p:sp>
        <p:nvSpPr>
          <p:cNvPr id="3" name="Content Placeholder 2"/>
          <p:cNvSpPr>
            <a:spLocks noGrp="1"/>
          </p:cNvSpPr>
          <p:nvPr>
            <p:ph idx="1"/>
          </p:nvPr>
        </p:nvSpPr>
        <p:spPr>
          <a:xfrm>
            <a:off x="457200" y="1295400"/>
            <a:ext cx="8229600" cy="5410200"/>
          </a:xfrm>
        </p:spPr>
        <p:txBody>
          <a:bodyPr>
            <a:noAutofit/>
          </a:bodyPr>
          <a:lstStyle/>
          <a:p>
            <a:r>
              <a:rPr lang="en-US" sz="2000" dirty="0"/>
              <a:t>Alter Command //Alter a table (add or delete column family)</a:t>
            </a:r>
          </a:p>
          <a:p>
            <a:pPr lvl="1"/>
            <a:r>
              <a:rPr lang="en-US" sz="2000" dirty="0"/>
              <a:t>alter 'Retail', {NAME =&gt; '</a:t>
            </a:r>
            <a:r>
              <a:rPr lang="en-US" sz="2000" dirty="0" err="1"/>
              <a:t>dept</a:t>
            </a:r>
            <a:r>
              <a:rPr lang="en-US" sz="2000" dirty="0"/>
              <a:t>', VERSIONS =&gt; 5} //add column family with 5 cell VERSIONS</a:t>
            </a:r>
          </a:p>
          <a:p>
            <a:pPr lvl="1"/>
            <a:r>
              <a:rPr lang="en-US" sz="2000" dirty="0"/>
              <a:t>hbase&gt; alter 't1', {NAME =&gt; 'f1', METHOD =&gt; 'delete'}  or</a:t>
            </a:r>
          </a:p>
          <a:p>
            <a:pPr lvl="1"/>
            <a:r>
              <a:rPr lang="en-US" sz="2000" dirty="0"/>
              <a:t>hbase&gt; alter 't1', 'delete' =&gt; 'f1' // To delete the 'f1' column family in table 't1', </a:t>
            </a:r>
          </a:p>
          <a:p>
            <a:r>
              <a:rPr lang="en-US" sz="2000" dirty="0"/>
              <a:t>update records</a:t>
            </a:r>
          </a:p>
          <a:p>
            <a:pPr lvl="1"/>
            <a:r>
              <a:rPr lang="en-US" sz="2000" dirty="0"/>
              <a:t>get 'Retail', '1045',COLUMN=&gt;['BrandsPurchased:brand3']</a:t>
            </a:r>
          </a:p>
          <a:p>
            <a:pPr lvl="1"/>
            <a:r>
              <a:rPr lang="en-US" sz="2000" dirty="0"/>
              <a:t>put 'Retail', '1045', 'BrandsPurchased:brand3', 15</a:t>
            </a:r>
          </a:p>
          <a:p>
            <a:pPr lvl="1"/>
            <a:r>
              <a:rPr lang="en-US" sz="2000" dirty="0"/>
              <a:t>get 'Retail', '1045',COLUMN=&gt;['BrandsPurchased:brand3']</a:t>
            </a:r>
          </a:p>
          <a:p>
            <a:r>
              <a:rPr lang="en-US" sz="2000" dirty="0"/>
              <a:t>delete/deleteall  Command //delete a entire row or a column, or a cell from a table</a:t>
            </a:r>
          </a:p>
          <a:p>
            <a:pPr lvl="1"/>
            <a:r>
              <a:rPr lang="en-US" sz="2000" dirty="0"/>
              <a:t>delete 'Retail', '1045','BrandsPurchased:brand3'</a:t>
            </a:r>
          </a:p>
          <a:p>
            <a:pPr lvl="1"/>
            <a:r>
              <a:rPr lang="en-US" sz="2000" dirty="0"/>
              <a:t>deleteall 'Retail', '1045'</a:t>
            </a:r>
          </a:p>
          <a:p>
            <a:pPr lvl="1"/>
            <a:endParaRPr lang="en-US" sz="2000" dirty="0"/>
          </a:p>
        </p:txBody>
      </p:sp>
    </p:spTree>
    <p:extLst>
      <p:ext uri="{BB962C8B-B14F-4D97-AF65-F5344CB8AC3E}">
        <p14:creationId xmlns:p14="http://schemas.microsoft.com/office/powerpoint/2010/main" val="97215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a:t>Hbase Shell Commands</a:t>
            </a:r>
          </a:p>
        </p:txBody>
      </p:sp>
      <p:sp>
        <p:nvSpPr>
          <p:cNvPr id="3" name="Content Placeholder 2"/>
          <p:cNvSpPr>
            <a:spLocks noGrp="1"/>
          </p:cNvSpPr>
          <p:nvPr>
            <p:ph idx="1"/>
          </p:nvPr>
        </p:nvSpPr>
        <p:spPr>
          <a:xfrm>
            <a:off x="457200" y="1219200"/>
            <a:ext cx="8229600" cy="5105400"/>
          </a:xfrm>
        </p:spPr>
        <p:txBody>
          <a:bodyPr>
            <a:noAutofit/>
          </a:bodyPr>
          <a:lstStyle/>
          <a:p>
            <a:r>
              <a:rPr lang="en-US" sz="2000" dirty="0"/>
              <a:t>truncate :Disables, drops and recreates the specified table.</a:t>
            </a:r>
          </a:p>
          <a:p>
            <a:pPr lvl="1"/>
            <a:r>
              <a:rPr lang="en-US" sz="2000" dirty="0"/>
              <a:t>truncate 'Retail'</a:t>
            </a:r>
          </a:p>
          <a:p>
            <a:r>
              <a:rPr lang="en-US" sz="2000" dirty="0"/>
              <a:t>Disable and enable Commands //Disable/enable the named table</a:t>
            </a:r>
          </a:p>
          <a:p>
            <a:pPr lvl="1"/>
            <a:r>
              <a:rPr lang="en-US" sz="2000" dirty="0"/>
              <a:t>disable 'Retail'</a:t>
            </a:r>
          </a:p>
          <a:p>
            <a:pPr lvl="1"/>
            <a:r>
              <a:rPr lang="en-US" sz="2000" dirty="0" err="1"/>
              <a:t>is_disabled</a:t>
            </a:r>
            <a:r>
              <a:rPr lang="en-US" sz="2000" dirty="0"/>
              <a:t> 'Retail'  //Verifies Is named table disabled</a:t>
            </a:r>
          </a:p>
          <a:p>
            <a:r>
              <a:rPr lang="en-US" sz="2000" dirty="0"/>
              <a:t>Drop the named table. Table must first be disabled</a:t>
            </a:r>
          </a:p>
          <a:p>
            <a:pPr lvl="1"/>
            <a:r>
              <a:rPr lang="en-US" sz="2000" dirty="0"/>
              <a:t>drop 'Retail'</a:t>
            </a:r>
          </a:p>
          <a:p>
            <a:r>
              <a:rPr lang="en-US" sz="2000" dirty="0"/>
              <a:t>Start enable of named table</a:t>
            </a:r>
          </a:p>
          <a:p>
            <a:pPr lvl="1"/>
            <a:r>
              <a:rPr lang="en-US" sz="2000" dirty="0"/>
              <a:t>enable 'Retail'</a:t>
            </a:r>
          </a:p>
        </p:txBody>
      </p:sp>
    </p:spTree>
    <p:extLst>
      <p:ext uri="{BB962C8B-B14F-4D97-AF65-F5344CB8AC3E}">
        <p14:creationId xmlns:p14="http://schemas.microsoft.com/office/powerpoint/2010/main" val="424572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dirty="0" err="1"/>
              <a:t>Hbase</a:t>
            </a:r>
            <a:r>
              <a:rPr lang="en-US" dirty="0"/>
              <a:t> </a:t>
            </a:r>
            <a:r>
              <a:rPr lang="en-IN" dirty="0" err="1"/>
              <a:t>Catalog</a:t>
            </a:r>
            <a:r>
              <a:rPr lang="en-IN" dirty="0"/>
              <a:t> Tables</a:t>
            </a:r>
            <a:endParaRPr lang="en-US" dirty="0"/>
          </a:p>
        </p:txBody>
      </p:sp>
      <p:sp>
        <p:nvSpPr>
          <p:cNvPr id="3" name="Content Placeholder 2"/>
          <p:cNvSpPr>
            <a:spLocks noGrp="1"/>
          </p:cNvSpPr>
          <p:nvPr>
            <p:ph idx="1"/>
          </p:nvPr>
        </p:nvSpPr>
        <p:spPr>
          <a:xfrm>
            <a:off x="457200" y="1219200"/>
            <a:ext cx="8229600" cy="5105400"/>
          </a:xfrm>
        </p:spPr>
        <p:txBody>
          <a:bodyPr>
            <a:noAutofit/>
          </a:bodyPr>
          <a:lstStyle/>
          <a:p>
            <a:r>
              <a:rPr lang="en-US" sz="2000" dirty="0"/>
              <a:t>The </a:t>
            </a:r>
            <a:r>
              <a:rPr lang="en-US" sz="2000" dirty="0" err="1"/>
              <a:t>hbase:meta</a:t>
            </a:r>
            <a:r>
              <a:rPr lang="en-US" sz="2000" dirty="0"/>
              <a:t> table (previously called .META.) keeps a list of all regions in the system, and the location of </a:t>
            </a:r>
            <a:r>
              <a:rPr lang="en-US" sz="2000" dirty="0" err="1"/>
              <a:t>hbase:meta</a:t>
            </a:r>
            <a:r>
              <a:rPr lang="en-US" sz="2000" dirty="0"/>
              <a:t> is stored in </a:t>
            </a:r>
            <a:r>
              <a:rPr lang="en-US" sz="2000" dirty="0" err="1"/>
              <a:t>ZooKeeper</a:t>
            </a:r>
            <a:r>
              <a:rPr lang="en-US" sz="2000" dirty="0"/>
              <a:t>.</a:t>
            </a:r>
          </a:p>
          <a:p>
            <a:r>
              <a:rPr lang="en-US" sz="2000" dirty="0"/>
              <a:t>The </a:t>
            </a:r>
            <a:r>
              <a:rPr lang="en-US" sz="2000" dirty="0" err="1"/>
              <a:t>hbase:meta</a:t>
            </a:r>
            <a:r>
              <a:rPr lang="en-US" sz="2000" dirty="0"/>
              <a:t> table structure is as follows:</a:t>
            </a:r>
          </a:p>
          <a:p>
            <a:r>
              <a:rPr lang="en-US" sz="2000" dirty="0"/>
              <a:t>Key</a:t>
            </a:r>
          </a:p>
          <a:p>
            <a:pPr lvl="1"/>
            <a:r>
              <a:rPr lang="en-US" sz="1600" dirty="0"/>
              <a:t>Region key of the format ([table],[region start key],[region id])</a:t>
            </a:r>
          </a:p>
          <a:p>
            <a:r>
              <a:rPr lang="en-US" sz="2000" dirty="0"/>
              <a:t>Values</a:t>
            </a:r>
          </a:p>
          <a:p>
            <a:pPr lvl="1"/>
            <a:r>
              <a:rPr lang="en-US" sz="1600" dirty="0" err="1"/>
              <a:t>info:regioninfo</a:t>
            </a:r>
            <a:r>
              <a:rPr lang="en-US" sz="1600" dirty="0"/>
              <a:t> (serialized </a:t>
            </a:r>
            <a:r>
              <a:rPr lang="en-US" sz="1600" dirty="0" err="1"/>
              <a:t>HRegionInfo</a:t>
            </a:r>
            <a:r>
              <a:rPr lang="en-US" sz="1600" dirty="0"/>
              <a:t> instance for this region)</a:t>
            </a:r>
          </a:p>
          <a:p>
            <a:pPr lvl="1"/>
            <a:r>
              <a:rPr lang="en-US" sz="1600" dirty="0" err="1"/>
              <a:t>info:server</a:t>
            </a:r>
            <a:r>
              <a:rPr lang="en-US" sz="1600" dirty="0"/>
              <a:t> (</a:t>
            </a:r>
            <a:r>
              <a:rPr lang="en-US" sz="1600" dirty="0" err="1"/>
              <a:t>server:port</a:t>
            </a:r>
            <a:r>
              <a:rPr lang="en-US" sz="1600" dirty="0"/>
              <a:t> of the </a:t>
            </a:r>
            <a:r>
              <a:rPr lang="en-US" sz="1600" dirty="0" err="1"/>
              <a:t>RegionServer</a:t>
            </a:r>
            <a:r>
              <a:rPr lang="en-US" sz="1600" dirty="0"/>
              <a:t> containing this region)</a:t>
            </a:r>
          </a:p>
          <a:p>
            <a:pPr lvl="1"/>
            <a:r>
              <a:rPr lang="en-US" sz="1600" dirty="0" err="1"/>
              <a:t>info:serverstartcode</a:t>
            </a:r>
            <a:r>
              <a:rPr lang="en-US" sz="1600" dirty="0"/>
              <a:t> (start-time of the </a:t>
            </a:r>
            <a:r>
              <a:rPr lang="en-US" sz="1600" dirty="0" err="1"/>
              <a:t>RegionServer</a:t>
            </a:r>
            <a:r>
              <a:rPr lang="en-US" sz="1600" dirty="0"/>
              <a:t> process containing this region)</a:t>
            </a:r>
          </a:p>
          <a:p>
            <a:pPr lvl="1"/>
            <a:endParaRPr lang="en-US" sz="2000" dirty="0"/>
          </a:p>
          <a:p>
            <a:r>
              <a:rPr lang="en-US" sz="2000" dirty="0"/>
              <a:t>Shell Command =&gt; scan '</a:t>
            </a:r>
            <a:r>
              <a:rPr lang="en-US" sz="2000" dirty="0" err="1"/>
              <a:t>hbase:meta</a:t>
            </a:r>
            <a:r>
              <a:rPr lang="en-US" sz="2000" dirty="0"/>
              <a:t>'</a:t>
            </a:r>
          </a:p>
          <a:p>
            <a:endParaRPr lang="en-US" sz="2000" dirty="0"/>
          </a:p>
        </p:txBody>
      </p:sp>
    </p:spTree>
    <p:extLst>
      <p:ext uri="{BB962C8B-B14F-4D97-AF65-F5344CB8AC3E}">
        <p14:creationId xmlns:p14="http://schemas.microsoft.com/office/powerpoint/2010/main" val="152116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No-SQL Databases Types</a:t>
            </a:r>
          </a:p>
        </p:txBody>
      </p:sp>
      <p:sp>
        <p:nvSpPr>
          <p:cNvPr id="4" name="Content Placeholder 3"/>
          <p:cNvSpPr>
            <a:spLocks noGrp="1"/>
          </p:cNvSpPr>
          <p:nvPr>
            <p:ph idx="1"/>
          </p:nvPr>
        </p:nvSpPr>
        <p:spPr>
          <a:xfrm>
            <a:off x="457200" y="838200"/>
            <a:ext cx="8153400" cy="5903154"/>
          </a:xfrm>
          <a:prstGeom prst="rect">
            <a:avLst/>
          </a:prstGeom>
        </p:spPr>
        <p:txBody>
          <a:bodyPr wrap="square">
            <a:spAutoFit/>
          </a:bodyPr>
          <a:lstStyle/>
          <a:p>
            <a:pPr marL="0" indent="0">
              <a:buNone/>
            </a:pPr>
            <a:r>
              <a:rPr lang="en-US" sz="1600" b="1" dirty="0"/>
              <a:t>Graph Database</a:t>
            </a:r>
          </a:p>
          <a:p>
            <a:r>
              <a:rPr lang="en-US" sz="1600" dirty="0"/>
              <a:t>A database, which uses graph structures for semantic queries with nodes, edges, Neo4j is one </a:t>
            </a:r>
            <a:r>
              <a:rPr lang="en-US" sz="1600" dirty="0" err="1"/>
              <a:t>graphDB</a:t>
            </a:r>
            <a:r>
              <a:rPr lang="en-US" sz="1600" dirty="0"/>
              <a:t>.</a:t>
            </a:r>
          </a:p>
          <a:p>
            <a:pPr marL="0" indent="0">
              <a:buNone/>
            </a:pPr>
            <a:r>
              <a:rPr lang="en-US" sz="1600" b="1" dirty="0"/>
              <a:t>Key-Value Database</a:t>
            </a:r>
          </a:p>
          <a:p>
            <a:r>
              <a:rPr lang="en-US" sz="1600" dirty="0"/>
              <a:t>A key value store, is a simple DB where each key is associated with one and only one value in collection. Cassandra, Oracle </a:t>
            </a:r>
            <a:r>
              <a:rPr lang="en-US" sz="1600" dirty="0" err="1"/>
              <a:t>BerkleyDB</a:t>
            </a:r>
            <a:r>
              <a:rPr lang="en-US" sz="1600" dirty="0"/>
              <a:t>, Amazon </a:t>
            </a:r>
            <a:r>
              <a:rPr lang="en-US" sz="1600" dirty="0" err="1"/>
              <a:t>DynamoDB</a:t>
            </a:r>
            <a:r>
              <a:rPr lang="en-US" sz="1600" dirty="0"/>
              <a:t> is popular DB here.</a:t>
            </a:r>
          </a:p>
          <a:p>
            <a:pPr marL="0" indent="0">
              <a:buNone/>
            </a:pPr>
            <a:r>
              <a:rPr lang="en-US" sz="1600" b="1" dirty="0"/>
              <a:t>Column Database</a:t>
            </a:r>
          </a:p>
          <a:p>
            <a:r>
              <a:rPr lang="en-US" sz="1600" dirty="0"/>
              <a:t> Column oriented databases store tables in columnar format, rather than rows.</a:t>
            </a:r>
          </a:p>
          <a:p>
            <a:pPr lvl="1"/>
            <a:r>
              <a:rPr lang="en-US" sz="1600" dirty="0"/>
              <a:t>Column oriented databases are faster in access compared to row oriented like RDBMS, as data retrieval becomes easy when stored as separate columns. E.g. Hbase, Google BigTable, Cassandra</a:t>
            </a:r>
          </a:p>
          <a:p>
            <a:pPr lvl="1"/>
            <a:r>
              <a:rPr lang="en-US" sz="1600" dirty="0"/>
              <a:t>Cassandra is more like a hybrid database of Key-value and columnar database.</a:t>
            </a:r>
          </a:p>
          <a:p>
            <a:pPr marL="0" indent="0">
              <a:buNone/>
            </a:pPr>
            <a:r>
              <a:rPr lang="en-US" sz="1600" b="1" dirty="0"/>
              <a:t>Document Database</a:t>
            </a:r>
          </a:p>
          <a:p>
            <a:r>
              <a:rPr lang="en-US" sz="1600" dirty="0"/>
              <a:t>A </a:t>
            </a:r>
            <a:r>
              <a:rPr lang="en-US" sz="1600" b="1" dirty="0"/>
              <a:t>document</a:t>
            </a:r>
            <a:r>
              <a:rPr lang="en-US" sz="1600" dirty="0"/>
              <a:t>-oriented </a:t>
            </a:r>
            <a:r>
              <a:rPr lang="en-US" sz="1600" b="1" dirty="0"/>
              <a:t>database</a:t>
            </a:r>
            <a:r>
              <a:rPr lang="en-US" sz="1600" dirty="0"/>
              <a:t> such as MongoDB use JSON format in order to store data.</a:t>
            </a:r>
          </a:p>
          <a:p>
            <a:pPr marL="342900" lvl="1" indent="-342900">
              <a:buFont typeface="Arial" pitchFamily="34" charset="0"/>
              <a:buChar char="•"/>
            </a:pPr>
            <a:r>
              <a:rPr lang="en-US" sz="1600" dirty="0"/>
              <a:t>MongoDB, Written in c++, is a cross-platform, document oriented database that provides, high performance, high availability, and easy scalability. </a:t>
            </a:r>
          </a:p>
          <a:p>
            <a:pPr lvl="1"/>
            <a:r>
              <a:rPr lang="en-US" sz="1600" dirty="0"/>
              <a:t>Schema less − MongoDB is a document database in which one collection holds different documents. Scalability − MongoDB is easy to scale horizontally. </a:t>
            </a:r>
          </a:p>
          <a:p>
            <a:pPr lvl="1"/>
            <a:r>
              <a:rPr lang="en-US" sz="1600" dirty="0"/>
              <a:t>Embedded documents and arrays reduce need for expensive joins.</a:t>
            </a:r>
          </a:p>
          <a:p>
            <a:pPr lvl="1"/>
            <a:r>
              <a:rPr lang="en-US" sz="1600" dirty="0"/>
              <a:t>Consistency – In mongodb, data is eventual consistent, meaning data will be written to secondary.</a:t>
            </a:r>
          </a:p>
        </p:txBody>
      </p:sp>
    </p:spTree>
    <p:extLst>
      <p:ext uri="{BB962C8B-B14F-4D97-AF65-F5344CB8AC3E}">
        <p14:creationId xmlns:p14="http://schemas.microsoft.com/office/powerpoint/2010/main" val="117530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a:t>Hbase integration with Hive</a:t>
            </a:r>
          </a:p>
        </p:txBody>
      </p:sp>
      <p:sp>
        <p:nvSpPr>
          <p:cNvPr id="3" name="Content Placeholder 2"/>
          <p:cNvSpPr>
            <a:spLocks noGrp="1"/>
          </p:cNvSpPr>
          <p:nvPr>
            <p:ph idx="1"/>
          </p:nvPr>
        </p:nvSpPr>
        <p:spPr>
          <a:xfrm>
            <a:off x="457200" y="1143000"/>
            <a:ext cx="8382000" cy="5638800"/>
          </a:xfrm>
        </p:spPr>
        <p:txBody>
          <a:bodyPr>
            <a:noAutofit/>
          </a:bodyPr>
          <a:lstStyle/>
          <a:p>
            <a:r>
              <a:rPr lang="en-US" sz="1800" dirty="0"/>
              <a:t>Hive Integration</a:t>
            </a:r>
          </a:p>
          <a:p>
            <a:pPr lvl="1"/>
            <a:r>
              <a:rPr lang="en-US" sz="1800" dirty="0"/>
              <a:t>start metastore then Run below in another terminal</a:t>
            </a:r>
          </a:p>
          <a:p>
            <a:pPr lvl="2"/>
            <a:r>
              <a:rPr lang="en-US" sz="1800" dirty="0"/>
              <a:t>hive --service metastore</a:t>
            </a:r>
          </a:p>
          <a:p>
            <a:pPr lvl="1"/>
            <a:r>
              <a:rPr lang="en-US" sz="1800" dirty="0"/>
              <a:t>To start hiveserver2 (Used for hive metastore access using thrift server)</a:t>
            </a:r>
          </a:p>
          <a:p>
            <a:pPr lvl="2"/>
            <a:r>
              <a:rPr lang="en-US" sz="1800" dirty="0"/>
              <a:t>hive --service hiveserver2</a:t>
            </a:r>
          </a:p>
          <a:p>
            <a:pPr lvl="1"/>
            <a:r>
              <a:rPr lang="en-US" sz="1800" dirty="0"/>
              <a:t>create table if not exists </a:t>
            </a:r>
            <a:r>
              <a:rPr lang="en-US" sz="1800" dirty="0" err="1"/>
              <a:t>cric_hive</a:t>
            </a:r>
            <a:r>
              <a:rPr lang="en-US" sz="1800" dirty="0"/>
              <a:t>(</a:t>
            </a:r>
            <a:r>
              <a:rPr lang="en-US" sz="1800" dirty="0" err="1"/>
              <a:t>pname</a:t>
            </a:r>
            <a:r>
              <a:rPr lang="en-US" sz="1800" dirty="0"/>
              <a:t> string, score int) STORED BY '</a:t>
            </a:r>
            <a:r>
              <a:rPr lang="en-US" sz="1800" dirty="0" err="1"/>
              <a:t>org.apache.hadoop.hive.hbase.HBaseStorageHandler</a:t>
            </a:r>
            <a:r>
              <a:rPr lang="en-US" sz="1800" dirty="0"/>
              <a:t>' WITH SERDEPROPERTIES ("hbase.columns.mapping" = "</a:t>
            </a:r>
            <a:r>
              <a:rPr lang="en-US" sz="1800" dirty="0" err="1"/>
              <a:t>cricdata:score</a:t>
            </a:r>
            <a:r>
              <a:rPr lang="en-US" sz="1800" dirty="0"/>
              <a:t>") TBLPROPERTIES ("hbase.table.name" = "</a:t>
            </a:r>
            <a:r>
              <a:rPr lang="en-US" sz="1800" dirty="0" err="1"/>
              <a:t>cric_hbase</a:t>
            </a:r>
            <a:r>
              <a:rPr lang="en-US" sz="1800" dirty="0"/>
              <a:t>"); //check in Hbase the table is created and describe the table.</a:t>
            </a:r>
          </a:p>
          <a:p>
            <a:pPr lvl="1"/>
            <a:r>
              <a:rPr lang="en-US" sz="1800" dirty="0"/>
              <a:t>insert into table </a:t>
            </a:r>
            <a:r>
              <a:rPr lang="en-US" sz="1800" dirty="0" err="1"/>
              <a:t>cric_hive</a:t>
            </a:r>
            <a:r>
              <a:rPr lang="en-US" sz="1800" dirty="0"/>
              <a:t> select </a:t>
            </a:r>
            <a:r>
              <a:rPr lang="en-US" sz="1800" dirty="0" err="1"/>
              <a:t>pname,max</a:t>
            </a:r>
            <a:r>
              <a:rPr lang="en-US" sz="1800" dirty="0"/>
              <a:t>(score) from </a:t>
            </a:r>
            <a:r>
              <a:rPr lang="en-US" sz="1800" dirty="0" err="1"/>
              <a:t>cricdata</a:t>
            </a:r>
            <a:r>
              <a:rPr lang="en-US" sz="1800" dirty="0"/>
              <a:t> group by </a:t>
            </a:r>
            <a:r>
              <a:rPr lang="en-US" sz="1800" dirty="0" err="1"/>
              <a:t>pname</a:t>
            </a:r>
            <a:r>
              <a:rPr lang="en-US" sz="1800" dirty="0"/>
              <a:t>;</a:t>
            </a:r>
          </a:p>
          <a:p>
            <a:pPr lvl="1"/>
            <a:r>
              <a:rPr lang="en-US" sz="1800" dirty="0"/>
              <a:t>put 'cric_hbase','P.P.Ojha','cricdata:score','50' //update Hbase and verify in hive.</a:t>
            </a:r>
          </a:p>
          <a:p>
            <a:pPr lvl="1"/>
            <a:r>
              <a:rPr lang="en-US" sz="1800" dirty="0"/>
              <a:t>To Access any existing HBase table in hive, use CREATE EXTERNAL TABLE:</a:t>
            </a:r>
          </a:p>
          <a:p>
            <a:pPr lvl="1"/>
            <a:r>
              <a:rPr lang="en-US" sz="1800" dirty="0"/>
              <a:t>create external table if not exists </a:t>
            </a:r>
            <a:r>
              <a:rPr lang="en-US" sz="1800" dirty="0" err="1"/>
              <a:t>RetailCust</a:t>
            </a:r>
            <a:r>
              <a:rPr lang="en-US" sz="1800" dirty="0"/>
              <a:t>(</a:t>
            </a:r>
            <a:r>
              <a:rPr lang="en-US" sz="1800" dirty="0" err="1"/>
              <a:t>custid</a:t>
            </a:r>
            <a:r>
              <a:rPr lang="en-US" sz="1800" dirty="0"/>
              <a:t> int, name string, age int) stored by '</a:t>
            </a:r>
            <a:r>
              <a:rPr lang="en-US" sz="1800" dirty="0" err="1"/>
              <a:t>org.apache.hadoop.hive.hbase.HBaseStorageHandler</a:t>
            </a:r>
            <a:r>
              <a:rPr lang="en-US" sz="1800" dirty="0"/>
              <a:t>' WITH SERDEPROPERTIES("hbase.columns.mapping" = ":key, </a:t>
            </a:r>
            <a:r>
              <a:rPr lang="en-US" sz="1800" dirty="0" err="1"/>
              <a:t>CustInfo:name</a:t>
            </a:r>
            <a:r>
              <a:rPr lang="en-US" sz="1800" dirty="0"/>
              <a:t>, </a:t>
            </a:r>
            <a:r>
              <a:rPr lang="en-US" sz="1800" dirty="0" err="1"/>
              <a:t>CustInfo:age</a:t>
            </a:r>
            <a:r>
              <a:rPr lang="en-US" sz="1800" dirty="0"/>
              <a:t>") TBLPROPERTIES("hbase.table.name"="Retail");</a:t>
            </a:r>
          </a:p>
        </p:txBody>
      </p:sp>
    </p:spTree>
    <p:extLst>
      <p:ext uri="{BB962C8B-B14F-4D97-AF65-F5344CB8AC3E}">
        <p14:creationId xmlns:p14="http://schemas.microsoft.com/office/powerpoint/2010/main" val="137078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3600" dirty="0"/>
              <a:t>Loading data into Hbase using PIG and Java</a:t>
            </a:r>
          </a:p>
        </p:txBody>
      </p:sp>
      <p:sp>
        <p:nvSpPr>
          <p:cNvPr id="3" name="Content Placeholder 2"/>
          <p:cNvSpPr>
            <a:spLocks noGrp="1"/>
          </p:cNvSpPr>
          <p:nvPr>
            <p:ph idx="1"/>
          </p:nvPr>
        </p:nvSpPr>
        <p:spPr>
          <a:xfrm>
            <a:off x="457200" y="1143000"/>
            <a:ext cx="8382000" cy="4572000"/>
          </a:xfrm>
        </p:spPr>
        <p:txBody>
          <a:bodyPr>
            <a:noAutofit/>
          </a:bodyPr>
          <a:lstStyle/>
          <a:p>
            <a:r>
              <a:rPr lang="en-US" sz="2000" dirty="0"/>
              <a:t>PIG Integration</a:t>
            </a:r>
          </a:p>
          <a:p>
            <a:pPr lvl="1"/>
            <a:r>
              <a:rPr lang="en-US" sz="2000" dirty="0"/>
              <a:t>create '</a:t>
            </a:r>
            <a:r>
              <a:rPr lang="en-US" sz="2000" dirty="0" err="1"/>
              <a:t>cricdata_pig</a:t>
            </a:r>
            <a:r>
              <a:rPr lang="en-US" sz="2000" dirty="0"/>
              <a:t>', '</a:t>
            </a:r>
            <a:r>
              <a:rPr lang="en-US" sz="2000" dirty="0" err="1"/>
              <a:t>cricinfo</a:t>
            </a:r>
            <a:r>
              <a:rPr lang="en-US" sz="2000" dirty="0"/>
              <a:t>' //create Hbase Table</a:t>
            </a:r>
          </a:p>
          <a:p>
            <a:pPr lvl="1"/>
            <a:r>
              <a:rPr lang="en-US" sz="2000" dirty="0"/>
              <a:t>a = load '/user/</a:t>
            </a:r>
            <a:r>
              <a:rPr lang="en-US" sz="2000" dirty="0" err="1"/>
              <a:t>notroot</a:t>
            </a:r>
            <a:r>
              <a:rPr lang="en-US" sz="2000" dirty="0"/>
              <a:t>/</a:t>
            </a:r>
            <a:r>
              <a:rPr lang="en-US" sz="2000" dirty="0" err="1"/>
              <a:t>SampleDataFile</a:t>
            </a:r>
            <a:r>
              <a:rPr lang="en-US" sz="2000" dirty="0"/>
              <a:t>/CricketScore.txt';</a:t>
            </a:r>
          </a:p>
          <a:p>
            <a:pPr lvl="1"/>
            <a:r>
              <a:rPr lang="en-US" sz="2000" dirty="0"/>
              <a:t> b = foreach(group(foreach a generate $0,$1) by $0) generate $0, MAX($1.$1);</a:t>
            </a:r>
          </a:p>
          <a:p>
            <a:pPr lvl="1"/>
            <a:r>
              <a:rPr lang="en-US" sz="2000" dirty="0"/>
              <a:t>STORE b into 'hbase://</a:t>
            </a:r>
            <a:r>
              <a:rPr lang="en-US" sz="2000" dirty="0" err="1"/>
              <a:t>cricdata_pig</a:t>
            </a:r>
            <a:r>
              <a:rPr lang="en-US" sz="2000" dirty="0"/>
              <a:t>' USING </a:t>
            </a:r>
            <a:r>
              <a:rPr lang="en-US" sz="2000" dirty="0" err="1"/>
              <a:t>org.apache.pig.backend.hadoop.hbase.HBaseStorage</a:t>
            </a:r>
            <a:r>
              <a:rPr lang="en-US" sz="2000" dirty="0"/>
              <a:t>('</a:t>
            </a:r>
            <a:r>
              <a:rPr lang="en-US" sz="2000" dirty="0" err="1"/>
              <a:t>cricinfo:score</a:t>
            </a:r>
            <a:r>
              <a:rPr lang="en-US" sz="2000" dirty="0"/>
              <a:t>');</a:t>
            </a:r>
          </a:p>
          <a:p>
            <a:r>
              <a:rPr lang="en-US" sz="2400" dirty="0"/>
              <a:t>Java</a:t>
            </a:r>
          </a:p>
          <a:p>
            <a:pPr lvl="1"/>
            <a:r>
              <a:rPr lang="en-US" sz="2000" dirty="0"/>
              <a:t>Create a maven project using eclipse to access Hbase table</a:t>
            </a:r>
          </a:p>
          <a:p>
            <a:pPr lvl="1"/>
            <a:r>
              <a:rPr lang="en-US" sz="2000" dirty="0"/>
              <a:t>Load all the source code from LMS</a:t>
            </a:r>
          </a:p>
          <a:p>
            <a:pPr lvl="1"/>
            <a:r>
              <a:rPr lang="en-US" sz="2000" dirty="0"/>
              <a:t>Run each project scenario by right click and run as java program.</a:t>
            </a:r>
          </a:p>
          <a:p>
            <a:pPr lvl="1"/>
            <a:r>
              <a:rPr lang="en-US" sz="2000" dirty="0"/>
              <a:t>Understand the code of each scenario.</a:t>
            </a:r>
          </a:p>
          <a:p>
            <a:pPr lvl="1"/>
            <a:endParaRPr lang="en-US" sz="2000" dirty="0"/>
          </a:p>
          <a:p>
            <a:pPr lvl="1"/>
            <a:endParaRPr lang="en-US" sz="2000" dirty="0"/>
          </a:p>
        </p:txBody>
      </p:sp>
    </p:spTree>
    <p:extLst>
      <p:ext uri="{BB962C8B-B14F-4D97-AF65-F5344CB8AC3E}">
        <p14:creationId xmlns:p14="http://schemas.microsoft.com/office/powerpoint/2010/main" val="3681414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3600" dirty="0"/>
              <a:t>Backup and Disaster Recovery in HBase</a:t>
            </a:r>
          </a:p>
        </p:txBody>
      </p:sp>
      <p:sp>
        <p:nvSpPr>
          <p:cNvPr id="3" name="Content Placeholder 2"/>
          <p:cNvSpPr>
            <a:spLocks noGrp="1"/>
          </p:cNvSpPr>
          <p:nvPr>
            <p:ph idx="1"/>
          </p:nvPr>
        </p:nvSpPr>
        <p:spPr>
          <a:xfrm>
            <a:off x="457200" y="1066800"/>
            <a:ext cx="8229600" cy="5486400"/>
          </a:xfrm>
        </p:spPr>
        <p:txBody>
          <a:bodyPr>
            <a:noAutofit/>
          </a:bodyPr>
          <a:lstStyle/>
          <a:p>
            <a:r>
              <a:rPr lang="en-US" sz="1800" b="1" dirty="0"/>
              <a:t>Snapshots</a:t>
            </a:r>
            <a:endParaRPr lang="en-US" sz="1800" dirty="0"/>
          </a:p>
          <a:p>
            <a:pPr lvl="1"/>
            <a:r>
              <a:rPr lang="en-US" sz="1800" dirty="0"/>
              <a:t>Snapshots simply capture a moment in time for your table by creating the equivalent of UNIX hard links to your table’s storage files on HDFS.  </a:t>
            </a:r>
          </a:p>
          <a:p>
            <a:pPr lvl="1"/>
            <a:r>
              <a:rPr lang="en-US" sz="1800" dirty="0"/>
              <a:t>These snapshots complete within seconds, place almost no performance overhead on the cluster. </a:t>
            </a:r>
          </a:p>
          <a:p>
            <a:pPr lvl="1"/>
            <a:r>
              <a:rPr lang="en-US" sz="1800" dirty="0"/>
              <a:t>The data is not duplicated at all but merely cataloged in small metadata files, which allows the system to roll back to that moment in time should you need to restore that snapshot.</a:t>
            </a:r>
          </a:p>
          <a:p>
            <a:pPr lvl="1"/>
            <a:r>
              <a:rPr lang="en-US" sz="1800" dirty="0"/>
              <a:t>hbase(main):001:0&gt; snapshot '</a:t>
            </a:r>
            <a:r>
              <a:rPr lang="en-US" sz="1800" dirty="0" err="1"/>
              <a:t>StudentDetails</a:t>
            </a:r>
            <a:r>
              <a:rPr lang="en-US" sz="1800" dirty="0"/>
              <a:t>', '</a:t>
            </a:r>
            <a:r>
              <a:rPr lang="en-US" sz="1800" dirty="0" err="1"/>
              <a:t>StudentDetails_snapshot</a:t>
            </a:r>
            <a:r>
              <a:rPr lang="en-US" sz="1800" dirty="0"/>
              <a:t>'</a:t>
            </a:r>
          </a:p>
          <a:p>
            <a:r>
              <a:rPr lang="en-US" sz="1800" dirty="0"/>
              <a:t>After issuing this command, you’ll find some small data files located in /hbase/.snapshot/</a:t>
            </a:r>
            <a:r>
              <a:rPr lang="en-US" sz="1800" dirty="0" err="1"/>
              <a:t>myTable</a:t>
            </a:r>
            <a:r>
              <a:rPr lang="en-US" sz="1800" dirty="0"/>
              <a:t> (CDH) or /hbase/.hbase-snapshots (Apache) in HDFS that comprise the necessary information to restore your snapshot.</a:t>
            </a:r>
          </a:p>
          <a:p>
            <a:r>
              <a:rPr lang="en-US" sz="1800" b="1" dirty="0"/>
              <a:t>Restoring</a:t>
            </a:r>
          </a:p>
          <a:p>
            <a:pPr lvl="1"/>
            <a:r>
              <a:rPr lang="en-US" sz="1800" dirty="0"/>
              <a:t>hbase(main):002:0&gt;  disable  '</a:t>
            </a:r>
            <a:r>
              <a:rPr lang="en-US" sz="1800" dirty="0" err="1"/>
              <a:t>StudentDetails</a:t>
            </a:r>
            <a:r>
              <a:rPr lang="en-US" sz="1800" dirty="0"/>
              <a:t>'</a:t>
            </a:r>
          </a:p>
          <a:p>
            <a:pPr lvl="1"/>
            <a:r>
              <a:rPr lang="en-US" sz="1800" dirty="0"/>
              <a:t>hbase(main):003:0&gt;  </a:t>
            </a:r>
            <a:r>
              <a:rPr lang="en-US" sz="1800" dirty="0" err="1"/>
              <a:t>restore_snapshot</a:t>
            </a:r>
            <a:r>
              <a:rPr lang="en-US" sz="1800" dirty="0"/>
              <a:t> '</a:t>
            </a:r>
            <a:r>
              <a:rPr lang="en-US" sz="1800" dirty="0" err="1"/>
              <a:t>StudentDetails_snapshot</a:t>
            </a:r>
            <a:r>
              <a:rPr lang="en-US" sz="1800" dirty="0"/>
              <a:t>'</a:t>
            </a:r>
          </a:p>
          <a:p>
            <a:pPr lvl="1"/>
            <a:r>
              <a:rPr lang="en-US" sz="1800" dirty="0"/>
              <a:t>hbase(main):004:0&gt;  enable  '</a:t>
            </a:r>
            <a:r>
              <a:rPr lang="en-US" sz="1800" dirty="0" err="1"/>
              <a:t>StudentDetails</a:t>
            </a:r>
            <a:r>
              <a:rPr lang="en-US" sz="1800" dirty="0"/>
              <a:t>' </a:t>
            </a:r>
          </a:p>
          <a:p>
            <a:r>
              <a:rPr lang="en-US" sz="1800" dirty="0"/>
              <a:t>Snapshots are a full image of your table each time; Incremental snapshot functionality is currently not available.</a:t>
            </a:r>
          </a:p>
        </p:txBody>
      </p:sp>
    </p:spTree>
    <p:extLst>
      <p:ext uri="{BB962C8B-B14F-4D97-AF65-F5344CB8AC3E}">
        <p14:creationId xmlns:p14="http://schemas.microsoft.com/office/powerpoint/2010/main" val="93011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a:t>Performance Tuning</a:t>
            </a:r>
          </a:p>
        </p:txBody>
      </p:sp>
      <p:sp>
        <p:nvSpPr>
          <p:cNvPr id="3" name="Content Placeholder 2"/>
          <p:cNvSpPr>
            <a:spLocks noGrp="1"/>
          </p:cNvSpPr>
          <p:nvPr>
            <p:ph idx="1"/>
          </p:nvPr>
        </p:nvSpPr>
        <p:spPr>
          <a:xfrm>
            <a:off x="457200" y="1143000"/>
            <a:ext cx="8229600" cy="5181600"/>
          </a:xfrm>
        </p:spPr>
        <p:txBody>
          <a:bodyPr>
            <a:noAutofit/>
          </a:bodyPr>
          <a:lstStyle/>
          <a:p>
            <a:r>
              <a:rPr lang="en-US" sz="2000" dirty="0"/>
              <a:t>HBase Client: Turn off WAL on Puts</a:t>
            </a:r>
          </a:p>
          <a:p>
            <a:pPr lvl="1"/>
            <a:r>
              <a:rPr lang="en-US" sz="2000" dirty="0"/>
              <a:t>This is only appropriate for bulk loads, as it puts data at risk by removing the protection of the WAL in event of a region server crash. </a:t>
            </a:r>
          </a:p>
          <a:p>
            <a:r>
              <a:rPr lang="en-US" sz="2000" dirty="0"/>
              <a:t>Table Creation: Deferred Log Flush</a:t>
            </a:r>
          </a:p>
          <a:p>
            <a:pPr lvl="1"/>
            <a:r>
              <a:rPr lang="en-US" sz="2000" dirty="0"/>
              <a:t>If deferred log flush is used, WAL edits are kept in memory until the flush period. The benefit is aggregated and asynchronous WAL- writes, but the potential downside is that if the RegionServer goes down the yet-to-be-flushed edits are lost. This is safer, however, than not using WAL.</a:t>
            </a:r>
          </a:p>
        </p:txBody>
      </p:sp>
    </p:spTree>
    <p:extLst>
      <p:ext uri="{BB962C8B-B14F-4D97-AF65-F5344CB8AC3E}">
        <p14:creationId xmlns:p14="http://schemas.microsoft.com/office/powerpoint/2010/main" val="364299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48991"/>
            <a:ext cx="4114800" cy="457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13" y="1600199"/>
            <a:ext cx="4114801"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66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HBase</a:t>
            </a:r>
          </a:p>
        </p:txBody>
      </p:sp>
      <p:sp>
        <p:nvSpPr>
          <p:cNvPr id="3" name="Content Placeholder 2"/>
          <p:cNvSpPr>
            <a:spLocks noGrp="1"/>
          </p:cNvSpPr>
          <p:nvPr>
            <p:ph idx="1"/>
          </p:nvPr>
        </p:nvSpPr>
        <p:spPr>
          <a:xfrm>
            <a:off x="457200" y="1143000"/>
            <a:ext cx="8077200" cy="5334000"/>
          </a:xfrm>
        </p:spPr>
        <p:txBody>
          <a:bodyPr>
            <a:noAutofit/>
          </a:bodyPr>
          <a:lstStyle/>
          <a:p>
            <a:r>
              <a:rPr lang="en-US" sz="1800" dirty="0"/>
              <a:t>HBase is the Hadoop database modeled after Google's Bigtable.</a:t>
            </a:r>
          </a:p>
          <a:p>
            <a:r>
              <a:rPr lang="en-US" sz="1800" dirty="0"/>
              <a:t>HBase native API is written in Java, but you do not have to use Java to access its API.</a:t>
            </a:r>
          </a:p>
          <a:p>
            <a:r>
              <a:rPr lang="en-US" sz="1800" dirty="0"/>
              <a:t>Hbase supports easy scaling, sharding and flexible schema model for sparse records.</a:t>
            </a:r>
          </a:p>
          <a:p>
            <a:r>
              <a:rPr lang="en-US" sz="1800" dirty="0"/>
              <a:t>HBase supports random read/write access to the Big Data and data is stored in byte only.</a:t>
            </a:r>
          </a:p>
          <a:p>
            <a:r>
              <a:rPr lang="en-US" sz="1800" dirty="0"/>
              <a:t>Fault tolerance is handled by replication and no need to worry about individual node down.</a:t>
            </a:r>
          </a:p>
          <a:p>
            <a:r>
              <a:rPr lang="en-US" sz="1800" dirty="0"/>
              <a:t>Columns are grouped into Column Families which must be defined up front.</a:t>
            </a:r>
          </a:p>
          <a:p>
            <a:r>
              <a:rPr lang="en-US" sz="1800" dirty="0"/>
              <a:t>HBase tables consists of rows and Each row must have a unique rowkey and index is created only on rowkey column.</a:t>
            </a:r>
          </a:p>
          <a:p>
            <a:r>
              <a:rPr lang="en-US" sz="1800" dirty="0"/>
              <a:t>Columns can have multiple timestamps to indicate the version and the most recent version of the data is shown first.</a:t>
            </a:r>
          </a:p>
        </p:txBody>
      </p:sp>
    </p:spTree>
    <p:extLst>
      <p:ext uri="{BB962C8B-B14F-4D97-AF65-F5344CB8AC3E}">
        <p14:creationId xmlns:p14="http://schemas.microsoft.com/office/powerpoint/2010/main" val="239436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87698"/>
          </a:xfrm>
        </p:spPr>
        <p:txBody>
          <a:bodyPr/>
          <a:lstStyle/>
          <a:p>
            <a:r>
              <a:rPr lang="en-US" dirty="0"/>
              <a:t>Why HBase</a:t>
            </a:r>
          </a:p>
        </p:txBody>
      </p:sp>
      <p:sp>
        <p:nvSpPr>
          <p:cNvPr id="4" name="Rectangle 3"/>
          <p:cNvSpPr/>
          <p:nvPr/>
        </p:nvSpPr>
        <p:spPr>
          <a:xfrm>
            <a:off x="479859" y="1295400"/>
            <a:ext cx="8440615" cy="4801314"/>
          </a:xfrm>
          <a:prstGeom prst="rect">
            <a:avLst/>
          </a:prstGeom>
        </p:spPr>
        <p:txBody>
          <a:bodyPr wrap="square">
            <a:spAutoFit/>
          </a:bodyPr>
          <a:lstStyle/>
          <a:p>
            <a:pPr>
              <a:buClr>
                <a:schemeClr val="tx2"/>
              </a:buClr>
              <a:buFont typeface="Wingdings" pitchFamily="2" charset="2"/>
              <a:buChar char="§"/>
            </a:pPr>
            <a:r>
              <a:rPr lang="en-US" dirty="0"/>
              <a:t> Apache Hadoop includes HBase</a:t>
            </a:r>
          </a:p>
          <a:p>
            <a:pPr marL="742950" lvl="1" indent="-285750">
              <a:buFont typeface="Arial" panose="020B0604020202020204" pitchFamily="34" charset="0"/>
              <a:buChar char="•"/>
            </a:pPr>
            <a:r>
              <a:rPr lang="en-US" dirty="0"/>
              <a:t>Allows HBase to leverage the Map/Reduce model</a:t>
            </a:r>
          </a:p>
          <a:p>
            <a:pPr indent="-285750">
              <a:buClr>
                <a:schemeClr val="tx2"/>
              </a:buClr>
              <a:buFont typeface="Wingdings" pitchFamily="2" charset="2"/>
              <a:buChar char="§"/>
            </a:pPr>
            <a:r>
              <a:rPr lang="en-US" dirty="0"/>
              <a:t>HBase can replace costly implementation of RDBMS for Big Data applications</a:t>
            </a:r>
          </a:p>
          <a:p>
            <a:pPr marL="742950" lvl="1" indent="-285750">
              <a:buFont typeface="Arial" panose="020B0604020202020204" pitchFamily="34" charset="0"/>
              <a:buChar char="•"/>
            </a:pPr>
            <a:r>
              <a:rPr lang="en-US" dirty="0"/>
              <a:t>HBase is not a one size fit all approach. It is designed for big data applications with specific data access patterns in mind. </a:t>
            </a:r>
          </a:p>
          <a:p>
            <a:pPr marL="742950" lvl="1" indent="-285750">
              <a:buFont typeface="Arial" panose="020B0604020202020204" pitchFamily="34" charset="0"/>
              <a:buChar char="•"/>
            </a:pPr>
            <a:r>
              <a:rPr lang="en-US" dirty="0"/>
              <a:t>Not meant to replace RDBMS entirely!</a:t>
            </a:r>
          </a:p>
          <a:p>
            <a:pPr indent="-285750">
              <a:buClr>
                <a:schemeClr val="tx2"/>
              </a:buClr>
              <a:buFont typeface="Wingdings" pitchFamily="2" charset="2"/>
              <a:buChar char="§"/>
            </a:pPr>
            <a:r>
              <a:rPr lang="en-US" dirty="0"/>
              <a:t>HBase enables horizontal scalability for very large data sets</a:t>
            </a:r>
          </a:p>
          <a:p>
            <a:pPr marL="742950" lvl="1" indent="-285750">
              <a:buFont typeface="Arial" panose="020B0604020202020204" pitchFamily="34" charset="0"/>
              <a:buChar char="•"/>
            </a:pPr>
            <a:r>
              <a:rPr lang="en-US" dirty="0"/>
              <a:t>Easily scalable by adding additional commodity hardware without interruption.</a:t>
            </a:r>
          </a:p>
          <a:p>
            <a:pPr indent="-285750">
              <a:buClr>
                <a:schemeClr val="tx2"/>
              </a:buClr>
              <a:buFont typeface="Wingdings" pitchFamily="2" charset="2"/>
              <a:buChar char="§"/>
            </a:pPr>
            <a:r>
              <a:rPr lang="en-US" dirty="0"/>
              <a:t>HBase supports flexible data models of sparse records</a:t>
            </a:r>
          </a:p>
          <a:p>
            <a:pPr marL="742950" lvl="1" indent="-285750">
              <a:buFont typeface="Arial" panose="020B0604020202020204" pitchFamily="34" charset="0"/>
              <a:buChar char="•"/>
            </a:pPr>
            <a:r>
              <a:rPr lang="en-US" dirty="0"/>
              <a:t>We do not need to know the data types in advance. Keeps our schema very flexible.</a:t>
            </a:r>
          </a:p>
          <a:p>
            <a:pPr indent="-285750">
              <a:buClr>
                <a:schemeClr val="tx2"/>
              </a:buClr>
              <a:buFont typeface="Wingdings" pitchFamily="2" charset="2"/>
              <a:buChar char="§"/>
            </a:pPr>
            <a:r>
              <a:rPr lang="en-US" dirty="0"/>
              <a:t>HBase supports random read/write access to the Big Data </a:t>
            </a:r>
          </a:p>
          <a:p>
            <a:pPr marL="742950" lvl="1" indent="-285750">
              <a:buFont typeface="Arial" panose="020B0604020202020204" pitchFamily="34" charset="0"/>
              <a:buChar char="•"/>
            </a:pPr>
            <a:r>
              <a:rPr lang="en-US" dirty="0"/>
              <a:t>Very quick and efficient, random reads and writes</a:t>
            </a:r>
          </a:p>
          <a:p>
            <a:pPr indent="-285750">
              <a:buClr>
                <a:schemeClr val="tx2"/>
              </a:buClr>
              <a:buFont typeface="Wingdings" pitchFamily="2" charset="2"/>
              <a:buChar char="§"/>
            </a:pPr>
            <a:r>
              <a:rPr lang="en-US" dirty="0"/>
              <a:t>Sharding is automatic without consequences from the RDBMS approach</a:t>
            </a:r>
          </a:p>
          <a:p>
            <a:pPr marL="742950" lvl="1" indent="-285750">
              <a:buFont typeface="Arial" panose="020B0604020202020204" pitchFamily="34" charset="0"/>
              <a:buChar char="•"/>
            </a:pPr>
            <a:r>
              <a:rPr lang="en-US" dirty="0"/>
              <a:t>Built-in feature to HBase that can be customized</a:t>
            </a:r>
          </a:p>
          <a:p>
            <a:endParaRPr lang="en-US" dirty="0"/>
          </a:p>
          <a:p>
            <a:endParaRPr lang="en-US" dirty="0"/>
          </a:p>
        </p:txBody>
      </p:sp>
    </p:spTree>
    <p:extLst>
      <p:ext uri="{BB962C8B-B14F-4D97-AF65-F5344CB8AC3E}">
        <p14:creationId xmlns:p14="http://schemas.microsoft.com/office/powerpoint/2010/main" val="410438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87698"/>
          </a:xfrm>
        </p:spPr>
        <p:txBody>
          <a:bodyPr/>
          <a:lstStyle/>
          <a:p>
            <a:r>
              <a:rPr lang="en-US" dirty="0"/>
              <a:t>HBase  vs RDBMS</a:t>
            </a:r>
          </a:p>
        </p:txBody>
      </p:sp>
      <p:graphicFrame>
        <p:nvGraphicFramePr>
          <p:cNvPr id="6" name="Table 5">
            <a:extLst>
              <a:ext uri="{FF2B5EF4-FFF2-40B4-BE49-F238E27FC236}">
                <a16:creationId xmlns:a16="http://schemas.microsoft.com/office/drawing/2014/main" id="{27883E96-5E55-4281-99D3-C18E79AB42A9}"/>
              </a:ext>
            </a:extLst>
          </p:cNvPr>
          <p:cNvGraphicFramePr>
            <a:graphicFrameLocks noGrp="1"/>
          </p:cNvGraphicFramePr>
          <p:nvPr>
            <p:extLst>
              <p:ext uri="{D42A27DB-BD31-4B8C-83A1-F6EECF244321}">
                <p14:modId xmlns:p14="http://schemas.microsoft.com/office/powerpoint/2010/main" val="2426385515"/>
              </p:ext>
            </p:extLst>
          </p:nvPr>
        </p:nvGraphicFramePr>
        <p:xfrm>
          <a:off x="304800" y="1295400"/>
          <a:ext cx="8610600" cy="5392087"/>
        </p:xfrm>
        <a:graphic>
          <a:graphicData uri="http://schemas.openxmlformats.org/drawingml/2006/table">
            <a:tbl>
              <a:tblPr firstRow="1" bandRow="1">
                <a:tableStyleId>{5C22544A-7EE6-4342-B048-85BDC9FD1C3A}</a:tableStyleId>
              </a:tblPr>
              <a:tblGrid>
                <a:gridCol w="1920429">
                  <a:extLst>
                    <a:ext uri="{9D8B030D-6E8A-4147-A177-3AD203B41FA5}">
                      <a16:colId xmlns:a16="http://schemas.microsoft.com/office/drawing/2014/main" val="20000"/>
                    </a:ext>
                  </a:extLst>
                </a:gridCol>
                <a:gridCol w="3828264">
                  <a:extLst>
                    <a:ext uri="{9D8B030D-6E8A-4147-A177-3AD203B41FA5}">
                      <a16:colId xmlns:a16="http://schemas.microsoft.com/office/drawing/2014/main" val="20001"/>
                    </a:ext>
                  </a:extLst>
                </a:gridCol>
                <a:gridCol w="2861907">
                  <a:extLst>
                    <a:ext uri="{9D8B030D-6E8A-4147-A177-3AD203B41FA5}">
                      <a16:colId xmlns:a16="http://schemas.microsoft.com/office/drawing/2014/main" val="20002"/>
                    </a:ext>
                  </a:extLst>
                </a:gridCol>
              </a:tblGrid>
              <a:tr h="439942">
                <a:tc>
                  <a:txBody>
                    <a:bodyPr/>
                    <a:lstStyle/>
                    <a:p>
                      <a:endParaRPr lang="en-US" sz="1400" dirty="0"/>
                    </a:p>
                  </a:txBody>
                  <a:tcPr anchor="ctr"/>
                </a:tc>
                <a:tc>
                  <a:txBody>
                    <a:bodyPr/>
                    <a:lstStyle/>
                    <a:p>
                      <a:r>
                        <a:rPr lang="en-US" sz="1600" dirty="0"/>
                        <a:t>HBase</a:t>
                      </a:r>
                      <a:endParaRPr lang="en-US" sz="1100" dirty="0"/>
                    </a:p>
                  </a:txBody>
                  <a:tcPr anchor="ctr"/>
                </a:tc>
                <a:tc>
                  <a:txBody>
                    <a:bodyPr/>
                    <a:lstStyle/>
                    <a:p>
                      <a:r>
                        <a:rPr lang="en-US" sz="1400" dirty="0"/>
                        <a:t> </a:t>
                      </a:r>
                      <a:r>
                        <a:rPr lang="en-US" sz="1600" dirty="0"/>
                        <a:t>RDBMS</a:t>
                      </a:r>
                      <a:endParaRPr lang="en-US" sz="1400" dirty="0"/>
                    </a:p>
                  </a:txBody>
                  <a:tcPr anchor="ctr"/>
                </a:tc>
                <a:extLst>
                  <a:ext uri="{0D108BD9-81ED-4DB2-BD59-A6C34878D82A}">
                    <a16:rowId xmlns:a16="http://schemas.microsoft.com/office/drawing/2014/main" val="10000"/>
                  </a:ext>
                </a:extLst>
              </a:tr>
              <a:tr h="521033">
                <a:tc>
                  <a:txBody>
                    <a:bodyPr/>
                    <a:lstStyle/>
                    <a:p>
                      <a:r>
                        <a:rPr lang="en-US" sz="1400" dirty="0"/>
                        <a:t>Hardware</a:t>
                      </a:r>
                      <a:endParaRPr lang="en-US" sz="1200" dirty="0"/>
                    </a:p>
                    <a:p>
                      <a:r>
                        <a:rPr lang="en-US" sz="1400" dirty="0"/>
                        <a:t>Architecture</a:t>
                      </a:r>
                    </a:p>
                  </a:txBody>
                  <a:tcPr anchor="ctr"/>
                </a:tc>
                <a:tc>
                  <a:txBody>
                    <a:bodyPr/>
                    <a:lstStyle/>
                    <a:p>
                      <a:r>
                        <a:rPr lang="en-US" sz="1400" dirty="0"/>
                        <a:t>Similar</a:t>
                      </a:r>
                      <a:r>
                        <a:rPr lang="en-US" sz="1400" baseline="0" dirty="0"/>
                        <a:t> to Hadoop. Clustered commodity hardware. Very affordable.</a:t>
                      </a:r>
                      <a:endParaRPr lang="en-US" sz="1400" dirty="0"/>
                    </a:p>
                  </a:txBody>
                  <a:tcPr anchor="ctr"/>
                </a:tc>
                <a:tc>
                  <a:txBody>
                    <a:bodyPr/>
                    <a:lstStyle/>
                    <a:p>
                      <a:r>
                        <a:rPr lang="en-US" sz="1400" dirty="0"/>
                        <a:t>Typically large scalable</a:t>
                      </a:r>
                      <a:r>
                        <a:rPr lang="en-US" sz="1400" baseline="0" dirty="0"/>
                        <a:t> multiprocessor systems. Very expensive.</a:t>
                      </a:r>
                      <a:endParaRPr lang="en-US" sz="1400" dirty="0"/>
                    </a:p>
                  </a:txBody>
                  <a:tcPr anchor="ctr"/>
                </a:tc>
                <a:extLst>
                  <a:ext uri="{0D108BD9-81ED-4DB2-BD59-A6C34878D82A}">
                    <a16:rowId xmlns:a16="http://schemas.microsoft.com/office/drawing/2014/main" val="10001"/>
                  </a:ext>
                </a:extLst>
              </a:tr>
              <a:tr h="735576">
                <a:tc>
                  <a:txBody>
                    <a:bodyPr/>
                    <a:lstStyle/>
                    <a:p>
                      <a:r>
                        <a:rPr lang="en-US" sz="1400" dirty="0"/>
                        <a:t>Fault</a:t>
                      </a:r>
                      <a:r>
                        <a:rPr lang="en-US" sz="1400" baseline="0" dirty="0"/>
                        <a:t> Tolerance </a:t>
                      </a:r>
                      <a:endParaRPr lang="en-US" sz="1400" dirty="0"/>
                    </a:p>
                  </a:txBody>
                  <a:tcPr anchor="ctr"/>
                </a:tc>
                <a:tc>
                  <a:txBody>
                    <a:bodyPr/>
                    <a:lstStyle/>
                    <a:p>
                      <a:pPr marL="0" algn="l" defTabSz="914400" rtl="0" eaLnBrk="1" latinLnBrk="0" hangingPunct="1"/>
                      <a:r>
                        <a:rPr lang="en-US" sz="1400" kern="1200" dirty="0">
                          <a:solidFill>
                            <a:schemeClr val="dk1"/>
                          </a:solidFill>
                          <a:latin typeface="+mn-lt"/>
                          <a:ea typeface="+mn-ea"/>
                          <a:cs typeface="+mn-cs"/>
                        </a:rPr>
                        <a:t>Built into the architecture. Lots of nodes means each is relatively insignificant. No need to worry about individual node downtime.</a:t>
                      </a:r>
                    </a:p>
                  </a:txBody>
                  <a:tcPr anchor="ctr"/>
                </a:tc>
                <a:tc>
                  <a:txBody>
                    <a:bodyPr/>
                    <a:lstStyle/>
                    <a:p>
                      <a:pPr marL="0" algn="l" defTabSz="914400" rtl="0" eaLnBrk="1" latinLnBrk="0" hangingPunct="1"/>
                      <a:r>
                        <a:rPr lang="en-US" sz="1400" kern="1200" dirty="0">
                          <a:solidFill>
                            <a:schemeClr val="dk1"/>
                          </a:solidFill>
                          <a:latin typeface="+mn-lt"/>
                          <a:ea typeface="+mn-ea"/>
                          <a:cs typeface="+mn-cs"/>
                        </a:rPr>
                        <a:t>Requires configuration of the HW and RDBMS with the appropriate high availiable options</a:t>
                      </a:r>
                    </a:p>
                  </a:txBody>
                  <a:tcPr anchor="ctr"/>
                </a:tc>
                <a:extLst>
                  <a:ext uri="{0D108BD9-81ED-4DB2-BD59-A6C34878D82A}">
                    <a16:rowId xmlns:a16="http://schemas.microsoft.com/office/drawing/2014/main" val="10002"/>
                  </a:ext>
                </a:extLst>
              </a:tr>
              <a:tr h="521033">
                <a:tc>
                  <a:txBody>
                    <a:bodyPr/>
                    <a:lstStyle/>
                    <a:p>
                      <a:r>
                        <a:rPr lang="en-US" sz="1400" dirty="0"/>
                        <a:t>Typical Database</a:t>
                      </a:r>
                      <a:r>
                        <a:rPr lang="en-US" sz="1400" baseline="0" dirty="0"/>
                        <a:t> Size</a:t>
                      </a:r>
                      <a:endParaRPr lang="en-US" sz="1400" dirty="0"/>
                    </a:p>
                  </a:txBody>
                  <a:tcPr anchor="ctr"/>
                </a:tc>
                <a:tc>
                  <a:txBody>
                    <a:bodyPr/>
                    <a:lstStyle/>
                    <a:p>
                      <a:r>
                        <a:rPr lang="en-US" sz="1400" dirty="0"/>
                        <a:t>Terabytes</a:t>
                      </a:r>
                      <a:r>
                        <a:rPr lang="en-US" sz="1400" baseline="0" dirty="0"/>
                        <a:t> to Petabytes – hundred of millions to billions of rows.</a:t>
                      </a:r>
                      <a:endParaRPr lang="en-US" sz="1400" dirty="0"/>
                    </a:p>
                  </a:txBody>
                  <a:tcPr anchor="ctr"/>
                </a:tc>
                <a:tc>
                  <a:txBody>
                    <a:bodyPr/>
                    <a:lstStyle/>
                    <a:p>
                      <a:r>
                        <a:rPr lang="en-US" sz="1400" dirty="0"/>
                        <a:t>Gigabytes to Terabytes – hundred to thousands to</a:t>
                      </a:r>
                      <a:r>
                        <a:rPr lang="en-US" sz="1400" baseline="0" dirty="0"/>
                        <a:t> millions of rows.</a:t>
                      </a:r>
                      <a:endParaRPr lang="en-US" sz="1400" dirty="0"/>
                    </a:p>
                  </a:txBody>
                  <a:tcPr anchor="ctr"/>
                </a:tc>
                <a:extLst>
                  <a:ext uri="{0D108BD9-81ED-4DB2-BD59-A6C34878D82A}">
                    <a16:rowId xmlns:a16="http://schemas.microsoft.com/office/drawing/2014/main" val="10003"/>
                  </a:ext>
                </a:extLst>
              </a:tr>
              <a:tr h="521033">
                <a:tc>
                  <a:txBody>
                    <a:bodyPr/>
                    <a:lstStyle/>
                    <a:p>
                      <a:r>
                        <a:rPr lang="en-US" sz="1400" dirty="0"/>
                        <a:t>Data Layout</a:t>
                      </a:r>
                    </a:p>
                  </a:txBody>
                  <a:tcPr anchor="ctr"/>
                </a:tc>
                <a:tc>
                  <a:txBody>
                    <a:bodyPr/>
                    <a:lstStyle/>
                    <a:p>
                      <a:r>
                        <a:rPr lang="en-US" sz="1400" dirty="0"/>
                        <a:t>A sparse, distributed,</a:t>
                      </a:r>
                      <a:r>
                        <a:rPr lang="en-US" sz="1400" baseline="0" dirty="0"/>
                        <a:t> persistent, multidimensional sorted map.</a:t>
                      </a:r>
                      <a:endParaRPr lang="en-US" sz="1400" dirty="0"/>
                    </a:p>
                  </a:txBody>
                  <a:tcPr anchor="ctr"/>
                </a:tc>
                <a:tc>
                  <a:txBody>
                    <a:bodyPr/>
                    <a:lstStyle/>
                    <a:p>
                      <a:r>
                        <a:rPr lang="en-US" sz="1400" dirty="0"/>
                        <a:t>Rows or column oriented.</a:t>
                      </a:r>
                    </a:p>
                  </a:txBody>
                  <a:tcPr anchor="ctr"/>
                </a:tc>
                <a:extLst>
                  <a:ext uri="{0D108BD9-81ED-4DB2-BD59-A6C34878D82A}">
                    <a16:rowId xmlns:a16="http://schemas.microsoft.com/office/drawing/2014/main" val="10004"/>
                  </a:ext>
                </a:extLst>
              </a:tr>
              <a:tr h="439942">
                <a:tc>
                  <a:txBody>
                    <a:bodyPr/>
                    <a:lstStyle/>
                    <a:p>
                      <a:r>
                        <a:rPr lang="en-US" sz="1400" dirty="0"/>
                        <a:t>Data Types</a:t>
                      </a:r>
                    </a:p>
                  </a:txBody>
                  <a:tcPr anchor="ctr"/>
                </a:tc>
                <a:tc>
                  <a:txBody>
                    <a:bodyPr/>
                    <a:lstStyle/>
                    <a:p>
                      <a:r>
                        <a:rPr lang="en-US" sz="1400" dirty="0"/>
                        <a:t>Bytes only.</a:t>
                      </a:r>
                    </a:p>
                  </a:txBody>
                  <a:tcPr anchor="ctr"/>
                </a:tc>
                <a:tc>
                  <a:txBody>
                    <a:bodyPr/>
                    <a:lstStyle/>
                    <a:p>
                      <a:r>
                        <a:rPr lang="en-US" sz="1400" dirty="0"/>
                        <a:t>Rich data type</a:t>
                      </a:r>
                      <a:r>
                        <a:rPr lang="en-US" sz="1400" baseline="0" dirty="0"/>
                        <a:t> support.</a:t>
                      </a:r>
                      <a:endParaRPr lang="en-US" sz="1400" dirty="0"/>
                    </a:p>
                  </a:txBody>
                  <a:tcPr anchor="ctr"/>
                </a:tc>
                <a:extLst>
                  <a:ext uri="{0D108BD9-81ED-4DB2-BD59-A6C34878D82A}">
                    <a16:rowId xmlns:a16="http://schemas.microsoft.com/office/drawing/2014/main" val="10005"/>
                  </a:ext>
                </a:extLst>
              </a:tr>
              <a:tr h="521033">
                <a:tc>
                  <a:txBody>
                    <a:bodyPr/>
                    <a:lstStyle/>
                    <a:p>
                      <a:r>
                        <a:rPr lang="en-US" sz="1400" dirty="0"/>
                        <a:t>Transactions</a:t>
                      </a:r>
                    </a:p>
                  </a:txBody>
                  <a:tcPr anchor="ctr"/>
                </a:tc>
                <a:tc>
                  <a:txBody>
                    <a:bodyPr/>
                    <a:lstStyle/>
                    <a:p>
                      <a:r>
                        <a:rPr lang="en-US" sz="1400" dirty="0"/>
                        <a:t>ACID support</a:t>
                      </a:r>
                      <a:r>
                        <a:rPr lang="en-US" sz="1400" baseline="0" dirty="0"/>
                        <a:t> on a single row only</a:t>
                      </a:r>
                      <a:endParaRPr lang="en-US" sz="1400" dirty="0"/>
                    </a:p>
                  </a:txBody>
                  <a:tcPr anchor="ctr"/>
                </a:tc>
                <a:tc>
                  <a:txBody>
                    <a:bodyPr/>
                    <a:lstStyle/>
                    <a:p>
                      <a:r>
                        <a:rPr lang="en-US" sz="1400" dirty="0"/>
                        <a:t>Full ACID</a:t>
                      </a:r>
                      <a:r>
                        <a:rPr lang="en-US" sz="1400" baseline="0" dirty="0"/>
                        <a:t> compliance across rows and labels</a:t>
                      </a:r>
                      <a:endParaRPr lang="en-US" sz="1400" dirty="0"/>
                    </a:p>
                  </a:txBody>
                  <a:tcPr anchor="ctr"/>
                </a:tc>
                <a:extLst>
                  <a:ext uri="{0D108BD9-81ED-4DB2-BD59-A6C34878D82A}">
                    <a16:rowId xmlns:a16="http://schemas.microsoft.com/office/drawing/2014/main" val="10006"/>
                  </a:ext>
                </a:extLst>
              </a:tr>
              <a:tr h="521033">
                <a:tc>
                  <a:txBody>
                    <a:bodyPr/>
                    <a:lstStyle/>
                    <a:p>
                      <a:r>
                        <a:rPr lang="en-US" sz="1400" dirty="0"/>
                        <a:t>Query Language</a:t>
                      </a:r>
                    </a:p>
                  </a:txBody>
                  <a:tcPr anchor="ctr"/>
                </a:tc>
                <a:tc>
                  <a:txBody>
                    <a:bodyPr/>
                    <a:lstStyle/>
                    <a:p>
                      <a:r>
                        <a:rPr lang="en-US" sz="1400" dirty="0"/>
                        <a:t>API primitive commands only, unless combined with Hive or other technology</a:t>
                      </a:r>
                    </a:p>
                  </a:txBody>
                  <a:tcPr anchor="ctr"/>
                </a:tc>
                <a:tc>
                  <a:txBody>
                    <a:bodyPr/>
                    <a:lstStyle/>
                    <a:p>
                      <a:r>
                        <a:rPr lang="en-US" sz="1400" dirty="0"/>
                        <a:t>SQL</a:t>
                      </a:r>
                    </a:p>
                  </a:txBody>
                  <a:tcPr anchor="ctr"/>
                </a:tc>
                <a:extLst>
                  <a:ext uri="{0D108BD9-81ED-4DB2-BD59-A6C34878D82A}">
                    <a16:rowId xmlns:a16="http://schemas.microsoft.com/office/drawing/2014/main" val="10007"/>
                  </a:ext>
                </a:extLst>
              </a:tr>
              <a:tr h="521033">
                <a:tc>
                  <a:txBody>
                    <a:bodyPr/>
                    <a:lstStyle/>
                    <a:p>
                      <a:r>
                        <a:rPr lang="en-US" sz="1400" dirty="0"/>
                        <a:t>Indexes</a:t>
                      </a:r>
                    </a:p>
                  </a:txBody>
                  <a:tcPr anchor="ctr"/>
                </a:tc>
                <a:tc>
                  <a:txBody>
                    <a:bodyPr/>
                    <a:lstStyle/>
                    <a:p>
                      <a:r>
                        <a:rPr lang="en-US" sz="1400" dirty="0"/>
                        <a:t>Row-Key only unless</a:t>
                      </a:r>
                      <a:r>
                        <a:rPr lang="en-US" sz="1400" baseline="0" dirty="0"/>
                        <a:t> combined with other technologies such as Hive or IBM’s BigSQL</a:t>
                      </a:r>
                      <a:endParaRPr lang="en-US" sz="1400" dirty="0"/>
                    </a:p>
                  </a:txBody>
                  <a:tcPr anchor="ctr"/>
                </a:tc>
                <a:tc>
                  <a:txBody>
                    <a:bodyPr/>
                    <a:lstStyle/>
                    <a:p>
                      <a:r>
                        <a:rPr lang="en-US" sz="1400" dirty="0"/>
                        <a:t>Yes</a:t>
                      </a:r>
                    </a:p>
                  </a:txBody>
                  <a:tcPr anchor="ctr"/>
                </a:tc>
                <a:extLst>
                  <a:ext uri="{0D108BD9-81ED-4DB2-BD59-A6C34878D82A}">
                    <a16:rowId xmlns:a16="http://schemas.microsoft.com/office/drawing/2014/main" val="10008"/>
                  </a:ext>
                </a:extLst>
              </a:tr>
              <a:tr h="439942">
                <a:tc>
                  <a:txBody>
                    <a:bodyPr/>
                    <a:lstStyle/>
                    <a:p>
                      <a:r>
                        <a:rPr lang="en-US" sz="1400" dirty="0"/>
                        <a:t>Throughput </a:t>
                      </a:r>
                    </a:p>
                  </a:txBody>
                  <a:tcPr anchor="ctr"/>
                </a:tc>
                <a:tc>
                  <a:txBody>
                    <a:bodyPr/>
                    <a:lstStyle/>
                    <a:p>
                      <a:r>
                        <a:rPr lang="en-US" sz="1400" dirty="0"/>
                        <a:t>Millions of queries per second</a:t>
                      </a:r>
                    </a:p>
                  </a:txBody>
                  <a:tcPr anchor="ctr"/>
                </a:tc>
                <a:tc>
                  <a:txBody>
                    <a:bodyPr/>
                    <a:lstStyle/>
                    <a:p>
                      <a:r>
                        <a:rPr lang="en-US" sz="1400" dirty="0"/>
                        <a:t>Thousands</a:t>
                      </a:r>
                      <a:r>
                        <a:rPr lang="en-US" sz="1400" baseline="0" dirty="0"/>
                        <a:t> of queries per second</a:t>
                      </a:r>
                      <a:endParaRPr lang="en-US" sz="1400" dirty="0"/>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2795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 Architecture</a:t>
            </a:r>
          </a:p>
        </p:txBody>
      </p:sp>
      <p:pic>
        <p:nvPicPr>
          <p:cNvPr id="4" name="Picture 4" descr="hbase-file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04800" y="1524000"/>
            <a:ext cx="7924800" cy="5026378"/>
          </a:xfrm>
        </p:spPr>
      </p:pic>
      <p:pic>
        <p:nvPicPr>
          <p:cNvPr id="5" name="Picture 2"/>
          <p:cNvPicPr>
            <a:picLocks noChangeAspect="1" noChangeArrowheads="1"/>
          </p:cNvPicPr>
          <p:nvPr/>
        </p:nvPicPr>
        <p:blipFill>
          <a:blip r:embed="rId3" cstate="print"/>
          <a:srcRect/>
          <a:stretch>
            <a:fillRect/>
          </a:stretch>
        </p:blipFill>
        <p:spPr bwMode="auto">
          <a:xfrm>
            <a:off x="3505200" y="4038600"/>
            <a:ext cx="5181600" cy="2653990"/>
          </a:xfrm>
          <a:prstGeom prst="rect">
            <a:avLst/>
          </a:prstGeom>
          <a:noFill/>
          <a:ln w="9525">
            <a:noFill/>
            <a:miter lim="800000"/>
            <a:headEnd/>
            <a:tailEnd/>
          </a:ln>
        </p:spPr>
      </p:pic>
    </p:spTree>
    <p:extLst>
      <p:ext uri="{BB962C8B-B14F-4D97-AF65-F5344CB8AC3E}">
        <p14:creationId xmlns:p14="http://schemas.microsoft.com/office/powerpoint/2010/main" val="247249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Components</a:t>
            </a:r>
          </a:p>
        </p:txBody>
      </p:sp>
      <p:sp>
        <p:nvSpPr>
          <p:cNvPr id="3" name="Content Placeholder 2"/>
          <p:cNvSpPr>
            <a:spLocks noGrp="1"/>
          </p:cNvSpPr>
          <p:nvPr>
            <p:ph idx="1"/>
          </p:nvPr>
        </p:nvSpPr>
        <p:spPr>
          <a:xfrm>
            <a:off x="457200" y="1066800"/>
            <a:ext cx="8229600" cy="5410200"/>
          </a:xfrm>
        </p:spPr>
        <p:txBody>
          <a:bodyPr>
            <a:noAutofit/>
          </a:bodyPr>
          <a:lstStyle/>
          <a:p>
            <a:r>
              <a:rPr lang="en-US" sz="1800" dirty="0"/>
              <a:t>Hbase Master</a:t>
            </a:r>
          </a:p>
          <a:p>
            <a:pPr lvl="1"/>
            <a:r>
              <a:rPr lang="en-US" sz="1800" dirty="0"/>
              <a:t>Checks status and load rebalancing of region servers , assigns regions to region Servers. Multiple Masters (One Active) are allowed for high availability with Zookeeper.</a:t>
            </a:r>
          </a:p>
          <a:p>
            <a:r>
              <a:rPr lang="en-US" sz="1800" dirty="0"/>
              <a:t>Hbase RegionServer</a:t>
            </a:r>
          </a:p>
          <a:p>
            <a:pPr lvl="1"/>
            <a:r>
              <a:rPr lang="en-US" sz="1800" dirty="0"/>
              <a:t>The HBase Contains one or more Regions, Hosts the tables, perform read/write, buffers. Client talks directly to the Region Server for their data.</a:t>
            </a:r>
          </a:p>
          <a:p>
            <a:r>
              <a:rPr lang="en-US" sz="1800" dirty="0"/>
              <a:t>Regions</a:t>
            </a:r>
          </a:p>
          <a:p>
            <a:pPr lvl="1"/>
            <a:r>
              <a:rPr lang="en-US" sz="1800" dirty="0"/>
              <a:t>The rows of a table are stored within Region, A table's data is automatically </a:t>
            </a:r>
            <a:r>
              <a:rPr lang="en-US" sz="1800" dirty="0" err="1"/>
              <a:t>sharded</a:t>
            </a:r>
            <a:r>
              <a:rPr lang="en-US" sz="1800" dirty="0"/>
              <a:t> across multiple regions when the data gets too large and Each region stores a single Column Family.</a:t>
            </a:r>
          </a:p>
          <a:p>
            <a:pPr lvl="1"/>
            <a:r>
              <a:rPr lang="en-US" sz="1800" dirty="0"/>
              <a:t>Each row key belongs to a specific region which is served by a region server. So based on the put or delete’s key, an HBase client can locate a proper region server.  At first, it locates the address of the region server hosting the -ROOT- region from the Zookeeper quorum.  From the root region server, the client finds out the location of the region server hosting the -META- region.  From the meta region server, then we finally locate the actual region server which serves the requested region. This is a three-step process, so the region location is cached to avoid this expensive series of operations.</a:t>
            </a:r>
          </a:p>
        </p:txBody>
      </p:sp>
    </p:spTree>
    <p:extLst>
      <p:ext uri="{BB962C8B-B14F-4D97-AF65-F5344CB8AC3E}">
        <p14:creationId xmlns:p14="http://schemas.microsoft.com/office/powerpoint/2010/main" val="174905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Components</a:t>
            </a:r>
          </a:p>
        </p:txBody>
      </p:sp>
      <p:sp>
        <p:nvSpPr>
          <p:cNvPr id="3" name="Content Placeholder 2"/>
          <p:cNvSpPr>
            <a:spLocks noGrp="1"/>
          </p:cNvSpPr>
          <p:nvPr>
            <p:ph idx="1"/>
          </p:nvPr>
        </p:nvSpPr>
        <p:spPr>
          <a:xfrm>
            <a:off x="457200" y="990600"/>
            <a:ext cx="8229600" cy="5638800"/>
          </a:xfrm>
        </p:spPr>
        <p:txBody>
          <a:bodyPr>
            <a:noAutofit/>
          </a:bodyPr>
          <a:lstStyle/>
          <a:p>
            <a:r>
              <a:rPr lang="en-US" sz="1800" dirty="0"/>
              <a:t>Zookeeper</a:t>
            </a:r>
          </a:p>
          <a:p>
            <a:pPr lvl="1"/>
            <a:r>
              <a:rPr lang="en-US" sz="1800" dirty="0"/>
              <a:t>For any distributed application, Zookeeper is a critical component . For Hbase it ensures one active Master is running for fault tolerance on Hbase.</a:t>
            </a:r>
          </a:p>
          <a:p>
            <a:r>
              <a:rPr lang="en-US" sz="1800" dirty="0"/>
              <a:t>Block cache</a:t>
            </a:r>
          </a:p>
          <a:p>
            <a:pPr lvl="1"/>
            <a:r>
              <a:rPr lang="en-US" sz="1800" dirty="0"/>
              <a:t>As HBase reads entire blocks of data for efficient I/O usage, it retains these blocks in an in-memory cache so that subsequent reads do not need any disk operation. The default of true enables the block cache for every read operation.</a:t>
            </a:r>
          </a:p>
          <a:p>
            <a:r>
              <a:rPr lang="en-US" sz="1800" dirty="0"/>
              <a:t>Block size</a:t>
            </a:r>
          </a:p>
          <a:p>
            <a:pPr lvl="1"/>
            <a:r>
              <a:rPr lang="en-US" sz="1800" dirty="0"/>
              <a:t>All stored files in HBase are divided into smaller blocks that are loaded during any get or scan operation. The default is set to 64KB.</a:t>
            </a:r>
          </a:p>
          <a:p>
            <a:r>
              <a:rPr lang="en-US" sz="1800" dirty="0"/>
              <a:t>Store</a:t>
            </a:r>
          </a:p>
          <a:p>
            <a:pPr lvl="1"/>
            <a:r>
              <a:rPr lang="en-US" sz="1800" dirty="0"/>
              <a:t>A Store hosts a MemStore and 0 or more StoreFiles (HFiles). </a:t>
            </a:r>
          </a:p>
          <a:p>
            <a:pPr lvl="1"/>
            <a:r>
              <a:rPr lang="en-US" sz="1800" dirty="0"/>
              <a:t>A Store corresponds to a column family for a table for a given region.</a:t>
            </a:r>
          </a:p>
          <a:p>
            <a:r>
              <a:rPr lang="en-US" sz="1800" dirty="0"/>
              <a:t>MemStore</a:t>
            </a:r>
          </a:p>
          <a:p>
            <a:pPr lvl="1"/>
            <a:r>
              <a:rPr lang="en-US" sz="1800" dirty="0"/>
              <a:t>Each change is stored in a place in memory called the MemStore, which efficiently supports random writes. Data in the MemStore is sorted in the same manner as data in a </a:t>
            </a:r>
            <a:r>
              <a:rPr lang="en-US" sz="1800" dirty="0" err="1"/>
              <a:t>Hfile</a:t>
            </a:r>
            <a:r>
              <a:rPr lang="en-US" sz="1800" dirty="0"/>
              <a:t>.</a:t>
            </a:r>
          </a:p>
          <a:p>
            <a:pPr lvl="1"/>
            <a:endParaRPr lang="en-US" sz="1800" dirty="0"/>
          </a:p>
        </p:txBody>
      </p:sp>
    </p:spTree>
    <p:extLst>
      <p:ext uri="{BB962C8B-B14F-4D97-AF65-F5344CB8AC3E}">
        <p14:creationId xmlns:p14="http://schemas.microsoft.com/office/powerpoint/2010/main" val="659681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3296</TotalTime>
  <Words>2540</Words>
  <Application>Microsoft Office PowerPoint</Application>
  <PresentationFormat>On-screen Show (4:3)</PresentationFormat>
  <Paragraphs>258</Paragraphs>
  <Slides>24</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Wingdings</vt:lpstr>
      <vt:lpstr>Office Theme</vt:lpstr>
      <vt:lpstr>1_Office Theme</vt:lpstr>
      <vt:lpstr>No-SQL Databases</vt:lpstr>
      <vt:lpstr>No-SQL Databases Types</vt:lpstr>
      <vt:lpstr>CAP Theorem</vt:lpstr>
      <vt:lpstr>HBase</vt:lpstr>
      <vt:lpstr>Why HBase</vt:lpstr>
      <vt:lpstr>HBase  vs RDBMS</vt:lpstr>
      <vt:lpstr>Hbase Architecture</vt:lpstr>
      <vt:lpstr>Components</vt:lpstr>
      <vt:lpstr>Components</vt:lpstr>
      <vt:lpstr>Components</vt:lpstr>
      <vt:lpstr>Data Model</vt:lpstr>
      <vt:lpstr>Row key design considerations</vt:lpstr>
      <vt:lpstr>Hbase Shell Commands</vt:lpstr>
      <vt:lpstr>Hbase Shell Commands</vt:lpstr>
      <vt:lpstr>Hbase Shell Commands</vt:lpstr>
      <vt:lpstr>Hbase Shell Commands</vt:lpstr>
      <vt:lpstr>Hbase Shell Commands</vt:lpstr>
      <vt:lpstr>Hbase Shell Commands</vt:lpstr>
      <vt:lpstr>Hbase Catalog Tables</vt:lpstr>
      <vt:lpstr>Hbase integration with Hive</vt:lpstr>
      <vt:lpstr>Loading data into Hbase using PIG and Java</vt:lpstr>
      <vt:lpstr>Backup and Disaster Recovery in HBase</vt:lpstr>
      <vt:lpstr>Performance Tuning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SUREKA</cp:lastModifiedBy>
  <cp:revision>775</cp:revision>
  <dcterms:created xsi:type="dcterms:W3CDTF">2006-08-16T00:00:00Z</dcterms:created>
  <dcterms:modified xsi:type="dcterms:W3CDTF">2019-01-08T21:11:01Z</dcterms:modified>
</cp:coreProperties>
</file>