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 id="2147483672" r:id="rId4"/>
    <p:sldMasterId id="2147483684" r:id="rId5"/>
    <p:sldMasterId id="2147483696" r:id="rId6"/>
    <p:sldMasterId id="2147483708" r:id="rId7"/>
    <p:sldMasterId id="2147483720" r:id="rId8"/>
  </p:sldMasterIdLst>
  <p:notesMasterIdLst>
    <p:notesMasterId r:id="rId29"/>
  </p:notesMasterIdLst>
  <p:handoutMasterIdLst>
    <p:handoutMasterId r:id="rId30"/>
  </p:handoutMasterIdLst>
  <p:sldIdLst>
    <p:sldId id="368" r:id="rId9"/>
    <p:sldId id="370" r:id="rId10"/>
    <p:sldId id="369" r:id="rId11"/>
    <p:sldId id="371" r:id="rId12"/>
    <p:sldId id="372" r:id="rId13"/>
    <p:sldId id="377" r:id="rId14"/>
    <p:sldId id="312" r:id="rId15"/>
    <p:sldId id="373" r:id="rId16"/>
    <p:sldId id="362" r:id="rId17"/>
    <p:sldId id="374" r:id="rId18"/>
    <p:sldId id="378" r:id="rId19"/>
    <p:sldId id="363" r:id="rId20"/>
    <p:sldId id="380" r:id="rId21"/>
    <p:sldId id="365" r:id="rId22"/>
    <p:sldId id="354" r:id="rId23"/>
    <p:sldId id="366" r:id="rId24"/>
    <p:sldId id="375" r:id="rId25"/>
    <p:sldId id="379" r:id="rId26"/>
    <p:sldId id="345" r:id="rId27"/>
    <p:sldId id="3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p:scale>
          <a:sx n="76" d="100"/>
          <a:sy n="76" d="100"/>
        </p:scale>
        <p:origin x="-1188"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7.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2.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6.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4.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7AF7FA-1E53-469A-92F7-6E3ACD807288}" type="datetimeFigureOut">
              <a:rPr lang="en-US" smtClean="0"/>
              <a:t>8/24/2019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2645F-929B-47CE-97ED-FB86886365FE}" type="slidenum">
              <a:rPr lang="en-US" smtClean="0"/>
              <a:t>‹#›</a:t>
            </a:fld>
            <a:endParaRPr lang="en-US"/>
          </a:p>
        </p:txBody>
      </p:sp>
    </p:spTree>
    <p:extLst>
      <p:ext uri="{BB962C8B-B14F-4D97-AF65-F5344CB8AC3E}">
        <p14:creationId xmlns:p14="http://schemas.microsoft.com/office/powerpoint/2010/main" val="3754714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9A59E-00E5-406C-8B91-F2EAC2E7F641}" type="datetimeFigureOut">
              <a:rPr lang="en-US" smtClean="0"/>
              <a:t>8/24/2019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4768C-E51D-4204-9570-DD97406C5EB1}" type="slidenum">
              <a:rPr lang="en-US" smtClean="0"/>
              <a:t>‹#›</a:t>
            </a:fld>
            <a:endParaRPr lang="en-US"/>
          </a:p>
        </p:txBody>
      </p:sp>
    </p:spTree>
    <p:extLst>
      <p:ext uri="{BB962C8B-B14F-4D97-AF65-F5344CB8AC3E}">
        <p14:creationId xmlns:p14="http://schemas.microsoft.com/office/powerpoint/2010/main" val="388079627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665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13</a:t>
            </a:fld>
            <a:endParaRPr lang="en-US"/>
          </a:p>
        </p:txBody>
      </p:sp>
    </p:spTree>
    <p:extLst>
      <p:ext uri="{BB962C8B-B14F-4D97-AF65-F5344CB8AC3E}">
        <p14:creationId xmlns:p14="http://schemas.microsoft.com/office/powerpoint/2010/main" val="360130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14</a:t>
            </a:fld>
            <a:endParaRPr lang="en-US"/>
          </a:p>
        </p:txBody>
      </p:sp>
    </p:spTree>
    <p:extLst>
      <p:ext uri="{BB962C8B-B14F-4D97-AF65-F5344CB8AC3E}">
        <p14:creationId xmlns:p14="http://schemas.microsoft.com/office/powerpoint/2010/main" val="361085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15</a:t>
            </a:fld>
            <a:endParaRPr lang="en-US"/>
          </a:p>
        </p:txBody>
      </p:sp>
    </p:spTree>
    <p:extLst>
      <p:ext uri="{BB962C8B-B14F-4D97-AF65-F5344CB8AC3E}">
        <p14:creationId xmlns:p14="http://schemas.microsoft.com/office/powerpoint/2010/main" val="2399579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16</a:t>
            </a:fld>
            <a:endParaRPr lang="en-US"/>
          </a:p>
        </p:txBody>
      </p:sp>
    </p:spTree>
    <p:extLst>
      <p:ext uri="{BB962C8B-B14F-4D97-AF65-F5344CB8AC3E}">
        <p14:creationId xmlns:p14="http://schemas.microsoft.com/office/powerpoint/2010/main" val="324451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17</a:t>
            </a:fld>
            <a:endParaRPr lang="en-US"/>
          </a:p>
        </p:txBody>
      </p:sp>
    </p:spTree>
    <p:extLst>
      <p:ext uri="{BB962C8B-B14F-4D97-AF65-F5344CB8AC3E}">
        <p14:creationId xmlns:p14="http://schemas.microsoft.com/office/powerpoint/2010/main" val="3244518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18</a:t>
            </a:fld>
            <a:endParaRPr lang="en-US"/>
          </a:p>
        </p:txBody>
      </p:sp>
    </p:spTree>
    <p:extLst>
      <p:ext uri="{BB962C8B-B14F-4D97-AF65-F5344CB8AC3E}">
        <p14:creationId xmlns:p14="http://schemas.microsoft.com/office/powerpoint/2010/main" val="4050061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19</a:t>
            </a:fld>
            <a:endParaRPr lang="en-US"/>
          </a:p>
        </p:txBody>
      </p:sp>
    </p:spTree>
    <p:extLst>
      <p:ext uri="{BB962C8B-B14F-4D97-AF65-F5344CB8AC3E}">
        <p14:creationId xmlns:p14="http://schemas.microsoft.com/office/powerpoint/2010/main" val="405006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44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56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7</a:t>
            </a:fld>
            <a:endParaRPr lang="en-US"/>
          </a:p>
        </p:txBody>
      </p:sp>
    </p:spTree>
    <p:extLst>
      <p:ext uri="{BB962C8B-B14F-4D97-AF65-F5344CB8AC3E}">
        <p14:creationId xmlns:p14="http://schemas.microsoft.com/office/powerpoint/2010/main" val="147798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13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9</a:t>
            </a:fld>
            <a:endParaRPr lang="en-US"/>
          </a:p>
        </p:txBody>
      </p:sp>
    </p:spTree>
    <p:extLst>
      <p:ext uri="{BB962C8B-B14F-4D97-AF65-F5344CB8AC3E}">
        <p14:creationId xmlns:p14="http://schemas.microsoft.com/office/powerpoint/2010/main" val="3221002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10</a:t>
            </a:fld>
            <a:endParaRPr lang="en-US"/>
          </a:p>
        </p:txBody>
      </p:sp>
    </p:spTree>
    <p:extLst>
      <p:ext uri="{BB962C8B-B14F-4D97-AF65-F5344CB8AC3E}">
        <p14:creationId xmlns:p14="http://schemas.microsoft.com/office/powerpoint/2010/main" val="322100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11</a:t>
            </a:fld>
            <a:endParaRPr lang="en-US"/>
          </a:p>
        </p:txBody>
      </p:sp>
    </p:spTree>
    <p:extLst>
      <p:ext uri="{BB962C8B-B14F-4D97-AF65-F5344CB8AC3E}">
        <p14:creationId xmlns:p14="http://schemas.microsoft.com/office/powerpoint/2010/main" val="3221002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12</a:t>
            </a:fld>
            <a:endParaRPr lang="en-US"/>
          </a:p>
        </p:txBody>
      </p:sp>
    </p:spTree>
    <p:extLst>
      <p:ext uri="{BB962C8B-B14F-4D97-AF65-F5344CB8AC3E}">
        <p14:creationId xmlns:p14="http://schemas.microsoft.com/office/powerpoint/2010/main" val="360130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6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7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7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70"/>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39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12938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2801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720288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334534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140202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071742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95347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10"/>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871560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70"/>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1819678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70"/>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60"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35"/>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3302645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64"/>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8765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506806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428979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12645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012053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279471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9668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3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843677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0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4281867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64"/>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18504464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64"/>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57"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29"/>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1328840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5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56273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853473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4327397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5520414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761634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50069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0756228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607563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9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0539231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5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34323235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5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5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2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35374217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4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13452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909822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5101281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6255578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07853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3856520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7923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4"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5824369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8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9375074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4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625553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4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8"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1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12335505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3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74792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503829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558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0"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73390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2450326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798681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8526259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69"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2"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383051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6893653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4"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1"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1226238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0965659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8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8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8/24/2019</a:t>
            </a:fld>
            <a:endParaRPr lang="en-US" dirty="0"/>
          </a:p>
        </p:txBody>
      </p:sp>
      <p:sp>
        <p:nvSpPr>
          <p:cNvPr id="5" name="Footer Placeholder 4"/>
          <p:cNvSpPr>
            <a:spLocks noGrp="1"/>
          </p:cNvSpPr>
          <p:nvPr>
            <p:ph type="ftr" sz="quarter" idx="3"/>
          </p:nvPr>
        </p:nvSpPr>
        <p:spPr>
          <a:xfrm>
            <a:off x="3124200" y="635638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8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10"/>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76" y="6493545"/>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45"/>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Sqoop  (Confidential)</a:t>
            </a:r>
          </a:p>
        </p:txBody>
      </p:sp>
    </p:spTree>
    <p:extLst>
      <p:ext uri="{BB962C8B-B14F-4D97-AF65-F5344CB8AC3E}">
        <p14:creationId xmlns:p14="http://schemas.microsoft.com/office/powerpoint/2010/main" val="82085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04"/>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73" y="6493539"/>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39"/>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Sqoop  (Confidential)</a:t>
            </a:r>
          </a:p>
        </p:txBody>
      </p:sp>
    </p:spTree>
    <p:extLst>
      <p:ext uri="{BB962C8B-B14F-4D97-AF65-F5344CB8AC3E}">
        <p14:creationId xmlns:p14="http://schemas.microsoft.com/office/powerpoint/2010/main" val="2159344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9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69" y="649353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3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Sqoop  (Confidential)</a:t>
            </a:r>
          </a:p>
        </p:txBody>
      </p:sp>
    </p:spTree>
    <p:extLst>
      <p:ext uri="{BB962C8B-B14F-4D97-AF65-F5344CB8AC3E}">
        <p14:creationId xmlns:p14="http://schemas.microsoft.com/office/powerpoint/2010/main" val="21974828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8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64" y="649352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2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Sqoop  (Confidential)</a:t>
            </a:r>
          </a:p>
        </p:txBody>
      </p:sp>
    </p:spTree>
    <p:extLst>
      <p:ext uri="{BB962C8B-B14F-4D97-AF65-F5344CB8AC3E}">
        <p14:creationId xmlns:p14="http://schemas.microsoft.com/office/powerpoint/2010/main" val="33117646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59" y="649351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1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Sqoop  (Confidential)</a:t>
            </a:r>
          </a:p>
        </p:txBody>
      </p:sp>
    </p:spTree>
    <p:extLst>
      <p:ext uri="{BB962C8B-B14F-4D97-AF65-F5344CB8AC3E}">
        <p14:creationId xmlns:p14="http://schemas.microsoft.com/office/powerpoint/2010/main" val="29464999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8/24/2019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qoop.apache.org/"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hyperlink" Target="file:///\\home\sandeepm\pwd\password.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28758" y="3505200"/>
            <a:ext cx="4981488" cy="1524000"/>
          </a:xfrm>
        </p:spPr>
        <p:txBody>
          <a:bodyPr/>
          <a:lstStyle/>
          <a:p>
            <a:r>
              <a:rPr lang="en-US" dirty="0"/>
              <a:t>Sqoop</a:t>
            </a:r>
          </a:p>
        </p:txBody>
      </p:sp>
      <p:sp>
        <p:nvSpPr>
          <p:cNvPr id="3" name="Subtitle 2"/>
          <p:cNvSpPr>
            <a:spLocks noGrp="1"/>
          </p:cNvSpPr>
          <p:nvPr>
            <p:ph type="subTitle" idx="1"/>
          </p:nvPr>
        </p:nvSpPr>
        <p:spPr>
          <a:xfrm>
            <a:off x="3728758" y="3810000"/>
            <a:ext cx="4981488" cy="762000"/>
          </a:xfrm>
        </p:spPr>
        <p:txBody>
          <a:bodyPr>
            <a:noAutofit/>
          </a:bodyPr>
          <a:lstStyle/>
          <a:p>
            <a:pPr>
              <a:spcBef>
                <a:spcPts val="200"/>
              </a:spcBef>
              <a:spcAft>
                <a:spcPts val="200"/>
              </a:spcAft>
            </a:pPr>
            <a:r>
              <a:rPr lang="en-US" sz="1500" b="1" dirty="0"/>
              <a:t>Data Imports</a:t>
            </a:r>
          </a:p>
          <a:p>
            <a:pPr>
              <a:spcBef>
                <a:spcPts val="200"/>
              </a:spcBef>
              <a:spcAft>
                <a:spcPts val="200"/>
              </a:spcAft>
            </a:pPr>
            <a:r>
              <a:rPr lang="en-US" sz="1500" b="1" dirty="0"/>
              <a:t>Data Exports</a:t>
            </a:r>
          </a:p>
          <a:p>
            <a:pPr>
              <a:spcBef>
                <a:spcPts val="200"/>
              </a:spcBef>
              <a:spcAft>
                <a:spcPts val="200"/>
              </a:spcAft>
            </a:pPr>
            <a:r>
              <a:rPr lang="en-US" sz="1500" b="1" dirty="0"/>
              <a:t>Integration with Hadoop Ecosystem</a:t>
            </a:r>
          </a:p>
          <a:p>
            <a:pPr>
              <a:spcBef>
                <a:spcPts val="200"/>
              </a:spcBef>
              <a:spcAft>
                <a:spcPts val="200"/>
              </a:spcAft>
            </a:pPr>
            <a:endParaRPr lang="en-US" sz="1500" b="1" dirty="0"/>
          </a:p>
          <a:p>
            <a:pPr>
              <a:spcBef>
                <a:spcPts val="200"/>
              </a:spcBef>
              <a:spcAft>
                <a:spcPts val="200"/>
              </a:spcAft>
            </a:pPr>
            <a:r>
              <a:rPr lang="en-US" sz="1500" b="1" dirty="0">
                <a:hlinkClick r:id="rId2"/>
              </a:rPr>
              <a:t>http://sqoop.apache.org</a:t>
            </a:r>
            <a:endParaRPr lang="en-US" sz="1500" b="1" dirty="0"/>
          </a:p>
          <a:p>
            <a:pPr>
              <a:spcBef>
                <a:spcPts val="200"/>
              </a:spcBef>
              <a:spcAft>
                <a:spcPts val="200"/>
              </a:spcAft>
            </a:pPr>
            <a:endParaRPr lang="en-US" sz="1500" b="1" dirty="0"/>
          </a:p>
          <a:p>
            <a:pPr>
              <a:spcBef>
                <a:spcPts val="200"/>
              </a:spcBef>
              <a:spcAft>
                <a:spcPts val="200"/>
              </a:spcAft>
            </a:pPr>
            <a:r>
              <a:rPr lang="en-US" sz="1500" b="1" dirty="0"/>
              <a:t>Content Version : v2.0</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292" y="1092200"/>
            <a:ext cx="1664677" cy="549380"/>
          </a:xfrm>
          <a:prstGeom prst="rect">
            <a:avLst/>
          </a:prstGeom>
        </p:spPr>
      </p:pic>
    </p:spTree>
    <p:extLst>
      <p:ext uri="{BB962C8B-B14F-4D97-AF65-F5344CB8AC3E}">
        <p14:creationId xmlns:p14="http://schemas.microsoft.com/office/powerpoint/2010/main" val="322042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4000" dirty="0">
                <a:solidFill>
                  <a:srgbClr val="000000"/>
                </a:solidFill>
              </a:rPr>
              <a:t>Compressing Imported Data</a:t>
            </a:r>
            <a:endParaRPr lang="en-US" sz="4000" dirty="0">
              <a:solidFill>
                <a:srgbClr val="000000"/>
              </a:solidFill>
            </a:endParaRPr>
          </a:p>
        </p:txBody>
      </p:sp>
      <p:sp>
        <p:nvSpPr>
          <p:cNvPr id="3" name="Content Placeholder 2"/>
          <p:cNvSpPr>
            <a:spLocks noGrp="1"/>
          </p:cNvSpPr>
          <p:nvPr>
            <p:ph idx="1"/>
          </p:nvPr>
        </p:nvSpPr>
        <p:spPr>
          <a:xfrm>
            <a:off x="457200" y="1524000"/>
            <a:ext cx="8229600" cy="5105400"/>
          </a:xfrm>
        </p:spPr>
        <p:txBody>
          <a:bodyPr>
            <a:noAutofit/>
          </a:bodyPr>
          <a:lstStyle/>
          <a:p>
            <a:r>
              <a:rPr lang="en-IN" sz="2200" dirty="0">
                <a:solidFill>
                  <a:srgbClr val="000000"/>
                </a:solidFill>
              </a:rPr>
              <a:t>default-compress files to </a:t>
            </a:r>
            <a:r>
              <a:rPr lang="en-IN" sz="2200" dirty="0" err="1">
                <a:solidFill>
                  <a:srgbClr val="000000"/>
                </a:solidFill>
              </a:rPr>
              <a:t>GZip</a:t>
            </a:r>
            <a:r>
              <a:rPr lang="en-IN" sz="2200" dirty="0">
                <a:solidFill>
                  <a:srgbClr val="000000"/>
                </a:solidFill>
              </a:rPr>
              <a:t> (.gz ) </a:t>
            </a:r>
            <a:endParaRPr lang="en-US" sz="2200" dirty="0">
              <a:solidFill>
                <a:srgbClr val="000000"/>
              </a:solidFill>
            </a:endParaRPr>
          </a:p>
          <a:p>
            <a:pPr lvl="1"/>
            <a:r>
              <a:rPr lang="en-US" sz="1800" dirty="0" err="1">
                <a:solidFill>
                  <a:srgbClr val="000000"/>
                </a:solidFill>
              </a:rPr>
              <a:t>sqoop</a:t>
            </a:r>
            <a:r>
              <a:rPr lang="en-US" sz="1800" dirty="0">
                <a:solidFill>
                  <a:srgbClr val="000000"/>
                </a:solidFill>
              </a:rPr>
              <a:t> import --driver </a:t>
            </a:r>
            <a:r>
              <a:rPr lang="en-US" sz="1800" dirty="0" err="1">
                <a:solidFill>
                  <a:srgbClr val="000000"/>
                </a:solidFill>
              </a:rPr>
              <a:t>com.mysql.jdbc.Driver</a:t>
            </a:r>
            <a:r>
              <a:rPr lang="en-US" sz="1800" dirty="0">
                <a:solidFill>
                  <a:srgbClr val="000000"/>
                </a:solidFill>
              </a:rPr>
              <a: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--table city --delete-target-</a:t>
            </a:r>
            <a:r>
              <a:rPr lang="en-US" sz="1800" dirty="0" err="1">
                <a:solidFill>
                  <a:srgbClr val="000000"/>
                </a:solidFill>
              </a:rPr>
              <a:t>dir</a:t>
            </a:r>
            <a:r>
              <a:rPr lang="en-US" sz="1800" dirty="0">
                <a:solidFill>
                  <a:srgbClr val="000000"/>
                </a:solidFill>
              </a:rPr>
              <a:t> --warehouse-</a:t>
            </a:r>
            <a:r>
              <a:rPr lang="en-US" sz="1800" dirty="0" err="1">
                <a:solidFill>
                  <a:srgbClr val="000000"/>
                </a:solidFill>
              </a:rPr>
              <a:t>dir</a:t>
            </a:r>
            <a:r>
              <a:rPr lang="en-US" sz="1800" dirty="0">
                <a:solidFill>
                  <a:srgbClr val="000000"/>
                </a:solidFill>
              </a:rPr>
              <a:t> '</a:t>
            </a:r>
            <a:r>
              <a:rPr lang="en-US" sz="1800" dirty="0" err="1">
                <a:solidFill>
                  <a:srgbClr val="000000"/>
                </a:solidFill>
              </a:rPr>
              <a:t>sqoopdata_gz</a:t>
            </a:r>
            <a:r>
              <a:rPr lang="en-US" sz="1800" dirty="0">
                <a:solidFill>
                  <a:srgbClr val="000000"/>
                </a:solidFill>
              </a:rPr>
              <a:t>' --username </a:t>
            </a:r>
            <a:r>
              <a:rPr lang="en-US" sz="1800" dirty="0" err="1">
                <a:solidFill>
                  <a:srgbClr val="000000"/>
                </a:solidFill>
              </a:rPr>
              <a:t>sandeepm</a:t>
            </a:r>
            <a:r>
              <a:rPr lang="en-US" sz="1800" dirty="0">
                <a:solidFill>
                  <a:srgbClr val="000000"/>
                </a:solidFill>
              </a:rPr>
              <a:t> -P --compress </a:t>
            </a:r>
          </a:p>
          <a:p>
            <a:r>
              <a:rPr lang="en-US" sz="2200" dirty="0">
                <a:solidFill>
                  <a:srgbClr val="000000"/>
                </a:solidFill>
              </a:rPr>
              <a:t>BZip2Codec</a:t>
            </a:r>
          </a:p>
          <a:p>
            <a:pPr lvl="1"/>
            <a:r>
              <a:rPr lang="en-US" sz="1800" dirty="0" err="1">
                <a:solidFill>
                  <a:srgbClr val="000000"/>
                </a:solidFill>
              </a:rPr>
              <a:t>sqoop</a:t>
            </a:r>
            <a:r>
              <a:rPr lang="en-US" sz="1800" dirty="0">
                <a:solidFill>
                  <a:srgbClr val="000000"/>
                </a:solidFill>
              </a:rPr>
              <a:t> import --driver </a:t>
            </a:r>
            <a:r>
              <a:rPr lang="en-US" sz="1800" dirty="0" err="1">
                <a:solidFill>
                  <a:srgbClr val="000000"/>
                </a:solidFill>
              </a:rPr>
              <a:t>com.mysql.jdbc.Driver</a:t>
            </a:r>
            <a:r>
              <a:rPr lang="en-US" sz="1800" dirty="0">
                <a:solidFill>
                  <a:srgbClr val="000000"/>
                </a:solidFill>
              </a:rPr>
              <a: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--table city --delete-target-</a:t>
            </a:r>
            <a:r>
              <a:rPr lang="en-US" sz="1800" dirty="0" err="1">
                <a:solidFill>
                  <a:srgbClr val="000000"/>
                </a:solidFill>
              </a:rPr>
              <a:t>dir</a:t>
            </a:r>
            <a:r>
              <a:rPr lang="en-US" sz="1800" dirty="0">
                <a:solidFill>
                  <a:srgbClr val="000000"/>
                </a:solidFill>
              </a:rPr>
              <a:t> --warehouse-</a:t>
            </a:r>
            <a:r>
              <a:rPr lang="en-US" sz="1800" dirty="0" err="1">
                <a:solidFill>
                  <a:srgbClr val="000000"/>
                </a:solidFill>
              </a:rPr>
              <a:t>dir</a:t>
            </a:r>
            <a:r>
              <a:rPr lang="en-US" sz="1800" dirty="0">
                <a:solidFill>
                  <a:srgbClr val="000000"/>
                </a:solidFill>
              </a:rPr>
              <a:t> 'sqoopdata_Bzip2' --username </a:t>
            </a:r>
            <a:r>
              <a:rPr lang="en-US" sz="1800" dirty="0" err="1">
                <a:solidFill>
                  <a:srgbClr val="000000"/>
                </a:solidFill>
              </a:rPr>
              <a:t>sandeepm</a:t>
            </a:r>
            <a:r>
              <a:rPr lang="en-US" sz="1800" dirty="0">
                <a:solidFill>
                  <a:srgbClr val="000000"/>
                </a:solidFill>
              </a:rPr>
              <a:t> -P --compress --compression-codec org.apache.hadoop.io.compress.BZip2Codec </a:t>
            </a:r>
          </a:p>
          <a:p>
            <a:r>
              <a:rPr lang="en-US" sz="2200" dirty="0">
                <a:solidFill>
                  <a:srgbClr val="000000"/>
                </a:solidFill>
              </a:rPr>
              <a:t>Snappy</a:t>
            </a:r>
          </a:p>
          <a:p>
            <a:pPr lvl="1"/>
            <a:r>
              <a:rPr lang="en-US" sz="1800" dirty="0" err="1">
                <a:solidFill>
                  <a:srgbClr val="000000"/>
                </a:solidFill>
              </a:rPr>
              <a:t>sqoop</a:t>
            </a:r>
            <a:r>
              <a:rPr lang="en-US" sz="1800" dirty="0">
                <a:solidFill>
                  <a:srgbClr val="000000"/>
                </a:solidFill>
              </a:rPr>
              <a:t> import --driver </a:t>
            </a:r>
            <a:r>
              <a:rPr lang="en-US" sz="1800" dirty="0" err="1">
                <a:solidFill>
                  <a:srgbClr val="000000"/>
                </a:solidFill>
              </a:rPr>
              <a:t>com.mysql.jdbc.Driver</a:t>
            </a:r>
            <a:r>
              <a:rPr lang="en-US" sz="1800" dirty="0">
                <a:solidFill>
                  <a:srgbClr val="000000"/>
                </a:solidFill>
              </a:rPr>
              <a: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--table city --delete-target-</a:t>
            </a:r>
            <a:r>
              <a:rPr lang="en-US" sz="1800" dirty="0" err="1">
                <a:solidFill>
                  <a:srgbClr val="000000"/>
                </a:solidFill>
              </a:rPr>
              <a:t>dir</a:t>
            </a:r>
            <a:r>
              <a:rPr lang="en-US" sz="1800" dirty="0">
                <a:solidFill>
                  <a:srgbClr val="000000"/>
                </a:solidFill>
              </a:rPr>
              <a:t> --warehouse-</a:t>
            </a:r>
            <a:r>
              <a:rPr lang="en-US" sz="1800" dirty="0" err="1">
                <a:solidFill>
                  <a:srgbClr val="000000"/>
                </a:solidFill>
              </a:rPr>
              <a:t>dir</a:t>
            </a:r>
            <a:r>
              <a:rPr lang="en-US" sz="1800" dirty="0">
                <a:solidFill>
                  <a:srgbClr val="000000"/>
                </a:solidFill>
              </a:rPr>
              <a:t> '</a:t>
            </a:r>
            <a:r>
              <a:rPr lang="en-US" sz="1800" dirty="0" err="1">
                <a:solidFill>
                  <a:srgbClr val="000000"/>
                </a:solidFill>
              </a:rPr>
              <a:t>sqoopdata_snappy</a:t>
            </a:r>
            <a:r>
              <a:rPr lang="en-US" sz="1800" dirty="0">
                <a:solidFill>
                  <a:srgbClr val="000000"/>
                </a:solidFill>
              </a:rPr>
              <a:t>' --username </a:t>
            </a:r>
            <a:r>
              <a:rPr lang="en-US" sz="1800" dirty="0" err="1">
                <a:solidFill>
                  <a:srgbClr val="000000"/>
                </a:solidFill>
              </a:rPr>
              <a:t>sandeepm</a:t>
            </a:r>
            <a:r>
              <a:rPr lang="en-US" sz="1800" dirty="0">
                <a:solidFill>
                  <a:srgbClr val="000000"/>
                </a:solidFill>
              </a:rPr>
              <a:t> -P --compress --compression-codec </a:t>
            </a:r>
            <a:r>
              <a:rPr lang="en-US" sz="1800" dirty="0" err="1"/>
              <a:t>org.apache.hadoop.io.compress.SnappyCodec</a:t>
            </a:r>
            <a:r>
              <a:rPr lang="en-US" sz="1800" dirty="0">
                <a:solidFill>
                  <a:srgbClr val="000000"/>
                </a:solidFill>
              </a:rPr>
              <a:t> </a:t>
            </a:r>
          </a:p>
          <a:p>
            <a:r>
              <a:rPr lang="en-US" sz="2200" dirty="0">
                <a:solidFill>
                  <a:srgbClr val="000000"/>
                </a:solidFill>
              </a:rPr>
              <a:t>choose any other codec for any other type of compression</a:t>
            </a:r>
          </a:p>
          <a:p>
            <a:pPr lvl="1"/>
            <a:endParaRPr lang="en-US" sz="1800" dirty="0">
              <a:solidFill>
                <a:srgbClr val="000000"/>
              </a:solidFill>
            </a:endParaRPr>
          </a:p>
        </p:txBody>
      </p:sp>
    </p:spTree>
    <p:extLst>
      <p:ext uri="{BB962C8B-B14F-4D97-AF65-F5344CB8AC3E}">
        <p14:creationId xmlns:p14="http://schemas.microsoft.com/office/powerpoint/2010/main" val="312427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944562"/>
          </a:xfrm>
        </p:spPr>
        <p:txBody>
          <a:bodyPr>
            <a:normAutofit/>
          </a:bodyPr>
          <a:lstStyle/>
          <a:p>
            <a:r>
              <a:rPr lang="en-US" sz="4000" dirty="0"/>
              <a:t>SQOOP EVAL, codegen Commands</a:t>
            </a:r>
          </a:p>
        </p:txBody>
      </p:sp>
      <p:sp>
        <p:nvSpPr>
          <p:cNvPr id="3" name="Content Placeholder 2"/>
          <p:cNvSpPr>
            <a:spLocks noGrp="1"/>
          </p:cNvSpPr>
          <p:nvPr>
            <p:ph idx="1"/>
          </p:nvPr>
        </p:nvSpPr>
        <p:spPr>
          <a:xfrm>
            <a:off x="457200" y="1143000"/>
            <a:ext cx="8229600" cy="5105400"/>
          </a:xfrm>
        </p:spPr>
        <p:txBody>
          <a:bodyPr>
            <a:noAutofit/>
          </a:bodyPr>
          <a:lstStyle/>
          <a:p>
            <a:pPr>
              <a:spcAft>
                <a:spcPts val="200"/>
              </a:spcAft>
            </a:pPr>
            <a:r>
              <a:rPr lang="en-US" sz="1600" dirty="0">
                <a:solidFill>
                  <a:srgbClr val="000000"/>
                </a:solidFill>
              </a:rPr>
              <a:t>List MySQL database list using </a:t>
            </a:r>
            <a:r>
              <a:rPr lang="en-US" sz="1600" dirty="0" err="1">
                <a:solidFill>
                  <a:srgbClr val="000000"/>
                </a:solidFill>
              </a:rPr>
              <a:t>sqoop</a:t>
            </a:r>
            <a:r>
              <a:rPr lang="en-US" sz="1600" dirty="0">
                <a:solidFill>
                  <a:srgbClr val="000000"/>
                </a:solidFill>
              </a:rPr>
              <a:t> command</a:t>
            </a:r>
          </a:p>
          <a:p>
            <a:pPr lvl="1">
              <a:spcAft>
                <a:spcPts val="200"/>
              </a:spcAft>
            </a:pPr>
            <a:r>
              <a:rPr lang="en-US" sz="1600" dirty="0" err="1">
                <a:solidFill>
                  <a:srgbClr val="000000"/>
                </a:solidFill>
              </a:rPr>
              <a:t>sqoop</a:t>
            </a:r>
            <a:r>
              <a:rPr lang="en-US" sz="1600" dirty="0">
                <a:solidFill>
                  <a:srgbClr val="000000"/>
                </a:solidFill>
              </a:rPr>
              <a:t> list-databases --connect </a:t>
            </a:r>
            <a:r>
              <a:rPr lang="en-US" sz="1600" dirty="0" err="1">
                <a:solidFill>
                  <a:srgbClr val="000000"/>
                </a:solidFill>
              </a:rPr>
              <a:t>jdbc:mysql</a:t>
            </a:r>
            <a:r>
              <a:rPr lang="en-US" sz="1600" dirty="0">
                <a:solidFill>
                  <a:srgbClr val="000000"/>
                </a:solidFill>
              </a:rPr>
              <a:t>://101.53.130.146/ --username </a:t>
            </a:r>
            <a:r>
              <a:rPr lang="en-US" sz="1600" dirty="0" err="1">
                <a:solidFill>
                  <a:srgbClr val="000000"/>
                </a:solidFill>
              </a:rPr>
              <a:t>sandeepm</a:t>
            </a:r>
            <a:r>
              <a:rPr lang="en-US" sz="1600" dirty="0">
                <a:solidFill>
                  <a:srgbClr val="000000"/>
                </a:solidFill>
              </a:rPr>
              <a:t> -P </a:t>
            </a:r>
          </a:p>
          <a:p>
            <a:pPr>
              <a:spcAft>
                <a:spcPts val="200"/>
              </a:spcAft>
            </a:pPr>
            <a:r>
              <a:rPr lang="en-US" sz="1600" dirty="0">
                <a:solidFill>
                  <a:srgbClr val="000000"/>
                </a:solidFill>
              </a:rPr>
              <a:t>List table of </a:t>
            </a:r>
            <a:r>
              <a:rPr lang="en-US" sz="1600" dirty="0" err="1">
                <a:solidFill>
                  <a:srgbClr val="000000"/>
                </a:solidFill>
              </a:rPr>
              <a:t>mysql</a:t>
            </a:r>
            <a:r>
              <a:rPr lang="en-US" sz="1600" dirty="0">
                <a:solidFill>
                  <a:srgbClr val="000000"/>
                </a:solidFill>
              </a:rPr>
              <a:t> database </a:t>
            </a:r>
          </a:p>
          <a:p>
            <a:pPr lvl="1">
              <a:spcAft>
                <a:spcPts val="200"/>
              </a:spcAft>
            </a:pPr>
            <a:r>
              <a:rPr lang="en-US" sz="1600" dirty="0" err="1">
                <a:solidFill>
                  <a:srgbClr val="000000"/>
                </a:solidFill>
              </a:rPr>
              <a:t>sqoop</a:t>
            </a:r>
            <a:r>
              <a:rPr lang="en-US" sz="1600" dirty="0">
                <a:solidFill>
                  <a:srgbClr val="000000"/>
                </a:solidFill>
              </a:rPr>
              <a:t> list-tables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a:t>
            </a:r>
          </a:p>
          <a:p>
            <a:pPr>
              <a:spcAft>
                <a:spcPts val="200"/>
              </a:spcAft>
            </a:pPr>
            <a:r>
              <a:rPr lang="en-US" sz="1600" dirty="0">
                <a:solidFill>
                  <a:srgbClr val="000000"/>
                </a:solidFill>
              </a:rPr>
              <a:t>SQOOP EVAL</a:t>
            </a:r>
          </a:p>
          <a:p>
            <a:pPr lvl="1">
              <a:spcAft>
                <a:spcPts val="200"/>
              </a:spcAft>
            </a:pPr>
            <a:r>
              <a:rPr lang="en-US" sz="1600" dirty="0" err="1">
                <a:solidFill>
                  <a:srgbClr val="000000"/>
                </a:solidFill>
              </a:rPr>
              <a:t>sqoop</a:t>
            </a:r>
            <a:r>
              <a:rPr lang="en-US" sz="1600" dirty="0">
                <a:solidFill>
                  <a:srgbClr val="000000"/>
                </a:solidFill>
              </a:rPr>
              <a:t> eval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--query 'select * from actor limit 10' --username </a:t>
            </a:r>
            <a:r>
              <a:rPr lang="en-US" sz="1600" dirty="0" err="1">
                <a:solidFill>
                  <a:srgbClr val="000000"/>
                </a:solidFill>
              </a:rPr>
              <a:t>sandeepm</a:t>
            </a:r>
            <a:r>
              <a:rPr lang="en-US" sz="1600" dirty="0">
                <a:solidFill>
                  <a:srgbClr val="000000"/>
                </a:solidFill>
              </a:rPr>
              <a:t> -P </a:t>
            </a:r>
          </a:p>
          <a:p>
            <a:pPr lvl="1">
              <a:spcAft>
                <a:spcPts val="200"/>
              </a:spcAft>
            </a:pPr>
            <a:r>
              <a:rPr lang="en-US" sz="1600" dirty="0">
                <a:solidFill>
                  <a:srgbClr val="000000"/>
                </a:solidFill>
              </a:rPr>
              <a:t>Eval tool allows users to run SQL queries; prints results on console. </a:t>
            </a:r>
          </a:p>
          <a:p>
            <a:r>
              <a:rPr lang="en-US" sz="1600" dirty="0">
                <a:solidFill>
                  <a:srgbClr val="000000"/>
                </a:solidFill>
              </a:rPr>
              <a:t>Load sample data with output directory and java package</a:t>
            </a:r>
          </a:p>
          <a:p>
            <a:pPr lvl="1"/>
            <a:r>
              <a:rPr lang="en-US" sz="1600" dirty="0">
                <a:solidFill>
                  <a:srgbClr val="000000"/>
                </a:solidFill>
              </a:rPr>
              <a:t> </a:t>
            </a:r>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actor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--package-name </a:t>
            </a:r>
            <a:r>
              <a:rPr lang="en-US" sz="1600" dirty="0" err="1">
                <a:solidFill>
                  <a:srgbClr val="000000"/>
                </a:solidFill>
              </a:rPr>
              <a:t>org.mysample</a:t>
            </a:r>
            <a:r>
              <a:rPr lang="en-US" sz="1600" dirty="0">
                <a:solidFill>
                  <a:srgbClr val="000000"/>
                </a:solidFill>
              </a:rPr>
              <a:t> --</a:t>
            </a:r>
            <a:r>
              <a:rPr lang="en-US" sz="1600" dirty="0" err="1">
                <a:solidFill>
                  <a:srgbClr val="000000"/>
                </a:solidFill>
              </a:rPr>
              <a:t>outdir</a:t>
            </a:r>
            <a:r>
              <a:rPr lang="en-US" sz="1600" dirty="0">
                <a:solidFill>
                  <a:srgbClr val="000000"/>
                </a:solidFill>
              </a:rPr>
              <a:t> '/home/</a:t>
            </a:r>
            <a:r>
              <a:rPr lang="en-US" sz="1600" dirty="0" err="1">
                <a:solidFill>
                  <a:srgbClr val="000000"/>
                </a:solidFill>
              </a:rPr>
              <a:t>sandeepm</a:t>
            </a:r>
            <a:r>
              <a:rPr lang="en-US" sz="1600" dirty="0">
                <a:solidFill>
                  <a:srgbClr val="000000"/>
                </a:solidFill>
              </a:rPr>
              <a:t>/</a:t>
            </a:r>
            <a:r>
              <a:rPr lang="en-US" sz="1600" dirty="0" err="1">
                <a:solidFill>
                  <a:srgbClr val="000000"/>
                </a:solidFill>
              </a:rPr>
              <a:t>sqoop</a:t>
            </a:r>
            <a:r>
              <a:rPr lang="en-US" sz="1600" dirty="0">
                <a:solidFill>
                  <a:srgbClr val="000000"/>
                </a:solidFill>
              </a:rPr>
              <a:t>-package' </a:t>
            </a:r>
          </a:p>
          <a:p>
            <a:pPr lvl="1"/>
            <a:r>
              <a:rPr lang="en-US" sz="1600" dirty="0">
                <a:solidFill>
                  <a:srgbClr val="000000"/>
                </a:solidFill>
              </a:rPr>
              <a:t> ls </a:t>
            </a:r>
            <a:r>
              <a:rPr lang="en-US" sz="1600" dirty="0" err="1">
                <a:solidFill>
                  <a:srgbClr val="000000"/>
                </a:solidFill>
              </a:rPr>
              <a:t>sqoop</a:t>
            </a:r>
            <a:r>
              <a:rPr lang="en-US" sz="1600" dirty="0">
                <a:solidFill>
                  <a:srgbClr val="000000"/>
                </a:solidFill>
              </a:rPr>
              <a:t>-package/org/</a:t>
            </a:r>
            <a:r>
              <a:rPr lang="en-US" sz="1600" dirty="0" err="1">
                <a:solidFill>
                  <a:srgbClr val="000000"/>
                </a:solidFill>
              </a:rPr>
              <a:t>mysample</a:t>
            </a:r>
            <a:r>
              <a:rPr lang="en-US" sz="1600" dirty="0">
                <a:solidFill>
                  <a:srgbClr val="000000"/>
                </a:solidFill>
              </a:rPr>
              <a:t>/</a:t>
            </a:r>
          </a:p>
          <a:p>
            <a:r>
              <a:rPr lang="en-US" sz="1600" dirty="0">
                <a:solidFill>
                  <a:srgbClr val="000000"/>
                </a:solidFill>
              </a:rPr>
              <a:t>codegen tool can be used to regenerate code if Java source file is by chance lost.</a:t>
            </a:r>
          </a:p>
          <a:p>
            <a:pPr lvl="1"/>
            <a:r>
              <a:rPr lang="en-US" sz="1600" dirty="0" err="1">
                <a:solidFill>
                  <a:srgbClr val="000000"/>
                </a:solidFill>
              </a:rPr>
              <a:t>sqoop</a:t>
            </a:r>
            <a:r>
              <a:rPr lang="en-US" sz="1600" dirty="0">
                <a:solidFill>
                  <a:srgbClr val="000000"/>
                </a:solidFill>
              </a:rPr>
              <a:t> codegen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actor --username </a:t>
            </a:r>
            <a:r>
              <a:rPr lang="en-US" sz="1600" dirty="0" err="1">
                <a:solidFill>
                  <a:srgbClr val="000000"/>
                </a:solidFill>
              </a:rPr>
              <a:t>sandeepm</a:t>
            </a:r>
            <a:r>
              <a:rPr lang="en-US" sz="1600" dirty="0">
                <a:solidFill>
                  <a:srgbClr val="000000"/>
                </a:solidFill>
              </a:rPr>
              <a:t> -P</a:t>
            </a:r>
          </a:p>
        </p:txBody>
      </p:sp>
    </p:spTree>
    <p:extLst>
      <p:ext uri="{BB962C8B-B14F-4D97-AF65-F5344CB8AC3E}">
        <p14:creationId xmlns:p14="http://schemas.microsoft.com/office/powerpoint/2010/main" val="258346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Incremental Imports (Append)</a:t>
            </a:r>
          </a:p>
        </p:txBody>
      </p:sp>
      <p:sp>
        <p:nvSpPr>
          <p:cNvPr id="3" name="Content Placeholder 2"/>
          <p:cNvSpPr>
            <a:spLocks noGrp="1"/>
          </p:cNvSpPr>
          <p:nvPr>
            <p:ph idx="1"/>
          </p:nvPr>
        </p:nvSpPr>
        <p:spPr>
          <a:xfrm>
            <a:off x="457200" y="914400"/>
            <a:ext cx="8229600" cy="5029200"/>
          </a:xfrm>
        </p:spPr>
        <p:txBody>
          <a:bodyPr>
            <a:noAutofit/>
          </a:bodyPr>
          <a:lstStyle/>
          <a:p>
            <a:pPr marL="0" indent="0">
              <a:buNone/>
            </a:pPr>
            <a:r>
              <a:rPr lang="en-US" sz="1800" b="1" dirty="0">
                <a:solidFill>
                  <a:srgbClr val="000000"/>
                </a:solidFill>
              </a:rPr>
              <a:t>Sqoop supports two types of incremental imports:</a:t>
            </a:r>
            <a:r>
              <a:rPr lang="en-US" sz="1800" dirty="0">
                <a:solidFill>
                  <a:srgbClr val="000000"/>
                </a:solidFill>
              </a:rPr>
              <a:t> </a:t>
            </a:r>
          </a:p>
          <a:p>
            <a:r>
              <a:rPr lang="en-US" sz="1800" dirty="0">
                <a:solidFill>
                  <a:srgbClr val="000000"/>
                </a:solidFill>
              </a:rPr>
              <a:t>Append mode: when importing a table where new data rows are continually being added with increasing row id values but no updated to existing data.</a:t>
            </a:r>
          </a:p>
          <a:p>
            <a:r>
              <a:rPr lang="en-US" sz="1800" dirty="0">
                <a:solidFill>
                  <a:srgbClr val="000000"/>
                </a:solidFill>
              </a:rPr>
              <a:t>Insert few records to actor table of </a:t>
            </a:r>
            <a:r>
              <a:rPr lang="en-US" sz="1800" dirty="0" err="1">
                <a:solidFill>
                  <a:srgbClr val="000000"/>
                </a:solidFill>
              </a:rPr>
              <a:t>mysql</a:t>
            </a:r>
            <a:endParaRPr lang="en-US" sz="1800" dirty="0">
              <a:solidFill>
                <a:srgbClr val="000000"/>
              </a:solidFill>
            </a:endParaRPr>
          </a:p>
          <a:p>
            <a:pPr lvl="1"/>
            <a:r>
              <a:rPr lang="en-US" sz="1800" dirty="0">
                <a:solidFill>
                  <a:srgbClr val="000000"/>
                </a:solidFill>
              </a:rPr>
              <a:t>insert into actor values(201, "Robin", "</a:t>
            </a:r>
            <a:r>
              <a:rPr lang="en-US" sz="1800" dirty="0" err="1">
                <a:solidFill>
                  <a:srgbClr val="000000"/>
                </a:solidFill>
              </a:rPr>
              <a:t>Apoto</a:t>
            </a:r>
            <a:r>
              <a:rPr lang="en-US" sz="1800" dirty="0">
                <a:solidFill>
                  <a:srgbClr val="000000"/>
                </a:solidFill>
              </a:rPr>
              <a:t>", "2006-02-15 04:34:33");</a:t>
            </a:r>
          </a:p>
          <a:p>
            <a:pPr lvl="1"/>
            <a:r>
              <a:rPr lang="en-US" sz="1800" dirty="0">
                <a:solidFill>
                  <a:srgbClr val="000000"/>
                </a:solidFill>
              </a:rPr>
              <a:t>insert into actor values(202, "</a:t>
            </a:r>
            <a:r>
              <a:rPr lang="en-US" sz="1800" dirty="0" err="1">
                <a:solidFill>
                  <a:srgbClr val="000000"/>
                </a:solidFill>
              </a:rPr>
              <a:t>Madhav</a:t>
            </a:r>
            <a:r>
              <a:rPr lang="en-US" sz="1800" dirty="0">
                <a:solidFill>
                  <a:srgbClr val="000000"/>
                </a:solidFill>
              </a:rPr>
              <a:t>", "</a:t>
            </a:r>
            <a:r>
              <a:rPr lang="en-US" sz="1800" dirty="0" err="1">
                <a:solidFill>
                  <a:srgbClr val="000000"/>
                </a:solidFill>
              </a:rPr>
              <a:t>Jani</a:t>
            </a:r>
            <a:r>
              <a:rPr lang="en-US" sz="1800" dirty="0">
                <a:solidFill>
                  <a:srgbClr val="000000"/>
                </a:solidFill>
              </a:rPr>
              <a:t>", "2006-02-15 04:34:33");</a:t>
            </a:r>
          </a:p>
          <a:p>
            <a:pPr lvl="1"/>
            <a:r>
              <a:rPr lang="en-US" sz="1800" dirty="0">
                <a:solidFill>
                  <a:srgbClr val="000000"/>
                </a:solidFill>
              </a:rPr>
              <a:t> insert into actor values(203, "Sanjay", "Krishnan", "2006-02-15 04:34:33");</a:t>
            </a:r>
          </a:p>
          <a:p>
            <a:pPr lvl="1"/>
            <a:r>
              <a:rPr lang="en-US" sz="1800" dirty="0" err="1">
                <a:solidFill>
                  <a:srgbClr val="000000"/>
                </a:solidFill>
              </a:rPr>
              <a:t>sqoop</a:t>
            </a:r>
            <a:r>
              <a:rPr lang="en-US" sz="1800" dirty="0">
                <a:solidFill>
                  <a:srgbClr val="000000"/>
                </a:solidFill>
              </a:rPr>
              <a:t> import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--username </a:t>
            </a:r>
            <a:r>
              <a:rPr lang="en-US" sz="1800" dirty="0" err="1">
                <a:solidFill>
                  <a:srgbClr val="000000"/>
                </a:solidFill>
              </a:rPr>
              <a:t>sandeepm</a:t>
            </a:r>
            <a:r>
              <a:rPr lang="en-US" sz="1800" dirty="0">
                <a:solidFill>
                  <a:srgbClr val="000000"/>
                </a:solidFill>
              </a:rPr>
              <a:t> --password-file /user/</a:t>
            </a:r>
            <a:r>
              <a:rPr lang="en-US" sz="1800" dirty="0" err="1">
                <a:solidFill>
                  <a:srgbClr val="000000"/>
                </a:solidFill>
              </a:rPr>
              <a:t>sandeepm</a:t>
            </a:r>
            <a:r>
              <a:rPr lang="en-US" sz="1800" dirty="0">
                <a:solidFill>
                  <a:srgbClr val="000000"/>
                </a:solidFill>
              </a:rPr>
              <a:t>/</a:t>
            </a:r>
            <a:r>
              <a:rPr lang="en-US" sz="1800" dirty="0" err="1">
                <a:solidFill>
                  <a:srgbClr val="000000"/>
                </a:solidFill>
              </a:rPr>
              <a:t>pwd</a:t>
            </a:r>
            <a:r>
              <a:rPr lang="en-US" sz="1800" dirty="0">
                <a:solidFill>
                  <a:srgbClr val="000000"/>
                </a:solidFill>
              </a:rPr>
              <a:t>/password.txt --table actor  --target-</a:t>
            </a:r>
            <a:r>
              <a:rPr lang="en-US" sz="1800" dirty="0" err="1">
                <a:solidFill>
                  <a:srgbClr val="000000"/>
                </a:solidFill>
              </a:rPr>
              <a:t>dir</a:t>
            </a:r>
            <a:r>
              <a:rPr lang="en-US" sz="1800" dirty="0">
                <a:solidFill>
                  <a:srgbClr val="000000"/>
                </a:solidFill>
              </a:rPr>
              <a:t> '</a:t>
            </a:r>
            <a:r>
              <a:rPr lang="en-US" sz="1800" dirty="0" err="1">
                <a:solidFill>
                  <a:srgbClr val="000000"/>
                </a:solidFill>
              </a:rPr>
              <a:t>sqoopdata</a:t>
            </a:r>
            <a:r>
              <a:rPr lang="en-US" sz="1800" dirty="0">
                <a:solidFill>
                  <a:srgbClr val="000000"/>
                </a:solidFill>
              </a:rPr>
              <a:t>/actor' --check-column </a:t>
            </a:r>
            <a:r>
              <a:rPr lang="en-US" sz="1800" dirty="0" err="1">
                <a:solidFill>
                  <a:srgbClr val="000000"/>
                </a:solidFill>
              </a:rPr>
              <a:t>actor_id</a:t>
            </a:r>
            <a:r>
              <a:rPr lang="en-US" sz="1800" dirty="0">
                <a:solidFill>
                  <a:srgbClr val="000000"/>
                </a:solidFill>
              </a:rPr>
              <a:t> --incremental append --last-value 200 -m 1</a:t>
            </a:r>
          </a:p>
          <a:p>
            <a:pPr lvl="1"/>
            <a:r>
              <a:rPr lang="en-US" sz="1800" dirty="0">
                <a:solidFill>
                  <a:srgbClr val="000000"/>
                </a:solidFill>
              </a:rPr>
              <a:t>specify the column containing incremental value with --check-column and then Sqoop imports rows greater than --last-value.</a:t>
            </a:r>
          </a:p>
        </p:txBody>
      </p:sp>
    </p:spTree>
    <p:extLst>
      <p:ext uri="{BB962C8B-B14F-4D97-AF65-F5344CB8AC3E}">
        <p14:creationId xmlns:p14="http://schemas.microsoft.com/office/powerpoint/2010/main" val="337797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a:t>Incremental Imports (</a:t>
            </a:r>
            <a:r>
              <a:rPr lang="en-US"/>
              <a:t>Last Modified)</a:t>
            </a:r>
            <a:endParaRPr lang="en-US" dirty="0"/>
          </a:p>
        </p:txBody>
      </p:sp>
      <p:sp>
        <p:nvSpPr>
          <p:cNvPr id="3" name="Content Placeholder 2"/>
          <p:cNvSpPr>
            <a:spLocks noGrp="1"/>
          </p:cNvSpPr>
          <p:nvPr>
            <p:ph idx="1"/>
          </p:nvPr>
        </p:nvSpPr>
        <p:spPr>
          <a:xfrm>
            <a:off x="457200" y="914400"/>
            <a:ext cx="8229600" cy="5029200"/>
          </a:xfrm>
        </p:spPr>
        <p:txBody>
          <a:bodyPr>
            <a:noAutofit/>
          </a:bodyPr>
          <a:lstStyle/>
          <a:p>
            <a:r>
              <a:rPr lang="en-US" sz="1800" dirty="0">
                <a:solidFill>
                  <a:srgbClr val="000000"/>
                </a:solidFill>
              </a:rPr>
              <a:t>Lastmodified mode: should be used when rows of the source table may be updated.</a:t>
            </a:r>
          </a:p>
          <a:p>
            <a:pPr lvl="1"/>
            <a:r>
              <a:rPr lang="en-US" sz="1800" dirty="0">
                <a:solidFill>
                  <a:srgbClr val="000000"/>
                </a:solidFill>
              </a:rPr>
              <a:t> UPDATE actor SET </a:t>
            </a:r>
            <a:r>
              <a:rPr lang="en-US" sz="1800" dirty="0" err="1">
                <a:solidFill>
                  <a:srgbClr val="000000"/>
                </a:solidFill>
              </a:rPr>
              <a:t>first_name</a:t>
            </a:r>
            <a:r>
              <a:rPr lang="en-US" sz="1800" dirty="0">
                <a:solidFill>
                  <a:srgbClr val="000000"/>
                </a:solidFill>
              </a:rPr>
              <a:t> = "SATYA",</a:t>
            </a:r>
            <a:r>
              <a:rPr lang="en-US" sz="1800" dirty="0" err="1">
                <a:solidFill>
                  <a:srgbClr val="000000"/>
                </a:solidFill>
              </a:rPr>
              <a:t>last_update</a:t>
            </a:r>
            <a:r>
              <a:rPr lang="en-US" sz="1800" dirty="0">
                <a:solidFill>
                  <a:srgbClr val="000000"/>
                </a:solidFill>
              </a:rPr>
              <a:t>="2006-02-16 04:34:33" WHERE </a:t>
            </a:r>
            <a:r>
              <a:rPr lang="en-US" sz="1800" dirty="0" err="1">
                <a:solidFill>
                  <a:srgbClr val="000000"/>
                </a:solidFill>
              </a:rPr>
              <a:t>actor_id</a:t>
            </a:r>
            <a:r>
              <a:rPr lang="en-US" sz="1800" dirty="0">
                <a:solidFill>
                  <a:srgbClr val="000000"/>
                </a:solidFill>
              </a:rPr>
              <a:t> = 202;</a:t>
            </a:r>
          </a:p>
          <a:p>
            <a:pPr lvl="1"/>
            <a:r>
              <a:rPr lang="en-US" sz="1800" dirty="0">
                <a:solidFill>
                  <a:srgbClr val="000000"/>
                </a:solidFill>
              </a:rPr>
              <a:t>insert into actor values(204, "Sandeep", "Kumar", "2006-02-16 04:34:33");</a:t>
            </a:r>
          </a:p>
          <a:p>
            <a:pPr lvl="1"/>
            <a:r>
              <a:rPr lang="en-US" sz="1800" dirty="0">
                <a:solidFill>
                  <a:srgbClr val="000000"/>
                </a:solidFill>
              </a:rPr>
              <a:t> insert into actor values(205, "Rahul", "Kumar", "2006-02-16 04:34:33");</a:t>
            </a:r>
          </a:p>
          <a:p>
            <a:pPr lvl="1"/>
            <a:r>
              <a:rPr lang="en-US" sz="1800" dirty="0" err="1">
                <a:solidFill>
                  <a:srgbClr val="000000"/>
                </a:solidFill>
              </a:rPr>
              <a:t>sqoop</a:t>
            </a:r>
            <a:r>
              <a:rPr lang="en-US" sz="1800" dirty="0">
                <a:solidFill>
                  <a:srgbClr val="000000"/>
                </a:solidFill>
              </a:rPr>
              <a:t> import --connect </a:t>
            </a:r>
            <a:r>
              <a:rPr lang="en-US" sz="1800" dirty="0" err="1">
                <a:solidFill>
                  <a:srgbClr val="000000"/>
                </a:solidFill>
              </a:rPr>
              <a:t>jdbc:mysql</a:t>
            </a:r>
            <a:r>
              <a:rPr lang="en-US" sz="1800" dirty="0">
                <a:solidFill>
                  <a:srgbClr val="000000"/>
                </a:solidFill>
              </a:rPr>
              <a:t>://localhost/</a:t>
            </a:r>
            <a:r>
              <a:rPr lang="en-US" sz="1800" dirty="0" err="1">
                <a:solidFill>
                  <a:srgbClr val="000000"/>
                </a:solidFill>
              </a:rPr>
              <a:t>retail_db</a:t>
            </a:r>
            <a:r>
              <a:rPr lang="en-US" sz="1800" dirty="0">
                <a:solidFill>
                  <a:srgbClr val="000000"/>
                </a:solidFill>
              </a:rPr>
              <a:t> --table orders -</a:t>
            </a:r>
            <a:r>
              <a:rPr lang="en-US" sz="1800" dirty="0"/>
              <a:t>-</a:t>
            </a:r>
            <a:r>
              <a:rPr lang="en-US" sz="1800" dirty="0" err="1"/>
              <a:t>sqoop</a:t>
            </a:r>
            <a:r>
              <a:rPr lang="en-US" sz="1800" dirty="0"/>
              <a:t> import --connect </a:t>
            </a:r>
            <a:r>
              <a:rPr lang="en-US" sz="1800" dirty="0" err="1"/>
              <a:t>jdbc:mysql</a:t>
            </a:r>
            <a:r>
              <a:rPr lang="en-US" sz="1800" dirty="0"/>
              <a:t>://101.53.130.146/</a:t>
            </a:r>
            <a:r>
              <a:rPr lang="en-US" sz="1800" dirty="0" err="1"/>
              <a:t>sandeepm</a:t>
            </a:r>
            <a:r>
              <a:rPr lang="en-US" sz="1800" dirty="0"/>
              <a:t> --username </a:t>
            </a:r>
            <a:r>
              <a:rPr lang="en-US" sz="1800" dirty="0" err="1"/>
              <a:t>sandeepm</a:t>
            </a:r>
            <a:r>
              <a:rPr lang="en-US" sz="1800" dirty="0"/>
              <a:t> --password-file /user/</a:t>
            </a:r>
            <a:r>
              <a:rPr lang="en-US" sz="1800" dirty="0" err="1"/>
              <a:t>sandeepm</a:t>
            </a:r>
            <a:r>
              <a:rPr lang="en-US" sz="1800" dirty="0"/>
              <a:t>/</a:t>
            </a:r>
            <a:r>
              <a:rPr lang="en-US" sz="1800" dirty="0" err="1"/>
              <a:t>pwd</a:t>
            </a:r>
            <a:r>
              <a:rPr lang="en-US" sz="1800" dirty="0"/>
              <a:t>/password.txt --table actor  --target-</a:t>
            </a:r>
            <a:r>
              <a:rPr lang="en-US" sz="1800" dirty="0" err="1"/>
              <a:t>dir</a:t>
            </a:r>
            <a:r>
              <a:rPr lang="en-US" sz="1800" dirty="0"/>
              <a:t> '</a:t>
            </a:r>
            <a:r>
              <a:rPr lang="en-US" sz="1800" dirty="0" err="1"/>
              <a:t>sqoopdata</a:t>
            </a:r>
            <a:r>
              <a:rPr lang="en-US" sz="1800" dirty="0"/>
              <a:t>/actor' --incremental lastmodified --check-column  </a:t>
            </a:r>
            <a:r>
              <a:rPr lang="en-US" sz="1800" dirty="0" err="1"/>
              <a:t>last_update</a:t>
            </a:r>
            <a:r>
              <a:rPr lang="en-US" sz="1800" dirty="0"/>
              <a:t> --last-value "2006-02-15" --merge-key </a:t>
            </a:r>
            <a:r>
              <a:rPr lang="en-US" sz="1800" dirty="0" err="1"/>
              <a:t>actor_id</a:t>
            </a:r>
            <a:r>
              <a:rPr lang="en-US" sz="1800" dirty="0"/>
              <a:t> -m 1</a:t>
            </a:r>
          </a:p>
          <a:p>
            <a:pPr lvl="1"/>
            <a:r>
              <a:rPr lang="en-IN" sz="1800" dirty="0">
                <a:solidFill>
                  <a:srgbClr val="000000"/>
                </a:solidFill>
              </a:rPr>
              <a:t>Internally, the lastmodified incremental import consists of two standalone MapReduce jobs. The first job will import the delta of changed data similarly to normal import. This import job will save data in a temporary directory on HDFS. The second job will take both the old and new data and will merge them together into the final output.</a:t>
            </a:r>
            <a:endParaRPr lang="en-US" sz="1800" dirty="0">
              <a:solidFill>
                <a:srgbClr val="000000"/>
              </a:solidFill>
            </a:endParaRPr>
          </a:p>
        </p:txBody>
      </p:sp>
    </p:spTree>
    <p:extLst>
      <p:ext uri="{BB962C8B-B14F-4D97-AF65-F5344CB8AC3E}">
        <p14:creationId xmlns:p14="http://schemas.microsoft.com/office/powerpoint/2010/main" val="210898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dirty="0"/>
              <a:t>SQOOP</a:t>
            </a:r>
            <a:r>
              <a:rPr lang="en-US" dirty="0"/>
              <a:t> Imports using --Query</a:t>
            </a:r>
          </a:p>
        </p:txBody>
      </p:sp>
      <p:sp>
        <p:nvSpPr>
          <p:cNvPr id="3" name="Content Placeholder 2"/>
          <p:cNvSpPr>
            <a:spLocks noGrp="1"/>
          </p:cNvSpPr>
          <p:nvPr>
            <p:ph idx="1"/>
          </p:nvPr>
        </p:nvSpPr>
        <p:spPr>
          <a:xfrm>
            <a:off x="457200" y="1143000"/>
            <a:ext cx="8229600" cy="5334000"/>
          </a:xfrm>
        </p:spPr>
        <p:txBody>
          <a:bodyPr>
            <a:noAutofit/>
          </a:bodyPr>
          <a:lstStyle/>
          <a:p>
            <a:r>
              <a:rPr lang="en-IN" sz="1800" dirty="0" err="1">
                <a:solidFill>
                  <a:srgbClr val="000000"/>
                </a:solidFill>
              </a:rPr>
              <a:t>sqoop</a:t>
            </a:r>
            <a:r>
              <a:rPr lang="en-IN" sz="1800" dirty="0">
                <a:solidFill>
                  <a:srgbClr val="000000"/>
                </a:solidFill>
              </a:rPr>
              <a:t> import --connect </a:t>
            </a:r>
            <a:r>
              <a:rPr lang="en-IN" sz="1800" dirty="0" err="1">
                <a:solidFill>
                  <a:srgbClr val="000000"/>
                </a:solidFill>
              </a:rPr>
              <a:t>jdbc:mysql</a:t>
            </a:r>
            <a:r>
              <a:rPr lang="en-IN" sz="1800" dirty="0">
                <a:solidFill>
                  <a:srgbClr val="000000"/>
                </a:solidFill>
              </a:rPr>
              <a:t>://101.53.130.146/</a:t>
            </a:r>
            <a:r>
              <a:rPr lang="en-IN" sz="1800" dirty="0" err="1">
                <a:solidFill>
                  <a:srgbClr val="000000"/>
                </a:solidFill>
              </a:rPr>
              <a:t>sandeepm</a:t>
            </a:r>
            <a:r>
              <a:rPr lang="en-IN" sz="1800" dirty="0">
                <a:solidFill>
                  <a:srgbClr val="000000"/>
                </a:solidFill>
              </a:rPr>
              <a:t> --query 'select * from film where </a:t>
            </a:r>
            <a:r>
              <a:rPr lang="en-IN" sz="1800" dirty="0" err="1">
                <a:solidFill>
                  <a:srgbClr val="000000"/>
                </a:solidFill>
              </a:rPr>
              <a:t>rental_rate</a:t>
            </a:r>
            <a:r>
              <a:rPr lang="en-IN" sz="1800" dirty="0">
                <a:solidFill>
                  <a:srgbClr val="000000"/>
                </a:solidFill>
              </a:rPr>
              <a:t> &lt; 3.0 and $CONDITIONS' --delete-target-</a:t>
            </a:r>
            <a:r>
              <a:rPr lang="en-IN" sz="1800" dirty="0" err="1">
                <a:solidFill>
                  <a:srgbClr val="000000"/>
                </a:solidFill>
              </a:rPr>
              <a:t>dir</a:t>
            </a:r>
            <a:r>
              <a:rPr lang="en-IN" sz="1800" dirty="0">
                <a:solidFill>
                  <a:srgbClr val="000000"/>
                </a:solidFill>
              </a:rPr>
              <a:t> --target-</a:t>
            </a:r>
            <a:r>
              <a:rPr lang="en-IN" sz="1800" dirty="0" err="1">
                <a:solidFill>
                  <a:srgbClr val="000000"/>
                </a:solidFill>
              </a:rPr>
              <a:t>dir</a:t>
            </a:r>
            <a:r>
              <a:rPr lang="en-IN" sz="1800" dirty="0">
                <a:solidFill>
                  <a:srgbClr val="000000"/>
                </a:solidFill>
              </a:rPr>
              <a:t> '</a:t>
            </a:r>
            <a:r>
              <a:rPr lang="en-IN" sz="1800" dirty="0" err="1">
                <a:solidFill>
                  <a:srgbClr val="000000"/>
                </a:solidFill>
              </a:rPr>
              <a:t>sqoopdata</a:t>
            </a:r>
            <a:r>
              <a:rPr lang="en-IN" sz="1800" dirty="0">
                <a:solidFill>
                  <a:srgbClr val="000000"/>
                </a:solidFill>
              </a:rPr>
              <a:t>' --username </a:t>
            </a:r>
            <a:r>
              <a:rPr lang="en-IN" sz="1800" dirty="0" err="1">
                <a:solidFill>
                  <a:srgbClr val="000000"/>
                </a:solidFill>
              </a:rPr>
              <a:t>sandeepm</a:t>
            </a:r>
            <a:r>
              <a:rPr lang="en-IN" sz="1800" dirty="0">
                <a:solidFill>
                  <a:srgbClr val="000000"/>
                </a:solidFill>
              </a:rPr>
              <a:t> -P --split-by </a:t>
            </a:r>
            <a:r>
              <a:rPr lang="en-IN" sz="1800" dirty="0" err="1">
                <a:solidFill>
                  <a:srgbClr val="000000"/>
                </a:solidFill>
              </a:rPr>
              <a:t>film_id</a:t>
            </a:r>
            <a:r>
              <a:rPr lang="en-IN" sz="1800" dirty="0">
                <a:solidFill>
                  <a:srgbClr val="000000"/>
                </a:solidFill>
              </a:rPr>
              <a:t> -m 2 --boundary-query  "select min(</a:t>
            </a:r>
            <a:r>
              <a:rPr lang="en-IN" sz="1800" dirty="0" err="1">
                <a:solidFill>
                  <a:srgbClr val="000000"/>
                </a:solidFill>
              </a:rPr>
              <a:t>film_id</a:t>
            </a:r>
            <a:r>
              <a:rPr lang="en-IN" sz="1800" dirty="0">
                <a:solidFill>
                  <a:srgbClr val="000000"/>
                </a:solidFill>
              </a:rPr>
              <a:t> ), max(</a:t>
            </a:r>
            <a:r>
              <a:rPr lang="en-IN" sz="1800" dirty="0" err="1">
                <a:solidFill>
                  <a:srgbClr val="000000"/>
                </a:solidFill>
              </a:rPr>
              <a:t>film_id</a:t>
            </a:r>
            <a:r>
              <a:rPr lang="en-IN" sz="1800" dirty="0">
                <a:solidFill>
                  <a:srgbClr val="000000"/>
                </a:solidFill>
              </a:rPr>
              <a:t> ) from film"  </a:t>
            </a:r>
            <a:endParaRPr lang="en-US" sz="1800" dirty="0">
              <a:solidFill>
                <a:srgbClr val="000000"/>
              </a:solidFill>
            </a:endParaRPr>
          </a:p>
          <a:p>
            <a:pPr lvl="1"/>
            <a:r>
              <a:rPr lang="en-IN" sz="1800" dirty="0">
                <a:solidFill>
                  <a:srgbClr val="000000"/>
                </a:solidFill>
              </a:rPr>
              <a:t>If you run a parallel import, the map tasks will execute your query with different boundary values substituted in for $CONDITIONS.</a:t>
            </a:r>
            <a:endParaRPr lang="en-US" sz="1800" dirty="0">
              <a:solidFill>
                <a:srgbClr val="000000"/>
              </a:solidFill>
            </a:endParaRPr>
          </a:p>
          <a:p>
            <a:pPr lvl="1"/>
            <a:r>
              <a:rPr lang="en-IN" sz="1800" dirty="0">
                <a:solidFill>
                  <a:srgbClr val="000000"/>
                </a:solidFill>
              </a:rPr>
              <a:t>By using query imports, Sqoop can’t use the database catalogue to fetch the metadata. This is one of the reasons why using table import might be faster than the equivalent free-form query Import.</a:t>
            </a:r>
          </a:p>
          <a:p>
            <a:pPr lvl="1"/>
            <a:r>
              <a:rPr lang="en-IN" sz="1800" dirty="0">
                <a:solidFill>
                  <a:srgbClr val="000000"/>
                </a:solidFill>
              </a:rPr>
              <a:t>Note: While joining more than one table  in query, Sqoop import may fail with error message about duplicate columns. Use SQL projection (AS) rename columns in the query so that each column in the output result has a unique name. </a:t>
            </a:r>
          </a:p>
          <a:p>
            <a:pPr lvl="1"/>
            <a:r>
              <a:rPr lang="en-IN" sz="1800" dirty="0">
                <a:solidFill>
                  <a:srgbClr val="000000"/>
                </a:solidFill>
              </a:rPr>
              <a:t>In the case of the query Sqoop will use the entire query in place of the table name to generate boundary values, resulting in a query like select min(split-by-col), max(split-by-col) from ($YOUR_QUERY) which is highly inefficient, as it requires store the output result set prior to moving any data. Hence Sqoop does offer the parameter --boundary-query which can be used as custom boundary values.</a:t>
            </a:r>
          </a:p>
        </p:txBody>
      </p:sp>
    </p:spTree>
    <p:extLst>
      <p:ext uri="{BB962C8B-B14F-4D97-AF65-F5344CB8AC3E}">
        <p14:creationId xmlns:p14="http://schemas.microsoft.com/office/powerpoint/2010/main" val="17145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8229600" cy="1020762"/>
          </a:xfrm>
        </p:spPr>
        <p:txBody>
          <a:bodyPr/>
          <a:lstStyle/>
          <a:p>
            <a:r>
              <a:rPr lang="en-US" sz="4000" dirty="0"/>
              <a:t>Importing</a:t>
            </a:r>
            <a:r>
              <a:rPr lang="en-US" dirty="0"/>
              <a:t> Data into Hive</a:t>
            </a:r>
          </a:p>
        </p:txBody>
      </p:sp>
      <p:sp>
        <p:nvSpPr>
          <p:cNvPr id="3" name="Content Placeholder 2"/>
          <p:cNvSpPr>
            <a:spLocks noGrp="1"/>
          </p:cNvSpPr>
          <p:nvPr>
            <p:ph idx="1"/>
          </p:nvPr>
        </p:nvSpPr>
        <p:spPr>
          <a:xfrm>
            <a:off x="457200" y="1244600"/>
            <a:ext cx="8229600" cy="5461000"/>
          </a:xfrm>
        </p:spPr>
        <p:txBody>
          <a:bodyPr>
            <a:noAutofit/>
          </a:bodyPr>
          <a:lstStyle/>
          <a:p>
            <a:r>
              <a:rPr lang="en-US" sz="1800" dirty="0">
                <a:solidFill>
                  <a:srgbClr val="000000"/>
                </a:solidFill>
              </a:rPr>
              <a:t>To load data directly to hive table </a:t>
            </a:r>
          </a:p>
          <a:p>
            <a:pPr lvl="1"/>
            <a:r>
              <a:rPr lang="en-US" sz="1800" dirty="0">
                <a:solidFill>
                  <a:srgbClr val="000000"/>
                </a:solidFill>
              </a:rPr>
              <a:t>In hive create movie database </a:t>
            </a:r>
          </a:p>
          <a:p>
            <a:pPr lvl="2"/>
            <a:r>
              <a:rPr lang="en-US" sz="1800" dirty="0">
                <a:solidFill>
                  <a:srgbClr val="000000"/>
                </a:solidFill>
              </a:rPr>
              <a:t>create database movie;</a:t>
            </a:r>
          </a:p>
          <a:p>
            <a:pPr lvl="2"/>
            <a:r>
              <a:rPr lang="en-US" sz="1800" dirty="0">
                <a:solidFill>
                  <a:srgbClr val="000000"/>
                </a:solidFill>
              </a:rPr>
              <a:t>Note: Sqoop will create the table, if not present in hive.</a:t>
            </a:r>
          </a:p>
          <a:p>
            <a:pPr lvl="1"/>
            <a:r>
              <a:rPr lang="en-US" sz="1800" dirty="0" err="1">
                <a:solidFill>
                  <a:srgbClr val="000000"/>
                </a:solidFill>
              </a:rPr>
              <a:t>sqoop</a:t>
            </a:r>
            <a:r>
              <a:rPr lang="en-US" sz="1800" dirty="0">
                <a:solidFill>
                  <a:srgbClr val="000000"/>
                </a:solidFill>
              </a:rPr>
              <a:t> import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--table actor --username </a:t>
            </a:r>
            <a:r>
              <a:rPr lang="en-US" sz="1800" dirty="0" err="1">
                <a:solidFill>
                  <a:srgbClr val="000000"/>
                </a:solidFill>
              </a:rPr>
              <a:t>sandeepm</a:t>
            </a:r>
            <a:r>
              <a:rPr lang="en-US" sz="1800" dirty="0">
                <a:solidFill>
                  <a:srgbClr val="000000"/>
                </a:solidFill>
              </a:rPr>
              <a:t> --password-file /user/</a:t>
            </a:r>
            <a:r>
              <a:rPr lang="en-US" sz="1800" dirty="0" err="1">
                <a:solidFill>
                  <a:srgbClr val="000000"/>
                </a:solidFill>
              </a:rPr>
              <a:t>sandeepm</a:t>
            </a:r>
            <a:r>
              <a:rPr lang="en-US" sz="1800" dirty="0">
                <a:solidFill>
                  <a:srgbClr val="000000"/>
                </a:solidFill>
              </a:rPr>
              <a:t>/</a:t>
            </a:r>
            <a:r>
              <a:rPr lang="en-US" sz="1800" dirty="0" err="1">
                <a:solidFill>
                  <a:srgbClr val="000000"/>
                </a:solidFill>
              </a:rPr>
              <a:t>pwd</a:t>
            </a:r>
            <a:r>
              <a:rPr lang="en-US" sz="1800" dirty="0">
                <a:solidFill>
                  <a:srgbClr val="000000"/>
                </a:solidFill>
              </a:rPr>
              <a:t>/password.txt --hive-import --hive-database movie --hive-table actor --delete-target-</a:t>
            </a:r>
            <a:r>
              <a:rPr lang="en-US" sz="1800" dirty="0" err="1">
                <a:solidFill>
                  <a:srgbClr val="000000"/>
                </a:solidFill>
              </a:rPr>
              <a:t>dir</a:t>
            </a:r>
            <a:r>
              <a:rPr lang="en-US" sz="1800" dirty="0">
                <a:solidFill>
                  <a:srgbClr val="000000"/>
                </a:solidFill>
              </a:rPr>
              <a:t> --map-column-hive </a:t>
            </a:r>
            <a:r>
              <a:rPr lang="en-US" sz="1800" dirty="0" err="1">
                <a:solidFill>
                  <a:srgbClr val="000000"/>
                </a:solidFill>
              </a:rPr>
              <a:t>last_update</a:t>
            </a:r>
            <a:r>
              <a:rPr lang="en-US" sz="1800" dirty="0">
                <a:solidFill>
                  <a:srgbClr val="000000"/>
                </a:solidFill>
              </a:rPr>
              <a:t>='timestamp' -m 2 </a:t>
            </a:r>
          </a:p>
          <a:p>
            <a:pPr lvl="1"/>
            <a:r>
              <a:rPr lang="en-IN" sz="1800" dirty="0">
                <a:solidFill>
                  <a:srgbClr val="000000"/>
                </a:solidFill>
              </a:rPr>
              <a:t>use the parameter --map-column-hive to override  default mapping column </a:t>
            </a:r>
            <a:r>
              <a:rPr lang="en-IN" sz="1800" dirty="0" err="1">
                <a:solidFill>
                  <a:srgbClr val="000000"/>
                </a:solidFill>
              </a:rPr>
              <a:t>datatypes</a:t>
            </a:r>
            <a:r>
              <a:rPr lang="en-IN" sz="1800" dirty="0">
                <a:solidFill>
                  <a:srgbClr val="000000"/>
                </a:solidFill>
              </a:rPr>
              <a:t>.</a:t>
            </a:r>
            <a:r>
              <a:rPr lang="en-US" sz="1800" dirty="0">
                <a:solidFill>
                  <a:srgbClr val="000000"/>
                </a:solidFill>
              </a:rPr>
              <a:t> In this case, will assure “</a:t>
            </a:r>
            <a:r>
              <a:rPr lang="en-US" sz="1800" dirty="0" err="1">
                <a:solidFill>
                  <a:srgbClr val="000000"/>
                </a:solidFill>
              </a:rPr>
              <a:t>last_update</a:t>
            </a:r>
            <a:r>
              <a:rPr lang="en-US" sz="1800" dirty="0">
                <a:solidFill>
                  <a:srgbClr val="000000"/>
                </a:solidFill>
              </a:rPr>
              <a:t>” column datatype as timestamp otherwise it will be string if not mentioned anything in --map-column-hive.</a:t>
            </a:r>
          </a:p>
          <a:p>
            <a:r>
              <a:rPr lang="en-US" sz="1800" dirty="0">
                <a:solidFill>
                  <a:srgbClr val="000000"/>
                </a:solidFill>
              </a:rPr>
              <a:t>Imports only schema </a:t>
            </a:r>
          </a:p>
          <a:p>
            <a:pPr lvl="1"/>
            <a:r>
              <a:rPr lang="en-US" sz="1800" dirty="0" err="1">
                <a:solidFill>
                  <a:srgbClr val="000000"/>
                </a:solidFill>
              </a:rPr>
              <a:t>sqoop</a:t>
            </a:r>
            <a:r>
              <a:rPr lang="en-US" sz="1800" dirty="0">
                <a:solidFill>
                  <a:srgbClr val="000000"/>
                </a:solidFill>
              </a:rPr>
              <a:t> create-hive-table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--table city --username </a:t>
            </a:r>
            <a:r>
              <a:rPr lang="en-US" sz="1800" dirty="0" err="1">
                <a:solidFill>
                  <a:srgbClr val="000000"/>
                </a:solidFill>
              </a:rPr>
              <a:t>sandeepm</a:t>
            </a:r>
            <a:r>
              <a:rPr lang="en-US" sz="1800" dirty="0">
                <a:solidFill>
                  <a:srgbClr val="000000"/>
                </a:solidFill>
              </a:rPr>
              <a:t> --password-file /user/</a:t>
            </a:r>
            <a:r>
              <a:rPr lang="en-US" sz="1800" dirty="0" err="1">
                <a:solidFill>
                  <a:srgbClr val="000000"/>
                </a:solidFill>
              </a:rPr>
              <a:t>sandeepm</a:t>
            </a:r>
            <a:r>
              <a:rPr lang="en-US" sz="1800" dirty="0">
                <a:solidFill>
                  <a:srgbClr val="000000"/>
                </a:solidFill>
              </a:rPr>
              <a:t>/</a:t>
            </a:r>
            <a:r>
              <a:rPr lang="en-US" sz="1800" dirty="0" err="1">
                <a:solidFill>
                  <a:srgbClr val="000000"/>
                </a:solidFill>
              </a:rPr>
              <a:t>pwd</a:t>
            </a:r>
            <a:r>
              <a:rPr lang="en-US" sz="1800" dirty="0">
                <a:solidFill>
                  <a:srgbClr val="000000"/>
                </a:solidFill>
              </a:rPr>
              <a:t>/password.txt --hive-database movie --map-column-hive </a:t>
            </a:r>
            <a:r>
              <a:rPr lang="en-US" sz="1800" dirty="0" err="1">
                <a:solidFill>
                  <a:srgbClr val="000000"/>
                </a:solidFill>
              </a:rPr>
              <a:t>last_update</a:t>
            </a:r>
            <a:r>
              <a:rPr lang="en-US" sz="1800" dirty="0">
                <a:solidFill>
                  <a:srgbClr val="000000"/>
                </a:solidFill>
              </a:rPr>
              <a:t>='timestamp' --fields-terminated-by ','</a:t>
            </a:r>
          </a:p>
        </p:txBody>
      </p:sp>
    </p:spTree>
    <p:extLst>
      <p:ext uri="{BB962C8B-B14F-4D97-AF65-F5344CB8AC3E}">
        <p14:creationId xmlns:p14="http://schemas.microsoft.com/office/powerpoint/2010/main" val="408874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Sqoop importing to HBase</a:t>
            </a:r>
          </a:p>
        </p:txBody>
      </p:sp>
      <p:sp>
        <p:nvSpPr>
          <p:cNvPr id="3" name="Content Placeholder 2"/>
          <p:cNvSpPr>
            <a:spLocks noGrp="1"/>
          </p:cNvSpPr>
          <p:nvPr>
            <p:ph idx="1"/>
          </p:nvPr>
        </p:nvSpPr>
        <p:spPr>
          <a:xfrm>
            <a:off x="457200" y="1524000"/>
            <a:ext cx="8229600" cy="5029200"/>
          </a:xfrm>
        </p:spPr>
        <p:txBody>
          <a:bodyPr>
            <a:noAutofit/>
          </a:bodyPr>
          <a:lstStyle/>
          <a:p>
            <a:r>
              <a:rPr lang="en-US" sz="1800" dirty="0">
                <a:solidFill>
                  <a:srgbClr val="000000"/>
                </a:solidFill>
              </a:rPr>
              <a:t>Importing data to Hbase:</a:t>
            </a:r>
          </a:p>
          <a:p>
            <a:pPr lvl="1"/>
            <a:r>
              <a:rPr lang="en-US" sz="1800" dirty="0">
                <a:solidFill>
                  <a:srgbClr val="000000"/>
                </a:solidFill>
              </a:rPr>
              <a:t>Create a table in Hbase,</a:t>
            </a:r>
          </a:p>
          <a:p>
            <a:pPr lvl="2"/>
            <a:r>
              <a:rPr lang="en-US" sz="1800" dirty="0">
                <a:solidFill>
                  <a:srgbClr val="000000"/>
                </a:solidFill>
              </a:rPr>
              <a:t>create 'Actor', 'personal'</a:t>
            </a:r>
          </a:p>
          <a:p>
            <a:pPr lvl="1"/>
            <a:r>
              <a:rPr lang="en-US" sz="1800" dirty="0">
                <a:solidFill>
                  <a:srgbClr val="000000"/>
                </a:solidFill>
              </a:rPr>
              <a:t>SQOOP can populate data in specific column family in Hbase table. </a:t>
            </a:r>
          </a:p>
          <a:p>
            <a:pPr lvl="2"/>
            <a:r>
              <a:rPr lang="en-US" sz="1800" dirty="0" err="1">
                <a:solidFill>
                  <a:srgbClr val="000000"/>
                </a:solidFill>
              </a:rPr>
              <a:t>sqoop</a:t>
            </a:r>
            <a:r>
              <a:rPr lang="en-US" sz="1800" dirty="0">
                <a:solidFill>
                  <a:srgbClr val="000000"/>
                </a:solidFill>
              </a:rPr>
              <a:t> import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--username </a:t>
            </a:r>
            <a:r>
              <a:rPr lang="en-US" sz="1800" dirty="0" err="1">
                <a:solidFill>
                  <a:srgbClr val="000000"/>
                </a:solidFill>
              </a:rPr>
              <a:t>sandeepm</a:t>
            </a:r>
            <a:r>
              <a:rPr lang="en-US" sz="1800" dirty="0">
                <a:solidFill>
                  <a:srgbClr val="000000"/>
                </a:solidFill>
              </a:rPr>
              <a:t> --password-file /user/</a:t>
            </a:r>
            <a:r>
              <a:rPr lang="en-US" sz="1800" dirty="0" err="1">
                <a:solidFill>
                  <a:srgbClr val="000000"/>
                </a:solidFill>
              </a:rPr>
              <a:t>sandeepm</a:t>
            </a:r>
            <a:r>
              <a:rPr lang="en-US" sz="1800" dirty="0">
                <a:solidFill>
                  <a:srgbClr val="000000"/>
                </a:solidFill>
              </a:rPr>
              <a:t>/</a:t>
            </a:r>
            <a:r>
              <a:rPr lang="en-US" sz="1800" dirty="0" err="1">
                <a:solidFill>
                  <a:srgbClr val="000000"/>
                </a:solidFill>
              </a:rPr>
              <a:t>pwd</a:t>
            </a:r>
            <a:r>
              <a:rPr lang="en-US" sz="1800" dirty="0">
                <a:solidFill>
                  <a:srgbClr val="000000"/>
                </a:solidFill>
              </a:rPr>
              <a:t>/password.txt --table actor --columns '</a:t>
            </a:r>
            <a:r>
              <a:rPr lang="en-US" sz="1800" dirty="0" err="1">
                <a:solidFill>
                  <a:srgbClr val="000000"/>
                </a:solidFill>
              </a:rPr>
              <a:t>actor_id,first_name,last_name</a:t>
            </a:r>
            <a:r>
              <a:rPr lang="en-US" sz="1800" dirty="0">
                <a:solidFill>
                  <a:srgbClr val="000000"/>
                </a:solidFill>
              </a:rPr>
              <a:t>' --hbase-table Actor --column-family personal --hbase-row-key </a:t>
            </a:r>
            <a:r>
              <a:rPr lang="en-US" sz="1800" dirty="0" err="1">
                <a:solidFill>
                  <a:srgbClr val="000000"/>
                </a:solidFill>
              </a:rPr>
              <a:t>actor_id</a:t>
            </a:r>
            <a:r>
              <a:rPr lang="en-US" sz="1800" dirty="0">
                <a:solidFill>
                  <a:srgbClr val="000000"/>
                </a:solidFill>
              </a:rPr>
              <a:t> -m 1</a:t>
            </a:r>
          </a:p>
        </p:txBody>
      </p:sp>
    </p:spTree>
    <p:extLst>
      <p:ext uri="{BB962C8B-B14F-4D97-AF65-F5344CB8AC3E}">
        <p14:creationId xmlns:p14="http://schemas.microsoft.com/office/powerpoint/2010/main" val="75065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a:bodyPr>
          <a:lstStyle/>
          <a:p>
            <a:r>
              <a:rPr lang="en-US" sz="4000" dirty="0"/>
              <a:t>Sqoop Jobs</a:t>
            </a:r>
          </a:p>
        </p:txBody>
      </p:sp>
      <p:sp>
        <p:nvSpPr>
          <p:cNvPr id="3" name="Content Placeholder 2"/>
          <p:cNvSpPr>
            <a:spLocks noGrp="1"/>
          </p:cNvSpPr>
          <p:nvPr>
            <p:ph idx="1"/>
          </p:nvPr>
        </p:nvSpPr>
        <p:spPr>
          <a:xfrm>
            <a:off x="457200" y="1143000"/>
            <a:ext cx="8229600" cy="5257800"/>
          </a:xfrm>
        </p:spPr>
        <p:txBody>
          <a:bodyPr>
            <a:noAutofit/>
          </a:bodyPr>
          <a:lstStyle/>
          <a:p>
            <a:r>
              <a:rPr lang="en-US" sz="1600" dirty="0"/>
              <a:t>SQOOP Job allows to create and work with saved jobs. Saved jobs remember the parameters used to specify a job, so they can be re-executed by invoking the job.</a:t>
            </a:r>
            <a:endParaRPr lang="en-US" sz="1600" dirty="0">
              <a:solidFill>
                <a:srgbClr val="000000"/>
              </a:solidFill>
            </a:endParaRPr>
          </a:p>
          <a:p>
            <a:r>
              <a:rPr lang="en-US" sz="1600" dirty="0">
                <a:solidFill>
                  <a:srgbClr val="000000"/>
                </a:solidFill>
              </a:rPr>
              <a:t>Create a SQOOP JOB </a:t>
            </a:r>
            <a:r>
              <a:rPr lang="en-IN" sz="1600" dirty="0">
                <a:solidFill>
                  <a:srgbClr val="002060"/>
                </a:solidFill>
              </a:rPr>
              <a:t>(Note- There is a space between -- &amp; import)</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--create job1 -- import --connect </a:t>
            </a:r>
            <a:r>
              <a:rPr lang="en-IN" sz="1600" dirty="0" err="1">
                <a:solidFill>
                  <a:srgbClr val="000000"/>
                </a:solidFill>
              </a:rPr>
              <a:t>jdbc:mysql</a:t>
            </a:r>
            <a:r>
              <a:rPr lang="en-IN" sz="1600" dirty="0">
                <a:solidFill>
                  <a:srgbClr val="000000"/>
                </a:solidFill>
              </a:rPr>
              <a:t>://101.53.130.146/</a:t>
            </a:r>
            <a:r>
              <a:rPr lang="en-IN" sz="1600" dirty="0" err="1">
                <a:solidFill>
                  <a:srgbClr val="000000"/>
                </a:solidFill>
              </a:rPr>
              <a:t>sandeepm</a:t>
            </a:r>
            <a:r>
              <a:rPr lang="en-IN" sz="1600" dirty="0">
                <a:solidFill>
                  <a:srgbClr val="000000"/>
                </a:solidFill>
              </a:rPr>
              <a:t> --table actor --delete-target-</a:t>
            </a:r>
            <a:r>
              <a:rPr lang="en-IN" sz="1600" dirty="0" err="1">
                <a:solidFill>
                  <a:srgbClr val="000000"/>
                </a:solidFill>
              </a:rPr>
              <a:t>dir</a:t>
            </a:r>
            <a:r>
              <a:rPr lang="en-IN" sz="1600" dirty="0">
                <a:solidFill>
                  <a:srgbClr val="000000"/>
                </a:solidFill>
              </a:rPr>
              <a:t> --target-</a:t>
            </a:r>
            <a:r>
              <a:rPr lang="en-IN" sz="1600" dirty="0" err="1">
                <a:solidFill>
                  <a:srgbClr val="000000"/>
                </a:solidFill>
              </a:rPr>
              <a:t>dir</a:t>
            </a:r>
            <a:r>
              <a:rPr lang="en-IN" sz="1600" dirty="0">
                <a:solidFill>
                  <a:srgbClr val="000000"/>
                </a:solidFill>
              </a:rPr>
              <a:t> '</a:t>
            </a:r>
            <a:r>
              <a:rPr lang="en-IN" sz="1600" dirty="0" err="1">
                <a:solidFill>
                  <a:srgbClr val="000000"/>
                </a:solidFill>
              </a:rPr>
              <a:t>sqoopdata</a:t>
            </a:r>
            <a:r>
              <a:rPr lang="en-IN" sz="1600" dirty="0">
                <a:solidFill>
                  <a:srgbClr val="000000"/>
                </a:solidFill>
              </a:rPr>
              <a:t>' --username </a:t>
            </a:r>
            <a:r>
              <a:rPr lang="en-IN" sz="1600" dirty="0" err="1">
                <a:solidFill>
                  <a:srgbClr val="000000"/>
                </a:solidFill>
              </a:rPr>
              <a:t>sandeepm</a:t>
            </a:r>
            <a:r>
              <a:rPr lang="en-IN" sz="1600" dirty="0">
                <a:solidFill>
                  <a:srgbClr val="000000"/>
                </a:solidFill>
              </a:rPr>
              <a:t> --password-file /user/</a:t>
            </a:r>
            <a:r>
              <a:rPr lang="en-IN" sz="1600" dirty="0" err="1">
                <a:solidFill>
                  <a:srgbClr val="000000"/>
                </a:solidFill>
              </a:rPr>
              <a:t>sandeepm</a:t>
            </a:r>
            <a:r>
              <a:rPr lang="en-IN" sz="1600" dirty="0">
                <a:solidFill>
                  <a:srgbClr val="000000"/>
                </a:solidFill>
              </a:rPr>
              <a:t>/</a:t>
            </a:r>
            <a:r>
              <a:rPr lang="en-IN" sz="1600" dirty="0" err="1">
                <a:solidFill>
                  <a:srgbClr val="000000"/>
                </a:solidFill>
              </a:rPr>
              <a:t>pwd</a:t>
            </a:r>
            <a:r>
              <a:rPr lang="en-IN" sz="1600" dirty="0">
                <a:solidFill>
                  <a:srgbClr val="000000"/>
                </a:solidFill>
              </a:rPr>
              <a:t>/password.txt</a:t>
            </a:r>
          </a:p>
          <a:p>
            <a:r>
              <a:rPr lang="en-IN" sz="1600" dirty="0">
                <a:solidFill>
                  <a:srgbClr val="000000"/>
                </a:solidFill>
              </a:rPr>
              <a:t>Sqoop job for incremental load by Preserving the Last Imported Value By SQOOP</a:t>
            </a:r>
          </a:p>
          <a:p>
            <a:pPr lvl="1"/>
            <a:r>
              <a:rPr lang="en-IN" sz="1600" dirty="0" err="1">
                <a:solidFill>
                  <a:srgbClr val="000000"/>
                </a:solidFill>
              </a:rPr>
              <a:t>sqoop</a:t>
            </a:r>
            <a:r>
              <a:rPr lang="en-IN" sz="1600" dirty="0">
                <a:solidFill>
                  <a:srgbClr val="000000"/>
                </a:solidFill>
              </a:rPr>
              <a:t> job --create job2 -- import --connect </a:t>
            </a:r>
            <a:r>
              <a:rPr lang="en-IN" sz="1600" dirty="0" err="1">
                <a:solidFill>
                  <a:srgbClr val="000000"/>
                </a:solidFill>
              </a:rPr>
              <a:t>jdbc:mysql</a:t>
            </a:r>
            <a:r>
              <a:rPr lang="en-IN" sz="1600" dirty="0">
                <a:solidFill>
                  <a:srgbClr val="000000"/>
                </a:solidFill>
              </a:rPr>
              <a:t>://101.53.130.146/</a:t>
            </a:r>
            <a:r>
              <a:rPr lang="en-IN" sz="1600" dirty="0" err="1">
                <a:solidFill>
                  <a:srgbClr val="000000"/>
                </a:solidFill>
              </a:rPr>
              <a:t>sandeepm</a:t>
            </a:r>
            <a:r>
              <a:rPr lang="en-IN" sz="1600" dirty="0">
                <a:solidFill>
                  <a:srgbClr val="000000"/>
                </a:solidFill>
              </a:rPr>
              <a:t> --username </a:t>
            </a:r>
            <a:r>
              <a:rPr lang="en-IN" sz="1600" dirty="0" err="1">
                <a:solidFill>
                  <a:srgbClr val="000000"/>
                </a:solidFill>
              </a:rPr>
              <a:t>sandeepm</a:t>
            </a:r>
            <a:r>
              <a:rPr lang="en-IN" sz="1600" dirty="0">
                <a:solidFill>
                  <a:srgbClr val="000000"/>
                </a:solidFill>
              </a:rPr>
              <a:t> --password-file /user/</a:t>
            </a:r>
            <a:r>
              <a:rPr lang="en-IN" sz="1600" dirty="0" err="1">
                <a:solidFill>
                  <a:srgbClr val="000000"/>
                </a:solidFill>
              </a:rPr>
              <a:t>sandeepm</a:t>
            </a:r>
            <a:r>
              <a:rPr lang="en-IN" sz="1600" dirty="0">
                <a:solidFill>
                  <a:srgbClr val="000000"/>
                </a:solidFill>
              </a:rPr>
              <a:t>/</a:t>
            </a:r>
            <a:r>
              <a:rPr lang="en-IN" sz="1600" dirty="0" err="1">
                <a:solidFill>
                  <a:srgbClr val="000000"/>
                </a:solidFill>
              </a:rPr>
              <a:t>pwd</a:t>
            </a:r>
            <a:r>
              <a:rPr lang="en-IN" sz="1600" dirty="0">
                <a:solidFill>
                  <a:srgbClr val="000000"/>
                </a:solidFill>
              </a:rPr>
              <a:t>/password.txt --table actor  --target-</a:t>
            </a:r>
            <a:r>
              <a:rPr lang="en-IN" sz="1600" dirty="0" err="1">
                <a:solidFill>
                  <a:srgbClr val="000000"/>
                </a:solidFill>
              </a:rPr>
              <a:t>dir</a:t>
            </a:r>
            <a:r>
              <a:rPr lang="en-IN" sz="1600" dirty="0">
                <a:solidFill>
                  <a:srgbClr val="000000"/>
                </a:solidFill>
              </a:rPr>
              <a:t> '</a:t>
            </a:r>
            <a:r>
              <a:rPr lang="en-IN" sz="1600" dirty="0" err="1">
                <a:solidFill>
                  <a:srgbClr val="000000"/>
                </a:solidFill>
              </a:rPr>
              <a:t>sqoopdata</a:t>
            </a:r>
            <a:r>
              <a:rPr lang="en-IN" sz="1600" dirty="0">
                <a:solidFill>
                  <a:srgbClr val="000000"/>
                </a:solidFill>
              </a:rPr>
              <a:t>/actor' --check-column </a:t>
            </a:r>
            <a:r>
              <a:rPr lang="en-IN" sz="1600" dirty="0" err="1">
                <a:solidFill>
                  <a:srgbClr val="000000"/>
                </a:solidFill>
              </a:rPr>
              <a:t>actor_id</a:t>
            </a:r>
            <a:r>
              <a:rPr lang="en-IN" sz="1600" dirty="0">
                <a:solidFill>
                  <a:srgbClr val="000000"/>
                </a:solidFill>
              </a:rPr>
              <a:t> --incremental append --last-value 0</a:t>
            </a:r>
          </a:p>
          <a:p>
            <a:r>
              <a:rPr lang="en-IN" sz="1600" dirty="0">
                <a:solidFill>
                  <a:srgbClr val="000000"/>
                </a:solidFill>
              </a:rPr>
              <a:t>Execute Sqoop Job</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--exec job1 </a:t>
            </a:r>
          </a:p>
          <a:p>
            <a:pPr marL="342900" lvl="1" indent="-342900">
              <a:buFont typeface="Arial" pitchFamily="34" charset="0"/>
              <a:buChar char="•"/>
            </a:pPr>
            <a:r>
              <a:rPr lang="en-IN" sz="1600" dirty="0">
                <a:solidFill>
                  <a:srgbClr val="000000"/>
                </a:solidFill>
              </a:rPr>
              <a:t>To see list of JOB</a:t>
            </a:r>
          </a:p>
          <a:p>
            <a:pPr lvl="1"/>
            <a:r>
              <a:rPr lang="en-IN" sz="1600" dirty="0" err="1">
                <a:solidFill>
                  <a:srgbClr val="000000"/>
                </a:solidFill>
              </a:rPr>
              <a:t>sqoop</a:t>
            </a:r>
            <a:r>
              <a:rPr lang="en-IN" sz="1600" dirty="0">
                <a:solidFill>
                  <a:srgbClr val="000000"/>
                </a:solidFill>
              </a:rPr>
              <a:t> job --list </a:t>
            </a:r>
          </a:p>
          <a:p>
            <a:r>
              <a:rPr lang="en-IN" sz="1600" dirty="0">
                <a:solidFill>
                  <a:srgbClr val="000000"/>
                </a:solidFill>
              </a:rPr>
              <a:t>To view content of the saved job</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--show job1 </a:t>
            </a:r>
          </a:p>
          <a:p>
            <a:pPr marL="342900" lvl="1" indent="-342900">
              <a:buFont typeface="Arial" pitchFamily="34" charset="0"/>
              <a:buChar char="•"/>
            </a:pPr>
            <a:r>
              <a:rPr lang="en-IN" sz="1600" dirty="0">
                <a:solidFill>
                  <a:srgbClr val="000000"/>
                </a:solidFill>
              </a:rPr>
              <a:t>To Delete JOB</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--delete job1 </a:t>
            </a:r>
            <a:endParaRPr lang="en-US" sz="1600" dirty="0">
              <a:solidFill>
                <a:srgbClr val="000000"/>
              </a:solidFill>
            </a:endParaRPr>
          </a:p>
        </p:txBody>
      </p:sp>
    </p:spTree>
    <p:extLst>
      <p:ext uri="{BB962C8B-B14F-4D97-AF65-F5344CB8AC3E}">
        <p14:creationId xmlns:p14="http://schemas.microsoft.com/office/powerpoint/2010/main" val="340852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z="4000" dirty="0"/>
              <a:t>SQOOP</a:t>
            </a:r>
            <a:r>
              <a:rPr lang="en-US" dirty="0"/>
              <a:t> Export</a:t>
            </a:r>
          </a:p>
        </p:txBody>
      </p:sp>
      <p:sp>
        <p:nvSpPr>
          <p:cNvPr id="3" name="Content Placeholder 2"/>
          <p:cNvSpPr>
            <a:spLocks noGrp="1"/>
          </p:cNvSpPr>
          <p:nvPr>
            <p:ph idx="1"/>
          </p:nvPr>
        </p:nvSpPr>
        <p:spPr>
          <a:xfrm>
            <a:off x="457200" y="990600"/>
            <a:ext cx="8229600" cy="5715000"/>
          </a:xfrm>
        </p:spPr>
        <p:txBody>
          <a:bodyPr>
            <a:noAutofit/>
          </a:bodyPr>
          <a:lstStyle/>
          <a:p>
            <a:r>
              <a:rPr lang="en-US" sz="1800" dirty="0">
                <a:solidFill>
                  <a:srgbClr val="000000"/>
                </a:solidFill>
              </a:rPr>
              <a:t>Load Data to MySQL from HDFS</a:t>
            </a:r>
          </a:p>
          <a:p>
            <a:pPr lvl="1"/>
            <a:r>
              <a:rPr lang="en-US" sz="1800" dirty="0">
                <a:solidFill>
                  <a:srgbClr val="000000"/>
                </a:solidFill>
              </a:rPr>
              <a:t>create table players (</a:t>
            </a:r>
            <a:r>
              <a:rPr lang="en-US" sz="1800" dirty="0" err="1">
                <a:solidFill>
                  <a:srgbClr val="000000"/>
                </a:solidFill>
              </a:rPr>
              <a:t>pid</a:t>
            </a:r>
            <a:r>
              <a:rPr lang="en-US" sz="1800" dirty="0">
                <a:solidFill>
                  <a:srgbClr val="000000"/>
                </a:solidFill>
              </a:rPr>
              <a:t> int, </a:t>
            </a:r>
            <a:r>
              <a:rPr lang="en-US" sz="1800" dirty="0" err="1">
                <a:solidFill>
                  <a:srgbClr val="000000"/>
                </a:solidFill>
              </a:rPr>
              <a:t>pname</a:t>
            </a:r>
            <a:r>
              <a:rPr lang="en-US" sz="1800" dirty="0">
                <a:solidFill>
                  <a:srgbClr val="000000"/>
                </a:solidFill>
              </a:rPr>
              <a:t> </a:t>
            </a:r>
            <a:r>
              <a:rPr lang="en-US" sz="1800" dirty="0" err="1">
                <a:solidFill>
                  <a:srgbClr val="000000"/>
                </a:solidFill>
              </a:rPr>
              <a:t>varchar</a:t>
            </a:r>
            <a:r>
              <a:rPr lang="en-US" sz="1800" dirty="0">
                <a:solidFill>
                  <a:srgbClr val="000000"/>
                </a:solidFill>
              </a:rPr>
              <a:t>(40));</a:t>
            </a:r>
          </a:p>
          <a:p>
            <a:pPr lvl="1"/>
            <a:r>
              <a:rPr lang="en-US" sz="1800" dirty="0" err="1">
                <a:solidFill>
                  <a:srgbClr val="000000"/>
                </a:solidFill>
              </a:rPr>
              <a:t>sqoop</a:t>
            </a:r>
            <a:r>
              <a:rPr lang="en-US" sz="1800" dirty="0">
                <a:solidFill>
                  <a:srgbClr val="000000"/>
                </a:solidFill>
              </a:rPr>
              <a:t> export --connect </a:t>
            </a:r>
            <a:r>
              <a:rPr lang="en-US" sz="1800" dirty="0" err="1">
                <a:solidFill>
                  <a:srgbClr val="000000"/>
                </a:solidFill>
              </a:rPr>
              <a:t>jdbc:mysql</a:t>
            </a:r>
            <a:r>
              <a:rPr lang="en-US" sz="1800" dirty="0">
                <a:solidFill>
                  <a:srgbClr val="000000"/>
                </a:solidFill>
              </a:rPr>
              <a:t>://101.53.130.146/</a:t>
            </a:r>
            <a:r>
              <a:rPr lang="en-US" sz="1800" dirty="0" err="1">
                <a:solidFill>
                  <a:srgbClr val="000000"/>
                </a:solidFill>
              </a:rPr>
              <a:t>sandeepm</a:t>
            </a:r>
            <a:r>
              <a:rPr lang="en-US" sz="1800" dirty="0">
                <a:solidFill>
                  <a:srgbClr val="000000"/>
                </a:solidFill>
              </a:rPr>
              <a:t> --table players --username </a:t>
            </a:r>
            <a:r>
              <a:rPr lang="en-US" sz="1800" dirty="0" err="1">
                <a:solidFill>
                  <a:srgbClr val="000000"/>
                </a:solidFill>
              </a:rPr>
              <a:t>sandeepm</a:t>
            </a:r>
            <a:r>
              <a:rPr lang="en-US" sz="1800" dirty="0">
                <a:solidFill>
                  <a:srgbClr val="000000"/>
                </a:solidFill>
              </a:rPr>
              <a:t> --password-file /user/</a:t>
            </a:r>
            <a:r>
              <a:rPr lang="en-US" sz="1800" dirty="0" err="1">
                <a:solidFill>
                  <a:srgbClr val="000000"/>
                </a:solidFill>
              </a:rPr>
              <a:t>sandeepm</a:t>
            </a:r>
            <a:r>
              <a:rPr lang="en-US" sz="1800" dirty="0">
                <a:solidFill>
                  <a:srgbClr val="000000"/>
                </a:solidFill>
              </a:rPr>
              <a:t>/</a:t>
            </a:r>
            <a:r>
              <a:rPr lang="en-US" sz="1800" dirty="0" err="1">
                <a:solidFill>
                  <a:srgbClr val="000000"/>
                </a:solidFill>
              </a:rPr>
              <a:t>pwd</a:t>
            </a:r>
            <a:r>
              <a:rPr lang="en-US" sz="1800" dirty="0">
                <a:solidFill>
                  <a:srgbClr val="000000"/>
                </a:solidFill>
              </a:rPr>
              <a:t>/password.txt --export-</a:t>
            </a:r>
            <a:r>
              <a:rPr lang="en-US" sz="1800" dirty="0" err="1">
                <a:solidFill>
                  <a:srgbClr val="000000"/>
                </a:solidFill>
              </a:rPr>
              <a:t>dir</a:t>
            </a:r>
            <a:r>
              <a:rPr lang="en-US" sz="1800" dirty="0">
                <a:solidFill>
                  <a:srgbClr val="000000"/>
                </a:solidFill>
              </a:rPr>
              <a:t> </a:t>
            </a:r>
            <a:r>
              <a:rPr lang="en-US" sz="1800" dirty="0" err="1">
                <a:solidFill>
                  <a:srgbClr val="000000"/>
                </a:solidFill>
              </a:rPr>
              <a:t>SampleDataFile</a:t>
            </a:r>
            <a:r>
              <a:rPr lang="en-US" sz="1800" dirty="0">
                <a:solidFill>
                  <a:srgbClr val="000000"/>
                </a:solidFill>
              </a:rPr>
              <a:t>/PlayerID_Name.csv</a:t>
            </a:r>
          </a:p>
          <a:p>
            <a:pPr lvl="1"/>
            <a:r>
              <a:rPr lang="en-US" sz="1800" dirty="0">
                <a:solidFill>
                  <a:srgbClr val="000000"/>
                </a:solidFill>
              </a:rPr>
              <a:t>The target table must already exist in the </a:t>
            </a:r>
            <a:r>
              <a:rPr lang="en-US" sz="1800" dirty="0" err="1">
                <a:solidFill>
                  <a:srgbClr val="000000"/>
                </a:solidFill>
              </a:rPr>
              <a:t>mysql</a:t>
            </a:r>
            <a:r>
              <a:rPr lang="en-US" sz="1800" dirty="0">
                <a:solidFill>
                  <a:srgbClr val="000000"/>
                </a:solidFill>
              </a:rPr>
              <a:t> database. </a:t>
            </a:r>
          </a:p>
          <a:p>
            <a:r>
              <a:rPr lang="en-US" sz="1800" dirty="0"/>
              <a:t>Load Data to stage table before loading to actual table</a:t>
            </a:r>
          </a:p>
          <a:p>
            <a:pPr lvl="1"/>
            <a:r>
              <a:rPr lang="en-US" sz="1800" dirty="0">
                <a:solidFill>
                  <a:srgbClr val="000000"/>
                </a:solidFill>
              </a:rPr>
              <a:t>create table </a:t>
            </a:r>
            <a:r>
              <a:rPr lang="en-US" sz="1800" dirty="0" err="1">
                <a:solidFill>
                  <a:srgbClr val="000000"/>
                </a:solidFill>
              </a:rPr>
              <a:t>players_stg</a:t>
            </a:r>
            <a:r>
              <a:rPr lang="en-US" sz="1800" dirty="0">
                <a:solidFill>
                  <a:srgbClr val="000000"/>
                </a:solidFill>
              </a:rPr>
              <a:t> (</a:t>
            </a:r>
            <a:r>
              <a:rPr lang="en-US" sz="1800" dirty="0" err="1">
                <a:solidFill>
                  <a:srgbClr val="000000"/>
                </a:solidFill>
              </a:rPr>
              <a:t>pid</a:t>
            </a:r>
            <a:r>
              <a:rPr lang="en-US" sz="1800" dirty="0">
                <a:solidFill>
                  <a:srgbClr val="000000"/>
                </a:solidFill>
              </a:rPr>
              <a:t> int, </a:t>
            </a:r>
            <a:r>
              <a:rPr lang="en-US" sz="1800" dirty="0" err="1">
                <a:solidFill>
                  <a:srgbClr val="000000"/>
                </a:solidFill>
              </a:rPr>
              <a:t>pname</a:t>
            </a:r>
            <a:r>
              <a:rPr lang="en-US" sz="1800" dirty="0">
                <a:solidFill>
                  <a:srgbClr val="000000"/>
                </a:solidFill>
              </a:rPr>
              <a:t> </a:t>
            </a:r>
            <a:r>
              <a:rPr lang="en-US" sz="1800" dirty="0" err="1">
                <a:solidFill>
                  <a:srgbClr val="000000"/>
                </a:solidFill>
              </a:rPr>
              <a:t>varchar</a:t>
            </a:r>
            <a:r>
              <a:rPr lang="en-US" sz="1800" dirty="0">
                <a:solidFill>
                  <a:srgbClr val="000000"/>
                </a:solidFill>
              </a:rPr>
              <a:t>(40));</a:t>
            </a:r>
            <a:endParaRPr lang="en-US" sz="1800" dirty="0"/>
          </a:p>
          <a:p>
            <a:pPr lvl="1"/>
            <a:r>
              <a:rPr lang="en-US" sz="1800" dirty="0" err="1"/>
              <a:t>sqoop</a:t>
            </a:r>
            <a:r>
              <a:rPr lang="en-US" sz="1800" dirty="0"/>
              <a:t> export --connect </a:t>
            </a:r>
            <a:r>
              <a:rPr lang="en-US" sz="1800" dirty="0" err="1"/>
              <a:t>jdbc:mysql</a:t>
            </a:r>
            <a:r>
              <a:rPr lang="en-US" sz="1800" dirty="0"/>
              <a:t>://101.53.130.146/</a:t>
            </a:r>
            <a:r>
              <a:rPr lang="en-US" sz="1800" dirty="0" err="1"/>
              <a:t>sandeepm</a:t>
            </a:r>
            <a:r>
              <a:rPr lang="en-US" sz="1800" dirty="0"/>
              <a:t> --table players --username </a:t>
            </a:r>
            <a:r>
              <a:rPr lang="en-US" sz="1800" dirty="0" err="1"/>
              <a:t>sandeepm</a:t>
            </a:r>
            <a:r>
              <a:rPr lang="en-US" sz="1800" dirty="0"/>
              <a:t> --password-file /user/</a:t>
            </a:r>
            <a:r>
              <a:rPr lang="en-US" sz="1800" dirty="0" err="1"/>
              <a:t>sandeepm</a:t>
            </a:r>
            <a:r>
              <a:rPr lang="en-US" sz="1800" dirty="0"/>
              <a:t>/</a:t>
            </a:r>
            <a:r>
              <a:rPr lang="en-US" sz="1800" dirty="0" err="1"/>
              <a:t>pwd</a:t>
            </a:r>
            <a:r>
              <a:rPr lang="en-US" sz="1800" dirty="0"/>
              <a:t>/password.txt --staging-table </a:t>
            </a:r>
            <a:r>
              <a:rPr lang="en-US" sz="1800" dirty="0" err="1"/>
              <a:t>players_stg</a:t>
            </a:r>
            <a:r>
              <a:rPr lang="en-US" sz="1800" dirty="0"/>
              <a:t> --export-</a:t>
            </a:r>
            <a:r>
              <a:rPr lang="en-US" sz="1800" dirty="0" err="1"/>
              <a:t>dir</a:t>
            </a:r>
            <a:r>
              <a:rPr lang="en-US" sz="1800" dirty="0"/>
              <a:t> </a:t>
            </a:r>
            <a:r>
              <a:rPr lang="en-US" sz="1800" dirty="0" err="1"/>
              <a:t>SampleDataFile</a:t>
            </a:r>
            <a:r>
              <a:rPr lang="en-US" sz="1800" dirty="0"/>
              <a:t>/PlayerID_Name.csv </a:t>
            </a:r>
          </a:p>
          <a:p>
            <a:pPr lvl="1"/>
            <a:endParaRPr lang="en-US" sz="1800" dirty="0"/>
          </a:p>
          <a:p>
            <a:pPr lvl="1"/>
            <a:endParaRPr lang="en-US" sz="1800" dirty="0"/>
          </a:p>
          <a:p>
            <a:r>
              <a:rPr lang="en-IN" sz="1800" dirty="0">
                <a:solidFill>
                  <a:srgbClr val="000000"/>
                </a:solidFill>
              </a:rPr>
              <a:t>Note: Sqoop</a:t>
            </a:r>
            <a:r>
              <a:rPr lang="en-US" sz="1800" dirty="0">
                <a:solidFill>
                  <a:srgbClr val="000000"/>
                </a:solidFill>
              </a:rPr>
              <a:t>’</a:t>
            </a:r>
            <a:r>
              <a:rPr lang="en-IN" sz="1800" dirty="0">
                <a:solidFill>
                  <a:srgbClr val="000000"/>
                </a:solidFill>
              </a:rPr>
              <a:t>s export feature is slow as each row inserted in a separate insert statement. </a:t>
            </a:r>
            <a:endParaRPr 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029200"/>
            <a:ext cx="69246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670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sz="4000" dirty="0"/>
              <a:t>SQOOP</a:t>
            </a:r>
            <a:r>
              <a:rPr lang="en-US" dirty="0"/>
              <a:t> Export</a:t>
            </a:r>
          </a:p>
        </p:txBody>
      </p:sp>
      <p:sp>
        <p:nvSpPr>
          <p:cNvPr id="3" name="Content Placeholder 2"/>
          <p:cNvSpPr>
            <a:spLocks noGrp="1"/>
          </p:cNvSpPr>
          <p:nvPr>
            <p:ph idx="1"/>
          </p:nvPr>
        </p:nvSpPr>
        <p:spPr>
          <a:xfrm>
            <a:off x="457200" y="1219200"/>
            <a:ext cx="8229600" cy="5486400"/>
          </a:xfrm>
        </p:spPr>
        <p:txBody>
          <a:bodyPr>
            <a:noAutofit/>
          </a:bodyPr>
          <a:lstStyle/>
          <a:p>
            <a:r>
              <a:rPr lang="en-IN" sz="1600" dirty="0">
                <a:solidFill>
                  <a:srgbClr val="000000"/>
                </a:solidFill>
              </a:rPr>
              <a:t>Sqoop offers t</a:t>
            </a:r>
            <a:r>
              <a:rPr lang="en-US" sz="1600" dirty="0" err="1"/>
              <a:t>unint</a:t>
            </a:r>
            <a:r>
              <a:rPr lang="en-US" sz="1600" dirty="0"/>
              <a:t> the following Sqoop arguments in JDBC connection to optimize performance</a:t>
            </a:r>
            <a:endParaRPr lang="en-US" sz="1600" dirty="0">
              <a:solidFill>
                <a:srgbClr val="000000"/>
              </a:solidFill>
            </a:endParaRPr>
          </a:p>
          <a:p>
            <a:r>
              <a:rPr lang="en-US" sz="1600" dirty="0"/>
              <a:t>Use batch mode for underlying statement execution</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export --connect </a:t>
            </a:r>
            <a:r>
              <a:rPr lang="en-IN" sz="1600" dirty="0" err="1">
                <a:solidFill>
                  <a:srgbClr val="000000"/>
                </a:solidFill>
              </a:rPr>
              <a:t>jdbc:mysql</a:t>
            </a:r>
            <a:r>
              <a:rPr lang="en-IN" sz="1600" dirty="0">
                <a:solidFill>
                  <a:srgbClr val="000000"/>
                </a:solidFill>
              </a:rPr>
              <a:t>://101.53.130.146/</a:t>
            </a:r>
            <a:r>
              <a:rPr lang="en-IN" sz="1600" dirty="0" err="1">
                <a:solidFill>
                  <a:srgbClr val="000000"/>
                </a:solidFill>
              </a:rPr>
              <a:t>sandeepm</a:t>
            </a:r>
            <a:r>
              <a:rPr lang="en-IN" sz="1600" dirty="0">
                <a:solidFill>
                  <a:srgbClr val="000000"/>
                </a:solidFill>
              </a:rPr>
              <a:t> --table players --username </a:t>
            </a:r>
            <a:r>
              <a:rPr lang="en-IN" sz="1600" dirty="0" err="1">
                <a:solidFill>
                  <a:srgbClr val="000000"/>
                </a:solidFill>
              </a:rPr>
              <a:t>sandeepm</a:t>
            </a:r>
            <a:r>
              <a:rPr lang="en-IN" sz="1600" dirty="0">
                <a:solidFill>
                  <a:srgbClr val="000000"/>
                </a:solidFill>
              </a:rPr>
              <a:t> --password-file /user/</a:t>
            </a:r>
            <a:r>
              <a:rPr lang="en-IN" sz="1600" dirty="0" err="1">
                <a:solidFill>
                  <a:srgbClr val="000000"/>
                </a:solidFill>
              </a:rPr>
              <a:t>sandeepm</a:t>
            </a:r>
            <a:r>
              <a:rPr lang="en-IN" sz="1600" dirty="0">
                <a:solidFill>
                  <a:srgbClr val="000000"/>
                </a:solidFill>
              </a:rPr>
              <a:t>/</a:t>
            </a:r>
            <a:r>
              <a:rPr lang="en-IN" sz="1600" dirty="0" err="1">
                <a:solidFill>
                  <a:srgbClr val="000000"/>
                </a:solidFill>
              </a:rPr>
              <a:t>pwd</a:t>
            </a:r>
            <a:r>
              <a:rPr lang="en-IN" sz="1600" dirty="0">
                <a:solidFill>
                  <a:srgbClr val="000000"/>
                </a:solidFill>
              </a:rPr>
              <a:t>/password.txt --staging-table </a:t>
            </a:r>
            <a:r>
              <a:rPr lang="en-IN" sz="1600" dirty="0" err="1">
                <a:solidFill>
                  <a:srgbClr val="000000"/>
                </a:solidFill>
              </a:rPr>
              <a:t>players_stg</a:t>
            </a:r>
            <a:r>
              <a:rPr lang="en-IN" sz="1600" dirty="0">
                <a:solidFill>
                  <a:srgbClr val="000000"/>
                </a:solidFill>
              </a:rPr>
              <a:t> --export-</a:t>
            </a:r>
            <a:r>
              <a:rPr lang="en-IN" sz="1600" dirty="0" err="1">
                <a:solidFill>
                  <a:srgbClr val="000000"/>
                </a:solidFill>
              </a:rPr>
              <a:t>dir</a:t>
            </a:r>
            <a:r>
              <a:rPr lang="en-IN" sz="1600" dirty="0">
                <a:solidFill>
                  <a:srgbClr val="000000"/>
                </a:solidFill>
              </a:rPr>
              <a:t> </a:t>
            </a:r>
            <a:r>
              <a:rPr lang="en-IN" sz="1600" dirty="0" err="1">
                <a:solidFill>
                  <a:srgbClr val="000000"/>
                </a:solidFill>
              </a:rPr>
              <a:t>SampleDataFile</a:t>
            </a:r>
            <a:r>
              <a:rPr lang="en-IN" sz="1600" dirty="0">
                <a:solidFill>
                  <a:srgbClr val="000000"/>
                </a:solidFill>
              </a:rPr>
              <a:t>/PlayerID_Name.csv --batch </a:t>
            </a:r>
          </a:p>
          <a:p>
            <a:r>
              <a:rPr lang="en-US" sz="1600" dirty="0"/>
              <a:t>Below option is to use the property to specify the number of records that will be used in each insert statement:</a:t>
            </a:r>
            <a:endParaRPr lang="en-IN" sz="1600" dirty="0">
              <a:solidFill>
                <a:srgbClr val="000000"/>
              </a:solidFill>
            </a:endParaRPr>
          </a:p>
          <a:p>
            <a:pPr lvl="1"/>
            <a:r>
              <a:rPr lang="en-IN" sz="1600" dirty="0" err="1">
                <a:solidFill>
                  <a:srgbClr val="000000"/>
                </a:solidFill>
              </a:rPr>
              <a:t>sqoop</a:t>
            </a:r>
            <a:r>
              <a:rPr lang="en-IN" sz="1600" dirty="0">
                <a:solidFill>
                  <a:srgbClr val="000000"/>
                </a:solidFill>
              </a:rPr>
              <a:t> export -</a:t>
            </a:r>
            <a:r>
              <a:rPr lang="en-IN" sz="1600" dirty="0" err="1">
                <a:solidFill>
                  <a:srgbClr val="000000"/>
                </a:solidFill>
              </a:rPr>
              <a:t>Dsqoop.export.records.per.statement</a:t>
            </a:r>
            <a:r>
              <a:rPr lang="en-IN" sz="1600" dirty="0">
                <a:solidFill>
                  <a:srgbClr val="000000"/>
                </a:solidFill>
              </a:rPr>
              <a:t>=10 --connect </a:t>
            </a:r>
            <a:r>
              <a:rPr lang="en-IN" sz="1600" dirty="0" err="1">
                <a:solidFill>
                  <a:srgbClr val="000000"/>
                </a:solidFill>
              </a:rPr>
              <a:t>jdbc:mysql</a:t>
            </a:r>
            <a:r>
              <a:rPr lang="en-IN" sz="1600" dirty="0">
                <a:solidFill>
                  <a:srgbClr val="000000"/>
                </a:solidFill>
              </a:rPr>
              <a:t>://101.53.130.146/</a:t>
            </a:r>
            <a:r>
              <a:rPr lang="en-IN" sz="1600" dirty="0" err="1">
                <a:solidFill>
                  <a:srgbClr val="000000"/>
                </a:solidFill>
              </a:rPr>
              <a:t>sandeepm</a:t>
            </a:r>
            <a:r>
              <a:rPr lang="en-IN" sz="1600" dirty="0">
                <a:solidFill>
                  <a:srgbClr val="000000"/>
                </a:solidFill>
              </a:rPr>
              <a:t> --table players --username </a:t>
            </a:r>
            <a:r>
              <a:rPr lang="en-IN" sz="1600" dirty="0" err="1">
                <a:solidFill>
                  <a:srgbClr val="000000"/>
                </a:solidFill>
              </a:rPr>
              <a:t>sandeepm</a:t>
            </a:r>
            <a:r>
              <a:rPr lang="en-IN" sz="1600" dirty="0">
                <a:solidFill>
                  <a:srgbClr val="000000"/>
                </a:solidFill>
              </a:rPr>
              <a:t> --password-file /user/</a:t>
            </a:r>
            <a:r>
              <a:rPr lang="en-IN" sz="1600" dirty="0" err="1">
                <a:solidFill>
                  <a:srgbClr val="000000"/>
                </a:solidFill>
              </a:rPr>
              <a:t>sandeepm</a:t>
            </a:r>
            <a:r>
              <a:rPr lang="en-IN" sz="1600" dirty="0">
                <a:solidFill>
                  <a:srgbClr val="000000"/>
                </a:solidFill>
              </a:rPr>
              <a:t>/</a:t>
            </a:r>
            <a:r>
              <a:rPr lang="en-IN" sz="1600" dirty="0" err="1">
                <a:solidFill>
                  <a:srgbClr val="000000"/>
                </a:solidFill>
              </a:rPr>
              <a:t>pwd</a:t>
            </a:r>
            <a:r>
              <a:rPr lang="en-IN" sz="1600" dirty="0">
                <a:solidFill>
                  <a:srgbClr val="000000"/>
                </a:solidFill>
              </a:rPr>
              <a:t>/password.txt --staging-table </a:t>
            </a:r>
            <a:r>
              <a:rPr lang="en-IN" sz="1600" dirty="0" err="1">
                <a:solidFill>
                  <a:srgbClr val="000000"/>
                </a:solidFill>
              </a:rPr>
              <a:t>players_stg</a:t>
            </a:r>
            <a:r>
              <a:rPr lang="en-IN" sz="1600" dirty="0">
                <a:solidFill>
                  <a:srgbClr val="000000"/>
                </a:solidFill>
              </a:rPr>
              <a:t> --export-</a:t>
            </a:r>
            <a:r>
              <a:rPr lang="en-IN" sz="1600" dirty="0" err="1">
                <a:solidFill>
                  <a:srgbClr val="000000"/>
                </a:solidFill>
              </a:rPr>
              <a:t>dir</a:t>
            </a:r>
            <a:r>
              <a:rPr lang="en-IN" sz="1600" dirty="0">
                <a:solidFill>
                  <a:srgbClr val="000000"/>
                </a:solidFill>
              </a:rPr>
              <a:t> </a:t>
            </a:r>
            <a:r>
              <a:rPr lang="en-IN" sz="1600" dirty="0" err="1">
                <a:solidFill>
                  <a:srgbClr val="000000"/>
                </a:solidFill>
              </a:rPr>
              <a:t>SampleDataFile</a:t>
            </a:r>
            <a:r>
              <a:rPr lang="en-IN" sz="1600" dirty="0">
                <a:solidFill>
                  <a:srgbClr val="000000"/>
                </a:solidFill>
              </a:rPr>
              <a:t>/PlayerID_Name.csv </a:t>
            </a:r>
          </a:p>
          <a:p>
            <a:r>
              <a:rPr lang="en-US" sz="1600" dirty="0"/>
              <a:t>Finally, you can set how many rows will be inserted per transaction </a:t>
            </a:r>
          </a:p>
          <a:p>
            <a:pPr lvl="1"/>
            <a:r>
              <a:rPr lang="en-IN" sz="1600" dirty="0" err="1">
                <a:solidFill>
                  <a:srgbClr val="000000"/>
                </a:solidFill>
              </a:rPr>
              <a:t>sqoop</a:t>
            </a:r>
            <a:r>
              <a:rPr lang="en-IN" sz="1600" dirty="0">
                <a:solidFill>
                  <a:srgbClr val="000000"/>
                </a:solidFill>
              </a:rPr>
              <a:t> export -</a:t>
            </a:r>
            <a:r>
              <a:rPr lang="en-IN" sz="1600" dirty="0" err="1">
                <a:solidFill>
                  <a:srgbClr val="000000"/>
                </a:solidFill>
              </a:rPr>
              <a:t>Dsqoop.export.statements.per.transaction</a:t>
            </a:r>
            <a:r>
              <a:rPr lang="en-IN" sz="1600" dirty="0">
                <a:solidFill>
                  <a:srgbClr val="000000"/>
                </a:solidFill>
              </a:rPr>
              <a:t>=10 --connect </a:t>
            </a:r>
            <a:r>
              <a:rPr lang="en-IN" sz="1600" dirty="0" err="1">
                <a:solidFill>
                  <a:srgbClr val="000000"/>
                </a:solidFill>
              </a:rPr>
              <a:t>jdbc:mysql</a:t>
            </a:r>
            <a:r>
              <a:rPr lang="en-IN" sz="1600" dirty="0">
                <a:solidFill>
                  <a:srgbClr val="000000"/>
                </a:solidFill>
              </a:rPr>
              <a:t>://101.53.130.146/</a:t>
            </a:r>
            <a:r>
              <a:rPr lang="en-IN" sz="1600" dirty="0" err="1">
                <a:solidFill>
                  <a:srgbClr val="000000"/>
                </a:solidFill>
              </a:rPr>
              <a:t>sandeepm</a:t>
            </a:r>
            <a:r>
              <a:rPr lang="en-IN" sz="1600" dirty="0">
                <a:solidFill>
                  <a:srgbClr val="000000"/>
                </a:solidFill>
              </a:rPr>
              <a:t> --table players --username </a:t>
            </a:r>
            <a:r>
              <a:rPr lang="en-IN" sz="1600" dirty="0" err="1">
                <a:solidFill>
                  <a:srgbClr val="000000"/>
                </a:solidFill>
              </a:rPr>
              <a:t>sandeepm</a:t>
            </a:r>
            <a:r>
              <a:rPr lang="en-IN" sz="1600" dirty="0">
                <a:solidFill>
                  <a:srgbClr val="000000"/>
                </a:solidFill>
              </a:rPr>
              <a:t> --password-file /user/</a:t>
            </a:r>
            <a:r>
              <a:rPr lang="en-IN" sz="1600" dirty="0" err="1">
                <a:solidFill>
                  <a:srgbClr val="000000"/>
                </a:solidFill>
              </a:rPr>
              <a:t>sandeepm</a:t>
            </a:r>
            <a:r>
              <a:rPr lang="en-IN" sz="1600" dirty="0">
                <a:solidFill>
                  <a:srgbClr val="000000"/>
                </a:solidFill>
              </a:rPr>
              <a:t>/</a:t>
            </a:r>
            <a:r>
              <a:rPr lang="en-IN" sz="1600" dirty="0" err="1">
                <a:solidFill>
                  <a:srgbClr val="000000"/>
                </a:solidFill>
              </a:rPr>
              <a:t>pwd</a:t>
            </a:r>
            <a:r>
              <a:rPr lang="en-IN" sz="1600" dirty="0">
                <a:solidFill>
                  <a:srgbClr val="000000"/>
                </a:solidFill>
              </a:rPr>
              <a:t>/password.txt --staging-table </a:t>
            </a:r>
            <a:r>
              <a:rPr lang="en-IN" sz="1600" dirty="0" err="1">
                <a:solidFill>
                  <a:srgbClr val="000000"/>
                </a:solidFill>
              </a:rPr>
              <a:t>players_stg</a:t>
            </a:r>
            <a:r>
              <a:rPr lang="en-IN" sz="1600" dirty="0">
                <a:solidFill>
                  <a:srgbClr val="000000"/>
                </a:solidFill>
              </a:rPr>
              <a:t> --export-</a:t>
            </a:r>
            <a:r>
              <a:rPr lang="en-IN" sz="1600" dirty="0" err="1">
                <a:solidFill>
                  <a:srgbClr val="000000"/>
                </a:solidFill>
              </a:rPr>
              <a:t>dir</a:t>
            </a:r>
            <a:r>
              <a:rPr lang="en-IN" sz="1600" dirty="0">
                <a:solidFill>
                  <a:srgbClr val="000000"/>
                </a:solidFill>
              </a:rPr>
              <a:t> </a:t>
            </a:r>
            <a:r>
              <a:rPr lang="en-IN" sz="1600" dirty="0" err="1">
                <a:solidFill>
                  <a:srgbClr val="000000"/>
                </a:solidFill>
              </a:rPr>
              <a:t>SampleDataFile</a:t>
            </a:r>
            <a:r>
              <a:rPr lang="en-IN" sz="1600" dirty="0">
                <a:solidFill>
                  <a:srgbClr val="000000"/>
                </a:solidFill>
              </a:rPr>
              <a:t>/PlayerID_Name.csv</a:t>
            </a:r>
          </a:p>
          <a:p>
            <a:r>
              <a:rPr lang="en-IN" sz="1600" dirty="0">
                <a:solidFill>
                  <a:srgbClr val="000000"/>
                </a:solidFill>
              </a:rPr>
              <a:t>Note: </a:t>
            </a:r>
            <a:r>
              <a:rPr lang="en-US" sz="1600" dirty="0"/>
              <a:t>The default values can vary from connector to connector. However Sqoop defaults to disabled batching and to 100 for both </a:t>
            </a:r>
            <a:r>
              <a:rPr lang="en-US" sz="1600" i="1" dirty="0" err="1"/>
              <a:t>sqoop.export.records.per.statement</a:t>
            </a:r>
            <a:r>
              <a:rPr lang="en-US" sz="1600" i="1" dirty="0"/>
              <a:t> </a:t>
            </a:r>
            <a:r>
              <a:rPr lang="en-US" sz="1600" dirty="0"/>
              <a:t>and </a:t>
            </a:r>
            <a:r>
              <a:rPr lang="en-US" sz="1600" i="1" dirty="0" err="1"/>
              <a:t>sqoop.export.statements.per.transaction</a:t>
            </a:r>
            <a:r>
              <a:rPr lang="en-US" sz="1600" i="1" dirty="0"/>
              <a:t> </a:t>
            </a:r>
            <a:r>
              <a:rPr lang="en-US" sz="1600" dirty="0"/>
              <a:t>properties.</a:t>
            </a:r>
            <a:endParaRPr lang="en-US" sz="1600" dirty="0">
              <a:solidFill>
                <a:srgbClr val="000000"/>
              </a:solidFill>
            </a:endParaRPr>
          </a:p>
        </p:txBody>
      </p:sp>
    </p:spTree>
    <p:extLst>
      <p:ext uri="{BB962C8B-B14F-4D97-AF65-F5344CB8AC3E}">
        <p14:creationId xmlns:p14="http://schemas.microsoft.com/office/powerpoint/2010/main" val="9151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100000"/>
              </a:lnSpc>
              <a:spcBef>
                <a:spcPts val="0"/>
              </a:spcBef>
              <a:buClr>
                <a:schemeClr val="dk1"/>
              </a:buClr>
              <a:buSzPct val="25000"/>
              <a:buFont typeface="Calibri"/>
              <a:buNone/>
            </a:pPr>
            <a:r>
              <a:rPr lang="en-US" dirty="0"/>
              <a:t>SQOOP</a:t>
            </a:r>
            <a:r>
              <a:rPr lang="en-US" sz="2200" b="1" i="0" u="none" strike="noStrike" cap="none" baseline="0" dirty="0">
                <a:solidFill>
                  <a:schemeClr val="dk1"/>
                </a:solidFill>
                <a:latin typeface="Calibri"/>
                <a:ea typeface="Calibri"/>
                <a:cs typeface="Calibri"/>
                <a:sym typeface="Calibri"/>
              </a:rPr>
              <a:t>…</a:t>
            </a:r>
          </a:p>
        </p:txBody>
      </p:sp>
      <p:sp>
        <p:nvSpPr>
          <p:cNvPr id="7" name="Content Placeholder 6"/>
          <p:cNvSpPr>
            <a:spLocks noGrp="1"/>
          </p:cNvSpPr>
          <p:nvPr>
            <p:ph idx="1"/>
          </p:nvPr>
        </p:nvSpPr>
        <p:spPr/>
        <p:txBody>
          <a:bodyPr/>
          <a:lstStyle/>
          <a:p>
            <a:pPr lvl="0">
              <a:spcBef>
                <a:spcPts val="0"/>
              </a:spcBef>
              <a:buClr>
                <a:schemeClr val="dk1"/>
              </a:buClr>
              <a:buSzPct val="100000"/>
            </a:pPr>
            <a:r>
              <a:rPr lang="en-US" sz="1800" dirty="0">
                <a:solidFill>
                  <a:schemeClr val="dk1"/>
                </a:solidFill>
                <a:ea typeface="Calibri"/>
                <a:cs typeface="Calibri"/>
                <a:sym typeface="Calibri"/>
              </a:rPr>
              <a:t>Sqoop is used widely in industry as it is going to be your first apache product from the minute you have decided to move from relational DB to Hadoop ecosystem</a:t>
            </a:r>
          </a:p>
          <a:p>
            <a:pPr lvl="0">
              <a:spcBef>
                <a:spcPts val="0"/>
              </a:spcBef>
              <a:buClr>
                <a:schemeClr val="dk1"/>
              </a:buClr>
              <a:buSzPct val="100000"/>
            </a:pPr>
            <a:r>
              <a:rPr lang="en-US" sz="1800" b="1" dirty="0">
                <a:solidFill>
                  <a:schemeClr val="dk1"/>
                </a:solidFill>
                <a:ea typeface="Calibri"/>
                <a:cs typeface="Calibri"/>
                <a:sym typeface="Calibri"/>
              </a:rPr>
              <a:t>Working</a:t>
            </a:r>
            <a:endParaRPr lang="en-US" dirty="0"/>
          </a:p>
        </p:txBody>
      </p:sp>
      <p:sp>
        <p:nvSpPr>
          <p:cNvPr id="8" name="Slide Number Placeholder 7"/>
          <p:cNvSpPr>
            <a:spLocks noGrp="1"/>
          </p:cNvSpPr>
          <p:nvPr>
            <p:ph type="sldNum" sz="quarter" idx="12"/>
          </p:nvPr>
        </p:nvSpPr>
        <p:spPr/>
        <p:txBody>
          <a:bodyPr/>
          <a:lstStyle/>
          <a:p>
            <a:fld id="{5A0614AE-7DA6-4443-9A06-FA7BD7CD666D}" type="slidenum">
              <a:rPr lang="en-US" smtClean="0">
                <a:solidFill>
                  <a:prstClr val="black">
                    <a:tint val="75000"/>
                  </a:prstClr>
                </a:solidFill>
              </a:rPr>
              <a:pPr/>
              <a:t>2</a:t>
            </a:fld>
            <a:endParaRPr lang="en-US" dirty="0">
              <a:solidFill>
                <a:prstClr val="black">
                  <a:tint val="75000"/>
                </a:prstClr>
              </a:solidFill>
            </a:endParaRPr>
          </a:p>
        </p:txBody>
      </p:sp>
      <p:pic>
        <p:nvPicPr>
          <p:cNvPr id="2" name="Picture 1">
            <a:extLst>
              <a:ext uri="{FF2B5EF4-FFF2-40B4-BE49-F238E27FC236}">
                <a16:creationId xmlns:a16="http://schemas.microsoft.com/office/drawing/2014/main" xmlns="" id="{25B57063-6BE7-450E-A665-C24AB3D523B0}"/>
              </a:ext>
            </a:extLst>
          </p:cNvPr>
          <p:cNvPicPr>
            <a:picLocks noChangeAspect="1"/>
          </p:cNvPicPr>
          <p:nvPr/>
        </p:nvPicPr>
        <p:blipFill>
          <a:blip r:embed="rId3"/>
          <a:stretch>
            <a:fillRect/>
          </a:stretch>
        </p:blipFill>
        <p:spPr>
          <a:xfrm>
            <a:off x="1676400" y="2235345"/>
            <a:ext cx="5715000" cy="3895238"/>
          </a:xfrm>
          <a:prstGeom prst="rect">
            <a:avLst/>
          </a:prstGeom>
        </p:spPr>
      </p:pic>
    </p:spTree>
    <p:extLst>
      <p:ext uri="{BB962C8B-B14F-4D97-AF65-F5344CB8AC3E}">
        <p14:creationId xmlns:p14="http://schemas.microsoft.com/office/powerpoint/2010/main" val="199165382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 Architecture</a:t>
            </a:r>
          </a:p>
        </p:txBody>
      </p:sp>
      <p:sp>
        <p:nvSpPr>
          <p:cNvPr id="4" name="Slide Number Placeholder 3"/>
          <p:cNvSpPr>
            <a:spLocks noGrp="1"/>
          </p:cNvSpPr>
          <p:nvPr>
            <p:ph type="sldNum" sz="quarter" idx="12"/>
          </p:nvPr>
        </p:nvSpPr>
        <p:spPr/>
        <p:txBody>
          <a:bodyPr/>
          <a:lstStyle/>
          <a:p>
            <a:fld id="{5A0614AE-7DA6-4443-9A06-FA7BD7CD666D}" type="slidenum">
              <a:rPr lang="en-US" smtClean="0">
                <a:solidFill>
                  <a:prstClr val="black">
                    <a:tint val="75000"/>
                  </a:prstClr>
                </a:solidFill>
              </a:rPr>
              <a:pPr/>
              <a:t>3</a:t>
            </a:fld>
            <a:endParaRPr lang="en-US" dirty="0">
              <a:solidFill>
                <a:prstClr val="black">
                  <a:tint val="75000"/>
                </a:prstClr>
              </a:solidFill>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8" y="1066800"/>
            <a:ext cx="4360985" cy="507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100000"/>
              </a:lnSpc>
              <a:spcBef>
                <a:spcPts val="0"/>
              </a:spcBef>
              <a:buClr>
                <a:schemeClr val="dk1"/>
              </a:buClr>
              <a:buSzPct val="25000"/>
              <a:buFont typeface="Calibri"/>
              <a:buNone/>
            </a:pPr>
            <a:r>
              <a:rPr lang="en-US" dirty="0"/>
              <a:t>SQOOP</a:t>
            </a:r>
            <a:r>
              <a:rPr lang="en-US" sz="2200" b="1" i="0" u="none" strike="noStrike" cap="none" baseline="0" dirty="0">
                <a:solidFill>
                  <a:schemeClr val="dk1"/>
                </a:solidFill>
                <a:latin typeface="Calibri"/>
                <a:ea typeface="Calibri"/>
                <a:cs typeface="Calibri"/>
                <a:sym typeface="Calibri"/>
              </a:rPr>
              <a:t>…</a:t>
            </a:r>
          </a:p>
        </p:txBody>
      </p:sp>
      <p:sp>
        <p:nvSpPr>
          <p:cNvPr id="6" name="Content Placeholder 5"/>
          <p:cNvSpPr>
            <a:spLocks noGrp="1"/>
          </p:cNvSpPr>
          <p:nvPr>
            <p:ph idx="1"/>
          </p:nvPr>
        </p:nvSpPr>
        <p:spPr>
          <a:xfrm>
            <a:off x="492369" y="1130300"/>
            <a:ext cx="8229600" cy="5041900"/>
          </a:xfrm>
        </p:spPr>
        <p:txBody>
          <a:bodyPr/>
          <a:lstStyle/>
          <a:p>
            <a:pPr lvl="0">
              <a:spcBef>
                <a:spcPts val="0"/>
              </a:spcBef>
              <a:buClr>
                <a:schemeClr val="dk1"/>
              </a:buClr>
              <a:buSzPct val="100000"/>
            </a:pPr>
            <a:r>
              <a:rPr lang="en-US" sz="1800" b="1" dirty="0">
                <a:solidFill>
                  <a:schemeClr val="dk1"/>
                </a:solidFill>
                <a:ea typeface="Calibri"/>
                <a:cs typeface="Calibri"/>
                <a:sym typeface="Calibri"/>
              </a:rPr>
              <a:t>Working in Step By Step:</a:t>
            </a:r>
          </a:p>
          <a:p>
            <a:pPr lvl="0">
              <a:spcBef>
                <a:spcPts val="0"/>
              </a:spcBef>
              <a:buClr>
                <a:schemeClr val="dk1"/>
              </a:buClr>
              <a:buSzPct val="100000"/>
            </a:pPr>
            <a:r>
              <a:rPr lang="en-US" sz="1800" b="1" dirty="0">
                <a:solidFill>
                  <a:schemeClr val="dk1"/>
                </a:solidFill>
                <a:ea typeface="Calibri"/>
                <a:cs typeface="Calibri"/>
                <a:sym typeface="Calibri"/>
              </a:rPr>
              <a:t>Step 1:</a:t>
            </a:r>
            <a:r>
              <a:rPr lang="en-US" sz="1800" dirty="0">
                <a:solidFill>
                  <a:schemeClr val="dk1"/>
                </a:solidFill>
                <a:ea typeface="Calibri"/>
                <a:cs typeface="Calibri"/>
                <a:sym typeface="Calibri"/>
              </a:rPr>
              <a:t>Sqoop sends the request to Relational DB to send the return the meta data information about the table(Metadata here is the data about the table in relational DB)</a:t>
            </a:r>
          </a:p>
          <a:p>
            <a:pPr lvl="0">
              <a:spcBef>
                <a:spcPts val="0"/>
              </a:spcBef>
              <a:buClr>
                <a:schemeClr val="dk1"/>
              </a:buClr>
              <a:buSzPct val="100000"/>
            </a:pPr>
            <a:r>
              <a:rPr lang="en-US" sz="1800" b="1" dirty="0">
                <a:solidFill>
                  <a:schemeClr val="dk1"/>
                </a:solidFill>
                <a:ea typeface="Calibri"/>
                <a:cs typeface="Calibri"/>
                <a:sym typeface="Calibri"/>
              </a:rPr>
              <a:t>Step 2: </a:t>
            </a:r>
            <a:r>
              <a:rPr lang="en-US" sz="1800" dirty="0">
                <a:solidFill>
                  <a:schemeClr val="dk1"/>
                </a:solidFill>
                <a:ea typeface="Calibri"/>
                <a:cs typeface="Calibri"/>
                <a:sym typeface="Calibri"/>
              </a:rPr>
              <a:t>From the received information it will generate the java classes (Reason why you should have java configured before get it working-Sqoop internally uses </a:t>
            </a:r>
            <a:r>
              <a:rPr lang="en-US" sz="1800" b="1" dirty="0">
                <a:solidFill>
                  <a:schemeClr val="dk1"/>
                </a:solidFill>
                <a:ea typeface="Calibri"/>
                <a:cs typeface="Calibri"/>
                <a:sym typeface="Calibri"/>
              </a:rPr>
              <a:t>jdbc</a:t>
            </a:r>
            <a:r>
              <a:rPr lang="en-US" sz="1800" dirty="0">
                <a:solidFill>
                  <a:schemeClr val="dk1"/>
                </a:solidFill>
                <a:ea typeface="Calibri"/>
                <a:cs typeface="Calibri"/>
                <a:sym typeface="Calibri"/>
              </a:rPr>
              <a:t> API to generate data).</a:t>
            </a:r>
          </a:p>
          <a:p>
            <a:pPr lvl="0">
              <a:spcBef>
                <a:spcPts val="0"/>
              </a:spcBef>
              <a:buClr>
                <a:schemeClr val="dk1"/>
              </a:buClr>
              <a:buSzPct val="100000"/>
            </a:pPr>
            <a:r>
              <a:rPr lang="en-US" sz="1800" b="1" dirty="0">
                <a:solidFill>
                  <a:schemeClr val="dk1"/>
                </a:solidFill>
                <a:ea typeface="Calibri"/>
                <a:cs typeface="Calibri"/>
                <a:sym typeface="Calibri"/>
              </a:rPr>
              <a:t>Step 3</a:t>
            </a:r>
            <a:r>
              <a:rPr lang="en-US" sz="1800" dirty="0">
                <a:solidFill>
                  <a:schemeClr val="dk1"/>
                </a:solidFill>
                <a:ea typeface="Calibri"/>
                <a:cs typeface="Calibri"/>
                <a:sym typeface="Calibri"/>
              </a:rPr>
              <a:t>:Now </a:t>
            </a:r>
            <a:r>
              <a:rPr lang="en-US" sz="1800" dirty="0" err="1">
                <a:solidFill>
                  <a:schemeClr val="dk1"/>
                </a:solidFill>
                <a:ea typeface="Calibri"/>
                <a:cs typeface="Calibri"/>
                <a:sym typeface="Calibri"/>
              </a:rPr>
              <a:t>sqoop</a:t>
            </a:r>
            <a:r>
              <a:rPr lang="en-US" sz="1800" dirty="0">
                <a:solidFill>
                  <a:schemeClr val="dk1"/>
                </a:solidFill>
                <a:ea typeface="Calibri"/>
                <a:cs typeface="Calibri"/>
                <a:sym typeface="Calibri"/>
              </a:rPr>
              <a:t> (As its written in java –tries to package the compiled classes to be able to generate table structure) , post compiling creates jar file(Java packaging standard)</a:t>
            </a:r>
            <a:endParaRPr lang="en-US" dirty="0"/>
          </a:p>
        </p:txBody>
      </p:sp>
      <p:sp>
        <p:nvSpPr>
          <p:cNvPr id="148" name="Shape 148"/>
          <p:cNvSpPr txBox="1"/>
          <p:nvPr/>
        </p:nvSpPr>
        <p:spPr>
          <a:xfrm>
            <a:off x="459544" y="1604955"/>
            <a:ext cx="8383407" cy="4154983"/>
          </a:xfrm>
          <a:prstGeom prst="rect">
            <a:avLst/>
          </a:prstGeom>
          <a:noFill/>
          <a:ln>
            <a:noFill/>
          </a:ln>
        </p:spPr>
        <p:txBody>
          <a:bodyPr lIns="91425" tIns="45700" rIns="91425" bIns="45700" anchor="t" anchorCtr="0">
            <a:noAutofit/>
          </a:bodyPr>
          <a:lstStyle/>
          <a:p>
            <a:pPr>
              <a:buClr>
                <a:prstClr val="black"/>
              </a:buClr>
              <a:buSzPct val="100000"/>
            </a:pPr>
            <a:endParaRPr lang="en-US" sz="2000" dirty="0">
              <a:solidFill>
                <a:prstClr val="black"/>
              </a:solidFill>
              <a:ea typeface="Calibri"/>
              <a:cs typeface="Calibri"/>
              <a:sym typeface="Calibri"/>
            </a:endParaRPr>
          </a:p>
        </p:txBody>
      </p:sp>
      <p:sp>
        <p:nvSpPr>
          <p:cNvPr id="7" name="Slide Number Placeholder 6"/>
          <p:cNvSpPr>
            <a:spLocks noGrp="1"/>
          </p:cNvSpPr>
          <p:nvPr>
            <p:ph type="sldNum" sz="quarter" idx="12"/>
          </p:nvPr>
        </p:nvSpPr>
        <p:spPr/>
        <p:txBody>
          <a:bodyPr/>
          <a:lstStyle/>
          <a:p>
            <a:fld id="{5A0614AE-7DA6-4443-9A06-FA7BD7CD666D}"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404134655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100000"/>
              </a:lnSpc>
              <a:spcBef>
                <a:spcPts val="0"/>
              </a:spcBef>
              <a:buClr>
                <a:schemeClr val="dk1"/>
              </a:buClr>
              <a:buSzPct val="25000"/>
              <a:buFont typeface="Calibri"/>
              <a:buNone/>
            </a:pPr>
            <a:r>
              <a:rPr lang="en-US" dirty="0"/>
              <a:t>SQOOP</a:t>
            </a:r>
            <a:r>
              <a:rPr lang="en-US" sz="2200" b="1" i="0" u="none" strike="noStrike" cap="none" baseline="0" dirty="0">
                <a:solidFill>
                  <a:schemeClr val="dk1"/>
                </a:solidFill>
                <a:latin typeface="Calibri"/>
                <a:ea typeface="Calibri"/>
                <a:cs typeface="Calibri"/>
                <a:sym typeface="Calibri"/>
              </a:rPr>
              <a:t>…</a:t>
            </a:r>
          </a:p>
        </p:txBody>
      </p:sp>
      <p:sp>
        <p:nvSpPr>
          <p:cNvPr id="148" name="Shape 148"/>
          <p:cNvSpPr txBox="1"/>
          <p:nvPr/>
        </p:nvSpPr>
        <p:spPr>
          <a:xfrm>
            <a:off x="492370" y="5281028"/>
            <a:ext cx="8346832" cy="891172"/>
          </a:xfrm>
          <a:prstGeom prst="rect">
            <a:avLst/>
          </a:prstGeom>
          <a:noFill/>
          <a:ln>
            <a:noFill/>
          </a:ln>
        </p:spPr>
        <p:txBody>
          <a:bodyPr lIns="91425" tIns="45700" rIns="91425" bIns="45700" anchor="t" anchorCtr="0">
            <a:noAutofit/>
          </a:bodyPr>
          <a:lstStyle/>
          <a:p>
            <a:pPr>
              <a:buClr>
                <a:prstClr val="black"/>
              </a:buClr>
              <a:buSzPct val="100000"/>
            </a:pPr>
            <a:r>
              <a:rPr lang="en-US" sz="1700" dirty="0">
                <a:ln w="0"/>
                <a:solidFill>
                  <a:prstClr val="black"/>
                </a:solidFill>
                <a:effectLst>
                  <a:outerShdw blurRad="38100" dist="19050" dir="2700000" algn="tl" rotWithShape="0">
                    <a:prstClr val="black">
                      <a:alpha val="40000"/>
                    </a:prstClr>
                  </a:outerShdw>
                </a:effectLst>
                <a:ea typeface="Calibri"/>
                <a:cs typeface="Calibri"/>
                <a:sym typeface="Calibri"/>
              </a:rPr>
              <a:t>By Default, Sqoop runs 4 mappers to import/export 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110" y="1810597"/>
            <a:ext cx="3867690" cy="337232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401" y="2185086"/>
            <a:ext cx="4260711" cy="2375610"/>
          </a:xfrm>
          <a:prstGeom prst="rect">
            <a:avLst/>
          </a:prstGeom>
        </p:spPr>
      </p:pic>
      <p:cxnSp>
        <p:nvCxnSpPr>
          <p:cNvPr id="8" name="Straight Connector 7"/>
          <p:cNvCxnSpPr/>
          <p:nvPr/>
        </p:nvCxnSpPr>
        <p:spPr>
          <a:xfrm>
            <a:off x="647700" y="2959100"/>
            <a:ext cx="4171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3049" y="3606800"/>
            <a:ext cx="4171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7700" y="4152900"/>
            <a:ext cx="417141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0325" y="2425190"/>
            <a:ext cx="310949" cy="369332"/>
          </a:xfrm>
          <a:prstGeom prst="rect">
            <a:avLst/>
          </a:prstGeom>
          <a:noFill/>
        </p:spPr>
        <p:txBody>
          <a:bodyPr wrap="square" rtlCol="0">
            <a:spAutoFit/>
          </a:bodyPr>
          <a:lstStyle/>
          <a:p>
            <a:r>
              <a:rPr lang="en-US" dirty="0">
                <a:solidFill>
                  <a:prstClr val="black"/>
                </a:solidFill>
              </a:rPr>
              <a:t>1</a:t>
            </a:r>
          </a:p>
        </p:txBody>
      </p:sp>
      <p:sp>
        <p:nvSpPr>
          <p:cNvPr id="18" name="TextBox 17"/>
          <p:cNvSpPr txBox="1"/>
          <p:nvPr/>
        </p:nvSpPr>
        <p:spPr>
          <a:xfrm>
            <a:off x="326756" y="2997087"/>
            <a:ext cx="258081" cy="369332"/>
          </a:xfrm>
          <a:prstGeom prst="rect">
            <a:avLst/>
          </a:prstGeom>
          <a:noFill/>
        </p:spPr>
        <p:txBody>
          <a:bodyPr wrap="square" rtlCol="0">
            <a:spAutoFit/>
          </a:bodyPr>
          <a:lstStyle/>
          <a:p>
            <a:r>
              <a:rPr lang="en-US" dirty="0">
                <a:solidFill>
                  <a:prstClr val="black"/>
                </a:solidFill>
              </a:rPr>
              <a:t>2</a:t>
            </a:r>
          </a:p>
        </p:txBody>
      </p:sp>
      <p:sp>
        <p:nvSpPr>
          <p:cNvPr id="19" name="TextBox 18"/>
          <p:cNvSpPr txBox="1"/>
          <p:nvPr/>
        </p:nvSpPr>
        <p:spPr>
          <a:xfrm>
            <a:off x="304434" y="3568984"/>
            <a:ext cx="302731" cy="369332"/>
          </a:xfrm>
          <a:prstGeom prst="rect">
            <a:avLst/>
          </a:prstGeom>
          <a:noFill/>
        </p:spPr>
        <p:txBody>
          <a:bodyPr wrap="square" rtlCol="0">
            <a:spAutoFit/>
          </a:bodyPr>
          <a:lstStyle/>
          <a:p>
            <a:r>
              <a:rPr lang="en-US" dirty="0">
                <a:solidFill>
                  <a:prstClr val="black"/>
                </a:solidFill>
              </a:rPr>
              <a:t>3</a:t>
            </a:r>
          </a:p>
        </p:txBody>
      </p:sp>
      <p:sp>
        <p:nvSpPr>
          <p:cNvPr id="22" name="TextBox 21"/>
          <p:cNvSpPr txBox="1"/>
          <p:nvPr/>
        </p:nvSpPr>
        <p:spPr>
          <a:xfrm>
            <a:off x="304434" y="4140881"/>
            <a:ext cx="302731" cy="369332"/>
          </a:xfrm>
          <a:prstGeom prst="rect">
            <a:avLst/>
          </a:prstGeom>
          <a:noFill/>
        </p:spPr>
        <p:txBody>
          <a:bodyPr wrap="square" rtlCol="0">
            <a:spAutoFit/>
          </a:bodyPr>
          <a:lstStyle/>
          <a:p>
            <a:r>
              <a:rPr lang="en-US" dirty="0">
                <a:solidFill>
                  <a:prstClr val="black"/>
                </a:solidFill>
              </a:rPr>
              <a:t>4</a:t>
            </a:r>
          </a:p>
        </p:txBody>
      </p:sp>
      <p:sp>
        <p:nvSpPr>
          <p:cNvPr id="26" name="Slide Number Placeholder 25"/>
          <p:cNvSpPr>
            <a:spLocks noGrp="1"/>
          </p:cNvSpPr>
          <p:nvPr>
            <p:ph type="sldNum" sz="quarter" idx="12"/>
          </p:nvPr>
        </p:nvSpPr>
        <p:spPr/>
        <p:txBody>
          <a:bodyPr/>
          <a:lstStyle/>
          <a:p>
            <a:fld id="{5A0614AE-7DA6-4443-9A06-FA7BD7CD666D}"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22316959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Movie data to SQL</a:t>
            </a:r>
          </a:p>
        </p:txBody>
      </p:sp>
      <p:sp>
        <p:nvSpPr>
          <p:cNvPr id="3" name="Content Placeholder 2"/>
          <p:cNvSpPr>
            <a:spLocks noGrp="1"/>
          </p:cNvSpPr>
          <p:nvPr>
            <p:ph idx="1"/>
          </p:nvPr>
        </p:nvSpPr>
        <p:spPr/>
        <p:txBody>
          <a:bodyPr>
            <a:normAutofit/>
          </a:bodyPr>
          <a:lstStyle/>
          <a:p>
            <a:r>
              <a:rPr lang="en-US" sz="1800" dirty="0">
                <a:solidFill>
                  <a:srgbClr val="000000"/>
                </a:solidFill>
              </a:rPr>
              <a:t>Move the below files to Linux home path using winscp. </a:t>
            </a:r>
          </a:p>
          <a:p>
            <a:r>
              <a:rPr lang="en-US" sz="1800" dirty="0">
                <a:solidFill>
                  <a:srgbClr val="000000"/>
                </a:solidFill>
              </a:rPr>
              <a:t>Connect to the MySQL server using the </a:t>
            </a:r>
            <a:r>
              <a:rPr lang="en-US" sz="1800" dirty="0" err="1">
                <a:solidFill>
                  <a:srgbClr val="000000"/>
                </a:solidFill>
              </a:rPr>
              <a:t>mysql</a:t>
            </a:r>
            <a:r>
              <a:rPr lang="en-US" sz="1800" dirty="0">
                <a:solidFill>
                  <a:srgbClr val="000000"/>
                </a:solidFill>
              </a:rPr>
              <a:t> command-line client</a:t>
            </a:r>
          </a:p>
          <a:p>
            <a:pPr lvl="1"/>
            <a:r>
              <a:rPr lang="pt-BR" sz="1800" dirty="0">
                <a:solidFill>
                  <a:srgbClr val="000000"/>
                </a:solidFill>
              </a:rPr>
              <a:t>mysql -h 101.53.130.146 -u sandeepm -p</a:t>
            </a:r>
          </a:p>
          <a:p>
            <a:pPr lvl="1"/>
            <a:r>
              <a:rPr lang="en-US" sz="1800" dirty="0">
                <a:solidFill>
                  <a:srgbClr val="000000"/>
                </a:solidFill>
              </a:rPr>
              <a:t>use </a:t>
            </a:r>
            <a:r>
              <a:rPr lang="en-US" sz="1800" dirty="0" err="1">
                <a:solidFill>
                  <a:srgbClr val="000000"/>
                </a:solidFill>
              </a:rPr>
              <a:t>sandeepm</a:t>
            </a:r>
            <a:endParaRPr lang="en-US" sz="1800" dirty="0">
              <a:solidFill>
                <a:srgbClr val="000000"/>
              </a:solidFill>
            </a:endParaRPr>
          </a:p>
          <a:p>
            <a:r>
              <a:rPr lang="en-US" sz="1800" dirty="0">
                <a:solidFill>
                  <a:srgbClr val="000000"/>
                </a:solidFill>
              </a:rPr>
              <a:t>Execute the movie-</a:t>
            </a:r>
            <a:r>
              <a:rPr lang="en-US" sz="1800" dirty="0" err="1">
                <a:solidFill>
                  <a:srgbClr val="000000"/>
                </a:solidFill>
              </a:rPr>
              <a:t>schema.sql</a:t>
            </a:r>
            <a:r>
              <a:rPr lang="en-US" sz="1800" dirty="0">
                <a:solidFill>
                  <a:srgbClr val="000000"/>
                </a:solidFill>
              </a:rPr>
              <a:t> script to create the database structure </a:t>
            </a:r>
          </a:p>
          <a:p>
            <a:pPr lvl="1"/>
            <a:r>
              <a:rPr lang="en-US" sz="1800" dirty="0">
                <a:solidFill>
                  <a:srgbClr val="000000"/>
                </a:solidFill>
              </a:rPr>
              <a:t>source </a:t>
            </a:r>
            <a:r>
              <a:rPr lang="en-US" sz="1800" dirty="0" err="1">
                <a:solidFill>
                  <a:srgbClr val="000000"/>
                </a:solidFill>
              </a:rPr>
              <a:t>mysql_data</a:t>
            </a:r>
            <a:r>
              <a:rPr lang="en-US" sz="1800" dirty="0">
                <a:solidFill>
                  <a:srgbClr val="000000"/>
                </a:solidFill>
              </a:rPr>
              <a:t>/movie-</a:t>
            </a:r>
            <a:r>
              <a:rPr lang="en-US" sz="1800" dirty="0" err="1">
                <a:solidFill>
                  <a:srgbClr val="000000"/>
                </a:solidFill>
              </a:rPr>
              <a:t>schema.sql</a:t>
            </a:r>
            <a:endParaRPr lang="en-US" sz="1800" dirty="0">
              <a:solidFill>
                <a:srgbClr val="000000"/>
              </a:solidFill>
            </a:endParaRPr>
          </a:p>
          <a:p>
            <a:pPr lvl="1"/>
            <a:r>
              <a:rPr lang="en-US" sz="1800" dirty="0">
                <a:solidFill>
                  <a:srgbClr val="000000"/>
                </a:solidFill>
              </a:rPr>
              <a:t>Show tables;</a:t>
            </a:r>
          </a:p>
          <a:p>
            <a:r>
              <a:rPr lang="en-US" sz="1800" dirty="0">
                <a:solidFill>
                  <a:srgbClr val="000000"/>
                </a:solidFill>
              </a:rPr>
              <a:t>Execute the  movie-</a:t>
            </a:r>
            <a:r>
              <a:rPr lang="en-US" sz="1800" dirty="0" err="1">
                <a:solidFill>
                  <a:srgbClr val="000000"/>
                </a:solidFill>
              </a:rPr>
              <a:t>data.sql</a:t>
            </a:r>
            <a:r>
              <a:rPr lang="en-US" sz="1800" dirty="0">
                <a:solidFill>
                  <a:srgbClr val="000000"/>
                </a:solidFill>
              </a:rPr>
              <a:t> script to populate the data in created tables;</a:t>
            </a:r>
          </a:p>
          <a:p>
            <a:pPr lvl="1"/>
            <a:r>
              <a:rPr lang="en-US" sz="1800" dirty="0">
                <a:solidFill>
                  <a:srgbClr val="000000"/>
                </a:solidFill>
              </a:rPr>
              <a:t> source </a:t>
            </a:r>
            <a:r>
              <a:rPr lang="en-US" sz="1800" dirty="0" err="1">
                <a:solidFill>
                  <a:srgbClr val="000000"/>
                </a:solidFill>
              </a:rPr>
              <a:t>mysql_data</a:t>
            </a:r>
            <a:r>
              <a:rPr lang="en-US" sz="1800" dirty="0">
                <a:solidFill>
                  <a:srgbClr val="000000"/>
                </a:solidFill>
              </a:rPr>
              <a:t>/movie-</a:t>
            </a:r>
            <a:r>
              <a:rPr lang="en-US" sz="1800" dirty="0" err="1">
                <a:solidFill>
                  <a:srgbClr val="000000"/>
                </a:solidFill>
              </a:rPr>
              <a:t>data.sql</a:t>
            </a:r>
            <a:endParaRPr lang="en-US" sz="1800" dirty="0">
              <a:solidFill>
                <a:srgbClr val="000000"/>
              </a:solidFill>
            </a:endParaRPr>
          </a:p>
          <a:p>
            <a:pPr lvl="1"/>
            <a:r>
              <a:rPr lang="en-US" sz="1800" dirty="0">
                <a:solidFill>
                  <a:srgbClr val="000000"/>
                </a:solidFill>
              </a:rPr>
              <a:t>select count(*) from actor;</a:t>
            </a:r>
          </a:p>
        </p:txBody>
      </p:sp>
    </p:spTree>
    <p:extLst>
      <p:ext uri="{BB962C8B-B14F-4D97-AF65-F5344CB8AC3E}">
        <p14:creationId xmlns:p14="http://schemas.microsoft.com/office/powerpoint/2010/main" val="37222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dirty="0"/>
              <a:t>Import Data from MySQL to Hadoop</a:t>
            </a:r>
          </a:p>
        </p:txBody>
      </p:sp>
      <p:sp>
        <p:nvSpPr>
          <p:cNvPr id="3" name="Content Placeholder 2"/>
          <p:cNvSpPr>
            <a:spLocks noGrp="1"/>
          </p:cNvSpPr>
          <p:nvPr>
            <p:ph idx="1"/>
          </p:nvPr>
        </p:nvSpPr>
        <p:spPr>
          <a:xfrm>
            <a:off x="457200" y="1066800"/>
            <a:ext cx="8229600" cy="5232400"/>
          </a:xfrm>
        </p:spPr>
        <p:txBody>
          <a:bodyPr>
            <a:noAutofit/>
          </a:bodyPr>
          <a:lstStyle/>
          <a:p>
            <a:r>
              <a:rPr lang="en-US" sz="1600" dirty="0">
                <a:solidFill>
                  <a:srgbClr val="000000"/>
                </a:solidFill>
              </a:rPr>
              <a:t>Load sample data to a target HDFS directory</a:t>
            </a: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actor --delete-target-</a:t>
            </a:r>
            <a:r>
              <a:rPr lang="en-US" sz="1600" dirty="0" err="1">
                <a:solidFill>
                  <a:srgbClr val="000000"/>
                </a:solidFill>
              </a:rPr>
              <a:t>dir</a:t>
            </a:r>
            <a:r>
              <a:rPr lang="en-US" sz="1600" dirty="0">
                <a:solidFill>
                  <a:srgbClr val="000000"/>
                </a:solidFill>
              </a:rPr>
              <a:t> --target-</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a:t>
            </a:r>
          </a:p>
          <a:p>
            <a:r>
              <a:rPr lang="en-US" sz="1600" dirty="0">
                <a:solidFill>
                  <a:srgbClr val="000000"/>
                </a:solidFill>
              </a:rPr>
              <a:t>Load multiple table data to same base directory</a:t>
            </a: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city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smtClean="0">
                <a:solidFill>
                  <a:srgbClr val="000000"/>
                </a:solidFill>
              </a:rPr>
              <a:t>sandeepm</a:t>
            </a:r>
            <a:r>
              <a:rPr lang="en-US" sz="1600" smtClean="0">
                <a:solidFill>
                  <a:srgbClr val="000000"/>
                </a:solidFill>
              </a:rPr>
              <a:t> -P</a:t>
            </a:r>
            <a:endParaRPr lang="en-US" sz="1600" dirty="0">
              <a:solidFill>
                <a:srgbClr val="000000"/>
              </a:solidFill>
            </a:endParaRPr>
          </a:p>
          <a:p>
            <a:r>
              <a:rPr lang="en-US" sz="1600" dirty="0">
                <a:solidFill>
                  <a:srgbClr val="000000"/>
                </a:solidFill>
              </a:rPr>
              <a:t>To load password from </a:t>
            </a:r>
            <a:r>
              <a:rPr lang="en-US" sz="1600" dirty="0" smtClean="0">
                <a:solidFill>
                  <a:srgbClr val="000000"/>
                </a:solidFill>
              </a:rPr>
              <a:t>local file</a:t>
            </a:r>
            <a:endParaRPr lang="en-US" sz="1600" dirty="0">
              <a:solidFill>
                <a:srgbClr val="000000"/>
              </a:solidFill>
            </a:endParaRP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actor --delete-target-</a:t>
            </a:r>
            <a:r>
              <a:rPr lang="en-US" sz="1600" dirty="0" err="1">
                <a:solidFill>
                  <a:srgbClr val="000000"/>
                </a:solidFill>
              </a:rPr>
              <a:t>dir</a:t>
            </a:r>
            <a:r>
              <a:rPr lang="en-US" sz="1600" dirty="0">
                <a:solidFill>
                  <a:srgbClr val="000000"/>
                </a:solidFill>
              </a:rPr>
              <a:t> --target-</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--password-file </a:t>
            </a:r>
            <a:r>
              <a:rPr lang="en-US" sz="1600" dirty="0">
                <a:solidFill>
                  <a:srgbClr val="000000"/>
                </a:solidFill>
                <a:hlinkClick r:id="rId3" action="ppaction://hlinkfile"/>
              </a:rPr>
              <a:t>file:////home/sandeepm/pwd/password.txt</a:t>
            </a:r>
            <a:endParaRPr lang="en-US" sz="1600" dirty="0">
              <a:solidFill>
                <a:srgbClr val="000000"/>
              </a:solidFill>
            </a:endParaRP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actor --delete-target-</a:t>
            </a:r>
            <a:r>
              <a:rPr lang="en-US" sz="1600" dirty="0" err="1">
                <a:solidFill>
                  <a:srgbClr val="000000"/>
                </a:solidFill>
              </a:rPr>
              <a:t>dir</a:t>
            </a:r>
            <a:r>
              <a:rPr lang="en-US" sz="1600" dirty="0">
                <a:solidFill>
                  <a:srgbClr val="000000"/>
                </a:solidFill>
              </a:rPr>
              <a:t> --target-</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--password-file /user/</a:t>
            </a:r>
            <a:r>
              <a:rPr lang="en-US" sz="1600" dirty="0" err="1">
                <a:solidFill>
                  <a:srgbClr val="000000"/>
                </a:solidFill>
              </a:rPr>
              <a:t>sandeepm</a:t>
            </a:r>
            <a:r>
              <a:rPr lang="en-US" sz="1600" dirty="0">
                <a:solidFill>
                  <a:srgbClr val="000000"/>
                </a:solidFill>
              </a:rPr>
              <a:t>/</a:t>
            </a:r>
            <a:r>
              <a:rPr lang="en-US" sz="1600" dirty="0" err="1">
                <a:solidFill>
                  <a:srgbClr val="000000"/>
                </a:solidFill>
              </a:rPr>
              <a:t>pwd</a:t>
            </a:r>
            <a:r>
              <a:rPr lang="en-US" sz="1600" dirty="0">
                <a:solidFill>
                  <a:srgbClr val="000000"/>
                </a:solidFill>
              </a:rPr>
              <a:t>/password.txt</a:t>
            </a:r>
          </a:p>
          <a:p>
            <a:r>
              <a:rPr lang="en-US" sz="1600" dirty="0">
                <a:solidFill>
                  <a:srgbClr val="000000"/>
                </a:solidFill>
              </a:rPr>
              <a:t>To fetch specific columns with where condition and save output in tab separated than comma</a:t>
            </a:r>
          </a:p>
          <a:p>
            <a:pPr lvl="1"/>
            <a:r>
              <a:rPr lang="en-US" sz="1600" dirty="0">
                <a:solidFill>
                  <a:srgbClr val="000000"/>
                </a:solidFill>
              </a:rPr>
              <a:t> </a:t>
            </a:r>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--table film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--fields-terminated-by '\t' --columns 'title, rating'  --where " </a:t>
            </a:r>
            <a:r>
              <a:rPr lang="en-US" sz="1600" dirty="0" err="1">
                <a:solidFill>
                  <a:srgbClr val="000000"/>
                </a:solidFill>
              </a:rPr>
              <a:t>rental_rate</a:t>
            </a:r>
            <a:r>
              <a:rPr lang="en-US" sz="1600" dirty="0">
                <a:solidFill>
                  <a:srgbClr val="000000"/>
                </a:solidFill>
              </a:rPr>
              <a:t> &gt;3.00"</a:t>
            </a:r>
          </a:p>
          <a:p>
            <a:pPr lvl="1"/>
            <a:endParaRPr lang="en-US" sz="1600" dirty="0">
              <a:solidFill>
                <a:srgbClr val="000000"/>
              </a:solidFill>
            </a:endParaRPr>
          </a:p>
        </p:txBody>
      </p:sp>
    </p:spTree>
    <p:extLst>
      <p:ext uri="{BB962C8B-B14F-4D97-AF65-F5344CB8AC3E}">
        <p14:creationId xmlns:p14="http://schemas.microsoft.com/office/powerpoint/2010/main" val="416384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100000"/>
              </a:lnSpc>
              <a:spcBef>
                <a:spcPts val="0"/>
              </a:spcBef>
              <a:buClr>
                <a:schemeClr val="dk1"/>
              </a:buClr>
              <a:buSzPct val="25000"/>
              <a:buFont typeface="Calibri"/>
              <a:buNone/>
            </a:pPr>
            <a:r>
              <a:rPr lang="en-US" dirty="0"/>
              <a:t>SQOOP</a:t>
            </a:r>
            <a:r>
              <a:rPr lang="en-US" sz="2200" b="1" i="0" u="none" strike="noStrike" cap="none" baseline="0" dirty="0">
                <a:solidFill>
                  <a:schemeClr val="dk1"/>
                </a:solidFill>
                <a:latin typeface="Calibri"/>
                <a:ea typeface="Calibri"/>
                <a:cs typeface="Calibri"/>
                <a:sym typeface="Calibri"/>
              </a:rPr>
              <a:t>…</a:t>
            </a:r>
          </a:p>
        </p:txBody>
      </p:sp>
      <p:sp>
        <p:nvSpPr>
          <p:cNvPr id="6" name="Content Placeholder 5"/>
          <p:cNvSpPr>
            <a:spLocks noGrp="1"/>
          </p:cNvSpPr>
          <p:nvPr>
            <p:ph idx="1"/>
          </p:nvPr>
        </p:nvSpPr>
        <p:spPr/>
        <p:txBody>
          <a:bodyPr>
            <a:normAutofit/>
          </a:bodyPr>
          <a:lstStyle/>
          <a:p>
            <a:pPr lvl="1">
              <a:buSzPct val="100000"/>
            </a:pPr>
            <a:r>
              <a:rPr lang="en-US" dirty="0">
                <a:sym typeface="Calibri"/>
              </a:rPr>
              <a:t>Lets Understand it in terms of what would have happened technically</a:t>
            </a:r>
          </a:p>
          <a:p>
            <a:pPr lvl="1">
              <a:buSzPct val="100000"/>
            </a:pPr>
            <a:endParaRPr lang="en-US" dirty="0">
              <a:sym typeface="Calibri"/>
            </a:endParaRPr>
          </a:p>
          <a:p>
            <a:pPr lvl="1">
              <a:buSzPct val="100000"/>
            </a:pPr>
            <a:r>
              <a:rPr lang="en-US" dirty="0">
                <a:sym typeface="Calibri"/>
              </a:rPr>
              <a:t>Sqoop fires and import request </a:t>
            </a:r>
          </a:p>
          <a:p>
            <a:pPr lvl="1">
              <a:buSzPct val="100000"/>
            </a:pPr>
            <a:endParaRPr lang="en-US" dirty="0">
              <a:sym typeface="Calibri"/>
            </a:endParaRPr>
          </a:p>
          <a:p>
            <a:pPr lvl="1">
              <a:buSzPct val="100000"/>
            </a:pPr>
            <a:r>
              <a:rPr lang="en-US" dirty="0">
                <a:sym typeface="Calibri"/>
              </a:rPr>
              <a:t>Internally what it needs to know is what is min and max primary key value is in there</a:t>
            </a:r>
          </a:p>
          <a:p>
            <a:pPr lvl="1">
              <a:buSzPct val="100000"/>
            </a:pPr>
            <a:endParaRPr lang="en-US" dirty="0">
              <a:sym typeface="Calibri"/>
            </a:endParaRPr>
          </a:p>
          <a:p>
            <a:pPr lvl="1">
              <a:buSzPct val="100000"/>
            </a:pPr>
            <a:r>
              <a:rPr lang="en-US" dirty="0">
                <a:sym typeface="Calibri"/>
              </a:rPr>
              <a:t>Select min(emp_id) as min_value ,max(emp_id) as max_value from table</a:t>
            </a:r>
          </a:p>
          <a:p>
            <a:pPr lvl="1">
              <a:buSzPct val="100000"/>
            </a:pPr>
            <a:endParaRPr lang="en-US" dirty="0">
              <a:sym typeface="Calibri"/>
            </a:endParaRPr>
          </a:p>
          <a:p>
            <a:pPr lvl="1">
              <a:buSzPct val="100000"/>
            </a:pPr>
            <a:r>
              <a:rPr lang="en-US" dirty="0">
                <a:sym typeface="Calibri"/>
              </a:rPr>
              <a:t>And then for each mapper </a:t>
            </a:r>
          </a:p>
          <a:p>
            <a:pPr lvl="1">
              <a:buSzPct val="100000"/>
            </a:pPr>
            <a:endParaRPr lang="en-US" dirty="0">
              <a:sym typeface="Calibri"/>
            </a:endParaRPr>
          </a:p>
          <a:p>
            <a:pPr lvl="1">
              <a:buSzPct val="100000"/>
            </a:pPr>
            <a:r>
              <a:rPr lang="en-US" dirty="0">
                <a:sym typeface="Calibri"/>
              </a:rPr>
              <a:t>Select * from employee where emp_id </a:t>
            </a:r>
            <a:r>
              <a:rPr lang="en-US" b="1" dirty="0">
                <a:sym typeface="Calibri"/>
              </a:rPr>
              <a:t>between </a:t>
            </a:r>
            <a:r>
              <a:rPr lang="en-US" dirty="0">
                <a:sym typeface="Calibri"/>
              </a:rPr>
              <a:t>min_value and max_value(Scope of each mapper) </a:t>
            </a:r>
          </a:p>
          <a:p>
            <a:pPr lvl="1"/>
            <a:endParaRPr lang="en-US" dirty="0"/>
          </a:p>
        </p:txBody>
      </p:sp>
      <p:sp>
        <p:nvSpPr>
          <p:cNvPr id="7" name="Slide Number Placeholder 6"/>
          <p:cNvSpPr>
            <a:spLocks noGrp="1"/>
          </p:cNvSpPr>
          <p:nvPr>
            <p:ph type="sldNum" sz="quarter" idx="12"/>
          </p:nvPr>
        </p:nvSpPr>
        <p:spPr/>
        <p:txBody>
          <a:bodyPr/>
          <a:lstStyle/>
          <a:p>
            <a:fld id="{5A0614AE-7DA6-4443-9A06-FA7BD7CD666D}" type="slidenum">
              <a:rPr lang="en-US" smtClean="0">
                <a:solidFill>
                  <a:prstClr val="black">
                    <a:tint val="75000"/>
                  </a:prstClr>
                </a:solidFill>
              </a:rPr>
              <a:pPr/>
              <a:t>8</a:t>
            </a:fld>
            <a:endParaRPr lang="en-US" dirty="0">
              <a:solidFill>
                <a:prstClr val="black">
                  <a:tint val="75000"/>
                </a:prst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71" y="3"/>
            <a:ext cx="1125414" cy="342841"/>
          </a:xfrm>
          <a:prstGeom prst="rect">
            <a:avLst/>
          </a:prstGeom>
        </p:spPr>
      </p:pic>
    </p:spTree>
    <p:extLst>
      <p:ext uri="{BB962C8B-B14F-4D97-AF65-F5344CB8AC3E}">
        <p14:creationId xmlns:p14="http://schemas.microsoft.com/office/powerpoint/2010/main" val="141589498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Other Imports</a:t>
            </a:r>
          </a:p>
        </p:txBody>
      </p:sp>
      <p:sp>
        <p:nvSpPr>
          <p:cNvPr id="3" name="Content Placeholder 2"/>
          <p:cNvSpPr>
            <a:spLocks noGrp="1"/>
          </p:cNvSpPr>
          <p:nvPr>
            <p:ph idx="1"/>
          </p:nvPr>
        </p:nvSpPr>
        <p:spPr>
          <a:xfrm>
            <a:off x="533400" y="1524000"/>
            <a:ext cx="8229600" cy="5105400"/>
          </a:xfrm>
        </p:spPr>
        <p:txBody>
          <a:bodyPr>
            <a:noAutofit/>
          </a:bodyPr>
          <a:lstStyle/>
          <a:p>
            <a:r>
              <a:rPr lang="en-US" sz="1600" dirty="0">
                <a:solidFill>
                  <a:srgbClr val="000000"/>
                </a:solidFill>
              </a:rPr>
              <a:t>Import all tables</a:t>
            </a:r>
          </a:p>
          <a:p>
            <a:pPr lvl="1"/>
            <a:r>
              <a:rPr lang="en-US" sz="1600" dirty="0" err="1">
                <a:solidFill>
                  <a:srgbClr val="000000"/>
                </a:solidFill>
              </a:rPr>
              <a:t>sqoop</a:t>
            </a:r>
            <a:r>
              <a:rPr lang="en-US" sz="1600" dirty="0">
                <a:solidFill>
                  <a:srgbClr val="000000"/>
                </a:solidFill>
              </a:rPr>
              <a:t> import-all-tables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--warehouse-</a:t>
            </a:r>
            <a:r>
              <a:rPr lang="en-US" sz="1600" dirty="0" err="1">
                <a:solidFill>
                  <a:srgbClr val="000000"/>
                </a:solidFill>
              </a:rPr>
              <a:t>dir</a:t>
            </a:r>
            <a:r>
              <a:rPr lang="en-US" sz="1600" dirty="0">
                <a:solidFill>
                  <a:srgbClr val="000000"/>
                </a:solidFill>
              </a:rPr>
              <a:t> 'sqoopdata1' --exclude-tables </a:t>
            </a:r>
            <a:r>
              <a:rPr lang="en-US" sz="1600" dirty="0" err="1">
                <a:solidFill>
                  <a:srgbClr val="000000"/>
                </a:solidFill>
              </a:rPr>
              <a:t>film,actor,city,customer_list</a:t>
            </a:r>
            <a:endParaRPr lang="en-US" sz="1600" dirty="0">
              <a:solidFill>
                <a:srgbClr val="000000"/>
              </a:solidFill>
            </a:endParaRPr>
          </a:p>
          <a:p>
            <a:pPr lvl="1"/>
            <a:r>
              <a:rPr lang="en-US" sz="1600" dirty="0">
                <a:solidFill>
                  <a:srgbClr val="000000"/>
                </a:solidFill>
              </a:rPr>
              <a:t>There should not be any gap between exclude table list names </a:t>
            </a:r>
          </a:p>
          <a:p>
            <a:r>
              <a:rPr lang="en-US" sz="1600" dirty="0">
                <a:solidFill>
                  <a:srgbClr val="000000"/>
                </a:solidFill>
              </a:rPr>
              <a:t>Controlling the import parallelism (8 parallel tasks):</a:t>
            </a: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city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-m 8</a:t>
            </a:r>
          </a:p>
          <a:p>
            <a:r>
              <a:rPr lang="en-US" sz="1600" dirty="0">
                <a:solidFill>
                  <a:srgbClr val="000000"/>
                </a:solidFill>
              </a:rPr>
              <a:t>Storing data in other than text format</a:t>
            </a: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city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a:t>
            </a:r>
            <a:r>
              <a:rPr lang="en-US" sz="1600" b="1" dirty="0">
                <a:solidFill>
                  <a:srgbClr val="000000"/>
                </a:solidFill>
              </a:rPr>
              <a:t>as-</a:t>
            </a:r>
            <a:r>
              <a:rPr lang="en-US" sz="1600" b="1" dirty="0" err="1">
                <a:solidFill>
                  <a:srgbClr val="000000"/>
                </a:solidFill>
              </a:rPr>
              <a:t>sequencefile</a:t>
            </a:r>
            <a:r>
              <a:rPr lang="en-US" sz="1600" b="1" dirty="0">
                <a:solidFill>
                  <a:srgbClr val="000000"/>
                </a:solidFill>
              </a:rPr>
              <a:t> </a:t>
            </a: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city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a:t>
            </a:r>
            <a:r>
              <a:rPr lang="en-IN" sz="1600" b="1" dirty="0">
                <a:solidFill>
                  <a:srgbClr val="000000"/>
                </a:solidFill>
              </a:rPr>
              <a:t> as-</a:t>
            </a:r>
            <a:r>
              <a:rPr lang="en-IN" sz="1600" b="1" dirty="0" err="1">
                <a:solidFill>
                  <a:srgbClr val="000000"/>
                </a:solidFill>
              </a:rPr>
              <a:t>avrodatafile</a:t>
            </a:r>
            <a:r>
              <a:rPr lang="en-IN" sz="1600" b="1" dirty="0">
                <a:solidFill>
                  <a:srgbClr val="000000"/>
                </a:solidFill>
              </a:rPr>
              <a:t> </a:t>
            </a:r>
            <a:endParaRPr lang="en-US" sz="1600" dirty="0">
              <a:solidFill>
                <a:srgbClr val="000000"/>
              </a:solidFill>
            </a:endParaRP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://101.53.130.146/</a:t>
            </a:r>
            <a:r>
              <a:rPr lang="en-US" sz="1600" dirty="0" err="1">
                <a:solidFill>
                  <a:srgbClr val="000000"/>
                </a:solidFill>
              </a:rPr>
              <a:t>sandeepm</a:t>
            </a:r>
            <a:r>
              <a:rPr lang="en-US" sz="1600" dirty="0">
                <a:solidFill>
                  <a:srgbClr val="000000"/>
                </a:solidFill>
              </a:rPr>
              <a:t> --table city --delete-target-</a:t>
            </a:r>
            <a:r>
              <a:rPr lang="en-US" sz="1600" dirty="0" err="1">
                <a:solidFill>
                  <a:srgbClr val="000000"/>
                </a:solidFill>
              </a:rPr>
              <a:t>dir</a:t>
            </a:r>
            <a:r>
              <a:rPr lang="en-US" sz="1600" dirty="0">
                <a:solidFill>
                  <a:srgbClr val="000000"/>
                </a:solidFill>
              </a:rPr>
              <a:t> --warehouse-</a:t>
            </a:r>
            <a:r>
              <a:rPr lang="en-US" sz="1600" dirty="0" err="1">
                <a:solidFill>
                  <a:srgbClr val="000000"/>
                </a:solidFill>
              </a:rPr>
              <a:t>dir</a:t>
            </a:r>
            <a:r>
              <a:rPr lang="en-US" sz="1600" dirty="0">
                <a:solidFill>
                  <a:srgbClr val="000000"/>
                </a:solidFill>
              </a:rPr>
              <a:t> '</a:t>
            </a:r>
            <a:r>
              <a:rPr lang="en-US" sz="1600" dirty="0" err="1">
                <a:solidFill>
                  <a:srgbClr val="000000"/>
                </a:solidFill>
              </a:rPr>
              <a:t>sqoopdata</a:t>
            </a:r>
            <a:r>
              <a:rPr lang="en-US" sz="1600" dirty="0">
                <a:solidFill>
                  <a:srgbClr val="000000"/>
                </a:solidFill>
              </a:rPr>
              <a:t>' --username </a:t>
            </a:r>
            <a:r>
              <a:rPr lang="en-US" sz="1600" dirty="0" err="1">
                <a:solidFill>
                  <a:srgbClr val="000000"/>
                </a:solidFill>
              </a:rPr>
              <a:t>sandeepm</a:t>
            </a:r>
            <a:r>
              <a:rPr lang="en-US" sz="1600" dirty="0">
                <a:solidFill>
                  <a:srgbClr val="000000"/>
                </a:solidFill>
              </a:rPr>
              <a:t> -P --</a:t>
            </a:r>
            <a:r>
              <a:rPr lang="en-IN" sz="1600" b="1" dirty="0">
                <a:solidFill>
                  <a:srgbClr val="000000"/>
                </a:solidFill>
              </a:rPr>
              <a:t> as-</a:t>
            </a:r>
            <a:r>
              <a:rPr lang="en-IN" sz="1600" b="1" dirty="0" err="1">
                <a:solidFill>
                  <a:srgbClr val="000000"/>
                </a:solidFill>
              </a:rPr>
              <a:t>parquetfile</a:t>
            </a:r>
            <a:r>
              <a:rPr lang="en-IN" sz="1600" b="1" dirty="0">
                <a:solidFill>
                  <a:srgbClr val="000000"/>
                </a:solidFill>
              </a:rPr>
              <a:t> </a:t>
            </a:r>
            <a:endParaRPr lang="en-US" sz="1600" dirty="0">
              <a:solidFill>
                <a:srgbClr val="000000"/>
              </a:solidFill>
            </a:endParaRPr>
          </a:p>
        </p:txBody>
      </p:sp>
    </p:spTree>
    <p:extLst>
      <p:ext uri="{BB962C8B-B14F-4D97-AF65-F5344CB8AC3E}">
        <p14:creationId xmlns:p14="http://schemas.microsoft.com/office/powerpoint/2010/main" val="35393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4DCAFF8B-77C6-4079-A19D-65B2E80157C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17524</TotalTime>
  <Words>1893</Words>
  <Application>Microsoft Office PowerPoint</Application>
  <PresentationFormat>On-screen Show (4:3)</PresentationFormat>
  <Paragraphs>175</Paragraphs>
  <Slides>20</Slides>
  <Notes>16</Notes>
  <HiddenSlides>0</HiddenSlides>
  <MMClips>0</MMClips>
  <ScaleCrop>false</ScaleCrop>
  <HeadingPairs>
    <vt:vector size="4" baseType="variant">
      <vt:variant>
        <vt:lpstr>Theme</vt:lpstr>
      </vt:variant>
      <vt:variant>
        <vt:i4>7</vt:i4>
      </vt:variant>
      <vt:variant>
        <vt:lpstr>Slide Titles</vt:lpstr>
      </vt:variant>
      <vt:variant>
        <vt:i4>20</vt:i4>
      </vt:variant>
    </vt:vector>
  </HeadingPairs>
  <TitlesOfParts>
    <vt:vector size="27" baseType="lpstr">
      <vt:lpstr>Office Theme</vt:lpstr>
      <vt:lpstr>1_Office Theme</vt:lpstr>
      <vt:lpstr>2_Office Theme</vt:lpstr>
      <vt:lpstr>3_Office Theme</vt:lpstr>
      <vt:lpstr>4_Office Theme</vt:lpstr>
      <vt:lpstr>5_Office Theme</vt:lpstr>
      <vt:lpstr>6_Office Theme</vt:lpstr>
      <vt:lpstr>Sqoop</vt:lpstr>
      <vt:lpstr>SQOOP…</vt:lpstr>
      <vt:lpstr>Sqoop Architecture</vt:lpstr>
      <vt:lpstr>SQOOP…</vt:lpstr>
      <vt:lpstr>SQOOP…</vt:lpstr>
      <vt:lpstr>Load Movie data to SQL</vt:lpstr>
      <vt:lpstr>Import Data from MySQL to Hadoop</vt:lpstr>
      <vt:lpstr>SQOOP…</vt:lpstr>
      <vt:lpstr>Other Imports</vt:lpstr>
      <vt:lpstr>Compressing Imported Data</vt:lpstr>
      <vt:lpstr>SQOOP EVAL, codegen Commands</vt:lpstr>
      <vt:lpstr>Incremental Imports (Append)</vt:lpstr>
      <vt:lpstr>Incremental Imports (Last Modified)</vt:lpstr>
      <vt:lpstr>SQOOP Imports using --Query</vt:lpstr>
      <vt:lpstr>Importing Data into Hive</vt:lpstr>
      <vt:lpstr>Sqoop importing to HBase</vt:lpstr>
      <vt:lpstr>Sqoop Jobs</vt:lpstr>
      <vt:lpstr>SQOOP Export</vt:lpstr>
      <vt:lpstr>SQOOP Export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910</cp:revision>
  <dcterms:created xsi:type="dcterms:W3CDTF">2006-08-16T00:00:00Z</dcterms:created>
  <dcterms:modified xsi:type="dcterms:W3CDTF">2019-08-24T11:09:41Z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1dd6099f-faa2-4ad4-ad37-0891d6c53ba2</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-65177526</vt:i4>
  </property>
  <property fmtid="{D5CDD505-2E9C-101B-9397-08002B2CF9AE}" pid="9" name="_NewReviewCycle">
    <vt:lpwstr/>
  </property>
  <property fmtid="{D5CDD505-2E9C-101B-9397-08002B2CF9AE}" pid="10" name="_EmailSubject">
    <vt:lpwstr>MR 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ies>
</file>