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7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7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508">
          <p15:clr>
            <a:srgbClr val="A4A3A4"/>
          </p15:clr>
        </p15:guide>
        <p15:guide id="5" pos="336">
          <p15:clr>
            <a:srgbClr val="A4A3A4"/>
          </p15:clr>
        </p15:guide>
        <p15:guide id="6" pos="5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6F2"/>
    <a:srgbClr val="EDFED6"/>
    <a:srgbClr val="FFD6D6"/>
    <a:srgbClr val="FFD9BB"/>
    <a:srgbClr val="FFCFCE"/>
    <a:srgbClr val="E3D8F3"/>
    <a:srgbClr val="EAFECF"/>
    <a:srgbClr val="FFBAB9"/>
    <a:srgbClr val="E5DBF4"/>
    <a:srgbClr val="EEF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0305" autoAdjust="0"/>
  </p:normalViewPr>
  <p:slideViewPr>
    <p:cSldViewPr showGuides="1">
      <p:cViewPr varScale="1">
        <p:scale>
          <a:sx n="67" d="100"/>
          <a:sy n="67" d="100"/>
        </p:scale>
        <p:origin x="1716" y="72"/>
      </p:cViewPr>
      <p:guideLst>
        <p:guide orient="horz" pos="4057"/>
        <p:guide orient="horz" pos="3864"/>
        <p:guide orient="horz" pos="688"/>
        <p:guide orient="horz" pos="508"/>
        <p:guide pos="336"/>
        <p:guide pos="59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-- select database</a:t>
            </a:r>
          </a:p>
          <a:p>
            <a:pPr lvl="1"/>
            <a:r>
              <a:rPr lang="en-US" dirty="0" smtClean="0"/>
              <a:t>use training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-- create table</a:t>
            </a:r>
          </a:p>
          <a:p>
            <a:pPr lvl="1"/>
            <a:r>
              <a:rPr lang="en-US" dirty="0" smtClean="0"/>
              <a:t>CREATE TABLE transactions(id </a:t>
            </a:r>
            <a:r>
              <a:rPr lang="en-US" dirty="0" err="1" smtClean="0"/>
              <a:t>varchar</a:t>
            </a:r>
            <a:r>
              <a:rPr lang="en-US" dirty="0" smtClean="0"/>
              <a:t>(20),chain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(20),category </a:t>
            </a:r>
            <a:r>
              <a:rPr lang="en-US" dirty="0" err="1" smtClean="0"/>
              <a:t>varchar</a:t>
            </a:r>
            <a:r>
              <a:rPr lang="en-US" dirty="0" smtClean="0"/>
              <a:t>(20), company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</a:p>
          <a:p>
            <a:pPr lvl="1"/>
            <a:r>
              <a:rPr lang="en-US" dirty="0" smtClean="0"/>
              <a:t>brand </a:t>
            </a:r>
            <a:r>
              <a:rPr lang="en-US" dirty="0" err="1" smtClean="0"/>
              <a:t>varchar</a:t>
            </a:r>
            <a:r>
              <a:rPr lang="en-US" dirty="0" smtClean="0"/>
              <a:t>(20), date1 </a:t>
            </a:r>
            <a:r>
              <a:rPr lang="en-US" dirty="0" err="1" smtClean="0"/>
              <a:t>varchar</a:t>
            </a:r>
            <a:r>
              <a:rPr lang="en-US" dirty="0" smtClean="0"/>
              <a:t>(10), </a:t>
            </a:r>
            <a:r>
              <a:rPr lang="en-US" dirty="0" err="1" smtClean="0"/>
              <a:t>productsize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productmeasure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(10), </a:t>
            </a:r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purchaseamount</a:t>
            </a:r>
            <a:r>
              <a:rPr lang="en-US" dirty="0" smtClean="0"/>
              <a:t> FLOAT);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-- load data</a:t>
            </a:r>
          </a:p>
          <a:p>
            <a:pPr lvl="1"/>
            <a:r>
              <a:rPr lang="en-US" dirty="0" smtClean="0"/>
              <a:t>LOAD DATA INFILE '/home/</a:t>
            </a:r>
            <a:r>
              <a:rPr lang="en-US" dirty="0" err="1" smtClean="0"/>
              <a:t>cloudera</a:t>
            </a:r>
            <a:r>
              <a:rPr lang="en-US" dirty="0" smtClean="0"/>
              <a:t>/Desktop/transactions.csv' INTO TABLE transactions</a:t>
            </a:r>
          </a:p>
          <a:p>
            <a:pPr lvl="1"/>
            <a:r>
              <a:rPr lang="en-US" dirty="0" smtClean="0"/>
              <a:t>FIELDS TERMINATED BY ',' ENCLOSED BY '"'</a:t>
            </a:r>
          </a:p>
          <a:p>
            <a:pPr lvl="1"/>
            <a:r>
              <a:rPr lang="en-US" dirty="0" smtClean="0"/>
              <a:t>LINES TERMINATED BY '\r\n';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6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Example create table top10companies</a:t>
            </a:r>
          </a:p>
          <a:p>
            <a:r>
              <a:rPr lang="en-US" dirty="0" smtClean="0"/>
              <a:t>CREATE TABLE top10companies </a:t>
            </a:r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select company,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company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2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</a:t>
            </a:r>
            <a:r>
              <a:rPr lang="en-US" dirty="0" err="1" smtClean="0"/>
              <a:t>sqoop</a:t>
            </a:r>
            <a:r>
              <a:rPr lang="en-US" dirty="0" smtClean="0"/>
              <a:t> data from </a:t>
            </a:r>
            <a:r>
              <a:rPr lang="en-US" dirty="0" err="1" smtClean="0"/>
              <a:t>mysql</a:t>
            </a:r>
            <a:r>
              <a:rPr lang="en-US" dirty="0" smtClean="0"/>
              <a:t> to hive</a:t>
            </a:r>
          </a:p>
          <a:p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import --connect </a:t>
            </a:r>
            <a:r>
              <a:rPr lang="en-US" dirty="0" err="1" smtClean="0"/>
              <a:t>jdbc:mysql</a:t>
            </a:r>
            <a:r>
              <a:rPr lang="en-US" dirty="0" smtClean="0"/>
              <a:t>://localhost/training \</a:t>
            </a:r>
          </a:p>
          <a:p>
            <a:r>
              <a:rPr lang="en-US" dirty="0" smtClean="0"/>
              <a:t>   --username training -P \</a:t>
            </a:r>
          </a:p>
          <a:p>
            <a:r>
              <a:rPr lang="en-US" dirty="0" smtClean="0"/>
              <a:t>   --table transactions \</a:t>
            </a:r>
          </a:p>
          <a:p>
            <a:r>
              <a:rPr lang="en-US" dirty="0" smtClean="0"/>
              <a:t>   --hive-import \</a:t>
            </a:r>
          </a:p>
          <a:p>
            <a:r>
              <a:rPr lang="en-US" dirty="0" smtClean="0"/>
              <a:t>   --hive-table </a:t>
            </a:r>
            <a:r>
              <a:rPr lang="en-US" dirty="0" err="1" smtClean="0"/>
              <a:t>transactions_staging</a:t>
            </a:r>
            <a:r>
              <a:rPr lang="en-US" dirty="0" smtClean="0"/>
              <a:t> -m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6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Partitioning and bucketing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hive.enforce.bucketing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hive.exec.dynamic.partition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hive.exec.dynamic.partition.mode</a:t>
            </a:r>
            <a:r>
              <a:rPr lang="en-US" dirty="0" smtClean="0"/>
              <a:t> = </a:t>
            </a:r>
            <a:r>
              <a:rPr lang="en-US" dirty="0" err="1" smtClean="0"/>
              <a:t>nonstrict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production table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( id string,</a:t>
            </a:r>
          </a:p>
          <a:p>
            <a:r>
              <a:rPr lang="en-US" dirty="0" err="1" smtClean="0"/>
              <a:t>dept</a:t>
            </a:r>
            <a:r>
              <a:rPr lang="en-US" dirty="0" smtClean="0"/>
              <a:t> string,</a:t>
            </a:r>
          </a:p>
          <a:p>
            <a:r>
              <a:rPr lang="en-US" dirty="0" smtClean="0"/>
              <a:t>category string,</a:t>
            </a:r>
          </a:p>
          <a:p>
            <a:r>
              <a:rPr lang="en-US" dirty="0" smtClean="0"/>
              <a:t>company string,</a:t>
            </a:r>
          </a:p>
          <a:p>
            <a:r>
              <a:rPr lang="en-US" dirty="0" smtClean="0"/>
              <a:t>brand string,</a:t>
            </a:r>
          </a:p>
          <a:p>
            <a:r>
              <a:rPr lang="en-US" dirty="0" smtClean="0"/>
              <a:t>date1 string,</a:t>
            </a:r>
          </a:p>
          <a:p>
            <a:r>
              <a:rPr lang="en-US" dirty="0" err="1" smtClean="0"/>
              <a:t>productsize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productmeasure</a:t>
            </a:r>
            <a:r>
              <a:rPr lang="en-US" dirty="0" smtClean="0"/>
              <a:t> string,</a:t>
            </a:r>
          </a:p>
          <a:p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purchaseamount</a:t>
            </a:r>
            <a:r>
              <a:rPr lang="en-US" dirty="0" smtClean="0"/>
              <a:t> double)</a:t>
            </a:r>
          </a:p>
          <a:p>
            <a:r>
              <a:rPr lang="en-US" dirty="0" smtClean="0"/>
              <a:t>PARTITIONED BY (chain   string) CLUSTERED BY(id) INTO 5 BUCKETS</a:t>
            </a:r>
          </a:p>
          <a:p>
            <a:r>
              <a:rPr lang="en-US" dirty="0" smtClean="0"/>
              <a:t>ROW FORMAT DELIMITED FIELDS TERMINATED BY ','</a:t>
            </a:r>
          </a:p>
          <a:p>
            <a:r>
              <a:rPr lang="en-US" dirty="0" smtClean="0"/>
              <a:t>STORED AS TEXTFILE;</a:t>
            </a:r>
          </a:p>
          <a:p>
            <a:endParaRPr lang="en-US" dirty="0" smtClean="0"/>
          </a:p>
          <a:p>
            <a:r>
              <a:rPr lang="en-US" dirty="0" smtClean="0"/>
              <a:t>INSERT OVERWRITE TABLE </a:t>
            </a:r>
            <a:r>
              <a:rPr lang="en-US" dirty="0" err="1" smtClean="0"/>
              <a:t>transactions_production</a:t>
            </a:r>
            <a:r>
              <a:rPr lang="en-US" dirty="0" smtClean="0"/>
              <a:t> PARTITION (chain)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id,dept</a:t>
            </a:r>
            <a:r>
              <a:rPr lang="en-US" dirty="0" smtClean="0"/>
              <a:t>, category, company,brand,date1,productsize,productmeasure,</a:t>
            </a:r>
          </a:p>
          <a:p>
            <a:r>
              <a:rPr lang="en-US" dirty="0" err="1" smtClean="0"/>
              <a:t>purchasequantity,purchaseamount,chain</a:t>
            </a:r>
            <a:r>
              <a:rPr lang="en-US" dirty="0" smtClean="0"/>
              <a:t> from </a:t>
            </a:r>
            <a:r>
              <a:rPr lang="en-US" dirty="0" err="1" smtClean="0"/>
              <a:t>transactions_staging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id,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id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limit 10;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3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chain, sum(</a:t>
            </a:r>
            <a:r>
              <a:rPr lang="en-US" dirty="0" err="1" smtClean="0"/>
              <a:t>purchaseamount</a:t>
            </a:r>
            <a:r>
              <a:rPr lang="en-US" dirty="0" smtClean="0"/>
              <a:t>), sum(</a:t>
            </a:r>
            <a:r>
              <a:rPr lang="en-US" dirty="0" err="1" smtClean="0"/>
              <a:t>purchasequantity</a:t>
            </a:r>
            <a:r>
              <a:rPr lang="en-US" dirty="0" smtClean="0"/>
              <a:t>)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chain;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top 10 brands</a:t>
            </a:r>
          </a:p>
          <a:p>
            <a:r>
              <a:rPr lang="en-US" dirty="0" smtClean="0"/>
              <a:t>select brand,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brand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limit 10;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top 10 companies</a:t>
            </a:r>
          </a:p>
          <a:p>
            <a:r>
              <a:rPr lang="en-US" dirty="0" smtClean="0"/>
              <a:t>select company,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company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limit 10;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8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Chain Year Monthly Sales</a:t>
            </a:r>
          </a:p>
          <a:p>
            <a:r>
              <a:rPr lang="en-US" dirty="0" smtClean="0"/>
              <a:t>select chain, split(date1,'/')[2] as year1, split(date1,'/')[0] as month1, 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totalsales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</a:t>
            </a:r>
            <a:r>
              <a:rPr lang="en-US" dirty="0" err="1" smtClean="0"/>
              <a:t>chain,split</a:t>
            </a:r>
            <a:r>
              <a:rPr lang="en-US" dirty="0" smtClean="0"/>
              <a:t>(date1,'/')[0],split(date1,'/')[2];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7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81001" y="6453536"/>
            <a:ext cx="3352800" cy="39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>
            <a:spLocks/>
          </p:cNvSpPr>
          <p:nvPr userDrawn="1"/>
        </p:nvSpPr>
        <p:spPr bwMode="gray">
          <a:xfrm>
            <a:off x="4006952" y="6396335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www.edupristine.com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17997" y="3709792"/>
            <a:ext cx="2454278" cy="566738"/>
          </a:xfrm>
        </p:spPr>
        <p:txBody>
          <a:bodyPr lIns="0" anchor="t">
            <a:normAutofit/>
          </a:bodyPr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 txBox="1">
            <a:spLocks/>
          </p:cNvSpPr>
          <p:nvPr userDrawn="1"/>
        </p:nvSpPr>
        <p:spPr bwMode="gray">
          <a:xfrm>
            <a:off x="4317996" y="5029201"/>
            <a:ext cx="5118103" cy="1104900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help@edupristine.com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www.edupristine.com</a:t>
            </a:r>
          </a:p>
        </p:txBody>
      </p: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</a:t>
            </a:r>
            <a:r>
              <a:rPr lang="en-US" sz="3700" b="1" dirty="0" smtClean="0">
                <a:solidFill>
                  <a:srgbClr val="4F81BD">
                    <a:lumMod val="75000"/>
                  </a:srgbClr>
                </a:solidFill>
              </a:rPr>
              <a:t>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524" y="2994660"/>
            <a:ext cx="9902952" cy="86868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33400" y="1092200"/>
            <a:ext cx="8895588" cy="50419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533400" y="1092200"/>
            <a:ext cx="8890063" cy="50419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 smtClean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3400" y="1092200"/>
            <a:ext cx="8915400" cy="50419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33400" y="1092200"/>
            <a:ext cx="8915400" cy="50419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33400" y="1092200"/>
            <a:ext cx="433705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1092200"/>
            <a:ext cx="4334256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33400" y="1092200"/>
            <a:ext cx="57150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1" y="1092200"/>
            <a:ext cx="30099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3400" y="62630"/>
            <a:ext cx="810006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3400" y="1092200"/>
            <a:ext cx="8915400" cy="50419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36100" y="6492875"/>
            <a:ext cx="46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gray">
          <a:xfrm>
            <a:off x="506413" y="6493510"/>
            <a:ext cx="13985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 flipH="1">
            <a:off x="1429544" y="6492875"/>
            <a:ext cx="1588" cy="365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/>
        </p:nvSpPr>
        <p:spPr bwMode="gray">
          <a:xfrm>
            <a:off x="1511300" y="6493510"/>
            <a:ext cx="31369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Live Project -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7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488" y="3505200"/>
            <a:ext cx="5396612" cy="1524000"/>
          </a:xfrm>
        </p:spPr>
        <p:txBody>
          <a:bodyPr/>
          <a:lstStyle/>
          <a:p>
            <a:r>
              <a:rPr lang="en-US" dirty="0" smtClean="0"/>
              <a:t>Live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9488" y="3810000"/>
            <a:ext cx="5396612" cy="762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Retail Data Analysis using Pig and Hive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8915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023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Data Analysis with Pig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66944" y="1663700"/>
            <a:ext cx="4334256" cy="5041900"/>
          </a:xfrm>
        </p:spPr>
        <p:txBody>
          <a:bodyPr/>
          <a:lstStyle/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illustrate</a:t>
            </a:r>
          </a:p>
          <a:p>
            <a:pPr lvl="1"/>
            <a:r>
              <a:rPr lang="en-US" dirty="0"/>
              <a:t>explain</a:t>
            </a:r>
          </a:p>
          <a:p>
            <a:endParaRPr lang="en-US" dirty="0"/>
          </a:p>
          <a:p>
            <a:r>
              <a:rPr lang="en-US" b="1" dirty="0"/>
              <a:t>Use the above commands for better understanding of schema and data flow.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http://www.lopakalogic.com/wp-content/uploads/2013/11/pig-on-eleph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058" y="1856942"/>
            <a:ext cx="4009159" cy="36108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47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 data into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r="9142"/>
          <a:stretch/>
        </p:blipFill>
        <p:spPr bwMode="auto">
          <a:xfrm>
            <a:off x="744553" y="3124200"/>
            <a:ext cx="8329614" cy="242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553" y="1295400"/>
            <a:ext cx="8130541" cy="995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890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pig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" y="1524000"/>
            <a:ext cx="8763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transactions = LOAD '</a:t>
            </a:r>
            <a:r>
              <a:rPr lang="en-US" dirty="0" err="1" smtClean="0"/>
              <a:t>TransactionsData</a:t>
            </a:r>
            <a:r>
              <a:rPr lang="en-US" dirty="0" smtClean="0"/>
              <a:t>/part-m-00000'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(id:chararray,chain:chararray,dept:chararray,category:chararray,company:chararray,brand:chararray,date:chararray, </a:t>
            </a:r>
            <a:r>
              <a:rPr lang="en-US" dirty="0" err="1" smtClean="0"/>
              <a:t>productsize:float</a:t>
            </a:r>
            <a:r>
              <a:rPr lang="en-US" dirty="0" smtClean="0"/>
              <a:t>, </a:t>
            </a:r>
            <a:r>
              <a:rPr lang="en-US" dirty="0" err="1" smtClean="0"/>
              <a:t>productmeasure:chararray</a:t>
            </a:r>
            <a:r>
              <a:rPr lang="en-US" dirty="0" smtClean="0"/>
              <a:t>, </a:t>
            </a:r>
            <a:r>
              <a:rPr lang="en-US" dirty="0" err="1" smtClean="0"/>
              <a:t>purchasequantity:int</a:t>
            </a:r>
            <a:r>
              <a:rPr lang="en-US" dirty="0" smtClean="0"/>
              <a:t>, </a:t>
            </a:r>
            <a:r>
              <a:rPr lang="en-US" dirty="0" err="1" smtClean="0"/>
              <a:t>purchaseamount:float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742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26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295400"/>
            <a:ext cx="5715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custGroup</a:t>
            </a:r>
            <a:r>
              <a:rPr lang="en-US" dirty="0" smtClean="0"/>
              <a:t> = GROUP transactions BY id; --grouping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020669"/>
            <a:ext cx="7543800" cy="646331"/>
          </a:xfrm>
          <a:prstGeom prst="rect">
            <a:avLst/>
          </a:prstGeom>
          <a:solidFill>
            <a:srgbClr val="FFBAB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custSpendings</a:t>
            </a:r>
            <a:r>
              <a:rPr lang="en-US" dirty="0" smtClean="0"/>
              <a:t> = FOREACH </a:t>
            </a:r>
            <a:r>
              <a:rPr lang="en-US" dirty="0" err="1" smtClean="0"/>
              <a:t>custGroup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</a:t>
            </a:r>
            <a:r>
              <a:rPr lang="en-US" dirty="0" err="1" smtClean="0"/>
              <a:t>spendings</a:t>
            </a:r>
            <a:r>
              <a:rPr lang="en-US" dirty="0" smtClean="0"/>
              <a:t>; --sum operation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31068"/>
            <a:ext cx="7543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custSpendingsSort</a:t>
            </a:r>
            <a:r>
              <a:rPr lang="en-US" dirty="0" smtClean="0"/>
              <a:t> = ORDER </a:t>
            </a:r>
            <a:r>
              <a:rPr lang="en-US" dirty="0" err="1" smtClean="0"/>
              <a:t>custSpendings</a:t>
            </a:r>
            <a:r>
              <a:rPr lang="en-US" dirty="0" smtClean="0"/>
              <a:t> BY </a:t>
            </a:r>
            <a:r>
              <a:rPr lang="en-US" dirty="0" err="1" smtClean="0"/>
              <a:t>spendings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79389" y="3352800"/>
            <a:ext cx="4423423" cy="369332"/>
          </a:xfrm>
          <a:prstGeom prst="rect">
            <a:avLst/>
          </a:prstGeom>
          <a:solidFill>
            <a:srgbClr val="EAFEC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top10Cust = LIMIT </a:t>
            </a:r>
            <a:r>
              <a:rPr lang="en-US" dirty="0" err="1" smtClean="0"/>
              <a:t>custSpendingsSort</a:t>
            </a:r>
            <a:r>
              <a:rPr lang="en-US" dirty="0" smtClean="0"/>
              <a:t> 10;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3800" y="3897868"/>
            <a:ext cx="2054601" cy="369332"/>
          </a:xfrm>
          <a:prstGeom prst="rect">
            <a:avLst/>
          </a:prstGeom>
          <a:solidFill>
            <a:srgbClr val="E3D8F3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DUMP top10Cust;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4596" y="4419600"/>
            <a:ext cx="349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top10Cust INTO ‘top10Cust’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4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 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86624"/>
            <a:ext cx="7086600" cy="48530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79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wise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1600200"/>
            <a:ext cx="5715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chainGroup</a:t>
            </a:r>
            <a:r>
              <a:rPr lang="en-US" dirty="0" smtClean="0"/>
              <a:t> = GROUP transactions BY chain;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2286000"/>
            <a:ext cx="5791200" cy="923330"/>
          </a:xfrm>
          <a:prstGeom prst="rect">
            <a:avLst/>
          </a:prstGeom>
          <a:solidFill>
            <a:srgbClr val="FFCFCE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chainSales</a:t>
            </a:r>
            <a:r>
              <a:rPr lang="en-US" dirty="0" smtClean="0"/>
              <a:t> = FOREACH </a:t>
            </a:r>
            <a:r>
              <a:rPr lang="en-US" dirty="0" err="1" smtClean="0"/>
              <a:t>chainGroup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transactions.purchasequantity</a:t>
            </a:r>
            <a:r>
              <a:rPr lang="en-US" dirty="0" smtClean="0"/>
              <a:t>) as </a:t>
            </a:r>
            <a:r>
              <a:rPr lang="en-US" dirty="0" err="1" smtClean="0"/>
              <a:t>totalQuantity</a:t>
            </a:r>
            <a:r>
              <a:rPr lang="en-US" dirty="0" smtClean="0"/>
              <a:t>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</a:t>
            </a:r>
            <a:r>
              <a:rPr lang="en-US" dirty="0" err="1" smtClean="0"/>
              <a:t>totalSales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83233"/>
            <a:ext cx="2743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dump </a:t>
            </a:r>
            <a:r>
              <a:rPr lang="en-US" dirty="0" err="1" smtClean="0"/>
              <a:t>chainSales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77660" y="4126468"/>
            <a:ext cx="3531480" cy="369332"/>
          </a:xfrm>
          <a:prstGeom prst="rect">
            <a:avLst/>
          </a:prstGeom>
          <a:solidFill>
            <a:srgbClr val="FFD9B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chainSales</a:t>
            </a:r>
            <a:r>
              <a:rPr lang="en-US" dirty="0" smtClean="0"/>
              <a:t> INTO '</a:t>
            </a:r>
            <a:r>
              <a:rPr lang="en-US" dirty="0" err="1" smtClean="0"/>
              <a:t>chainSales</a:t>
            </a:r>
            <a:r>
              <a:rPr lang="en-US" dirty="0" smtClean="0"/>
              <a:t>‘;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9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4545" y="1356506"/>
            <a:ext cx="7353110" cy="4513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356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chain, top 10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1219200"/>
            <a:ext cx="617220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chainGroupCust</a:t>
            </a:r>
            <a:r>
              <a:rPr lang="en-US" sz="1400" dirty="0" smtClean="0"/>
              <a:t> = GROUP transactions BY (</a:t>
            </a:r>
            <a:r>
              <a:rPr lang="en-US" sz="1400" dirty="0" err="1" smtClean="0"/>
              <a:t>chain,id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82296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chainGroupCustSpedings1 = FOREACH </a:t>
            </a:r>
            <a:r>
              <a:rPr lang="en-US" sz="1400" dirty="0" err="1" smtClean="0"/>
              <a:t>chainGroupCust</a:t>
            </a:r>
            <a:r>
              <a:rPr lang="en-US" sz="1400" dirty="0" smtClean="0"/>
              <a:t> GENERATE group, SUM(</a:t>
            </a:r>
            <a:r>
              <a:rPr lang="en-US" sz="1400" dirty="0" err="1" smtClean="0"/>
              <a:t>transactions.purchaseamount</a:t>
            </a:r>
            <a:r>
              <a:rPr lang="en-US" sz="1400" dirty="0" smtClean="0"/>
              <a:t>) as </a:t>
            </a:r>
            <a:r>
              <a:rPr lang="en-US" sz="1400" dirty="0" err="1" smtClean="0"/>
              <a:t>spendings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2438400"/>
            <a:ext cx="7391400" cy="523220"/>
          </a:xfrm>
          <a:prstGeom prst="rect">
            <a:avLst/>
          </a:prstGeom>
          <a:solidFill>
            <a:srgbClr val="FFD6D6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chainGroupCustSpendings2= FOREACH chainGroupCustSpedings1 generate </a:t>
            </a:r>
            <a:r>
              <a:rPr lang="en-US" sz="1400" dirty="0" err="1" smtClean="0"/>
              <a:t>group.chain</a:t>
            </a:r>
            <a:r>
              <a:rPr lang="en-US" sz="1400" dirty="0" smtClean="0"/>
              <a:t> as </a:t>
            </a:r>
            <a:r>
              <a:rPr lang="en-US" sz="1400" dirty="0" err="1" smtClean="0"/>
              <a:t>chain,group.id</a:t>
            </a:r>
            <a:r>
              <a:rPr lang="en-US" sz="1400" dirty="0" smtClean="0"/>
              <a:t> as id, </a:t>
            </a:r>
            <a:r>
              <a:rPr lang="en-US" sz="1400" dirty="0" err="1" smtClean="0"/>
              <a:t>spendings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295400" y="3124200"/>
            <a:ext cx="6781800" cy="304800"/>
          </a:xfrm>
          <a:prstGeom prst="rect">
            <a:avLst/>
          </a:prstGeom>
          <a:solidFill>
            <a:srgbClr val="EDFED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chainGroupCustSpendings3= GROUP chainGroupCustSpendings2 BY chain;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524000" y="3733800"/>
            <a:ext cx="6629400" cy="1169551"/>
          </a:xfrm>
          <a:prstGeom prst="rect">
            <a:avLst/>
          </a:prstGeom>
          <a:solidFill>
            <a:srgbClr val="E2D6F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chainTop10Cust = FOREACH chainGroupCustSpendings3{			  </a:t>
            </a:r>
            <a:r>
              <a:rPr lang="en-US" sz="1400" dirty="0" err="1" smtClean="0"/>
              <a:t>chainGroupCustSpedingsSort</a:t>
            </a:r>
            <a:r>
              <a:rPr lang="en-US" sz="1400" dirty="0" smtClean="0"/>
              <a:t> = ORDER chainGroupCustSpendings2 BY </a:t>
            </a:r>
            <a:r>
              <a:rPr lang="en-US" sz="1400" dirty="0" err="1" smtClean="0"/>
              <a:t>spendings</a:t>
            </a:r>
            <a:r>
              <a:rPr lang="en-US" sz="1400" dirty="0" smtClean="0"/>
              <a:t> DESC;</a:t>
            </a:r>
            <a:endParaRPr lang="en-US" sz="1400" dirty="0"/>
          </a:p>
          <a:p>
            <a:r>
              <a:rPr lang="en-US" sz="1400" dirty="0" smtClean="0"/>
              <a:t>top10Cust = LIMIT </a:t>
            </a:r>
            <a:r>
              <a:rPr lang="en-US" sz="1400" dirty="0" err="1" smtClean="0"/>
              <a:t>chainGroupCustSpedingsSort</a:t>
            </a:r>
            <a:r>
              <a:rPr lang="en-US" sz="1400" dirty="0" smtClean="0"/>
              <a:t>  10;			</a:t>
            </a:r>
          </a:p>
          <a:p>
            <a:r>
              <a:rPr lang="en-US" sz="1400" dirty="0" smtClean="0"/>
              <a:t>GENERATE top10Cust;			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5029200"/>
            <a:ext cx="7848600" cy="307777"/>
          </a:xfrm>
          <a:prstGeom prst="rect">
            <a:avLst/>
          </a:prstGeom>
          <a:solidFill>
            <a:srgbClr val="66FF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chainTop10Cust = FOREACH chainTop10Cust GENERATE FLATTEN(top10Cust);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562600"/>
            <a:ext cx="45325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chainTop10Cust INTO ‘chainTop10Cust 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1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165" y="1177290"/>
            <a:ext cx="5741670" cy="4274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29740" y="5525869"/>
            <a:ext cx="55321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/>
              <a:t>This operation cannot be done using hive queries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89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Transactions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Retail stores daily generate millions of transactions logs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Analyzing these logs would generate beautiful insights and improve business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Storing these logs on traditional databases would be costly and scalability will be a big challenge.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customer most bought brand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1154668"/>
            <a:ext cx="6705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CustBrandGroup</a:t>
            </a:r>
            <a:r>
              <a:rPr lang="en-US" dirty="0" smtClean="0"/>
              <a:t> = GROUP transactions BY (</a:t>
            </a:r>
            <a:r>
              <a:rPr lang="en-US" dirty="0" err="1" smtClean="0"/>
              <a:t>id,brand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1635571"/>
            <a:ext cx="8534400" cy="646331"/>
          </a:xfrm>
          <a:prstGeom prst="rect">
            <a:avLst/>
          </a:prstGeom>
          <a:solidFill>
            <a:srgbClr val="FFC0B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CustBrandQuantity</a:t>
            </a:r>
            <a:r>
              <a:rPr lang="en-US" dirty="0" smtClean="0"/>
              <a:t> = FOREACH </a:t>
            </a:r>
            <a:r>
              <a:rPr lang="en-US" dirty="0" err="1" smtClean="0"/>
              <a:t>CustBrandGroup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transactions.purchasequantity</a:t>
            </a:r>
            <a:r>
              <a:rPr lang="en-US" dirty="0" smtClean="0"/>
              <a:t>) as sales;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19200" y="2481341"/>
            <a:ext cx="7010400" cy="646331"/>
          </a:xfrm>
          <a:prstGeom prst="rect">
            <a:avLst/>
          </a:prstGeom>
          <a:solidFill>
            <a:srgbClr val="E2FDB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CustBrandQuantity</a:t>
            </a:r>
            <a:r>
              <a:rPr lang="en-US" dirty="0" smtClean="0"/>
              <a:t> = FOREACH </a:t>
            </a:r>
            <a:r>
              <a:rPr lang="en-US" dirty="0" err="1" smtClean="0"/>
              <a:t>CustBrandQuantity</a:t>
            </a:r>
            <a:r>
              <a:rPr lang="en-US" dirty="0" smtClean="0"/>
              <a:t> GENERATE </a:t>
            </a:r>
            <a:r>
              <a:rPr lang="en-US" dirty="0" err="1" smtClean="0"/>
              <a:t>group.brand</a:t>
            </a:r>
            <a:r>
              <a:rPr lang="en-US" dirty="0" smtClean="0"/>
              <a:t> as brand, group.id as id,  sales;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3276600"/>
            <a:ext cx="8610600" cy="307777"/>
          </a:xfrm>
          <a:prstGeom prst="rect">
            <a:avLst/>
          </a:prstGeom>
          <a:solidFill>
            <a:srgbClr val="DDD1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CustBrandQuantityGroup</a:t>
            </a:r>
            <a:r>
              <a:rPr lang="en-US" sz="1400" dirty="0" smtClean="0"/>
              <a:t> = GROUP </a:t>
            </a:r>
            <a:r>
              <a:rPr lang="en-US" sz="1400" dirty="0" err="1" smtClean="0"/>
              <a:t>CustBrandQuantity</a:t>
            </a:r>
            <a:r>
              <a:rPr lang="en-US" sz="1400" dirty="0" smtClean="0"/>
              <a:t> BY brand;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638800"/>
            <a:ext cx="479285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custTop5Brands INTO '</a:t>
            </a:r>
            <a:r>
              <a:rPr lang="en-US" dirty="0" err="1" smtClean="0"/>
              <a:t>custTopFiveBrands</a:t>
            </a:r>
            <a:r>
              <a:rPr lang="en-US" dirty="0" smtClean="0"/>
              <a:t>';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3733800"/>
            <a:ext cx="86106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custTop5Brands = FOREACH </a:t>
            </a:r>
            <a:r>
              <a:rPr lang="en-US" dirty="0" err="1" smtClean="0"/>
              <a:t>CustBrandQuantityGroup</a:t>
            </a:r>
            <a:r>
              <a:rPr lang="en-US" dirty="0" smtClean="0"/>
              <a:t>{			 		</a:t>
            </a:r>
            <a:r>
              <a:rPr lang="en-US" dirty="0" err="1" smtClean="0"/>
              <a:t>CustBrandQuantityGroupSort</a:t>
            </a:r>
            <a:r>
              <a:rPr lang="en-US" dirty="0" smtClean="0"/>
              <a:t> = ORDER </a:t>
            </a:r>
            <a:r>
              <a:rPr lang="en-US" dirty="0" err="1" smtClean="0"/>
              <a:t>CustBrandQuantity</a:t>
            </a:r>
            <a:r>
              <a:rPr lang="en-US" dirty="0" smtClean="0"/>
              <a:t> BY sales DESC;			top5Brand = LIMIT </a:t>
            </a:r>
            <a:r>
              <a:rPr lang="en-US" dirty="0" err="1" smtClean="0"/>
              <a:t>CustBrandQuantityGroupSort</a:t>
            </a:r>
            <a:r>
              <a:rPr lang="en-US" dirty="0" smtClean="0"/>
              <a:t>  5;			GENERATE top5Brand;}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5105400"/>
            <a:ext cx="8382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custTop5Brands = FOREACH custTop5Brands GENERATE FLATTEN(top5Brand);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1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353" y="1121795"/>
            <a:ext cx="7352553" cy="4540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51316" y="5754469"/>
            <a:ext cx="60020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This operation cannot be done using hive queries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72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brands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1752600"/>
            <a:ext cx="4572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brandGroup</a:t>
            </a:r>
            <a:r>
              <a:rPr lang="en-US" dirty="0" smtClean="0"/>
              <a:t> = GROUP transactions BY brand;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40600"/>
            <a:ext cx="723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brandPurchase</a:t>
            </a:r>
            <a:r>
              <a:rPr lang="en-US" dirty="0" smtClean="0"/>
              <a:t> = FOREACH </a:t>
            </a:r>
            <a:r>
              <a:rPr lang="en-US" dirty="0" err="1" smtClean="0"/>
              <a:t>brandGroup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purchase;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605599"/>
            <a:ext cx="6553200" cy="369332"/>
          </a:xfrm>
          <a:prstGeom prst="rect">
            <a:avLst/>
          </a:prstGeom>
          <a:solidFill>
            <a:srgbClr val="FFAEA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brandPurchaseSort</a:t>
            </a:r>
            <a:r>
              <a:rPr lang="en-US" dirty="0" smtClean="0"/>
              <a:t> = ORDER </a:t>
            </a:r>
            <a:r>
              <a:rPr lang="en-US" dirty="0" err="1" smtClean="0"/>
              <a:t>brandPurchase</a:t>
            </a:r>
            <a:r>
              <a:rPr lang="en-US" dirty="0" smtClean="0"/>
              <a:t> BY purchase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4393599"/>
            <a:ext cx="4316503" cy="369332"/>
          </a:xfrm>
          <a:prstGeom prst="rect">
            <a:avLst/>
          </a:prstGeom>
          <a:solidFill>
            <a:srgbClr val="E8FDCA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top10Brands = LIMIT </a:t>
            </a:r>
            <a:r>
              <a:rPr lang="en-US" dirty="0" err="1" smtClean="0"/>
              <a:t>brandPurchaseSort</a:t>
            </a:r>
            <a:r>
              <a:rPr lang="en-US" dirty="0" smtClean="0"/>
              <a:t> 10;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0658" y="5105400"/>
            <a:ext cx="396634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top10Brands INTO 'top10Brands';</a:t>
            </a:r>
          </a:p>
        </p:txBody>
      </p:sp>
    </p:spTree>
    <p:extLst>
      <p:ext uri="{BB962C8B-B14F-4D97-AF65-F5344CB8AC3E}">
        <p14:creationId xmlns:p14="http://schemas.microsoft.com/office/powerpoint/2010/main" val="2040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749403" cy="4446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705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companies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5500" y="1676400"/>
            <a:ext cx="5638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companyGroup</a:t>
            </a:r>
            <a:r>
              <a:rPr lang="en-US" dirty="0" smtClean="0"/>
              <a:t> = GROUP transactions BY company;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312000"/>
            <a:ext cx="8001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companyPurchase</a:t>
            </a:r>
            <a:r>
              <a:rPr lang="en-US" dirty="0" smtClean="0"/>
              <a:t> = FOREACH </a:t>
            </a:r>
            <a:r>
              <a:rPr lang="en-US" dirty="0" err="1" smtClean="0"/>
              <a:t>companyGroup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purchase;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9700" y="3224599"/>
            <a:ext cx="7010400" cy="369332"/>
          </a:xfrm>
          <a:prstGeom prst="rect">
            <a:avLst/>
          </a:prstGeom>
          <a:solidFill>
            <a:srgbClr val="FFB4B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companyPurchaseSort</a:t>
            </a:r>
            <a:r>
              <a:rPr lang="en-US" dirty="0" smtClean="0"/>
              <a:t> = ORDER </a:t>
            </a:r>
            <a:r>
              <a:rPr lang="en-US" dirty="0" err="1" smtClean="0"/>
              <a:t>companyPurchase</a:t>
            </a:r>
            <a:r>
              <a:rPr lang="en-US" dirty="0" smtClean="0"/>
              <a:t> BY purchase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5500" y="3860199"/>
            <a:ext cx="5638800" cy="369332"/>
          </a:xfrm>
          <a:prstGeom prst="rect">
            <a:avLst/>
          </a:prstGeom>
          <a:solidFill>
            <a:srgbClr val="E9FE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top10Companies = LIMIT </a:t>
            </a:r>
            <a:r>
              <a:rPr lang="en-US" dirty="0" err="1" smtClean="0"/>
              <a:t>companyPurchaseSort</a:t>
            </a:r>
            <a:r>
              <a:rPr lang="en-US" dirty="0" smtClean="0"/>
              <a:t> 10;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01387" y="4495800"/>
            <a:ext cx="48270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top10Companies INTO 'top10Companies';</a:t>
            </a:r>
          </a:p>
        </p:txBody>
      </p:sp>
    </p:spTree>
    <p:extLst>
      <p:ext uri="{BB962C8B-B14F-4D97-AF65-F5344CB8AC3E}">
        <p14:creationId xmlns:p14="http://schemas.microsoft.com/office/powerpoint/2010/main" val="217106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033" y="1299132"/>
            <a:ext cx="6769934" cy="4644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667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Year Monthly Sales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5334000"/>
            <a:ext cx="64474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chainYearMonGroupSales</a:t>
            </a:r>
            <a:r>
              <a:rPr lang="en-US" dirty="0" smtClean="0"/>
              <a:t> INTO '</a:t>
            </a:r>
            <a:r>
              <a:rPr lang="en-US" dirty="0" err="1" smtClean="0"/>
              <a:t>chainYearMonGroupSales</a:t>
            </a:r>
            <a:r>
              <a:rPr lang="en-US" dirty="0" smtClean="0"/>
              <a:t>';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295400"/>
            <a:ext cx="7924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chainYearMonSales</a:t>
            </a:r>
            <a:r>
              <a:rPr lang="en-US" dirty="0" smtClean="0"/>
              <a:t> = FOREACH transactions GENERATE </a:t>
            </a:r>
            <a:r>
              <a:rPr lang="en-US" dirty="0" err="1" smtClean="0"/>
              <a:t>chain,STRSPLIT</a:t>
            </a:r>
            <a:r>
              <a:rPr lang="en-US" dirty="0" smtClean="0"/>
              <a:t>(date,'/',3),</a:t>
            </a:r>
            <a:r>
              <a:rPr lang="en-US" dirty="0" err="1" smtClean="0"/>
              <a:t>purchaseamount</a:t>
            </a:r>
            <a:r>
              <a:rPr lang="en-US" dirty="0" smtClean="0"/>
              <a:t> as sales;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2173069"/>
            <a:ext cx="7924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chainYearMonSales</a:t>
            </a:r>
            <a:r>
              <a:rPr lang="en-US" dirty="0" smtClean="0"/>
              <a:t> = FOREACH </a:t>
            </a:r>
            <a:r>
              <a:rPr lang="en-US" dirty="0" err="1" smtClean="0"/>
              <a:t>chainYearMonSales</a:t>
            </a:r>
            <a:r>
              <a:rPr lang="en-US" dirty="0" smtClean="0"/>
              <a:t> GENERATE chain, $1.$0 as month, $1.$2 as year, sales;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3059668"/>
            <a:ext cx="7924800" cy="369332"/>
          </a:xfrm>
          <a:prstGeom prst="rect">
            <a:avLst/>
          </a:prstGeom>
          <a:solidFill>
            <a:srgbClr val="FFD5D5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chainYearMonSalesGroup</a:t>
            </a:r>
            <a:r>
              <a:rPr lang="en-US" dirty="0" smtClean="0"/>
              <a:t> = GROUP </a:t>
            </a:r>
            <a:r>
              <a:rPr lang="en-US" dirty="0" err="1" smtClean="0"/>
              <a:t>chainYearMonSales</a:t>
            </a:r>
            <a:r>
              <a:rPr lang="en-US" dirty="0" smtClean="0"/>
              <a:t> by (</a:t>
            </a:r>
            <a:r>
              <a:rPr lang="en-US" dirty="0" err="1" smtClean="0"/>
              <a:t>chain,year,month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3657600"/>
            <a:ext cx="8153400" cy="646331"/>
          </a:xfrm>
          <a:prstGeom prst="rect">
            <a:avLst/>
          </a:prstGeom>
          <a:solidFill>
            <a:srgbClr val="EEFED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chainYearMonGroupSales</a:t>
            </a:r>
            <a:r>
              <a:rPr lang="en-US" dirty="0" smtClean="0"/>
              <a:t> = FOREACH </a:t>
            </a:r>
            <a:r>
              <a:rPr lang="en-US" dirty="0" err="1" smtClean="0"/>
              <a:t>chainYearMonSalesGroup</a:t>
            </a:r>
            <a:r>
              <a:rPr lang="en-US" dirty="0" smtClean="0"/>
              <a:t> GENERATE group, SUM(</a:t>
            </a:r>
            <a:r>
              <a:rPr lang="en-US" dirty="0" err="1" smtClean="0"/>
              <a:t>chainYearMonSales.sales</a:t>
            </a:r>
            <a:r>
              <a:rPr lang="en-US" dirty="0" smtClean="0"/>
              <a:t>) as </a:t>
            </a:r>
            <a:r>
              <a:rPr lang="en-US" dirty="0" err="1" smtClean="0"/>
              <a:t>totalsales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4400" y="4495800"/>
            <a:ext cx="7772400" cy="646331"/>
          </a:xfrm>
          <a:prstGeom prst="rect">
            <a:avLst/>
          </a:prstGeom>
          <a:solidFill>
            <a:srgbClr val="E5DBF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chainYearMonGroupSales</a:t>
            </a:r>
            <a:r>
              <a:rPr lang="en-US" dirty="0" smtClean="0"/>
              <a:t> = FOREACH </a:t>
            </a:r>
            <a:r>
              <a:rPr lang="en-US" dirty="0" err="1" smtClean="0"/>
              <a:t>chainYearMonGroupSales</a:t>
            </a:r>
            <a:r>
              <a:rPr lang="en-US" dirty="0" smtClean="0"/>
              <a:t> GENERATE </a:t>
            </a:r>
            <a:r>
              <a:rPr lang="en-US" dirty="0" err="1" smtClean="0"/>
              <a:t>group.chain</a:t>
            </a:r>
            <a:r>
              <a:rPr lang="en-US" dirty="0" smtClean="0"/>
              <a:t> as chain, </a:t>
            </a:r>
            <a:r>
              <a:rPr lang="en-US" dirty="0" err="1" smtClean="0"/>
              <a:t>group.year</a:t>
            </a:r>
            <a:r>
              <a:rPr lang="en-US" dirty="0" smtClean="0"/>
              <a:t> as year, </a:t>
            </a:r>
            <a:r>
              <a:rPr lang="en-US" dirty="0" err="1" smtClean="0"/>
              <a:t>group.month</a:t>
            </a:r>
            <a:r>
              <a:rPr lang="en-US" dirty="0" smtClean="0"/>
              <a:t> as month, </a:t>
            </a:r>
            <a:r>
              <a:rPr lang="en-US" dirty="0" err="1" smtClean="0"/>
              <a:t>totalsales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2046" y="1134999"/>
            <a:ext cx="6119908" cy="4656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604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Data Analysis with Hive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4535" y="1447800"/>
            <a:ext cx="4253865" cy="42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3109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data into hive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472" y="1524000"/>
            <a:ext cx="8482528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33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Stores like </a:t>
            </a:r>
            <a:r>
              <a:rPr lang="en-US" dirty="0" err="1"/>
              <a:t>walmart</a:t>
            </a:r>
            <a:r>
              <a:rPr lang="en-US" dirty="0"/>
              <a:t> are spread across different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Daily millions of customers visit these stores and generate billions of logs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billions of logs </a:t>
            </a:r>
            <a:r>
              <a:rPr lang="en-US" dirty="0" smtClean="0"/>
              <a:t>contribute </a:t>
            </a:r>
            <a:r>
              <a:rPr lang="en-US" dirty="0"/>
              <a:t>to huge volume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85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Partioning</a:t>
            </a:r>
            <a:r>
              <a:rPr lang="en-US" dirty="0"/>
              <a:t> and bucketing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Partitioning and bucketing in hive will let you do faster querying.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dynamic partitioning, load the data in to staging table which is already done.</a:t>
            </a:r>
          </a:p>
          <a:p>
            <a:pPr lvl="1"/>
            <a:r>
              <a:rPr lang="en-US" dirty="0"/>
              <a:t>Now create a production table, and insert data.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18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hive and set below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832" y="1828800"/>
            <a:ext cx="7456568" cy="1362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223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production table and load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477" y="1219200"/>
            <a:ext cx="8126523" cy="42852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7465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7135178" cy="5008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2533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 snapshot in chain=14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8344281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974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72231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925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30209" y="1524000"/>
            <a:ext cx="7321783" cy="36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982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wise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96957" y="1905000"/>
            <a:ext cx="831913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4933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67269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7529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90145" y="1676400"/>
            <a:ext cx="8401908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508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peak hours, 1000’s of transactions will happen in any given second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1000’s of </a:t>
            </a:r>
            <a:r>
              <a:rPr lang="en-US" dirty="0" err="1"/>
              <a:t>trasactions</a:t>
            </a:r>
            <a:r>
              <a:rPr lang="en-US" dirty="0"/>
              <a:t>/sec across all stores contribute to high velocity.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25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05001" y="1653053"/>
            <a:ext cx="6400800" cy="392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7939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44044" y="1371600"/>
            <a:ext cx="849411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6163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18999" y="1371600"/>
            <a:ext cx="8144203" cy="292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7655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Year Monthly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7589" y="1551216"/>
            <a:ext cx="8646243" cy="1801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2883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76400" y="1143000"/>
            <a:ext cx="6248400" cy="455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298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09600" y="1295400"/>
            <a:ext cx="822960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900"/>
              </a:spcAft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5425" indent="-225425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rgbClr val="1F497D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238125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95959"/>
              </a:buClr>
              <a:buFont typeface="Calibri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2127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buSzPct val="100000"/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To store results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24050"/>
            <a:ext cx="40767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714375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146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most widely known </a:t>
            </a:r>
            <a:r>
              <a:rPr lang="en-US" dirty="0" err="1"/>
              <a:t>varities</a:t>
            </a:r>
            <a:r>
              <a:rPr lang="en-US" dirty="0"/>
              <a:t> of data generated by transactions: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Xml </a:t>
            </a:r>
            <a:r>
              <a:rPr lang="en-US" dirty="0"/>
              <a:t>Format</a:t>
            </a:r>
          </a:p>
          <a:p>
            <a:pPr lvl="2"/>
            <a:r>
              <a:rPr lang="en-US" dirty="0" smtClean="0"/>
              <a:t>Csv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5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</a:t>
            </a:r>
            <a:r>
              <a:rPr lang="en-US" dirty="0" err="1"/>
              <a:t>Bigggg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Having Huge Volume, High velocity and variety will make this data Big Data.</a:t>
            </a:r>
          </a:p>
          <a:p>
            <a:pPr lvl="2"/>
            <a:r>
              <a:rPr lang="en-US" dirty="0"/>
              <a:t>Challenges:</a:t>
            </a:r>
          </a:p>
          <a:p>
            <a:pPr lvl="3"/>
            <a:r>
              <a:rPr lang="en-US" dirty="0"/>
              <a:t>Storage</a:t>
            </a:r>
          </a:p>
          <a:p>
            <a:pPr lvl="3"/>
            <a:r>
              <a:rPr lang="en-US" dirty="0"/>
              <a:t>Scalability</a:t>
            </a:r>
          </a:p>
          <a:p>
            <a:pPr lvl="3"/>
            <a:r>
              <a:rPr lang="en-US" dirty="0"/>
              <a:t>Processing</a:t>
            </a:r>
          </a:p>
          <a:p>
            <a:pPr lvl="3"/>
            <a:r>
              <a:rPr lang="en-US" dirty="0"/>
              <a:t>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Process these logs over night as a batch to understand:</a:t>
            </a:r>
          </a:p>
          <a:p>
            <a:pPr lvl="2"/>
            <a:r>
              <a:rPr lang="en-US" dirty="0"/>
              <a:t>Demand of a given product.</a:t>
            </a:r>
          </a:p>
          <a:p>
            <a:pPr lvl="2"/>
            <a:r>
              <a:rPr lang="en-US" dirty="0"/>
              <a:t>Trend and seasonality of sales.</a:t>
            </a:r>
          </a:p>
          <a:p>
            <a:pPr lvl="2"/>
            <a:r>
              <a:rPr lang="en-US" dirty="0"/>
              <a:t>Understand performance of chain.</a:t>
            </a:r>
          </a:p>
          <a:p>
            <a:pPr lvl="2"/>
            <a:r>
              <a:rPr lang="en-US" dirty="0"/>
              <a:t>Loyal Customer identification.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8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5" y="1201074"/>
            <a:ext cx="9548249" cy="44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14AE-7DA6-4443-9A06-FA7BD7CD666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77488" y="1371600"/>
            <a:ext cx="87332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461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1167</Words>
  <Application>Microsoft Office PowerPoint</Application>
  <PresentationFormat>A4 Paper (210x297 mm)</PresentationFormat>
  <Paragraphs>251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Office Theme</vt:lpstr>
      <vt:lpstr>Live Project 1</vt:lpstr>
      <vt:lpstr>Retail Transactions</vt:lpstr>
      <vt:lpstr>Volume of transactions</vt:lpstr>
      <vt:lpstr>Velocity of transactions</vt:lpstr>
      <vt:lpstr>Variety of transactions</vt:lpstr>
      <vt:lpstr>Its Bigggg Data</vt:lpstr>
      <vt:lpstr>Goal</vt:lpstr>
      <vt:lpstr>Solution</vt:lpstr>
      <vt:lpstr>Transactions dataset</vt:lpstr>
      <vt:lpstr>Load data into MySQL</vt:lpstr>
      <vt:lpstr>Retail Data Analysis with Pig</vt:lpstr>
      <vt:lpstr>SQOOP data into HDFS</vt:lpstr>
      <vt:lpstr>Load data into pig</vt:lpstr>
      <vt:lpstr>Top 10 customers</vt:lpstr>
      <vt:lpstr>Snap shot of output</vt:lpstr>
      <vt:lpstr>Chain wise sales</vt:lpstr>
      <vt:lpstr>Snapshot of output</vt:lpstr>
      <vt:lpstr>Each chain, top 10 customers</vt:lpstr>
      <vt:lpstr>Snapshot of output</vt:lpstr>
      <vt:lpstr>Each customer most bought brand</vt:lpstr>
      <vt:lpstr>Snapshot of output</vt:lpstr>
      <vt:lpstr>Top 10 brands</vt:lpstr>
      <vt:lpstr>Snapshot of output</vt:lpstr>
      <vt:lpstr>top 10 companies</vt:lpstr>
      <vt:lpstr>Snapshot of output</vt:lpstr>
      <vt:lpstr>Chain Year Monthly Sales</vt:lpstr>
      <vt:lpstr>Snapshot of output</vt:lpstr>
      <vt:lpstr>Retail Data Analysis with Hive</vt:lpstr>
      <vt:lpstr>Sqoop data into hive</vt:lpstr>
      <vt:lpstr>Partioning and bucketing</vt:lpstr>
      <vt:lpstr>Open hive and set below properties</vt:lpstr>
      <vt:lpstr>Create production table and load data</vt:lpstr>
      <vt:lpstr>Partitioning snapshot</vt:lpstr>
      <vt:lpstr>Bucketing snapshot in chain=14</vt:lpstr>
      <vt:lpstr>Top 10 customers</vt:lpstr>
      <vt:lpstr>Snapshot of output</vt:lpstr>
      <vt:lpstr>Chain wise sales</vt:lpstr>
      <vt:lpstr>Snapshot of output</vt:lpstr>
      <vt:lpstr>Top 10 brands</vt:lpstr>
      <vt:lpstr>Snapshot of output</vt:lpstr>
      <vt:lpstr>Top 10 companies</vt:lpstr>
      <vt:lpstr>Snapshot of output</vt:lpstr>
      <vt:lpstr>Chain Year Monthly Sales</vt:lpstr>
      <vt:lpstr>Snapshot of output</vt:lpstr>
      <vt:lpstr>Storing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rahul</cp:lastModifiedBy>
  <cp:revision>352</cp:revision>
  <dcterms:created xsi:type="dcterms:W3CDTF">2012-03-13T16:05:56Z</dcterms:created>
  <dcterms:modified xsi:type="dcterms:W3CDTF">2015-09-30T10:48:30Z</dcterms:modified>
</cp:coreProperties>
</file>