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6"/>
  </p:notesMasterIdLst>
  <p:sldIdLst>
    <p:sldId id="289"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p15:clr>
            <a:srgbClr val="A4A3A4"/>
          </p15:clr>
        </p15:guide>
        <p15:guide id="2" orient="horz" pos="3881">
          <p15:clr>
            <a:srgbClr val="A4A3A4"/>
          </p15:clr>
        </p15:guide>
        <p15:guide id="3" orient="horz" pos="686">
          <p15:clr>
            <a:srgbClr val="A4A3A4"/>
          </p15:clr>
        </p15:guide>
        <p15:guide id="4" pos="344">
          <p15:clr>
            <a:srgbClr val="A4A3A4"/>
          </p15:clr>
        </p15:guide>
        <p15:guide id="5" pos="597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376092"/>
    <a:srgbClr val="1F497D"/>
    <a:srgbClr val="4F81BD"/>
    <a:srgbClr val="BFBFBF"/>
    <a:srgbClr val="7F7F7F"/>
    <a:srgbClr val="E9EDF4"/>
    <a:srgbClr val="A6A6A6"/>
    <a:srgbClr val="C25830"/>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294" autoAdjust="0"/>
    <p:restoredTop sz="99332" autoAdjust="0"/>
  </p:normalViewPr>
  <p:slideViewPr>
    <p:cSldViewPr showGuides="1">
      <p:cViewPr varScale="1">
        <p:scale>
          <a:sx n="72" d="100"/>
          <a:sy n="72" d="100"/>
        </p:scale>
        <p:origin x="1554" y="114"/>
      </p:cViewPr>
      <p:guideLst>
        <p:guide orient="horz" pos="4080"/>
        <p:guide orient="horz" pos="3881"/>
        <p:guide orient="horz" pos="686"/>
        <p:guide pos="344"/>
        <p:guide pos="597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06B924-38FF-4F30-9798-0C34E60A9C31}" type="doc">
      <dgm:prSet loTypeId="urn:microsoft.com/office/officeart/2005/8/layout/arrow2" loCatId="process" qsTypeId="urn:microsoft.com/office/officeart/2005/8/quickstyle/simple1" qsCatId="simple" csTypeId="urn:microsoft.com/office/officeart/2005/8/colors/accent1_2" csCatId="accent1" phldr="1"/>
      <dgm:spPr/>
    </dgm:pt>
    <dgm:pt modelId="{7A6BD867-00CC-4CE6-A6BF-F2A5372F97B5}">
      <dgm:prSet phldrT="[Text]"/>
      <dgm:spPr/>
      <dgm:t>
        <a:bodyPr/>
        <a:lstStyle/>
        <a:p>
          <a:r>
            <a:rPr lang="en-US" dirty="0"/>
            <a:t>Load</a:t>
          </a:r>
        </a:p>
      </dgm:t>
    </dgm:pt>
    <dgm:pt modelId="{9CB549B8-63AE-488C-9D35-84BCF8A0873E}" type="parTrans" cxnId="{E78515C1-F783-4586-A1DE-6EA1900267D3}">
      <dgm:prSet/>
      <dgm:spPr/>
      <dgm:t>
        <a:bodyPr/>
        <a:lstStyle/>
        <a:p>
          <a:endParaRPr lang="en-US"/>
        </a:p>
      </dgm:t>
    </dgm:pt>
    <dgm:pt modelId="{2870226E-4D27-4519-B116-5798306189B1}" type="sibTrans" cxnId="{E78515C1-F783-4586-A1DE-6EA1900267D3}">
      <dgm:prSet/>
      <dgm:spPr/>
      <dgm:t>
        <a:bodyPr/>
        <a:lstStyle/>
        <a:p>
          <a:endParaRPr lang="en-US"/>
        </a:p>
      </dgm:t>
    </dgm:pt>
    <dgm:pt modelId="{7F9E10D7-E109-43C3-A98D-EE32FC0E15CF}">
      <dgm:prSet phldrT="[Text]"/>
      <dgm:spPr/>
      <dgm:t>
        <a:bodyPr/>
        <a:lstStyle/>
        <a:p>
          <a:r>
            <a:rPr lang="en-US" dirty="0"/>
            <a:t>Transform</a:t>
          </a:r>
        </a:p>
      </dgm:t>
    </dgm:pt>
    <dgm:pt modelId="{736DB183-6059-40FF-AE02-6CF116278C5E}" type="parTrans" cxnId="{3CC8C147-AD4A-40DC-864F-25386A9F046C}">
      <dgm:prSet/>
      <dgm:spPr/>
      <dgm:t>
        <a:bodyPr/>
        <a:lstStyle/>
        <a:p>
          <a:endParaRPr lang="en-US"/>
        </a:p>
      </dgm:t>
    </dgm:pt>
    <dgm:pt modelId="{119CADF8-44A9-498F-8B44-8D1B6D4A3D23}" type="sibTrans" cxnId="{3CC8C147-AD4A-40DC-864F-25386A9F046C}">
      <dgm:prSet/>
      <dgm:spPr/>
      <dgm:t>
        <a:bodyPr/>
        <a:lstStyle/>
        <a:p>
          <a:endParaRPr lang="en-US"/>
        </a:p>
      </dgm:t>
    </dgm:pt>
    <dgm:pt modelId="{E9542246-5D5D-4E8F-B4E3-E76F8FAAD0D4}">
      <dgm:prSet phldrT="[Text]"/>
      <dgm:spPr/>
      <dgm:t>
        <a:bodyPr/>
        <a:lstStyle/>
        <a:p>
          <a:r>
            <a:rPr lang="en-US" dirty="0"/>
            <a:t>Store</a:t>
          </a:r>
        </a:p>
      </dgm:t>
    </dgm:pt>
    <dgm:pt modelId="{892FB6BB-9983-4B0A-A444-DF6959D747FC}" type="parTrans" cxnId="{DAA3783F-B825-4C09-9D54-62376A0CCBB3}">
      <dgm:prSet/>
      <dgm:spPr/>
      <dgm:t>
        <a:bodyPr/>
        <a:lstStyle/>
        <a:p>
          <a:endParaRPr lang="en-US"/>
        </a:p>
      </dgm:t>
    </dgm:pt>
    <dgm:pt modelId="{F631E67D-254C-4020-8CF6-42C86FF15137}" type="sibTrans" cxnId="{DAA3783F-B825-4C09-9D54-62376A0CCBB3}">
      <dgm:prSet/>
      <dgm:spPr/>
      <dgm:t>
        <a:bodyPr/>
        <a:lstStyle/>
        <a:p>
          <a:endParaRPr lang="en-US"/>
        </a:p>
      </dgm:t>
    </dgm:pt>
    <dgm:pt modelId="{9BF2CB08-C88C-42B6-9F66-D536374882F5}" type="pres">
      <dgm:prSet presAssocID="{3B06B924-38FF-4F30-9798-0C34E60A9C31}" presName="arrowDiagram" presStyleCnt="0">
        <dgm:presLayoutVars>
          <dgm:chMax val="5"/>
          <dgm:dir/>
          <dgm:resizeHandles val="exact"/>
        </dgm:presLayoutVars>
      </dgm:prSet>
      <dgm:spPr/>
    </dgm:pt>
    <dgm:pt modelId="{82E92EEA-A17C-4548-9D8A-8988CF53011E}" type="pres">
      <dgm:prSet presAssocID="{3B06B924-38FF-4F30-9798-0C34E60A9C31}" presName="arrow" presStyleLbl="bgShp" presStyleIdx="0" presStyleCnt="1" custScaleY="176190" custLinFactNeighborY="15079"/>
      <dgm:spPr/>
    </dgm:pt>
    <dgm:pt modelId="{F685339F-5AB6-423F-9AC1-8836F73DCC5E}" type="pres">
      <dgm:prSet presAssocID="{3B06B924-38FF-4F30-9798-0C34E60A9C31}" presName="arrowDiagram3" presStyleCnt="0"/>
      <dgm:spPr/>
    </dgm:pt>
    <dgm:pt modelId="{FABDC4E7-BD6E-4DF0-A788-D8C431DE4CAD}" type="pres">
      <dgm:prSet presAssocID="{7A6BD867-00CC-4CE6-A6BF-F2A5372F97B5}" presName="bullet3a" presStyleLbl="node1" presStyleIdx="0" presStyleCnt="3"/>
      <dgm:spPr/>
    </dgm:pt>
    <dgm:pt modelId="{AFF961D6-48E5-4553-9E9A-C83646D169ED}" type="pres">
      <dgm:prSet presAssocID="{7A6BD867-00CC-4CE6-A6BF-F2A5372F97B5}" presName="textBox3a" presStyleLbl="revTx" presStyleIdx="0" presStyleCnt="3">
        <dgm:presLayoutVars>
          <dgm:bulletEnabled val="1"/>
        </dgm:presLayoutVars>
      </dgm:prSet>
      <dgm:spPr/>
    </dgm:pt>
    <dgm:pt modelId="{3F7C67D6-C30F-40D3-BAAD-D86795743FBD}" type="pres">
      <dgm:prSet presAssocID="{7F9E10D7-E109-43C3-A98D-EE32FC0E15CF}" presName="bullet3b" presStyleLbl="node1" presStyleIdx="1" presStyleCnt="3"/>
      <dgm:spPr/>
    </dgm:pt>
    <dgm:pt modelId="{A5BB23BD-2804-4871-99AE-597C7697B0FF}" type="pres">
      <dgm:prSet presAssocID="{7F9E10D7-E109-43C3-A98D-EE32FC0E15CF}" presName="textBox3b" presStyleLbl="revTx" presStyleIdx="1" presStyleCnt="3">
        <dgm:presLayoutVars>
          <dgm:bulletEnabled val="1"/>
        </dgm:presLayoutVars>
      </dgm:prSet>
      <dgm:spPr/>
    </dgm:pt>
    <dgm:pt modelId="{50DC2A3A-E425-4FB5-930C-5545BB90FA1F}" type="pres">
      <dgm:prSet presAssocID="{E9542246-5D5D-4E8F-B4E3-E76F8FAAD0D4}" presName="bullet3c" presStyleLbl="node1" presStyleIdx="2" presStyleCnt="3"/>
      <dgm:spPr/>
    </dgm:pt>
    <dgm:pt modelId="{DE8D0D58-0793-449F-9102-AF9D8B3C4F60}" type="pres">
      <dgm:prSet presAssocID="{E9542246-5D5D-4E8F-B4E3-E76F8FAAD0D4}" presName="textBox3c" presStyleLbl="revTx" presStyleIdx="2" presStyleCnt="3">
        <dgm:presLayoutVars>
          <dgm:bulletEnabled val="1"/>
        </dgm:presLayoutVars>
      </dgm:prSet>
      <dgm:spPr/>
    </dgm:pt>
  </dgm:ptLst>
  <dgm:cxnLst>
    <dgm:cxn modelId="{E78515C1-F783-4586-A1DE-6EA1900267D3}" srcId="{3B06B924-38FF-4F30-9798-0C34E60A9C31}" destId="{7A6BD867-00CC-4CE6-A6BF-F2A5372F97B5}" srcOrd="0" destOrd="0" parTransId="{9CB549B8-63AE-488C-9D35-84BCF8A0873E}" sibTransId="{2870226E-4D27-4519-B116-5798306189B1}"/>
    <dgm:cxn modelId="{DAA3783F-B825-4C09-9D54-62376A0CCBB3}" srcId="{3B06B924-38FF-4F30-9798-0C34E60A9C31}" destId="{E9542246-5D5D-4E8F-B4E3-E76F8FAAD0D4}" srcOrd="2" destOrd="0" parTransId="{892FB6BB-9983-4B0A-A444-DF6959D747FC}" sibTransId="{F631E67D-254C-4020-8CF6-42C86FF15137}"/>
    <dgm:cxn modelId="{CC23033B-85BF-4851-B96E-9072EFDCFD9F}" type="presOf" srcId="{E9542246-5D5D-4E8F-B4E3-E76F8FAAD0D4}" destId="{DE8D0D58-0793-449F-9102-AF9D8B3C4F60}" srcOrd="0" destOrd="0" presId="urn:microsoft.com/office/officeart/2005/8/layout/arrow2"/>
    <dgm:cxn modelId="{24BB4C4A-BAE1-4396-AD62-C437EFCC2E69}" type="presOf" srcId="{3B06B924-38FF-4F30-9798-0C34E60A9C31}" destId="{9BF2CB08-C88C-42B6-9F66-D536374882F5}" srcOrd="0" destOrd="0" presId="urn:microsoft.com/office/officeart/2005/8/layout/arrow2"/>
    <dgm:cxn modelId="{B7945EAF-822B-49BF-B93A-9129FDAEB5EF}" type="presOf" srcId="{7A6BD867-00CC-4CE6-A6BF-F2A5372F97B5}" destId="{AFF961D6-48E5-4553-9E9A-C83646D169ED}" srcOrd="0" destOrd="0" presId="urn:microsoft.com/office/officeart/2005/8/layout/arrow2"/>
    <dgm:cxn modelId="{2414ABD0-6BCC-4E1F-AF4B-197BEF75BC05}" type="presOf" srcId="{7F9E10D7-E109-43C3-A98D-EE32FC0E15CF}" destId="{A5BB23BD-2804-4871-99AE-597C7697B0FF}" srcOrd="0" destOrd="0" presId="urn:microsoft.com/office/officeart/2005/8/layout/arrow2"/>
    <dgm:cxn modelId="{3CC8C147-AD4A-40DC-864F-25386A9F046C}" srcId="{3B06B924-38FF-4F30-9798-0C34E60A9C31}" destId="{7F9E10D7-E109-43C3-A98D-EE32FC0E15CF}" srcOrd="1" destOrd="0" parTransId="{736DB183-6059-40FF-AE02-6CF116278C5E}" sibTransId="{119CADF8-44A9-498F-8B44-8D1B6D4A3D23}"/>
    <dgm:cxn modelId="{9A3BC594-53E9-4762-A61D-DDF7347FA971}" type="presParOf" srcId="{9BF2CB08-C88C-42B6-9F66-D536374882F5}" destId="{82E92EEA-A17C-4548-9D8A-8988CF53011E}" srcOrd="0" destOrd="0" presId="urn:microsoft.com/office/officeart/2005/8/layout/arrow2"/>
    <dgm:cxn modelId="{5D8B35A5-F824-4AFD-8BEA-3299EF80EA10}" type="presParOf" srcId="{9BF2CB08-C88C-42B6-9F66-D536374882F5}" destId="{F685339F-5AB6-423F-9AC1-8836F73DCC5E}" srcOrd="1" destOrd="0" presId="urn:microsoft.com/office/officeart/2005/8/layout/arrow2"/>
    <dgm:cxn modelId="{DADB1E65-EA3A-43D2-8E28-7EF1D75449D1}" type="presParOf" srcId="{F685339F-5AB6-423F-9AC1-8836F73DCC5E}" destId="{FABDC4E7-BD6E-4DF0-A788-D8C431DE4CAD}" srcOrd="0" destOrd="0" presId="urn:microsoft.com/office/officeart/2005/8/layout/arrow2"/>
    <dgm:cxn modelId="{468FA9C8-4730-429F-BBD4-C3863796381A}" type="presParOf" srcId="{F685339F-5AB6-423F-9AC1-8836F73DCC5E}" destId="{AFF961D6-48E5-4553-9E9A-C83646D169ED}" srcOrd="1" destOrd="0" presId="urn:microsoft.com/office/officeart/2005/8/layout/arrow2"/>
    <dgm:cxn modelId="{AF09CD54-D61A-499F-ABB4-BCF7D5464EE5}" type="presParOf" srcId="{F685339F-5AB6-423F-9AC1-8836F73DCC5E}" destId="{3F7C67D6-C30F-40D3-BAAD-D86795743FBD}" srcOrd="2" destOrd="0" presId="urn:microsoft.com/office/officeart/2005/8/layout/arrow2"/>
    <dgm:cxn modelId="{E0347025-C91A-4E2C-8F0B-B41ADE867C76}" type="presParOf" srcId="{F685339F-5AB6-423F-9AC1-8836F73DCC5E}" destId="{A5BB23BD-2804-4871-99AE-597C7697B0FF}" srcOrd="3" destOrd="0" presId="urn:microsoft.com/office/officeart/2005/8/layout/arrow2"/>
    <dgm:cxn modelId="{9E741137-04B7-49E4-A650-8BAD73C2A33F}" type="presParOf" srcId="{F685339F-5AB6-423F-9AC1-8836F73DCC5E}" destId="{50DC2A3A-E425-4FB5-930C-5545BB90FA1F}" srcOrd="4" destOrd="0" presId="urn:microsoft.com/office/officeart/2005/8/layout/arrow2"/>
    <dgm:cxn modelId="{C8181050-61C6-4999-9CBE-E2CA5A809232}" type="presParOf" srcId="{F685339F-5AB6-423F-9AC1-8836F73DCC5E}" destId="{DE8D0D58-0793-449F-9102-AF9D8B3C4F60}"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B72D31-10A6-4C6B-B130-755C89CBC679}"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E0ED259C-07E8-41EB-A53E-CFE16B0D6BC2}">
      <dgm:prSet phldrT="[Text]"/>
      <dgm:spPr/>
      <dgm:t>
        <a:bodyPr/>
        <a:lstStyle/>
        <a:p>
          <a:r>
            <a:rPr lang="en-US" dirty="0"/>
            <a:t>Demographics</a:t>
          </a:r>
        </a:p>
      </dgm:t>
    </dgm:pt>
    <dgm:pt modelId="{3DBF810F-EB47-49D4-A9C8-35A74AC55CA9}" type="parTrans" cxnId="{B154EECB-E8E6-4EF3-B84A-EBDC0AC9EDA0}">
      <dgm:prSet/>
      <dgm:spPr/>
      <dgm:t>
        <a:bodyPr/>
        <a:lstStyle/>
        <a:p>
          <a:endParaRPr lang="en-US"/>
        </a:p>
      </dgm:t>
    </dgm:pt>
    <dgm:pt modelId="{0422A3E8-A923-48DD-95FE-7249086EBF41}" type="sibTrans" cxnId="{B154EECB-E8E6-4EF3-B84A-EBDC0AC9EDA0}">
      <dgm:prSet/>
      <dgm:spPr/>
      <dgm:t>
        <a:bodyPr/>
        <a:lstStyle/>
        <a:p>
          <a:endParaRPr lang="en-US"/>
        </a:p>
      </dgm:t>
    </dgm:pt>
    <dgm:pt modelId="{4BB0C721-FB80-492C-8149-D3D574706C43}">
      <dgm:prSet phldrT="[Text]"/>
      <dgm:spPr/>
      <dgm:t>
        <a:bodyPr/>
        <a:lstStyle/>
        <a:p>
          <a:r>
            <a:rPr lang="en-US" dirty="0"/>
            <a:t>Credit, debit Card </a:t>
          </a:r>
          <a:r>
            <a:rPr lang="en-US" dirty="0" err="1"/>
            <a:t>trx</a:t>
          </a:r>
          <a:endParaRPr lang="en-US" dirty="0"/>
        </a:p>
      </dgm:t>
    </dgm:pt>
    <dgm:pt modelId="{910800DA-079C-46ED-A94C-5F006D621CD2}" type="parTrans" cxnId="{08D07901-40C7-4056-9656-9963B747B43D}">
      <dgm:prSet/>
      <dgm:spPr/>
      <dgm:t>
        <a:bodyPr/>
        <a:lstStyle/>
        <a:p>
          <a:endParaRPr lang="en-US"/>
        </a:p>
      </dgm:t>
    </dgm:pt>
    <dgm:pt modelId="{97A222E4-80CE-40C5-8D13-310622A4AD94}" type="sibTrans" cxnId="{08D07901-40C7-4056-9656-9963B747B43D}">
      <dgm:prSet/>
      <dgm:spPr/>
      <dgm:t>
        <a:bodyPr/>
        <a:lstStyle/>
        <a:p>
          <a:endParaRPr lang="en-US"/>
        </a:p>
      </dgm:t>
    </dgm:pt>
    <dgm:pt modelId="{F7E34909-DA82-44C7-A824-CF661FEFC594}">
      <dgm:prSet phldrT="[Text]"/>
      <dgm:spPr/>
      <dgm:t>
        <a:bodyPr/>
        <a:lstStyle/>
        <a:p>
          <a:r>
            <a:rPr lang="en-US" dirty="0"/>
            <a:t>Loan, current, deposit</a:t>
          </a:r>
        </a:p>
      </dgm:t>
    </dgm:pt>
    <dgm:pt modelId="{647BE4A6-287C-4B1E-B687-76A74F7421BE}" type="parTrans" cxnId="{0B2E1B9F-2DE9-412A-B435-28A9E38DC1CF}">
      <dgm:prSet/>
      <dgm:spPr/>
      <dgm:t>
        <a:bodyPr/>
        <a:lstStyle/>
        <a:p>
          <a:endParaRPr lang="en-US"/>
        </a:p>
      </dgm:t>
    </dgm:pt>
    <dgm:pt modelId="{7B835766-3D71-4AA7-B2DE-073A3382737D}" type="sibTrans" cxnId="{0B2E1B9F-2DE9-412A-B435-28A9E38DC1CF}">
      <dgm:prSet/>
      <dgm:spPr/>
      <dgm:t>
        <a:bodyPr/>
        <a:lstStyle/>
        <a:p>
          <a:endParaRPr lang="en-US"/>
        </a:p>
      </dgm:t>
    </dgm:pt>
    <dgm:pt modelId="{CAC2D259-5628-4CB8-9E14-1B7C22649A40}">
      <dgm:prSet phldrT="[Text]"/>
      <dgm:spPr/>
      <dgm:t>
        <a:bodyPr/>
        <a:lstStyle/>
        <a:p>
          <a:r>
            <a:rPr lang="en-US" dirty="0"/>
            <a:t>Data Sources</a:t>
          </a:r>
        </a:p>
      </dgm:t>
    </dgm:pt>
    <dgm:pt modelId="{BEA88952-F0A6-4755-8D6E-246DF64C1D68}" type="parTrans" cxnId="{731C2481-E643-4FE9-939D-BFB7C4427EB9}">
      <dgm:prSet/>
      <dgm:spPr/>
      <dgm:t>
        <a:bodyPr/>
        <a:lstStyle/>
        <a:p>
          <a:endParaRPr lang="en-US"/>
        </a:p>
      </dgm:t>
    </dgm:pt>
    <dgm:pt modelId="{DBDA9E86-5236-495E-862D-4D1C5FB6837F}" type="sibTrans" cxnId="{731C2481-E643-4FE9-939D-BFB7C4427EB9}">
      <dgm:prSet/>
      <dgm:spPr/>
      <dgm:t>
        <a:bodyPr/>
        <a:lstStyle/>
        <a:p>
          <a:endParaRPr lang="en-US"/>
        </a:p>
      </dgm:t>
    </dgm:pt>
    <dgm:pt modelId="{2FF15995-A0D6-44C8-9EBD-0EB00B221BA3}" type="pres">
      <dgm:prSet presAssocID="{FCB72D31-10A6-4C6B-B130-755C89CBC679}" presName="Name0" presStyleCnt="0">
        <dgm:presLayoutVars>
          <dgm:chMax val="4"/>
          <dgm:resizeHandles val="exact"/>
        </dgm:presLayoutVars>
      </dgm:prSet>
      <dgm:spPr/>
    </dgm:pt>
    <dgm:pt modelId="{CD81399A-47E8-4548-90DE-059DE634A296}" type="pres">
      <dgm:prSet presAssocID="{FCB72D31-10A6-4C6B-B130-755C89CBC679}" presName="ellipse" presStyleLbl="trBgShp" presStyleIdx="0" presStyleCnt="1"/>
      <dgm:spPr/>
    </dgm:pt>
    <dgm:pt modelId="{342526EA-0370-482F-93E0-ED1E9826BA07}" type="pres">
      <dgm:prSet presAssocID="{FCB72D31-10A6-4C6B-B130-755C89CBC679}" presName="arrow1" presStyleLbl="fgShp" presStyleIdx="0" presStyleCnt="1"/>
      <dgm:spPr/>
    </dgm:pt>
    <dgm:pt modelId="{6871DF3A-ECDA-4B17-87B5-13B6B59A0F39}" type="pres">
      <dgm:prSet presAssocID="{FCB72D31-10A6-4C6B-B130-755C89CBC679}" presName="rectangle" presStyleLbl="revTx" presStyleIdx="0" presStyleCnt="1">
        <dgm:presLayoutVars>
          <dgm:bulletEnabled val="1"/>
        </dgm:presLayoutVars>
      </dgm:prSet>
      <dgm:spPr/>
    </dgm:pt>
    <dgm:pt modelId="{AA4512AE-0E0F-4F76-A0FD-B462DE094B03}" type="pres">
      <dgm:prSet presAssocID="{4BB0C721-FB80-492C-8149-D3D574706C43}" presName="item1" presStyleLbl="node1" presStyleIdx="0" presStyleCnt="3">
        <dgm:presLayoutVars>
          <dgm:bulletEnabled val="1"/>
        </dgm:presLayoutVars>
      </dgm:prSet>
      <dgm:spPr/>
    </dgm:pt>
    <dgm:pt modelId="{2A9BB1D3-6401-4F01-93E9-62A05A2C1EAF}" type="pres">
      <dgm:prSet presAssocID="{F7E34909-DA82-44C7-A824-CF661FEFC594}" presName="item2" presStyleLbl="node1" presStyleIdx="1" presStyleCnt="3">
        <dgm:presLayoutVars>
          <dgm:bulletEnabled val="1"/>
        </dgm:presLayoutVars>
      </dgm:prSet>
      <dgm:spPr/>
    </dgm:pt>
    <dgm:pt modelId="{27C36765-1BA9-4484-9631-E83A2506D15C}" type="pres">
      <dgm:prSet presAssocID="{CAC2D259-5628-4CB8-9E14-1B7C22649A40}" presName="item3" presStyleLbl="node1" presStyleIdx="2" presStyleCnt="3">
        <dgm:presLayoutVars>
          <dgm:bulletEnabled val="1"/>
        </dgm:presLayoutVars>
      </dgm:prSet>
      <dgm:spPr/>
    </dgm:pt>
    <dgm:pt modelId="{F9503DF4-6454-4B67-BCDC-B0A5A11D3CED}" type="pres">
      <dgm:prSet presAssocID="{FCB72D31-10A6-4C6B-B130-755C89CBC679}" presName="funnel" presStyleLbl="trAlignAcc1" presStyleIdx="0" presStyleCnt="1"/>
      <dgm:spPr/>
    </dgm:pt>
  </dgm:ptLst>
  <dgm:cxnLst>
    <dgm:cxn modelId="{C25FBB01-8B0D-4B23-AE56-C2376A6A0FA1}" type="presOf" srcId="{FCB72D31-10A6-4C6B-B130-755C89CBC679}" destId="{2FF15995-A0D6-44C8-9EBD-0EB00B221BA3}" srcOrd="0" destOrd="0" presId="urn:microsoft.com/office/officeart/2005/8/layout/funnel1"/>
    <dgm:cxn modelId="{B960E998-D895-4F2C-B356-1228420EC863}" type="presOf" srcId="{CAC2D259-5628-4CB8-9E14-1B7C22649A40}" destId="{6871DF3A-ECDA-4B17-87B5-13B6B59A0F39}" srcOrd="0" destOrd="0" presId="urn:microsoft.com/office/officeart/2005/8/layout/funnel1"/>
    <dgm:cxn modelId="{08D07901-40C7-4056-9656-9963B747B43D}" srcId="{FCB72D31-10A6-4C6B-B130-755C89CBC679}" destId="{4BB0C721-FB80-492C-8149-D3D574706C43}" srcOrd="1" destOrd="0" parTransId="{910800DA-079C-46ED-A94C-5F006D621CD2}" sibTransId="{97A222E4-80CE-40C5-8D13-310622A4AD94}"/>
    <dgm:cxn modelId="{8A9747B4-96F8-4A26-ABA8-E0560A2D4D9A}" type="presOf" srcId="{4BB0C721-FB80-492C-8149-D3D574706C43}" destId="{2A9BB1D3-6401-4F01-93E9-62A05A2C1EAF}" srcOrd="0" destOrd="0" presId="urn:microsoft.com/office/officeart/2005/8/layout/funnel1"/>
    <dgm:cxn modelId="{4A68C295-C5E5-461A-B7E9-35A458BE778E}" type="presOf" srcId="{E0ED259C-07E8-41EB-A53E-CFE16B0D6BC2}" destId="{27C36765-1BA9-4484-9631-E83A2506D15C}" srcOrd="0" destOrd="0" presId="urn:microsoft.com/office/officeart/2005/8/layout/funnel1"/>
    <dgm:cxn modelId="{B154EECB-E8E6-4EF3-B84A-EBDC0AC9EDA0}" srcId="{FCB72D31-10A6-4C6B-B130-755C89CBC679}" destId="{E0ED259C-07E8-41EB-A53E-CFE16B0D6BC2}" srcOrd="0" destOrd="0" parTransId="{3DBF810F-EB47-49D4-A9C8-35A74AC55CA9}" sibTransId="{0422A3E8-A923-48DD-95FE-7249086EBF41}"/>
    <dgm:cxn modelId="{731C2481-E643-4FE9-939D-BFB7C4427EB9}" srcId="{FCB72D31-10A6-4C6B-B130-755C89CBC679}" destId="{CAC2D259-5628-4CB8-9E14-1B7C22649A40}" srcOrd="3" destOrd="0" parTransId="{BEA88952-F0A6-4755-8D6E-246DF64C1D68}" sibTransId="{DBDA9E86-5236-495E-862D-4D1C5FB6837F}"/>
    <dgm:cxn modelId="{0B2E1B9F-2DE9-412A-B435-28A9E38DC1CF}" srcId="{FCB72D31-10A6-4C6B-B130-755C89CBC679}" destId="{F7E34909-DA82-44C7-A824-CF661FEFC594}" srcOrd="2" destOrd="0" parTransId="{647BE4A6-287C-4B1E-B687-76A74F7421BE}" sibTransId="{7B835766-3D71-4AA7-B2DE-073A3382737D}"/>
    <dgm:cxn modelId="{7C38D569-4F75-4D95-8A25-1819292855F4}" type="presOf" srcId="{F7E34909-DA82-44C7-A824-CF661FEFC594}" destId="{AA4512AE-0E0F-4F76-A0FD-B462DE094B03}" srcOrd="0" destOrd="0" presId="urn:microsoft.com/office/officeart/2005/8/layout/funnel1"/>
    <dgm:cxn modelId="{ED43F34A-9468-4A0A-AE73-5B38C62B8CE7}" type="presParOf" srcId="{2FF15995-A0D6-44C8-9EBD-0EB00B221BA3}" destId="{CD81399A-47E8-4548-90DE-059DE634A296}" srcOrd="0" destOrd="0" presId="urn:microsoft.com/office/officeart/2005/8/layout/funnel1"/>
    <dgm:cxn modelId="{A5851DA1-1967-4DD1-AF7B-35C08FA7A449}" type="presParOf" srcId="{2FF15995-A0D6-44C8-9EBD-0EB00B221BA3}" destId="{342526EA-0370-482F-93E0-ED1E9826BA07}" srcOrd="1" destOrd="0" presId="urn:microsoft.com/office/officeart/2005/8/layout/funnel1"/>
    <dgm:cxn modelId="{A00C33FD-A32A-4B70-B4BC-D742D97BF8F0}" type="presParOf" srcId="{2FF15995-A0D6-44C8-9EBD-0EB00B221BA3}" destId="{6871DF3A-ECDA-4B17-87B5-13B6B59A0F39}" srcOrd="2" destOrd="0" presId="urn:microsoft.com/office/officeart/2005/8/layout/funnel1"/>
    <dgm:cxn modelId="{775290A7-C162-4B94-BD08-F6E828F38C7B}" type="presParOf" srcId="{2FF15995-A0D6-44C8-9EBD-0EB00B221BA3}" destId="{AA4512AE-0E0F-4F76-A0FD-B462DE094B03}" srcOrd="3" destOrd="0" presId="urn:microsoft.com/office/officeart/2005/8/layout/funnel1"/>
    <dgm:cxn modelId="{32643035-680D-4BE7-A000-2DAFE229DA96}" type="presParOf" srcId="{2FF15995-A0D6-44C8-9EBD-0EB00B221BA3}" destId="{2A9BB1D3-6401-4F01-93E9-62A05A2C1EAF}" srcOrd="4" destOrd="0" presId="urn:microsoft.com/office/officeart/2005/8/layout/funnel1"/>
    <dgm:cxn modelId="{586D823E-CC01-4184-9A15-B098E540CE04}" type="presParOf" srcId="{2FF15995-A0D6-44C8-9EBD-0EB00B221BA3}" destId="{27C36765-1BA9-4484-9631-E83A2506D15C}" srcOrd="5" destOrd="0" presId="urn:microsoft.com/office/officeart/2005/8/layout/funnel1"/>
    <dgm:cxn modelId="{55D06CF7-4FFB-4D0A-A345-26407E57D467}" type="presParOf" srcId="{2FF15995-A0D6-44C8-9EBD-0EB00B221BA3}" destId="{F9503DF4-6454-4B67-BCDC-B0A5A11D3CED}" srcOrd="6" destOrd="0" presId="urn:microsoft.com/office/officeart/2005/8/layout/funne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AB96B-F91E-4746-AE75-644E556DAFC9}" type="doc">
      <dgm:prSet loTypeId="urn:microsoft.com/office/officeart/2005/8/layout/chevron1" loCatId="process" qsTypeId="urn:microsoft.com/office/officeart/2005/8/quickstyle/simple1" qsCatId="simple" csTypeId="urn:microsoft.com/office/officeart/2005/8/colors/colorful4" csCatId="colorful" phldr="1"/>
      <dgm:spPr/>
    </dgm:pt>
    <dgm:pt modelId="{906874DA-7CA5-4D92-91D4-E9824CE6A5C4}">
      <dgm:prSet phldrT="[Text]"/>
      <dgm:spPr/>
      <dgm:t>
        <a:bodyPr/>
        <a:lstStyle/>
        <a:p>
          <a:r>
            <a:rPr lang="en-US" dirty="0"/>
            <a:t>Ingestion</a:t>
          </a:r>
        </a:p>
        <a:p>
          <a:r>
            <a:rPr lang="en-US" dirty="0" err="1"/>
            <a:t>MySQL</a:t>
          </a:r>
          <a:r>
            <a:rPr lang="en-US" dirty="0"/>
            <a:t> -&gt; </a:t>
          </a:r>
          <a:r>
            <a:rPr lang="en-US" dirty="0" err="1"/>
            <a:t>Sqoop</a:t>
          </a:r>
          <a:r>
            <a:rPr lang="en-US" dirty="0"/>
            <a:t> -&gt; HDFS</a:t>
          </a:r>
        </a:p>
      </dgm:t>
    </dgm:pt>
    <dgm:pt modelId="{CFB87E3A-C88E-4D54-8A4D-E78F6E1F50A8}" type="parTrans" cxnId="{44615D8E-AAB2-41F6-9294-75E0EC9C0759}">
      <dgm:prSet/>
      <dgm:spPr/>
      <dgm:t>
        <a:bodyPr/>
        <a:lstStyle/>
        <a:p>
          <a:endParaRPr lang="en-US"/>
        </a:p>
      </dgm:t>
    </dgm:pt>
    <dgm:pt modelId="{FF988FC5-A302-4F5C-954B-07A388FCBECF}" type="sibTrans" cxnId="{44615D8E-AAB2-41F6-9294-75E0EC9C0759}">
      <dgm:prSet/>
      <dgm:spPr/>
      <dgm:t>
        <a:bodyPr/>
        <a:lstStyle/>
        <a:p>
          <a:endParaRPr lang="en-US"/>
        </a:p>
      </dgm:t>
    </dgm:pt>
    <dgm:pt modelId="{EACC320F-902E-400A-BA81-FAE9462EC2D7}">
      <dgm:prSet phldrT="[Text]"/>
      <dgm:spPr/>
      <dgm:t>
        <a:bodyPr/>
        <a:lstStyle/>
        <a:p>
          <a:r>
            <a:rPr lang="en-US" dirty="0"/>
            <a:t>Extract Load Transform </a:t>
          </a:r>
        </a:p>
        <a:p>
          <a:r>
            <a:rPr lang="en-US" dirty="0"/>
            <a:t>PIG</a:t>
          </a:r>
        </a:p>
      </dgm:t>
    </dgm:pt>
    <dgm:pt modelId="{ADA10204-73FF-42BD-B4B5-01A693AEFCC1}" type="parTrans" cxnId="{2CFBB6D5-12A9-4448-9CAE-F923CBA0D139}">
      <dgm:prSet/>
      <dgm:spPr/>
      <dgm:t>
        <a:bodyPr/>
        <a:lstStyle/>
        <a:p>
          <a:endParaRPr lang="en-US"/>
        </a:p>
      </dgm:t>
    </dgm:pt>
    <dgm:pt modelId="{33414A4F-87B4-4730-BF06-6D282564DD2E}" type="sibTrans" cxnId="{2CFBB6D5-12A9-4448-9CAE-F923CBA0D139}">
      <dgm:prSet/>
      <dgm:spPr/>
      <dgm:t>
        <a:bodyPr/>
        <a:lstStyle/>
        <a:p>
          <a:endParaRPr lang="en-US"/>
        </a:p>
      </dgm:t>
    </dgm:pt>
    <dgm:pt modelId="{4D070578-09A7-40C6-B48A-CDD4CF24EFCA}">
      <dgm:prSet phldrT="[Text]"/>
      <dgm:spPr/>
      <dgm:t>
        <a:bodyPr/>
        <a:lstStyle/>
        <a:p>
          <a:r>
            <a:rPr lang="en-US" dirty="0"/>
            <a:t>Storage</a:t>
          </a:r>
        </a:p>
        <a:p>
          <a:r>
            <a:rPr lang="en-US" dirty="0" err="1"/>
            <a:t>Hbase</a:t>
          </a:r>
          <a:r>
            <a:rPr lang="en-US" dirty="0"/>
            <a:t> </a:t>
          </a:r>
          <a:r>
            <a:rPr lang="en-US" dirty="0" err="1"/>
            <a:t>NoSQL</a:t>
          </a:r>
          <a:endParaRPr lang="en-US" dirty="0"/>
        </a:p>
      </dgm:t>
    </dgm:pt>
    <dgm:pt modelId="{979022FB-83E4-4D9A-8BCC-E2A28966C5F3}" type="parTrans" cxnId="{347D440B-C56F-410F-A504-772A841C13B2}">
      <dgm:prSet/>
      <dgm:spPr/>
      <dgm:t>
        <a:bodyPr/>
        <a:lstStyle/>
        <a:p>
          <a:endParaRPr lang="en-US"/>
        </a:p>
      </dgm:t>
    </dgm:pt>
    <dgm:pt modelId="{5D13E407-9967-4594-A69F-9D223C6D0B31}" type="sibTrans" cxnId="{347D440B-C56F-410F-A504-772A841C13B2}">
      <dgm:prSet/>
      <dgm:spPr/>
      <dgm:t>
        <a:bodyPr/>
        <a:lstStyle/>
        <a:p>
          <a:endParaRPr lang="en-US"/>
        </a:p>
      </dgm:t>
    </dgm:pt>
    <dgm:pt modelId="{A9C3AA1D-D4C1-4D6E-87BE-DD54EEBA42E7}">
      <dgm:prSet phldrT="[Text]"/>
      <dgm:spPr/>
      <dgm:t>
        <a:bodyPr/>
        <a:lstStyle/>
        <a:p>
          <a:r>
            <a:rPr lang="en-US" dirty="0"/>
            <a:t>Access to Users</a:t>
          </a:r>
          <a:br>
            <a:rPr lang="en-US" dirty="0"/>
          </a:br>
          <a:r>
            <a:rPr lang="en-US" dirty="0"/>
            <a:t>Hive</a:t>
          </a:r>
        </a:p>
      </dgm:t>
    </dgm:pt>
    <dgm:pt modelId="{2A6BEF8A-3934-45DB-AB78-E1A09B228335}" type="parTrans" cxnId="{E461B116-8E20-405C-BF82-071C36C33906}">
      <dgm:prSet/>
      <dgm:spPr/>
      <dgm:t>
        <a:bodyPr/>
        <a:lstStyle/>
        <a:p>
          <a:endParaRPr lang="en-US"/>
        </a:p>
      </dgm:t>
    </dgm:pt>
    <dgm:pt modelId="{6D0BB152-C101-4979-9CD4-0417164CD025}" type="sibTrans" cxnId="{E461B116-8E20-405C-BF82-071C36C33906}">
      <dgm:prSet/>
      <dgm:spPr/>
      <dgm:t>
        <a:bodyPr/>
        <a:lstStyle/>
        <a:p>
          <a:endParaRPr lang="en-US"/>
        </a:p>
      </dgm:t>
    </dgm:pt>
    <dgm:pt modelId="{AC1950EF-260E-4262-813A-9E3F8EE15E00}" type="pres">
      <dgm:prSet presAssocID="{B02AB96B-F91E-4746-AE75-644E556DAFC9}" presName="Name0" presStyleCnt="0">
        <dgm:presLayoutVars>
          <dgm:dir/>
          <dgm:animLvl val="lvl"/>
          <dgm:resizeHandles val="exact"/>
        </dgm:presLayoutVars>
      </dgm:prSet>
      <dgm:spPr/>
    </dgm:pt>
    <dgm:pt modelId="{676D3C6A-F0C6-4F71-9B99-AD35027F1E42}" type="pres">
      <dgm:prSet presAssocID="{906874DA-7CA5-4D92-91D4-E9824CE6A5C4}" presName="parTxOnly" presStyleLbl="node1" presStyleIdx="0" presStyleCnt="4" custScaleX="146931" custLinFactNeighborX="-629" custLinFactNeighborY="4513">
        <dgm:presLayoutVars>
          <dgm:chMax val="0"/>
          <dgm:chPref val="0"/>
          <dgm:bulletEnabled val="1"/>
        </dgm:presLayoutVars>
      </dgm:prSet>
      <dgm:spPr/>
    </dgm:pt>
    <dgm:pt modelId="{F7231F25-4102-41BC-BE33-27763E7EE246}" type="pres">
      <dgm:prSet presAssocID="{FF988FC5-A302-4F5C-954B-07A388FCBECF}" presName="parTxOnlySpace" presStyleCnt="0"/>
      <dgm:spPr/>
    </dgm:pt>
    <dgm:pt modelId="{558658CA-577A-45ED-B6C6-089AB67D74DD}" type="pres">
      <dgm:prSet presAssocID="{EACC320F-902E-400A-BA81-FAE9462EC2D7}" presName="parTxOnly" presStyleLbl="node1" presStyleIdx="1" presStyleCnt="4">
        <dgm:presLayoutVars>
          <dgm:chMax val="0"/>
          <dgm:chPref val="0"/>
          <dgm:bulletEnabled val="1"/>
        </dgm:presLayoutVars>
      </dgm:prSet>
      <dgm:spPr/>
    </dgm:pt>
    <dgm:pt modelId="{531A940E-12F3-4E82-8B9E-F3FD20C576B7}" type="pres">
      <dgm:prSet presAssocID="{33414A4F-87B4-4730-BF06-6D282564DD2E}" presName="parTxOnlySpace" presStyleCnt="0"/>
      <dgm:spPr/>
    </dgm:pt>
    <dgm:pt modelId="{9657B0E6-158E-4C83-A812-774C0FB33441}" type="pres">
      <dgm:prSet presAssocID="{4D070578-09A7-40C6-B48A-CDD4CF24EFCA}" presName="parTxOnly" presStyleLbl="node1" presStyleIdx="2" presStyleCnt="4">
        <dgm:presLayoutVars>
          <dgm:chMax val="0"/>
          <dgm:chPref val="0"/>
          <dgm:bulletEnabled val="1"/>
        </dgm:presLayoutVars>
      </dgm:prSet>
      <dgm:spPr/>
    </dgm:pt>
    <dgm:pt modelId="{ADF83540-8437-4685-B96B-F0CEBEF2D2A1}" type="pres">
      <dgm:prSet presAssocID="{5D13E407-9967-4594-A69F-9D223C6D0B31}" presName="parTxOnlySpace" presStyleCnt="0"/>
      <dgm:spPr/>
    </dgm:pt>
    <dgm:pt modelId="{1D594C6D-36D6-4838-9252-B1FF59FE11A7}" type="pres">
      <dgm:prSet presAssocID="{A9C3AA1D-D4C1-4D6E-87BE-DD54EEBA42E7}" presName="parTxOnly" presStyleLbl="node1" presStyleIdx="3" presStyleCnt="4">
        <dgm:presLayoutVars>
          <dgm:chMax val="0"/>
          <dgm:chPref val="0"/>
          <dgm:bulletEnabled val="1"/>
        </dgm:presLayoutVars>
      </dgm:prSet>
      <dgm:spPr/>
    </dgm:pt>
  </dgm:ptLst>
  <dgm:cxnLst>
    <dgm:cxn modelId="{E461B116-8E20-405C-BF82-071C36C33906}" srcId="{B02AB96B-F91E-4746-AE75-644E556DAFC9}" destId="{A9C3AA1D-D4C1-4D6E-87BE-DD54EEBA42E7}" srcOrd="3" destOrd="0" parTransId="{2A6BEF8A-3934-45DB-AB78-E1A09B228335}" sibTransId="{6D0BB152-C101-4979-9CD4-0417164CD025}"/>
    <dgm:cxn modelId="{1011A8BC-491A-430B-A1BD-07B3041EE2F4}" type="presOf" srcId="{B02AB96B-F91E-4746-AE75-644E556DAFC9}" destId="{AC1950EF-260E-4262-813A-9E3F8EE15E00}" srcOrd="0" destOrd="0" presId="urn:microsoft.com/office/officeart/2005/8/layout/chevron1"/>
    <dgm:cxn modelId="{347D440B-C56F-410F-A504-772A841C13B2}" srcId="{B02AB96B-F91E-4746-AE75-644E556DAFC9}" destId="{4D070578-09A7-40C6-B48A-CDD4CF24EFCA}" srcOrd="2" destOrd="0" parTransId="{979022FB-83E4-4D9A-8BCC-E2A28966C5F3}" sibTransId="{5D13E407-9967-4594-A69F-9D223C6D0B31}"/>
    <dgm:cxn modelId="{029E1CBF-73B5-40DD-BEC3-19A74C860E74}" type="presOf" srcId="{4D070578-09A7-40C6-B48A-CDD4CF24EFCA}" destId="{9657B0E6-158E-4C83-A812-774C0FB33441}" srcOrd="0" destOrd="0" presId="urn:microsoft.com/office/officeart/2005/8/layout/chevron1"/>
    <dgm:cxn modelId="{44615D8E-AAB2-41F6-9294-75E0EC9C0759}" srcId="{B02AB96B-F91E-4746-AE75-644E556DAFC9}" destId="{906874DA-7CA5-4D92-91D4-E9824CE6A5C4}" srcOrd="0" destOrd="0" parTransId="{CFB87E3A-C88E-4D54-8A4D-E78F6E1F50A8}" sibTransId="{FF988FC5-A302-4F5C-954B-07A388FCBECF}"/>
    <dgm:cxn modelId="{4537C894-1672-4C79-A1FB-B028310C03F8}" type="presOf" srcId="{906874DA-7CA5-4D92-91D4-E9824CE6A5C4}" destId="{676D3C6A-F0C6-4F71-9B99-AD35027F1E42}" srcOrd="0" destOrd="0" presId="urn:microsoft.com/office/officeart/2005/8/layout/chevron1"/>
    <dgm:cxn modelId="{2CFBB6D5-12A9-4448-9CAE-F923CBA0D139}" srcId="{B02AB96B-F91E-4746-AE75-644E556DAFC9}" destId="{EACC320F-902E-400A-BA81-FAE9462EC2D7}" srcOrd="1" destOrd="0" parTransId="{ADA10204-73FF-42BD-B4B5-01A693AEFCC1}" sibTransId="{33414A4F-87B4-4730-BF06-6D282564DD2E}"/>
    <dgm:cxn modelId="{0143E411-E2B8-498B-8857-9E5C67DD6E00}" type="presOf" srcId="{A9C3AA1D-D4C1-4D6E-87BE-DD54EEBA42E7}" destId="{1D594C6D-36D6-4838-9252-B1FF59FE11A7}" srcOrd="0" destOrd="0" presId="urn:microsoft.com/office/officeart/2005/8/layout/chevron1"/>
    <dgm:cxn modelId="{DC12742E-2B1D-408D-B99A-35DE5D23D20D}" type="presOf" srcId="{EACC320F-902E-400A-BA81-FAE9462EC2D7}" destId="{558658CA-577A-45ED-B6C6-089AB67D74DD}" srcOrd="0" destOrd="0" presId="urn:microsoft.com/office/officeart/2005/8/layout/chevron1"/>
    <dgm:cxn modelId="{703379D2-3A1F-4682-8233-A51F1E070AD3}" type="presParOf" srcId="{AC1950EF-260E-4262-813A-9E3F8EE15E00}" destId="{676D3C6A-F0C6-4F71-9B99-AD35027F1E42}" srcOrd="0" destOrd="0" presId="urn:microsoft.com/office/officeart/2005/8/layout/chevron1"/>
    <dgm:cxn modelId="{D7D1CA07-6E3D-464F-963D-475C9DFB888A}" type="presParOf" srcId="{AC1950EF-260E-4262-813A-9E3F8EE15E00}" destId="{F7231F25-4102-41BC-BE33-27763E7EE246}" srcOrd="1" destOrd="0" presId="urn:microsoft.com/office/officeart/2005/8/layout/chevron1"/>
    <dgm:cxn modelId="{D37CD645-11A4-49BC-A0FC-6A883BA9A046}" type="presParOf" srcId="{AC1950EF-260E-4262-813A-9E3F8EE15E00}" destId="{558658CA-577A-45ED-B6C6-089AB67D74DD}" srcOrd="2" destOrd="0" presId="urn:microsoft.com/office/officeart/2005/8/layout/chevron1"/>
    <dgm:cxn modelId="{0CC21657-EBE8-4AEC-A42F-3861B02C7A70}" type="presParOf" srcId="{AC1950EF-260E-4262-813A-9E3F8EE15E00}" destId="{531A940E-12F3-4E82-8B9E-F3FD20C576B7}" srcOrd="3" destOrd="0" presId="urn:microsoft.com/office/officeart/2005/8/layout/chevron1"/>
    <dgm:cxn modelId="{AF3ABA72-50E0-48F3-8C1F-BF55698D1CC0}" type="presParOf" srcId="{AC1950EF-260E-4262-813A-9E3F8EE15E00}" destId="{9657B0E6-158E-4C83-A812-774C0FB33441}" srcOrd="4" destOrd="0" presId="urn:microsoft.com/office/officeart/2005/8/layout/chevron1"/>
    <dgm:cxn modelId="{700CB7A0-A14F-4E74-9462-1E11082460A8}" type="presParOf" srcId="{AC1950EF-260E-4262-813A-9E3F8EE15E00}" destId="{ADF83540-8437-4685-B96B-F0CEBEF2D2A1}" srcOrd="5" destOrd="0" presId="urn:microsoft.com/office/officeart/2005/8/layout/chevron1"/>
    <dgm:cxn modelId="{42A49C20-2457-40E9-9CB3-7CC52904257F}" type="presParOf" srcId="{AC1950EF-260E-4262-813A-9E3F8EE15E00}" destId="{1D594C6D-36D6-4838-9252-B1FF59FE11A7}" srcOrd="6"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92EEA-A17C-4548-9D8A-8988CF53011E}">
      <dsp:nvSpPr>
        <dsp:cNvPr id="0" name=""/>
        <dsp:cNvSpPr/>
      </dsp:nvSpPr>
      <dsp:spPr>
        <a:xfrm>
          <a:off x="0" y="17472"/>
          <a:ext cx="3467100" cy="381792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DC4E7-BD6E-4DF0-A788-D8C431DE4CAD}">
      <dsp:nvSpPr>
        <dsp:cNvPr id="0" name=""/>
        <dsp:cNvSpPr/>
      </dsp:nvSpPr>
      <dsp:spPr>
        <a:xfrm>
          <a:off x="440321" y="2329851"/>
          <a:ext cx="90144" cy="9014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961D6-48E5-4553-9E9A-C83646D169ED}">
      <dsp:nvSpPr>
        <dsp:cNvPr id="0" name=""/>
        <dsp:cNvSpPr/>
      </dsp:nvSpPr>
      <dsp:spPr>
        <a:xfrm>
          <a:off x="485394" y="2374923"/>
          <a:ext cx="807834" cy="626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7766"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Load</a:t>
          </a:r>
        </a:p>
      </dsp:txBody>
      <dsp:txXfrm>
        <a:off x="485394" y="2374923"/>
        <a:ext cx="807834" cy="626244"/>
      </dsp:txXfrm>
    </dsp:sp>
    <dsp:sp modelId="{3F7C67D6-C30F-40D3-BAAD-D86795743FBD}">
      <dsp:nvSpPr>
        <dsp:cNvPr id="0" name=""/>
        <dsp:cNvSpPr/>
      </dsp:nvSpPr>
      <dsp:spPr>
        <a:xfrm>
          <a:off x="1236021" y="1740877"/>
          <a:ext cx="162953" cy="16295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BB23BD-2804-4871-99AE-597C7697B0FF}">
      <dsp:nvSpPr>
        <dsp:cNvPr id="0" name=""/>
        <dsp:cNvSpPr/>
      </dsp:nvSpPr>
      <dsp:spPr>
        <a:xfrm>
          <a:off x="1317498" y="1822354"/>
          <a:ext cx="832104" cy="1178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46"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Transform</a:t>
          </a:r>
        </a:p>
      </dsp:txBody>
      <dsp:txXfrm>
        <a:off x="1317498" y="1822354"/>
        <a:ext cx="832104" cy="1178814"/>
      </dsp:txXfrm>
    </dsp:sp>
    <dsp:sp modelId="{50DC2A3A-E425-4FB5-930C-5545BB90FA1F}">
      <dsp:nvSpPr>
        <dsp:cNvPr id="0" name=""/>
        <dsp:cNvSpPr/>
      </dsp:nvSpPr>
      <dsp:spPr>
        <a:xfrm>
          <a:off x="2192940" y="1382466"/>
          <a:ext cx="225361" cy="22536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8D0D58-0793-449F-9102-AF9D8B3C4F60}">
      <dsp:nvSpPr>
        <dsp:cNvPr id="0" name=""/>
        <dsp:cNvSpPr/>
      </dsp:nvSpPr>
      <dsp:spPr>
        <a:xfrm>
          <a:off x="2305621" y="1495147"/>
          <a:ext cx="832104" cy="1506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14" tIns="0" rIns="0" bIns="0" numCol="1" spcCol="1270" anchor="t" anchorCtr="0">
          <a:noAutofit/>
        </a:bodyPr>
        <a:lstStyle/>
        <a:p>
          <a:pPr marL="0" lvl="0" indent="0" algn="l" defTabSz="622300">
            <a:lnSpc>
              <a:spcPct val="90000"/>
            </a:lnSpc>
            <a:spcBef>
              <a:spcPct val="0"/>
            </a:spcBef>
            <a:spcAft>
              <a:spcPct val="35000"/>
            </a:spcAft>
            <a:buNone/>
          </a:pPr>
          <a:r>
            <a:rPr lang="en-US" sz="1400" kern="1200" dirty="0"/>
            <a:t>Store</a:t>
          </a:r>
        </a:p>
      </dsp:txBody>
      <dsp:txXfrm>
        <a:off x="2305621" y="1495147"/>
        <a:ext cx="832104" cy="15060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1399A-47E8-4548-90DE-059DE634A296}">
      <dsp:nvSpPr>
        <dsp:cNvPr id="0" name=""/>
        <dsp:cNvSpPr/>
      </dsp:nvSpPr>
      <dsp:spPr>
        <a:xfrm>
          <a:off x="789749" y="119697"/>
          <a:ext cx="2375535" cy="824992"/>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526EA-0370-482F-93E0-ED1E9826BA07}">
      <dsp:nvSpPr>
        <dsp:cNvPr id="0" name=""/>
        <dsp:cNvSpPr/>
      </dsp:nvSpPr>
      <dsp:spPr>
        <a:xfrm>
          <a:off x="1751012" y="2139823"/>
          <a:ext cx="460375" cy="29464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1DF3A-ECDA-4B17-87B5-13B6B59A0F39}">
      <dsp:nvSpPr>
        <dsp:cNvPr id="0" name=""/>
        <dsp:cNvSpPr/>
      </dsp:nvSpPr>
      <dsp:spPr>
        <a:xfrm>
          <a:off x="876300" y="2375535"/>
          <a:ext cx="2209800" cy="552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Data Sources</a:t>
          </a:r>
        </a:p>
      </dsp:txBody>
      <dsp:txXfrm>
        <a:off x="876300" y="2375535"/>
        <a:ext cx="2209800" cy="552450"/>
      </dsp:txXfrm>
    </dsp:sp>
    <dsp:sp modelId="{AA4512AE-0E0F-4F76-A0FD-B462DE094B03}">
      <dsp:nvSpPr>
        <dsp:cNvPr id="0" name=""/>
        <dsp:cNvSpPr/>
      </dsp:nvSpPr>
      <dsp:spPr>
        <a:xfrm>
          <a:off x="1653412" y="1008405"/>
          <a:ext cx="828675" cy="828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Loan, current, deposit</a:t>
          </a:r>
        </a:p>
      </dsp:txBody>
      <dsp:txXfrm>
        <a:off x="1774769" y="1129762"/>
        <a:ext cx="585961" cy="585961"/>
      </dsp:txXfrm>
    </dsp:sp>
    <dsp:sp modelId="{2A9BB1D3-6401-4F01-93E9-62A05A2C1EAF}">
      <dsp:nvSpPr>
        <dsp:cNvPr id="0" name=""/>
        <dsp:cNvSpPr/>
      </dsp:nvSpPr>
      <dsp:spPr>
        <a:xfrm>
          <a:off x="1060449" y="386715"/>
          <a:ext cx="828675" cy="828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Credit, debit Card </a:t>
          </a:r>
          <a:r>
            <a:rPr lang="en-US" sz="700" kern="1200" dirty="0" err="1"/>
            <a:t>trx</a:t>
          </a:r>
          <a:endParaRPr lang="en-US" sz="700" kern="1200" dirty="0"/>
        </a:p>
      </dsp:txBody>
      <dsp:txXfrm>
        <a:off x="1181806" y="508072"/>
        <a:ext cx="585961" cy="585961"/>
      </dsp:txXfrm>
    </dsp:sp>
    <dsp:sp modelId="{27C36765-1BA9-4484-9631-E83A2506D15C}">
      <dsp:nvSpPr>
        <dsp:cNvPr id="0" name=""/>
        <dsp:cNvSpPr/>
      </dsp:nvSpPr>
      <dsp:spPr>
        <a:xfrm>
          <a:off x="1907540" y="186359"/>
          <a:ext cx="828675" cy="82867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Demographics</a:t>
          </a:r>
        </a:p>
      </dsp:txBody>
      <dsp:txXfrm>
        <a:off x="2028897" y="307716"/>
        <a:ext cx="585961" cy="585961"/>
      </dsp:txXfrm>
    </dsp:sp>
    <dsp:sp modelId="{F9503DF4-6454-4B67-BCDC-B0A5A11D3CED}">
      <dsp:nvSpPr>
        <dsp:cNvPr id="0" name=""/>
        <dsp:cNvSpPr/>
      </dsp:nvSpPr>
      <dsp:spPr>
        <a:xfrm>
          <a:off x="692149" y="18415"/>
          <a:ext cx="2578100" cy="2062480"/>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D3C6A-F0C6-4F71-9B99-AD35027F1E42}">
      <dsp:nvSpPr>
        <dsp:cNvPr id="0" name=""/>
        <dsp:cNvSpPr/>
      </dsp:nvSpPr>
      <dsp:spPr>
        <a:xfrm>
          <a:off x="607" y="40630"/>
          <a:ext cx="3489500" cy="949969"/>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Ingestion</a:t>
          </a:r>
        </a:p>
        <a:p>
          <a:pPr marL="0" lvl="0" indent="0" algn="ctr" defTabSz="844550">
            <a:lnSpc>
              <a:spcPct val="90000"/>
            </a:lnSpc>
            <a:spcBef>
              <a:spcPct val="0"/>
            </a:spcBef>
            <a:spcAft>
              <a:spcPct val="35000"/>
            </a:spcAft>
            <a:buNone/>
          </a:pPr>
          <a:r>
            <a:rPr lang="en-US" sz="1900" kern="1200" dirty="0" err="1"/>
            <a:t>MySQL</a:t>
          </a:r>
          <a:r>
            <a:rPr lang="en-US" sz="1900" kern="1200" dirty="0"/>
            <a:t> -&gt; </a:t>
          </a:r>
          <a:r>
            <a:rPr lang="en-US" sz="1900" kern="1200" dirty="0" err="1"/>
            <a:t>Sqoop</a:t>
          </a:r>
          <a:r>
            <a:rPr lang="en-US" sz="1900" kern="1200" dirty="0"/>
            <a:t> -&gt; HDFS</a:t>
          </a:r>
        </a:p>
      </dsp:txBody>
      <dsp:txXfrm>
        <a:off x="475592" y="40630"/>
        <a:ext cx="2539531" cy="949969"/>
      </dsp:txXfrm>
    </dsp:sp>
    <dsp:sp modelId="{558658CA-577A-45ED-B6C6-089AB67D74DD}">
      <dsp:nvSpPr>
        <dsp:cNvPr id="0" name=""/>
        <dsp:cNvSpPr/>
      </dsp:nvSpPr>
      <dsp:spPr>
        <a:xfrm>
          <a:off x="3254109" y="20315"/>
          <a:ext cx="2374924" cy="949969"/>
        </a:xfrm>
        <a:prstGeom prst="chevron">
          <a:avLst/>
        </a:prstGeom>
        <a:solidFill>
          <a:schemeClr val="accent4">
            <a:hueOff val="0"/>
            <a:satOff val="0"/>
            <a:lumOff val="-49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Extract Load Transform </a:t>
          </a:r>
        </a:p>
        <a:p>
          <a:pPr marL="0" lvl="0" indent="0" algn="ctr" defTabSz="844550">
            <a:lnSpc>
              <a:spcPct val="90000"/>
            </a:lnSpc>
            <a:spcBef>
              <a:spcPct val="0"/>
            </a:spcBef>
            <a:spcAft>
              <a:spcPct val="35000"/>
            </a:spcAft>
            <a:buNone/>
          </a:pPr>
          <a:r>
            <a:rPr lang="en-US" sz="1900" kern="1200" dirty="0"/>
            <a:t>PIG</a:t>
          </a:r>
        </a:p>
      </dsp:txBody>
      <dsp:txXfrm>
        <a:off x="3729094" y="20315"/>
        <a:ext cx="1424955" cy="949969"/>
      </dsp:txXfrm>
    </dsp:sp>
    <dsp:sp modelId="{9657B0E6-158E-4C83-A812-774C0FB33441}">
      <dsp:nvSpPr>
        <dsp:cNvPr id="0" name=""/>
        <dsp:cNvSpPr/>
      </dsp:nvSpPr>
      <dsp:spPr>
        <a:xfrm>
          <a:off x="5391541" y="20315"/>
          <a:ext cx="2374924" cy="949969"/>
        </a:xfrm>
        <a:prstGeom prst="chevron">
          <a:avLst/>
        </a:prstGeom>
        <a:solidFill>
          <a:schemeClr val="accent4">
            <a:hueOff val="0"/>
            <a:satOff val="0"/>
            <a:lumOff val="-99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Storage</a:t>
          </a:r>
        </a:p>
        <a:p>
          <a:pPr marL="0" lvl="0" indent="0" algn="ctr" defTabSz="844550">
            <a:lnSpc>
              <a:spcPct val="90000"/>
            </a:lnSpc>
            <a:spcBef>
              <a:spcPct val="0"/>
            </a:spcBef>
            <a:spcAft>
              <a:spcPct val="35000"/>
            </a:spcAft>
            <a:buNone/>
          </a:pPr>
          <a:r>
            <a:rPr lang="en-US" sz="1900" kern="1200" dirty="0" err="1"/>
            <a:t>Hbase</a:t>
          </a:r>
          <a:r>
            <a:rPr lang="en-US" sz="1900" kern="1200" dirty="0"/>
            <a:t> </a:t>
          </a:r>
          <a:r>
            <a:rPr lang="en-US" sz="1900" kern="1200" dirty="0" err="1"/>
            <a:t>NoSQL</a:t>
          </a:r>
          <a:endParaRPr lang="en-US" sz="1900" kern="1200" dirty="0"/>
        </a:p>
      </dsp:txBody>
      <dsp:txXfrm>
        <a:off x="5866526" y="20315"/>
        <a:ext cx="1424955" cy="949969"/>
      </dsp:txXfrm>
    </dsp:sp>
    <dsp:sp modelId="{1D594C6D-36D6-4838-9252-B1FF59FE11A7}">
      <dsp:nvSpPr>
        <dsp:cNvPr id="0" name=""/>
        <dsp:cNvSpPr/>
      </dsp:nvSpPr>
      <dsp:spPr>
        <a:xfrm>
          <a:off x="7528974" y="20315"/>
          <a:ext cx="2374924" cy="949969"/>
        </a:xfrm>
        <a:prstGeom prst="chevron">
          <a:avLst/>
        </a:prstGeom>
        <a:solidFill>
          <a:schemeClr val="accent4">
            <a:hueOff val="0"/>
            <a:satOff val="0"/>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Access to Users</a:t>
          </a:r>
          <a:br>
            <a:rPr lang="en-US" sz="1900" kern="1200" dirty="0"/>
          </a:br>
          <a:r>
            <a:rPr lang="en-US" sz="1900" kern="1200" dirty="0"/>
            <a:t>Hive</a:t>
          </a:r>
        </a:p>
      </dsp:txBody>
      <dsp:txXfrm>
        <a:off x="8003959" y="20315"/>
        <a:ext cx="1424955" cy="949969"/>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E24B7-BB65-4CD5-AF2E-65720B007E4F}" type="datetimeFigureOut">
              <a:rPr lang="en-US" smtClean="0"/>
              <a:pPr/>
              <a:t>1/29/2017</a:t>
            </a:fld>
            <a:endParaRPr lang="en-US" dirty="0"/>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74F797-D0C9-4CC8-A782-47AF8FE2512F}" type="slidenum">
              <a:rPr lang="en-US" smtClean="0"/>
              <a:pPr/>
              <a:t>‹#›</a:t>
            </a:fld>
            <a:endParaRPr lang="en-US" dirty="0"/>
          </a:p>
        </p:txBody>
      </p:sp>
    </p:spTree>
    <p:extLst>
      <p:ext uri="{BB962C8B-B14F-4D97-AF65-F5344CB8AC3E}">
        <p14:creationId xmlns:p14="http://schemas.microsoft.com/office/powerpoint/2010/main" val="21472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049156" y="3505200"/>
            <a:ext cx="538694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4049156" y="3813048"/>
            <a:ext cx="538694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81001" y="6453536"/>
            <a:ext cx="3352800"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4"/>
          <p:cNvSpPr txBox="1">
            <a:spLocks/>
          </p:cNvSpPr>
          <p:nvPr userDrawn="1"/>
        </p:nvSpPr>
        <p:spPr bwMode="gray">
          <a:xfrm>
            <a:off x="4006952" y="6396335"/>
            <a:ext cx="31369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a:t>
            </a: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www.edupristine.com</a:t>
            </a:r>
            <a:endPar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a:off x="4105428" y="3048000"/>
            <a:ext cx="5334000"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317997" y="3709792"/>
            <a:ext cx="2454278"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0" y="3048000"/>
            <a:ext cx="4190999"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4278585" y="2819400"/>
            <a:ext cx="5168900" cy="566738"/>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2"/>
                </a:solidFill>
                <a:effectLst/>
                <a:uLnTx/>
                <a:uFillTx/>
                <a:latin typeface="+mj-lt"/>
                <a:ea typeface="+mj-ea"/>
                <a:cs typeface="+mj-cs"/>
              </a:rPr>
              <a:t>Thank you!</a:t>
            </a:r>
          </a:p>
        </p:txBody>
      </p:sp>
      <p:sp>
        <p:nvSpPr>
          <p:cNvPr id="19" name="Title 1"/>
          <p:cNvSpPr txBox="1">
            <a:spLocks/>
          </p:cNvSpPr>
          <p:nvPr userDrawn="1"/>
        </p:nvSpPr>
        <p:spPr bwMode="gray">
          <a:xfrm>
            <a:off x="4273822" y="3352800"/>
            <a:ext cx="5168900" cy="381000"/>
          </a:xfrm>
          <a:prstGeom prst="rect">
            <a:avLst/>
          </a:prstGeom>
        </p:spPr>
        <p:txBody>
          <a:bodyPr vert="horz" lIns="45720" tIns="45720" rIns="45720" bIns="45720" rtlCol="0" anchor="ctr" anchorCtr="0">
            <a:normAutofit/>
          </a:bodyPr>
          <a:lstStyle>
            <a:lvl1pPr algn="l">
              <a:defRPr sz="2000" b="1"/>
            </a:lvl1pPr>
          </a:lstStyle>
          <a:p>
            <a:pPr marL="0" marR="0" lvl="0" indent="0" algn="l" defTabSz="914400" rtl="0" eaLnBrk="1" fontAlgn="auto" latinLnBrk="0" hangingPunct="1">
              <a:lnSpc>
                <a:spcPts val="2200"/>
              </a:lnSpc>
              <a:spcBef>
                <a:spcPct val="0"/>
              </a:spcBef>
              <a:spcAft>
                <a:spcPts val="0"/>
              </a:spcAft>
              <a:buClrTx/>
              <a:buSzTx/>
              <a:buFontTx/>
              <a:buNone/>
              <a:tabLst/>
              <a:defRPr/>
            </a:pPr>
            <a:r>
              <a:rPr kumimoji="0" lang="en-US" sz="1800" b="1" i="1" u="none" strike="noStrike" kern="1200" cap="none" spc="0" normalizeH="0" baseline="0" noProof="0" dirty="0">
                <a:ln>
                  <a:noFill/>
                </a:ln>
                <a:solidFill>
                  <a:schemeClr val="tx1">
                    <a:lumMod val="50000"/>
                    <a:lumOff val="50000"/>
                  </a:schemeClr>
                </a:solidFill>
                <a:effectLst/>
                <a:uLnTx/>
                <a:uFillTx/>
                <a:latin typeface="+mj-lt"/>
                <a:ea typeface="+mj-ea"/>
                <a:cs typeface="+mj-cs"/>
              </a:rPr>
              <a:t>Contact:</a:t>
            </a:r>
          </a:p>
        </p:txBody>
      </p:sp>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81001" y="6447534"/>
            <a:ext cx="3840480"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4"/>
          <p:cNvSpPr txBox="1">
            <a:spLocks/>
          </p:cNvSpPr>
          <p:nvPr userDrawn="1"/>
        </p:nvSpPr>
        <p:spPr bwMode="gray">
          <a:xfrm>
            <a:off x="4208329" y="6396335"/>
            <a:ext cx="31369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lumMod val="65000"/>
                    <a:lumOff val="35000"/>
                  </a:schemeClr>
                </a:solidFill>
                <a:effectLst/>
                <a:uLnTx/>
                <a:uFillTx/>
                <a:latin typeface="+mn-lt"/>
                <a:ea typeface="+mn-ea"/>
                <a:cs typeface="+mn-cs"/>
              </a:rPr>
              <a:t>© EduPristine </a:t>
            </a:r>
            <a:r>
              <a:rPr kumimoji="0" lang="en-US" sz="12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527875" y="1069754"/>
            <a:ext cx="3347256" cy="2094242"/>
          </a:xfrm>
          <a:prstGeom prst="rect">
            <a:avLst/>
          </a:prstGeom>
          <a:noFill/>
        </p:spPr>
      </p:pic>
      <p:grpSp>
        <p:nvGrpSpPr>
          <p:cNvPr id="14" name="Group 4"/>
          <p:cNvGrpSpPr/>
          <p:nvPr userDrawn="1"/>
        </p:nvGrpSpPr>
        <p:grpSpPr bwMode="gray">
          <a:xfrm rot="10800000" flipH="1" flipV="1">
            <a:off x="4318788" y="3048000"/>
            <a:ext cx="5120640"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4317996" y="5029201"/>
            <a:ext cx="51181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help@edupristine.com</a:t>
            </a:r>
          </a:p>
          <a:p>
            <a:pPr marL="0" marR="0" lvl="0" indent="0" algn="l" defTabSz="914400" rtl="0" eaLnBrk="1" fontAlgn="auto" latinLnBrk="0" hangingPunct="1">
              <a:lnSpc>
                <a:spcPts val="2200"/>
              </a:lnSpc>
              <a:spcBef>
                <a:spcPct val="0"/>
              </a:spcBef>
              <a:spcAft>
                <a:spcPts val="0"/>
              </a:spcAft>
              <a:buClrTx/>
              <a:buSzTx/>
              <a:buFontTx/>
              <a:buNone/>
              <a:tabLst/>
              <a:defRPr/>
            </a:pPr>
            <a:r>
              <a:rPr lang="en-US" sz="1300" b="1" kern="1200" noProof="0" dirty="0">
                <a:solidFill>
                  <a:srgbClr val="376092"/>
                </a:solidFill>
                <a:latin typeface="+mj-lt"/>
                <a:ea typeface="+mj-ea"/>
                <a:cs typeface="+mj-cs"/>
              </a:rPr>
              <a:t>www.edupristine.com</a:t>
            </a:r>
          </a:p>
        </p:txBody>
      </p:sp>
      <p:sp>
        <p:nvSpPr>
          <p:cNvPr id="27" name="TextBox 9"/>
          <p:cNvSpPr txBox="1"/>
          <p:nvPr userDrawn="1"/>
        </p:nvSpPr>
        <p:spPr>
          <a:xfrm>
            <a:off x="5700943" y="2362200"/>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2"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
        <p:nvSpPr>
          <p:cNvPr id="15" name="Text Placeholder 14"/>
          <p:cNvSpPr>
            <a:spLocks noGrp="1"/>
          </p:cNvSpPr>
          <p:nvPr>
            <p:ph type="body" sz="quarter" idx="13"/>
          </p:nvPr>
        </p:nvSpPr>
        <p:spPr>
          <a:xfrm>
            <a:off x="1524" y="2994660"/>
            <a:ext cx="9902952"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533400" y="1092200"/>
            <a:ext cx="8895588"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8" name="Group 7"/>
          <p:cNvGrpSpPr/>
          <p:nvPr userDrawn="1"/>
        </p:nvGrpSpPr>
        <p:grpSpPr bwMode="gray">
          <a:xfrm>
            <a:off x="0" y="762000"/>
            <a:ext cx="9906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533400" y="64008"/>
            <a:ext cx="8098536"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533400" y="1092200"/>
            <a:ext cx="8890063"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533400" y="1092200"/>
            <a:ext cx="89154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906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533400" y="1092200"/>
            <a:ext cx="89154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533400" y="1092200"/>
            <a:ext cx="4337050"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5088834" y="1092200"/>
            <a:ext cx="4334256"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1" name="Group 7"/>
          <p:cNvGrpSpPr/>
          <p:nvPr userDrawn="1"/>
        </p:nvGrpSpPr>
        <p:grpSpPr bwMode="gray">
          <a:xfrm>
            <a:off x="0" y="762000"/>
            <a:ext cx="9906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533400" y="1092200"/>
            <a:ext cx="57150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6400801" y="1092200"/>
            <a:ext cx="3009900"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14" name="Group 7"/>
          <p:cNvGrpSpPr/>
          <p:nvPr userDrawn="1"/>
        </p:nvGrpSpPr>
        <p:grpSpPr bwMode="gray">
          <a:xfrm>
            <a:off x="0" y="762000"/>
            <a:ext cx="9906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33400" y="64008"/>
            <a:ext cx="8098536"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9410700" y="6492875"/>
            <a:ext cx="495300" cy="365125"/>
          </a:xfrm>
        </p:spPr>
        <p:txBody>
          <a:bodyPr/>
          <a:lstStyle/>
          <a:p>
            <a:fld id="{5A0614AE-7DA6-4443-9A06-FA7BD7CD666D}" type="slidenum">
              <a:rPr lang="en-US" smtClean="0"/>
              <a:pPr/>
              <a:t>‹#›</a:t>
            </a:fld>
            <a:endParaRPr lang="en-US" dirty="0"/>
          </a:p>
        </p:txBody>
      </p:sp>
      <p:grpSp>
        <p:nvGrpSpPr>
          <p:cNvPr id="9" name="Group 7"/>
          <p:cNvGrpSpPr/>
          <p:nvPr userDrawn="1"/>
        </p:nvGrpSpPr>
        <p:grpSpPr bwMode="gray">
          <a:xfrm>
            <a:off x="0" y="762000"/>
            <a:ext cx="9906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685187" y="7430"/>
            <a:ext cx="1046188" cy="654558"/>
          </a:xfrm>
          <a:prstGeom prst="rect">
            <a:avLst/>
          </a:prstGeom>
          <a:no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33400" y="62630"/>
            <a:ext cx="8100060"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533400" y="1092200"/>
            <a:ext cx="89154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9436100" y="6492875"/>
            <a:ext cx="4699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pPr/>
              <a:t>‹#›</a:t>
            </a:fld>
            <a:endParaRPr lang="en-US" dirty="0"/>
          </a:p>
        </p:txBody>
      </p:sp>
      <p:sp>
        <p:nvSpPr>
          <p:cNvPr id="9" name="Footer Placeholder 4"/>
          <p:cNvSpPr txBox="1">
            <a:spLocks/>
          </p:cNvSpPr>
          <p:nvPr/>
        </p:nvSpPr>
        <p:spPr bwMode="gray">
          <a:xfrm>
            <a:off x="506413" y="6493510"/>
            <a:ext cx="1398587" cy="365125"/>
          </a:xfrm>
          <a:prstGeom prst="rect">
            <a:avLst/>
          </a:prstGeom>
        </p:spPr>
        <p:txBody>
          <a:bodyPr vert="horz" lIns="0" tIns="45720" rIns="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595959"/>
                </a:solidFill>
                <a:effectLst/>
                <a:uLnTx/>
                <a:uFillTx/>
                <a:latin typeface="+mn-lt"/>
                <a:ea typeface="+mn-ea"/>
                <a:cs typeface="+mn-cs"/>
              </a:rPr>
              <a:t>© EduPristine </a:t>
            </a:r>
          </a:p>
        </p:txBody>
      </p:sp>
      <p:cxnSp>
        <p:nvCxnSpPr>
          <p:cNvPr id="10" name="Straight Connector 9"/>
          <p:cNvCxnSpPr/>
          <p:nvPr/>
        </p:nvCxnSpPr>
        <p:spPr bwMode="gray">
          <a:xfrm flipH="1">
            <a:off x="1429544" y="6492875"/>
            <a:ext cx="1588"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511300" y="6493510"/>
            <a:ext cx="31369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mn-lt"/>
                <a:ea typeface="+mn-ea"/>
                <a:cs typeface="+mn-cs"/>
              </a:rPr>
              <a:t>For HIVE  (Confidential)</a:t>
            </a: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6" r:id="rId3"/>
    <p:sldLayoutId id="2147483655" r:id="rId4"/>
    <p:sldLayoutId id="2147483650" r:id="rId5"/>
    <p:sldLayoutId id="2147483651" r:id="rId6"/>
    <p:sldLayoutId id="2147483652" r:id="rId7"/>
    <p:sldLayoutId id="2147483653" r:id="rId8"/>
    <p:sldLayoutId id="2147483654" r:id="rId9"/>
    <p:sldLayoutId id="2147483657" r:id="rId10"/>
    <p:sldLayoutId id="214748366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15.png"/><Relationship Id="rId18" Type="http://schemas.openxmlformats.org/officeDocument/2006/relationships/diagramLayout" Target="../diagrams/layout3.xml"/><Relationship Id="rId3" Type="http://schemas.openxmlformats.org/officeDocument/2006/relationships/diagramLayout" Target="../diagrams/layout1.xml"/><Relationship Id="rId21" Type="http://schemas.microsoft.com/office/2007/relationships/diagramDrawing" Target="../diagrams/drawing3.xml"/><Relationship Id="rId7" Type="http://schemas.openxmlformats.org/officeDocument/2006/relationships/diagramData" Target="../diagrams/data2.xml"/><Relationship Id="rId12" Type="http://schemas.openxmlformats.org/officeDocument/2006/relationships/image" Target="../media/image14.png"/><Relationship Id="rId17" Type="http://schemas.openxmlformats.org/officeDocument/2006/relationships/diagramData" Target="../diagrams/data3.xml"/><Relationship Id="rId2" Type="http://schemas.openxmlformats.org/officeDocument/2006/relationships/diagramData" Target="../diagrams/data1.xml"/><Relationship Id="rId16" Type="http://schemas.openxmlformats.org/officeDocument/2006/relationships/image" Target="../media/image18.png"/><Relationship Id="rId20" Type="http://schemas.openxmlformats.org/officeDocument/2006/relationships/diagramColors" Target="../diagrams/colors3.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image" Target="../media/image17.png"/><Relationship Id="rId10" Type="http://schemas.openxmlformats.org/officeDocument/2006/relationships/diagramColors" Target="../diagrams/colors2.xml"/><Relationship Id="rId19" Type="http://schemas.openxmlformats.org/officeDocument/2006/relationships/diagramQuickStyle" Target="../diagrams/quickStyle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hyperlink" Target="http://www.slideshare.net/cloudera/using-big-data-to-drive-customer-36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95600" y="3813048"/>
            <a:ext cx="6540500" cy="1139952"/>
          </a:xfrm>
        </p:spPr>
        <p:txBody>
          <a:bodyPr>
            <a:normAutofit lnSpcReduction="10000"/>
          </a:bodyPr>
          <a:lstStyle/>
          <a:p>
            <a:r>
              <a:rPr lang="en-US" b="1" u="sng" dirty="0"/>
              <a:t>Customer 360</a:t>
            </a:r>
          </a:p>
          <a:p>
            <a:r>
              <a:rPr lang="en-US" dirty="0"/>
              <a:t>Most awaited project in Banking and Finance, Retail and Telecom</a:t>
            </a:r>
          </a:p>
        </p:txBody>
      </p:sp>
      <p:sp>
        <p:nvSpPr>
          <p:cNvPr id="23554" name="AutoShape 2" descr="Image result for customer 360"/>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mage result for customer 360"/>
          <p:cNvSpPr>
            <a:spLocks noChangeAspect="1" noChangeArrowheads="1"/>
          </p:cNvSpPr>
          <p:nvPr/>
        </p:nvSpPr>
        <p:spPr bwMode="auto">
          <a:xfrm>
            <a:off x="168540" y="-144463"/>
            <a:ext cx="3302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8" name="Picture 6" descr="Image result for customer 360"/>
          <p:cNvPicPr>
            <a:picLocks noChangeAspect="1" noChangeArrowheads="1"/>
          </p:cNvPicPr>
          <p:nvPr/>
        </p:nvPicPr>
        <p:blipFill>
          <a:blip r:embed="rId2"/>
          <a:srcRect/>
          <a:stretch>
            <a:fillRect/>
          </a:stretch>
        </p:blipFill>
        <p:spPr bwMode="auto">
          <a:xfrm>
            <a:off x="4724400" y="381000"/>
            <a:ext cx="4177443" cy="2209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case1; Customer Acquisition &amp; Retention</a:t>
            </a:r>
          </a:p>
        </p:txBody>
      </p:sp>
      <p:sp>
        <p:nvSpPr>
          <p:cNvPr id="3" name="Content Placeholder 2"/>
          <p:cNvSpPr>
            <a:spLocks noGrp="1"/>
          </p:cNvSpPr>
          <p:nvPr>
            <p:ph idx="1"/>
          </p:nvPr>
        </p:nvSpPr>
        <p:spPr>
          <a:xfrm>
            <a:off x="6521450" y="1600201"/>
            <a:ext cx="2889250" cy="4525963"/>
          </a:xfrm>
        </p:spPr>
        <p:txBody>
          <a:bodyPr>
            <a:normAutofit/>
          </a:bodyPr>
          <a:lstStyle/>
          <a:p>
            <a:r>
              <a:rPr lang="en-US" dirty="0"/>
              <a:t>How to acquire a new customer and how to retain existing customers is a big time challenge for any marketing team.</a:t>
            </a:r>
          </a:p>
          <a:p>
            <a:r>
              <a:rPr lang="en-US" dirty="0"/>
              <a:t>Now with customer 360, they know the DNA of customer, there by plan accordingly.</a:t>
            </a:r>
          </a:p>
          <a:p>
            <a:r>
              <a:rPr lang="en-US" dirty="0"/>
              <a:t>Especially in telecom sector, this is a big challenge.</a:t>
            </a:r>
          </a:p>
        </p:txBody>
      </p:sp>
      <p:pic>
        <p:nvPicPr>
          <p:cNvPr id="1026" name="Picture 2" descr="http://www.cloudera.com/content/dam/www/static/images/lifestyle/sm/retail-shopping-two-women.jpg"/>
          <p:cNvPicPr>
            <a:picLocks noChangeAspect="1" noChangeArrowheads="1"/>
          </p:cNvPicPr>
          <p:nvPr/>
        </p:nvPicPr>
        <p:blipFill>
          <a:blip r:embed="rId2"/>
          <a:srcRect/>
          <a:stretch>
            <a:fillRect/>
          </a:stretch>
        </p:blipFill>
        <p:spPr bwMode="auto">
          <a:xfrm>
            <a:off x="247650" y="2133601"/>
            <a:ext cx="6191250" cy="392430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case2: Next best offer</a:t>
            </a:r>
          </a:p>
        </p:txBody>
      </p:sp>
      <p:pic>
        <p:nvPicPr>
          <p:cNvPr id="17410" name="Picture 2" descr="http://www.cloudera.com/content/dam/www/static/images/lifestyle/sm/woman-shopping-cart.jpg"/>
          <p:cNvPicPr>
            <a:picLocks noChangeAspect="1" noChangeArrowheads="1"/>
          </p:cNvPicPr>
          <p:nvPr/>
        </p:nvPicPr>
        <p:blipFill>
          <a:blip r:embed="rId2"/>
          <a:srcRect/>
          <a:stretch>
            <a:fillRect/>
          </a:stretch>
        </p:blipFill>
        <p:spPr bwMode="auto">
          <a:xfrm>
            <a:off x="165100" y="2133600"/>
            <a:ext cx="6191250" cy="3810000"/>
          </a:xfrm>
          <a:prstGeom prst="rect">
            <a:avLst/>
          </a:prstGeom>
          <a:noFill/>
        </p:spPr>
      </p:pic>
      <p:sp>
        <p:nvSpPr>
          <p:cNvPr id="5" name="Content Placeholder 2"/>
          <p:cNvSpPr>
            <a:spLocks noGrp="1"/>
          </p:cNvSpPr>
          <p:nvPr>
            <p:ph idx="1"/>
          </p:nvPr>
        </p:nvSpPr>
        <p:spPr>
          <a:xfrm>
            <a:off x="6521450" y="1600201"/>
            <a:ext cx="2889250" cy="4525963"/>
          </a:xfrm>
        </p:spPr>
        <p:txBody>
          <a:bodyPr>
            <a:normAutofit/>
          </a:bodyPr>
          <a:lstStyle/>
          <a:p>
            <a:r>
              <a:rPr lang="en-US" dirty="0"/>
              <a:t>Whom to offer what is a big question?</a:t>
            </a:r>
          </a:p>
          <a:p>
            <a:r>
              <a:rPr lang="en-US" dirty="0"/>
              <a:t>Especially in retail sector, identifying loyal customers and offering them products based on previous transactions is a bigger challenge.</a:t>
            </a:r>
          </a:p>
          <a:p>
            <a:r>
              <a:rPr lang="en-US" dirty="0"/>
              <a:t>Having customer DNA will make it much simpler.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case3: Customer satisfaction</a:t>
            </a:r>
          </a:p>
        </p:txBody>
      </p:sp>
      <p:pic>
        <p:nvPicPr>
          <p:cNvPr id="18434" name="Picture 2" descr="http://www.cloudera.com/content/dam/www/static/images/lifestyle/sm/woman-shopping-smiling.jpg"/>
          <p:cNvPicPr>
            <a:picLocks noChangeAspect="1" noChangeArrowheads="1"/>
          </p:cNvPicPr>
          <p:nvPr/>
        </p:nvPicPr>
        <p:blipFill>
          <a:blip r:embed="rId2"/>
          <a:srcRect/>
          <a:stretch>
            <a:fillRect/>
          </a:stretch>
        </p:blipFill>
        <p:spPr bwMode="auto">
          <a:xfrm>
            <a:off x="0" y="1676400"/>
            <a:ext cx="6191250" cy="3810000"/>
          </a:xfrm>
          <a:prstGeom prst="rect">
            <a:avLst/>
          </a:prstGeom>
          <a:noFill/>
        </p:spPr>
      </p:pic>
      <p:sp>
        <p:nvSpPr>
          <p:cNvPr id="5" name="Content Placeholder 2"/>
          <p:cNvSpPr>
            <a:spLocks noGrp="1"/>
          </p:cNvSpPr>
          <p:nvPr>
            <p:ph idx="1"/>
          </p:nvPr>
        </p:nvSpPr>
        <p:spPr>
          <a:xfrm>
            <a:off x="6521450" y="1600201"/>
            <a:ext cx="2889250" cy="4525963"/>
          </a:xfrm>
        </p:spPr>
        <p:txBody>
          <a:bodyPr>
            <a:normAutofit/>
          </a:bodyPr>
          <a:lstStyle/>
          <a:p>
            <a:r>
              <a:rPr lang="en-US" dirty="0"/>
              <a:t>Email sent by a customer, needs an immediate response. </a:t>
            </a:r>
          </a:p>
          <a:p>
            <a:r>
              <a:rPr lang="en-US" dirty="0"/>
              <a:t>It’s important that organizations collect every interaction in order to identify leading indicators of unhappy customers, keep their existing customers, and improve net promoter scores.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Up sell and cross sell recommendations</a:t>
            </a:r>
          </a:p>
        </p:txBody>
      </p:sp>
      <p:pic>
        <p:nvPicPr>
          <p:cNvPr id="20482" name="Picture 2" descr="Image result for customer segmentation"/>
          <p:cNvPicPr>
            <a:picLocks noChangeAspect="1" noChangeArrowheads="1"/>
          </p:cNvPicPr>
          <p:nvPr/>
        </p:nvPicPr>
        <p:blipFill>
          <a:blip r:embed="rId2"/>
          <a:srcRect/>
          <a:stretch>
            <a:fillRect/>
          </a:stretch>
        </p:blipFill>
        <p:spPr bwMode="auto">
          <a:xfrm>
            <a:off x="6026150" y="1981200"/>
            <a:ext cx="3683794" cy="3019426"/>
          </a:xfrm>
          <a:prstGeom prst="rect">
            <a:avLst/>
          </a:prstGeom>
          <a:noFill/>
        </p:spPr>
      </p:pic>
      <p:sp>
        <p:nvSpPr>
          <p:cNvPr id="6" name="Content Placeholder 2"/>
          <p:cNvSpPr>
            <a:spLocks noGrp="1"/>
          </p:cNvSpPr>
          <p:nvPr>
            <p:ph idx="1"/>
          </p:nvPr>
        </p:nvSpPr>
        <p:spPr>
          <a:xfrm>
            <a:off x="495300" y="1600201"/>
            <a:ext cx="4953000" cy="4525963"/>
          </a:xfrm>
        </p:spPr>
        <p:txBody>
          <a:bodyPr>
            <a:normAutofit/>
          </a:bodyPr>
          <a:lstStyle/>
          <a:p>
            <a:r>
              <a:rPr lang="en-US" dirty="0"/>
              <a:t>Identifying similar customers is on the top priority for all the industries, as it can solve </a:t>
            </a:r>
            <a:r>
              <a:rPr lang="en-US" dirty="0" err="1"/>
              <a:t>upsell</a:t>
            </a:r>
            <a:r>
              <a:rPr lang="en-US" dirty="0"/>
              <a:t>, cross sell, product recommendation and many other problems.</a:t>
            </a:r>
          </a:p>
          <a:p>
            <a:r>
              <a:rPr lang="en-US" dirty="0"/>
              <a:t>To identify similar customers, one should have all possible information of customers, summarized and store digitally.</a:t>
            </a:r>
          </a:p>
          <a:p>
            <a:r>
              <a:rPr lang="en-US" dirty="0"/>
              <a:t>Customer 360 can do that.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hadoop</a:t>
            </a:r>
            <a:r>
              <a:rPr lang="en-US" dirty="0"/>
              <a:t> for customer 360?</a:t>
            </a:r>
          </a:p>
        </p:txBody>
      </p:sp>
      <p:sp>
        <p:nvSpPr>
          <p:cNvPr id="3" name="Content Placeholder 2"/>
          <p:cNvSpPr>
            <a:spLocks noGrp="1"/>
          </p:cNvSpPr>
          <p:nvPr>
            <p:ph idx="1"/>
          </p:nvPr>
        </p:nvSpPr>
        <p:spPr/>
        <p:txBody>
          <a:bodyPr/>
          <a:lstStyle/>
          <a:p>
            <a:r>
              <a:rPr lang="en-US" dirty="0"/>
              <a:t>Existing systems are costly</a:t>
            </a:r>
          </a:p>
          <a:p>
            <a:r>
              <a:rPr lang="en-US" dirty="0"/>
              <a:t>Are not scalable</a:t>
            </a:r>
          </a:p>
          <a:p>
            <a:r>
              <a:rPr lang="en-US" dirty="0"/>
              <a:t>Vendor locked</a:t>
            </a:r>
          </a:p>
          <a:p>
            <a:r>
              <a:rPr lang="en-US" dirty="0"/>
              <a:t>Slow in processing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Notes</a:t>
            </a:r>
          </a:p>
        </p:txBody>
      </p:sp>
      <p:sp>
        <p:nvSpPr>
          <p:cNvPr id="3" name="Content Placeholder 2"/>
          <p:cNvSpPr>
            <a:spLocks noGrp="1"/>
          </p:cNvSpPr>
          <p:nvPr>
            <p:ph idx="1"/>
          </p:nvPr>
        </p:nvSpPr>
        <p:spPr/>
        <p:txBody>
          <a:bodyPr/>
          <a:lstStyle/>
          <a:p>
            <a:r>
              <a:rPr lang="en-US" dirty="0"/>
              <a:t>To demonstrate this case study, we have created data sets and designed dataflow architectures.</a:t>
            </a:r>
          </a:p>
          <a:p>
            <a:r>
              <a:rPr lang="en-US" dirty="0"/>
              <a:t>Students will get to know how to implement customer 360 industrial case study, which is the most needed technology for many sectors.</a:t>
            </a:r>
          </a:p>
          <a:p>
            <a:r>
              <a:rPr lang="en-US" dirty="0"/>
              <a:t>This will improve your profile.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60364"/>
            <a:ext cx="5638800" cy="704088"/>
          </a:xfrm>
        </p:spPr>
        <p:txBody>
          <a:bodyPr/>
          <a:lstStyle/>
          <a:p>
            <a:r>
              <a:rPr lang="en-US" dirty="0"/>
              <a:t>Architecture</a:t>
            </a:r>
          </a:p>
        </p:txBody>
      </p:sp>
      <p:graphicFrame>
        <p:nvGraphicFramePr>
          <p:cNvPr id="5" name="Diagram 4"/>
          <p:cNvGraphicFramePr/>
          <p:nvPr/>
        </p:nvGraphicFramePr>
        <p:xfrm>
          <a:off x="2476500" y="1066800"/>
          <a:ext cx="3467100" cy="383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3420573348"/>
              </p:ext>
            </p:extLst>
          </p:nvPr>
        </p:nvGraphicFramePr>
        <p:xfrm>
          <a:off x="-619124" y="0"/>
          <a:ext cx="3962400" cy="294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80" name="Picture 8"/>
          <p:cNvPicPr>
            <a:picLocks noChangeAspect="1" noChangeArrowheads="1"/>
          </p:cNvPicPr>
          <p:nvPr/>
        </p:nvPicPr>
        <p:blipFill>
          <a:blip r:embed="rId12"/>
          <a:srcRect/>
          <a:stretch>
            <a:fillRect/>
          </a:stretch>
        </p:blipFill>
        <p:spPr bwMode="auto">
          <a:xfrm>
            <a:off x="288926" y="3352800"/>
            <a:ext cx="2486819" cy="695325"/>
          </a:xfrm>
          <a:prstGeom prst="rect">
            <a:avLst/>
          </a:prstGeom>
          <a:noFill/>
          <a:ln w="9525">
            <a:noFill/>
            <a:miter lim="800000"/>
            <a:headEnd/>
            <a:tailEnd/>
          </a:ln>
          <a:effectLst/>
        </p:spPr>
      </p:pic>
      <p:sp>
        <p:nvSpPr>
          <p:cNvPr id="13" name="Down Arrow 12"/>
          <p:cNvSpPr/>
          <p:nvPr/>
        </p:nvSpPr>
        <p:spPr>
          <a:xfrm>
            <a:off x="1320800" y="2819400"/>
            <a:ext cx="24765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320800" y="4038600"/>
            <a:ext cx="24765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2" name="Picture 10"/>
          <p:cNvPicPr>
            <a:picLocks noChangeAspect="1" noChangeArrowheads="1"/>
          </p:cNvPicPr>
          <p:nvPr/>
        </p:nvPicPr>
        <p:blipFill>
          <a:blip r:embed="rId13"/>
          <a:srcRect/>
          <a:stretch>
            <a:fillRect/>
          </a:stretch>
        </p:blipFill>
        <p:spPr bwMode="auto">
          <a:xfrm>
            <a:off x="619127" y="4648200"/>
            <a:ext cx="1805781" cy="704850"/>
          </a:xfrm>
          <a:prstGeom prst="rect">
            <a:avLst/>
          </a:prstGeom>
          <a:noFill/>
          <a:ln w="9525">
            <a:noFill/>
            <a:miter lim="800000"/>
            <a:headEnd/>
            <a:tailEnd/>
          </a:ln>
          <a:effectLst/>
        </p:spPr>
      </p:pic>
      <p:pic>
        <p:nvPicPr>
          <p:cNvPr id="3083" name="Picture 11"/>
          <p:cNvPicPr>
            <a:picLocks noChangeAspect="1" noChangeArrowheads="1"/>
          </p:cNvPicPr>
          <p:nvPr/>
        </p:nvPicPr>
        <p:blipFill>
          <a:blip r:embed="rId14"/>
          <a:srcRect/>
          <a:stretch>
            <a:fillRect/>
          </a:stretch>
        </p:blipFill>
        <p:spPr bwMode="auto">
          <a:xfrm>
            <a:off x="3797301" y="3276600"/>
            <a:ext cx="1269206" cy="1724025"/>
          </a:xfrm>
          <a:prstGeom prst="rect">
            <a:avLst/>
          </a:prstGeom>
          <a:noFill/>
          <a:ln w="9525">
            <a:noFill/>
            <a:miter lim="800000"/>
            <a:headEnd/>
            <a:tailEnd/>
          </a:ln>
          <a:effectLst/>
        </p:spPr>
      </p:pic>
      <p:pic>
        <p:nvPicPr>
          <p:cNvPr id="3084" name="Picture 12"/>
          <p:cNvPicPr>
            <a:picLocks noChangeAspect="1" noChangeArrowheads="1"/>
          </p:cNvPicPr>
          <p:nvPr/>
        </p:nvPicPr>
        <p:blipFill>
          <a:blip r:embed="rId15"/>
          <a:srcRect/>
          <a:stretch>
            <a:fillRect/>
          </a:stretch>
        </p:blipFill>
        <p:spPr bwMode="auto">
          <a:xfrm rot="5400000">
            <a:off x="4479131" y="2696369"/>
            <a:ext cx="4476750" cy="1217613"/>
          </a:xfrm>
          <a:prstGeom prst="rect">
            <a:avLst/>
          </a:prstGeom>
          <a:noFill/>
          <a:ln w="9525">
            <a:noFill/>
            <a:miter lim="800000"/>
            <a:headEnd/>
            <a:tailEnd/>
          </a:ln>
          <a:effectLst/>
        </p:spPr>
      </p:pic>
      <p:pic>
        <p:nvPicPr>
          <p:cNvPr id="3085" name="Picture 13"/>
          <p:cNvPicPr>
            <a:picLocks noChangeAspect="1" noChangeArrowheads="1"/>
          </p:cNvPicPr>
          <p:nvPr/>
        </p:nvPicPr>
        <p:blipFill>
          <a:blip r:embed="rId16"/>
          <a:srcRect/>
          <a:stretch>
            <a:fillRect/>
          </a:stretch>
        </p:blipFill>
        <p:spPr bwMode="auto">
          <a:xfrm>
            <a:off x="7346951" y="2133601"/>
            <a:ext cx="1970881" cy="1647825"/>
          </a:xfrm>
          <a:prstGeom prst="rect">
            <a:avLst/>
          </a:prstGeom>
          <a:noFill/>
          <a:ln w="9525">
            <a:noFill/>
            <a:miter lim="800000"/>
            <a:headEnd/>
            <a:tailEnd/>
          </a:ln>
          <a:effectLst/>
        </p:spPr>
      </p:pic>
      <p:graphicFrame>
        <p:nvGraphicFramePr>
          <p:cNvPr id="21" name="Diagram 20"/>
          <p:cNvGraphicFramePr/>
          <p:nvPr/>
        </p:nvGraphicFramePr>
        <p:xfrm>
          <a:off x="0" y="5334000"/>
          <a:ext cx="9906000" cy="9906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3"/>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3080"/>
                                        </p:tgtEl>
                                        <p:attrNameLst>
                                          <p:attrName>style.visibility</p:attrName>
                                        </p:attrNameLst>
                                      </p:cBhvr>
                                      <p:to>
                                        <p:strVal val="visible"/>
                                      </p:to>
                                    </p:set>
                                    <p:anim calcmode="lin" valueType="num">
                                      <p:cBhvr>
                                        <p:cTn id="19" dur="1000" fill="hold"/>
                                        <p:tgtEl>
                                          <p:spTgt spid="3080"/>
                                        </p:tgtEl>
                                        <p:attrNameLst>
                                          <p:attrName>ppt_w</p:attrName>
                                        </p:attrNameLst>
                                      </p:cBhvr>
                                      <p:tavLst>
                                        <p:tav tm="0">
                                          <p:val>
                                            <p:fltVal val="0"/>
                                          </p:val>
                                        </p:tav>
                                        <p:tav tm="100000">
                                          <p:val>
                                            <p:strVal val="#ppt_w"/>
                                          </p:val>
                                        </p:tav>
                                      </p:tavLst>
                                    </p:anim>
                                    <p:anim calcmode="lin" valueType="num">
                                      <p:cBhvr>
                                        <p:cTn id="20" dur="1000" fill="hold"/>
                                        <p:tgtEl>
                                          <p:spTgt spid="3080"/>
                                        </p:tgtEl>
                                        <p:attrNameLst>
                                          <p:attrName>ppt_h</p:attrName>
                                        </p:attrNameLst>
                                      </p:cBhvr>
                                      <p:tavLst>
                                        <p:tav tm="0">
                                          <p:val>
                                            <p:fltVal val="0"/>
                                          </p:val>
                                        </p:tav>
                                        <p:tav tm="100000">
                                          <p:val>
                                            <p:strVal val="#ppt_h"/>
                                          </p:val>
                                        </p:tav>
                                      </p:tavLst>
                                    </p:anim>
                                    <p:anim calcmode="lin" valueType="num">
                                      <p:cBhvr>
                                        <p:cTn id="21" dur="1000" fill="hold"/>
                                        <p:tgtEl>
                                          <p:spTgt spid="3080"/>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080"/>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fltVal val="0"/>
                                          </p:val>
                                        </p:tav>
                                        <p:tav tm="100000">
                                          <p:val>
                                            <p:strVal val="#ppt_w"/>
                                          </p:val>
                                        </p:tav>
                                      </p:tavLst>
                                    </p:anim>
                                    <p:anim calcmode="lin" valueType="num">
                                      <p:cBhvr>
                                        <p:cTn id="26" dur="1000" fill="hold"/>
                                        <p:tgtEl>
                                          <p:spTgt spid="14"/>
                                        </p:tgtEl>
                                        <p:attrNameLst>
                                          <p:attrName>ppt_h</p:attrName>
                                        </p:attrNameLst>
                                      </p:cBhvr>
                                      <p:tavLst>
                                        <p:tav tm="0">
                                          <p:val>
                                            <p:fltVal val="0"/>
                                          </p:val>
                                        </p:tav>
                                        <p:tav tm="100000">
                                          <p:val>
                                            <p:strVal val="#ppt_h"/>
                                          </p:val>
                                        </p:tav>
                                      </p:tavLst>
                                    </p:anim>
                                    <p:anim calcmode="lin" valueType="num">
                                      <p:cBhvr>
                                        <p:cTn id="27"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3082"/>
                                        </p:tgtEl>
                                        <p:attrNameLst>
                                          <p:attrName>style.visibility</p:attrName>
                                        </p:attrNameLst>
                                      </p:cBhvr>
                                      <p:to>
                                        <p:strVal val="visible"/>
                                      </p:to>
                                    </p:set>
                                    <p:animEffect transition="in" filter="wipe(down)">
                                      <p:cBhvr>
                                        <p:cTn id="33" dur="580">
                                          <p:stCondLst>
                                            <p:cond delay="0"/>
                                          </p:stCondLst>
                                        </p:cTn>
                                        <p:tgtEl>
                                          <p:spTgt spid="3082"/>
                                        </p:tgtEl>
                                      </p:cBhvr>
                                    </p:animEffect>
                                    <p:anim calcmode="lin" valueType="num">
                                      <p:cBhvr>
                                        <p:cTn id="34" dur="1822" tmFilter="0,0; 0.14,0.36; 0.43,0.73; 0.71,0.91; 1.0,1.0">
                                          <p:stCondLst>
                                            <p:cond delay="0"/>
                                          </p:stCondLst>
                                        </p:cTn>
                                        <p:tgtEl>
                                          <p:spTgt spid="3082"/>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082"/>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082"/>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082"/>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082"/>
                                        </p:tgtEl>
                                        <p:attrNameLst>
                                          <p:attrName>ppt_y</p:attrName>
                                        </p:attrNameLst>
                                      </p:cBhvr>
                                      <p:tavLst>
                                        <p:tav tm="0" fmla="#ppt_y-sin(pi*$)/81">
                                          <p:val>
                                            <p:fltVal val="0"/>
                                          </p:val>
                                        </p:tav>
                                        <p:tav tm="100000">
                                          <p:val>
                                            <p:fltVal val="1"/>
                                          </p:val>
                                        </p:tav>
                                      </p:tavLst>
                                    </p:anim>
                                    <p:animScale>
                                      <p:cBhvr>
                                        <p:cTn id="39" dur="26">
                                          <p:stCondLst>
                                            <p:cond delay="650"/>
                                          </p:stCondLst>
                                        </p:cTn>
                                        <p:tgtEl>
                                          <p:spTgt spid="3082"/>
                                        </p:tgtEl>
                                      </p:cBhvr>
                                      <p:to x="100000" y="60000"/>
                                    </p:animScale>
                                    <p:animScale>
                                      <p:cBhvr>
                                        <p:cTn id="40" dur="166" decel="50000">
                                          <p:stCondLst>
                                            <p:cond delay="676"/>
                                          </p:stCondLst>
                                        </p:cTn>
                                        <p:tgtEl>
                                          <p:spTgt spid="3082"/>
                                        </p:tgtEl>
                                      </p:cBhvr>
                                      <p:to x="100000" y="100000"/>
                                    </p:animScale>
                                    <p:animScale>
                                      <p:cBhvr>
                                        <p:cTn id="41" dur="26">
                                          <p:stCondLst>
                                            <p:cond delay="1312"/>
                                          </p:stCondLst>
                                        </p:cTn>
                                        <p:tgtEl>
                                          <p:spTgt spid="3082"/>
                                        </p:tgtEl>
                                      </p:cBhvr>
                                      <p:to x="100000" y="80000"/>
                                    </p:animScale>
                                    <p:animScale>
                                      <p:cBhvr>
                                        <p:cTn id="42" dur="166" decel="50000">
                                          <p:stCondLst>
                                            <p:cond delay="1338"/>
                                          </p:stCondLst>
                                        </p:cTn>
                                        <p:tgtEl>
                                          <p:spTgt spid="3082"/>
                                        </p:tgtEl>
                                      </p:cBhvr>
                                      <p:to x="100000" y="100000"/>
                                    </p:animScale>
                                    <p:animScale>
                                      <p:cBhvr>
                                        <p:cTn id="43" dur="26">
                                          <p:stCondLst>
                                            <p:cond delay="1642"/>
                                          </p:stCondLst>
                                        </p:cTn>
                                        <p:tgtEl>
                                          <p:spTgt spid="3082"/>
                                        </p:tgtEl>
                                      </p:cBhvr>
                                      <p:to x="100000" y="90000"/>
                                    </p:animScale>
                                    <p:animScale>
                                      <p:cBhvr>
                                        <p:cTn id="44" dur="166" decel="50000">
                                          <p:stCondLst>
                                            <p:cond delay="1668"/>
                                          </p:stCondLst>
                                        </p:cTn>
                                        <p:tgtEl>
                                          <p:spTgt spid="3082"/>
                                        </p:tgtEl>
                                      </p:cBhvr>
                                      <p:to x="100000" y="100000"/>
                                    </p:animScale>
                                    <p:animScale>
                                      <p:cBhvr>
                                        <p:cTn id="45" dur="26">
                                          <p:stCondLst>
                                            <p:cond delay="1808"/>
                                          </p:stCondLst>
                                        </p:cTn>
                                        <p:tgtEl>
                                          <p:spTgt spid="3082"/>
                                        </p:tgtEl>
                                      </p:cBhvr>
                                      <p:to x="100000" y="95000"/>
                                    </p:animScale>
                                    <p:animScale>
                                      <p:cBhvr>
                                        <p:cTn id="46" dur="166" decel="50000">
                                          <p:stCondLst>
                                            <p:cond delay="1834"/>
                                          </p:stCondLst>
                                        </p:cTn>
                                        <p:tgtEl>
                                          <p:spTgt spid="3082"/>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083"/>
                                        </p:tgtEl>
                                        <p:attrNameLst>
                                          <p:attrName>style.visibility</p:attrName>
                                        </p:attrNameLst>
                                      </p:cBhvr>
                                      <p:to>
                                        <p:strVal val="visible"/>
                                      </p:to>
                                    </p:set>
                                    <p:animEffect transition="in" filter="dissolve">
                                      <p:cBhvr>
                                        <p:cTn id="51" dur="500"/>
                                        <p:tgtEl>
                                          <p:spTgt spid="308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dissolv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3084"/>
                                        </p:tgtEl>
                                        <p:attrNameLst>
                                          <p:attrName>style.visibility</p:attrName>
                                        </p:attrNameLst>
                                      </p:cBhvr>
                                      <p:to>
                                        <p:strVal val="visible"/>
                                      </p:to>
                                    </p:set>
                                    <p:animEffect transition="in" filter="randombar(horizontal)">
                                      <p:cBhvr>
                                        <p:cTn id="59" dur="500"/>
                                        <p:tgtEl>
                                          <p:spTgt spid="3084"/>
                                        </p:tgtEl>
                                      </p:cBhvr>
                                    </p:animEffect>
                                  </p:childTnLst>
                                </p:cTn>
                              </p:par>
                            </p:childTnLst>
                          </p:cTn>
                        </p:par>
                      </p:childTnLst>
                    </p:cTn>
                  </p:par>
                  <p:par>
                    <p:cTn id="60" fill="hold">
                      <p:stCondLst>
                        <p:cond delay="indefinite"/>
                      </p:stCondLst>
                      <p:childTnLst>
                        <p:par>
                          <p:cTn id="61" fill="hold">
                            <p:stCondLst>
                              <p:cond delay="0"/>
                            </p:stCondLst>
                            <p:childTnLst>
                              <p:par>
                                <p:cTn id="62" presetID="54" presetClass="entr" presetSubtype="0" accel="100000" fill="hold" nodeType="clickEffect">
                                  <p:stCondLst>
                                    <p:cond delay="0"/>
                                  </p:stCondLst>
                                  <p:childTnLst>
                                    <p:set>
                                      <p:cBhvr>
                                        <p:cTn id="63" dur="1" fill="hold">
                                          <p:stCondLst>
                                            <p:cond delay="0"/>
                                          </p:stCondLst>
                                        </p:cTn>
                                        <p:tgtEl>
                                          <p:spTgt spid="3085"/>
                                        </p:tgtEl>
                                        <p:attrNameLst>
                                          <p:attrName>style.visibility</p:attrName>
                                        </p:attrNameLst>
                                      </p:cBhvr>
                                      <p:to>
                                        <p:strVal val="visible"/>
                                      </p:to>
                                    </p:set>
                                    <p:anim calcmode="lin" valueType="num">
                                      <p:cBhvr>
                                        <p:cTn id="64" dur="500" fill="hold"/>
                                        <p:tgtEl>
                                          <p:spTgt spid="3085"/>
                                        </p:tgtEl>
                                        <p:attrNameLst>
                                          <p:attrName>ppt_w</p:attrName>
                                        </p:attrNameLst>
                                      </p:cBhvr>
                                      <p:tavLst>
                                        <p:tav tm="0">
                                          <p:val>
                                            <p:strVal val="#ppt_w*0.05"/>
                                          </p:val>
                                        </p:tav>
                                        <p:tav tm="100000">
                                          <p:val>
                                            <p:strVal val="#ppt_w"/>
                                          </p:val>
                                        </p:tav>
                                      </p:tavLst>
                                    </p:anim>
                                    <p:anim calcmode="lin" valueType="num">
                                      <p:cBhvr>
                                        <p:cTn id="65" dur="500" fill="hold"/>
                                        <p:tgtEl>
                                          <p:spTgt spid="3085"/>
                                        </p:tgtEl>
                                        <p:attrNameLst>
                                          <p:attrName>ppt_h</p:attrName>
                                        </p:attrNameLst>
                                      </p:cBhvr>
                                      <p:tavLst>
                                        <p:tav tm="0">
                                          <p:val>
                                            <p:strVal val="#ppt_h"/>
                                          </p:val>
                                        </p:tav>
                                        <p:tav tm="100000">
                                          <p:val>
                                            <p:strVal val="#ppt_h"/>
                                          </p:val>
                                        </p:tav>
                                      </p:tavLst>
                                    </p:anim>
                                    <p:anim calcmode="lin" valueType="num">
                                      <p:cBhvr>
                                        <p:cTn id="66" dur="500" fill="hold"/>
                                        <p:tgtEl>
                                          <p:spTgt spid="3085"/>
                                        </p:tgtEl>
                                        <p:attrNameLst>
                                          <p:attrName>ppt_x</p:attrName>
                                        </p:attrNameLst>
                                      </p:cBhvr>
                                      <p:tavLst>
                                        <p:tav tm="0">
                                          <p:val>
                                            <p:strVal val="#ppt_x-.2"/>
                                          </p:val>
                                        </p:tav>
                                        <p:tav tm="100000">
                                          <p:val>
                                            <p:strVal val="#ppt_x"/>
                                          </p:val>
                                        </p:tav>
                                      </p:tavLst>
                                    </p:anim>
                                    <p:anim calcmode="lin" valueType="num">
                                      <p:cBhvr>
                                        <p:cTn id="67" dur="500" fill="hold"/>
                                        <p:tgtEl>
                                          <p:spTgt spid="3085"/>
                                        </p:tgtEl>
                                        <p:attrNameLst>
                                          <p:attrName>ppt_y</p:attrName>
                                        </p:attrNameLst>
                                      </p:cBhvr>
                                      <p:tavLst>
                                        <p:tav tm="0">
                                          <p:val>
                                            <p:strVal val="#ppt_y"/>
                                          </p:val>
                                        </p:tav>
                                        <p:tav tm="100000">
                                          <p:val>
                                            <p:strVal val="#ppt_y"/>
                                          </p:val>
                                        </p:tav>
                                      </p:tavLst>
                                    </p:anim>
                                    <p:animEffect transition="in" filter="fade">
                                      <p:cBhvr>
                                        <p:cTn id="68" dur="500"/>
                                        <p:tgtEl>
                                          <p:spTgt spid="3085"/>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11" grpId="0">
        <p:bldAsOne/>
      </p:bldGraphic>
      <p:bldP spid="13" grpId="0" animBg="1"/>
      <p:bldP spid="14" grpId="0" animBg="1"/>
      <p:bldGraphic spid="21"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Step1: Understanding data</a:t>
            </a:r>
          </a:p>
        </p:txBody>
      </p:sp>
      <p:sp>
        <p:nvSpPr>
          <p:cNvPr id="3" name="Content Placeholder 2"/>
          <p:cNvSpPr>
            <a:spLocks noGrp="1"/>
          </p:cNvSpPr>
          <p:nvPr>
            <p:ph idx="1"/>
          </p:nvPr>
        </p:nvSpPr>
        <p:spPr/>
        <p:txBody>
          <a:bodyPr/>
          <a:lstStyle/>
          <a:p>
            <a:r>
              <a:rPr lang="en-US" dirty="0"/>
              <a:t>In datasets folder, six datasets are provided:</a:t>
            </a:r>
          </a:p>
          <a:p>
            <a:pPr lvl="1"/>
            <a:r>
              <a:rPr lang="en-US" dirty="0"/>
              <a:t>Credit card: Credit card account details.</a:t>
            </a:r>
          </a:p>
          <a:p>
            <a:pPr lvl="1"/>
            <a:r>
              <a:rPr lang="en-US" dirty="0"/>
              <a:t>Credit card </a:t>
            </a:r>
            <a:r>
              <a:rPr lang="en-US" dirty="0" err="1"/>
              <a:t>trx</a:t>
            </a:r>
            <a:r>
              <a:rPr lang="en-US" dirty="0"/>
              <a:t>: Credit card </a:t>
            </a:r>
            <a:r>
              <a:rPr lang="en-US" dirty="0" err="1"/>
              <a:t>trx</a:t>
            </a:r>
            <a:r>
              <a:rPr lang="en-US" dirty="0"/>
              <a:t> details.</a:t>
            </a:r>
          </a:p>
          <a:p>
            <a:pPr lvl="1"/>
            <a:r>
              <a:rPr lang="en-US" dirty="0"/>
              <a:t>Demographics: Customer demographic details.</a:t>
            </a:r>
          </a:p>
          <a:p>
            <a:pPr lvl="1"/>
            <a:r>
              <a:rPr lang="en-US" dirty="0"/>
              <a:t>Deposit: Deposit account details.</a:t>
            </a:r>
          </a:p>
          <a:p>
            <a:pPr lvl="1"/>
            <a:r>
              <a:rPr lang="en-US" dirty="0"/>
              <a:t>Loan: Loan account details.</a:t>
            </a:r>
          </a:p>
          <a:p>
            <a:pPr lvl="1"/>
            <a:r>
              <a:rPr lang="en-US" dirty="0"/>
              <a:t>Savings: Savings account details.</a:t>
            </a:r>
          </a:p>
          <a:p>
            <a:r>
              <a:rPr lang="en-US" dirty="0"/>
              <a:t>Refer to datasets folder.</a:t>
            </a:r>
          </a:p>
          <a:p>
            <a:endParaRPr lang="en-US" dirty="0"/>
          </a:p>
        </p:txBody>
      </p:sp>
      <p:pic>
        <p:nvPicPr>
          <p:cNvPr id="26626" name="Picture 2"/>
          <p:cNvPicPr>
            <a:picLocks noChangeAspect="1" noChangeArrowheads="1"/>
          </p:cNvPicPr>
          <p:nvPr/>
        </p:nvPicPr>
        <p:blipFill>
          <a:blip r:embed="rId2"/>
          <a:srcRect/>
          <a:stretch>
            <a:fillRect/>
          </a:stretch>
        </p:blipFill>
        <p:spPr bwMode="auto">
          <a:xfrm>
            <a:off x="1752600" y="4343400"/>
            <a:ext cx="3714750" cy="672981"/>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Step2: Load data to </a:t>
            </a:r>
            <a:r>
              <a:rPr lang="en-US" dirty="0" err="1"/>
              <a:t>MySQL</a:t>
            </a:r>
            <a:endParaRPr lang="en-US" dirty="0"/>
          </a:p>
        </p:txBody>
      </p:sp>
      <p:sp>
        <p:nvSpPr>
          <p:cNvPr id="3" name="Content Placeholder 2"/>
          <p:cNvSpPr>
            <a:spLocks noGrp="1"/>
          </p:cNvSpPr>
          <p:nvPr>
            <p:ph idx="1"/>
          </p:nvPr>
        </p:nvSpPr>
        <p:spPr/>
        <p:txBody>
          <a:bodyPr/>
          <a:lstStyle/>
          <a:p>
            <a:r>
              <a:rPr lang="en-US" dirty="0"/>
              <a:t>To replicate the exact business scenario, data will be first ingested to </a:t>
            </a:r>
            <a:r>
              <a:rPr lang="en-US" dirty="0" err="1"/>
              <a:t>MySQL</a:t>
            </a:r>
            <a:r>
              <a:rPr lang="en-US" dirty="0"/>
              <a:t>.</a:t>
            </a:r>
          </a:p>
          <a:p>
            <a:r>
              <a:rPr lang="en-US" dirty="0"/>
              <a:t>Refer to step2.</a:t>
            </a:r>
          </a:p>
          <a:p>
            <a:endParaRPr lang="en-US" dirty="0"/>
          </a:p>
        </p:txBody>
      </p:sp>
      <p:pic>
        <p:nvPicPr>
          <p:cNvPr id="25603" name="Picture 3"/>
          <p:cNvPicPr>
            <a:picLocks noChangeAspect="1" noChangeArrowheads="1"/>
          </p:cNvPicPr>
          <p:nvPr/>
        </p:nvPicPr>
        <p:blipFill>
          <a:blip r:embed="rId2"/>
          <a:srcRect/>
          <a:stretch>
            <a:fillRect/>
          </a:stretch>
        </p:blipFill>
        <p:spPr bwMode="auto">
          <a:xfrm>
            <a:off x="1651000" y="3352800"/>
            <a:ext cx="6461125" cy="838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Step3: Data Ingestion</a:t>
            </a:r>
          </a:p>
        </p:txBody>
      </p:sp>
      <p:sp>
        <p:nvSpPr>
          <p:cNvPr id="3" name="Content Placeholder 2"/>
          <p:cNvSpPr>
            <a:spLocks noGrp="1"/>
          </p:cNvSpPr>
          <p:nvPr>
            <p:ph idx="1"/>
          </p:nvPr>
        </p:nvSpPr>
        <p:spPr/>
        <p:txBody>
          <a:bodyPr/>
          <a:lstStyle/>
          <a:p>
            <a:r>
              <a:rPr lang="en-US" dirty="0" err="1"/>
              <a:t>Sqoop</a:t>
            </a:r>
            <a:r>
              <a:rPr lang="en-US" dirty="0"/>
              <a:t> will be used to ingest data from </a:t>
            </a:r>
            <a:r>
              <a:rPr lang="en-US" dirty="0" err="1"/>
              <a:t>MySQL</a:t>
            </a:r>
            <a:r>
              <a:rPr lang="en-US" dirty="0"/>
              <a:t> to HDFS.</a:t>
            </a:r>
          </a:p>
          <a:p>
            <a:r>
              <a:rPr lang="en-US" dirty="0" err="1"/>
              <a:t>Sqoop</a:t>
            </a:r>
            <a:r>
              <a:rPr lang="en-US" dirty="0"/>
              <a:t> is the most preferred tool for data ingestion.</a:t>
            </a:r>
          </a:p>
          <a:p>
            <a:r>
              <a:rPr lang="en-US" dirty="0"/>
              <a:t>Refer to:</a:t>
            </a:r>
          </a:p>
          <a:p>
            <a:pPr lvl="1"/>
            <a:endParaRPr lang="en-US" dirty="0"/>
          </a:p>
        </p:txBody>
      </p:sp>
      <p:pic>
        <p:nvPicPr>
          <p:cNvPr id="27650" name="Picture 2"/>
          <p:cNvPicPr>
            <a:picLocks noChangeAspect="1" noChangeArrowheads="1"/>
          </p:cNvPicPr>
          <p:nvPr/>
        </p:nvPicPr>
        <p:blipFill>
          <a:blip r:embed="rId2"/>
          <a:srcRect/>
          <a:stretch>
            <a:fillRect/>
          </a:stretch>
        </p:blipFill>
        <p:spPr bwMode="auto">
          <a:xfrm>
            <a:off x="1108689" y="2514600"/>
            <a:ext cx="6947958" cy="76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Things you will learn</a:t>
            </a:r>
          </a:p>
          <a:p>
            <a:r>
              <a:rPr lang="en-US" dirty="0"/>
              <a:t>Customer 360 introduction</a:t>
            </a:r>
          </a:p>
          <a:p>
            <a:r>
              <a:rPr lang="en-US" dirty="0"/>
              <a:t>Key points</a:t>
            </a:r>
          </a:p>
          <a:p>
            <a:r>
              <a:rPr lang="en-US" dirty="0"/>
              <a:t>Architecture</a:t>
            </a:r>
          </a:p>
          <a:p>
            <a:r>
              <a:rPr lang="en-US" dirty="0"/>
              <a:t>Lab</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Step4: Customer 360 Mega Table; </a:t>
            </a:r>
            <a:r>
              <a:rPr lang="en-US" dirty="0" err="1"/>
              <a:t>HBase</a:t>
            </a:r>
            <a:endParaRPr lang="en-US" dirty="0"/>
          </a:p>
        </p:txBody>
      </p:sp>
      <p:sp>
        <p:nvSpPr>
          <p:cNvPr id="3" name="Content Placeholder 2"/>
          <p:cNvSpPr>
            <a:spLocks noGrp="1"/>
          </p:cNvSpPr>
          <p:nvPr>
            <p:ph idx="1"/>
          </p:nvPr>
        </p:nvSpPr>
        <p:spPr/>
        <p:txBody>
          <a:bodyPr/>
          <a:lstStyle/>
          <a:p>
            <a:r>
              <a:rPr lang="en-US" dirty="0"/>
              <a:t>Create a table with following column families:</a:t>
            </a:r>
          </a:p>
          <a:p>
            <a:pPr lvl="1"/>
            <a:r>
              <a:rPr lang="en-US" dirty="0"/>
              <a:t>Demographics</a:t>
            </a:r>
          </a:p>
          <a:p>
            <a:pPr lvl="1"/>
            <a:r>
              <a:rPr lang="en-US" dirty="0"/>
              <a:t>Savings</a:t>
            </a:r>
          </a:p>
          <a:p>
            <a:pPr lvl="1"/>
            <a:r>
              <a:rPr lang="en-US" dirty="0"/>
              <a:t>Loan</a:t>
            </a:r>
          </a:p>
          <a:p>
            <a:pPr lvl="1"/>
            <a:r>
              <a:rPr lang="en-US" dirty="0"/>
              <a:t>Credit</a:t>
            </a:r>
          </a:p>
          <a:p>
            <a:pPr lvl="1"/>
            <a:r>
              <a:rPr lang="en-US" dirty="0"/>
              <a:t>Deposit</a:t>
            </a:r>
          </a:p>
          <a:p>
            <a:pPr lvl="1"/>
            <a:r>
              <a:rPr lang="en-US" dirty="0" err="1"/>
              <a:t>credittrxsummary</a:t>
            </a:r>
            <a:endParaRPr lang="en-US" dirty="0"/>
          </a:p>
        </p:txBody>
      </p:sp>
      <p:pic>
        <p:nvPicPr>
          <p:cNvPr id="28674" name="Picture 2"/>
          <p:cNvPicPr>
            <a:picLocks noChangeAspect="1" noChangeArrowheads="1"/>
          </p:cNvPicPr>
          <p:nvPr/>
        </p:nvPicPr>
        <p:blipFill>
          <a:blip r:embed="rId2"/>
          <a:srcRect/>
          <a:stretch>
            <a:fillRect/>
          </a:stretch>
        </p:blipFill>
        <p:spPr bwMode="auto">
          <a:xfrm>
            <a:off x="1129833" y="3962400"/>
            <a:ext cx="3439583" cy="609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Step5: ELT with Pig</a:t>
            </a:r>
          </a:p>
        </p:txBody>
      </p:sp>
      <p:sp>
        <p:nvSpPr>
          <p:cNvPr id="3" name="Content Placeholder 2"/>
          <p:cNvSpPr>
            <a:spLocks noGrp="1"/>
          </p:cNvSpPr>
          <p:nvPr>
            <p:ph idx="1"/>
          </p:nvPr>
        </p:nvSpPr>
        <p:spPr/>
        <p:txBody>
          <a:bodyPr/>
          <a:lstStyle/>
          <a:p>
            <a:r>
              <a:rPr lang="en-US" dirty="0"/>
              <a:t>Pig is the most preferred tool for ELT. It has many capabilities:</a:t>
            </a:r>
          </a:p>
          <a:p>
            <a:pPr lvl="1"/>
            <a:r>
              <a:rPr lang="en-US" dirty="0"/>
              <a:t>Can create complex projections.</a:t>
            </a:r>
          </a:p>
          <a:p>
            <a:pPr lvl="1"/>
            <a:r>
              <a:rPr lang="en-US" dirty="0"/>
              <a:t>Can store output in any point of data flow.</a:t>
            </a:r>
          </a:p>
          <a:p>
            <a:pPr lvl="1"/>
            <a:r>
              <a:rPr lang="en-US" dirty="0"/>
              <a:t>Easy to understand</a:t>
            </a:r>
          </a:p>
          <a:p>
            <a:pPr lvl="1"/>
            <a:r>
              <a:rPr lang="en-US" dirty="0"/>
              <a:t>Suites well for data flow</a:t>
            </a:r>
          </a:p>
          <a:p>
            <a:r>
              <a:rPr lang="en-US" dirty="0"/>
              <a:t>Refer to:</a:t>
            </a:r>
          </a:p>
          <a:p>
            <a:endParaRPr lang="en-US" dirty="0"/>
          </a:p>
          <a:p>
            <a:pPr lvl="1"/>
            <a:endParaRPr lang="en-US" dirty="0"/>
          </a:p>
        </p:txBody>
      </p:sp>
      <p:pic>
        <p:nvPicPr>
          <p:cNvPr id="29698" name="Picture 2"/>
          <p:cNvPicPr>
            <a:picLocks noChangeAspect="1" noChangeArrowheads="1"/>
          </p:cNvPicPr>
          <p:nvPr/>
        </p:nvPicPr>
        <p:blipFill>
          <a:blip r:embed="rId2"/>
          <a:srcRect/>
          <a:stretch>
            <a:fillRect/>
          </a:stretch>
        </p:blipFill>
        <p:spPr bwMode="auto">
          <a:xfrm>
            <a:off x="1600200" y="3048000"/>
            <a:ext cx="4308465" cy="85779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Now check </a:t>
            </a:r>
            <a:r>
              <a:rPr lang="en-US" dirty="0" err="1"/>
              <a:t>hbase</a:t>
            </a:r>
            <a:endParaRPr lang="en-US" dirty="0"/>
          </a:p>
        </p:txBody>
      </p:sp>
      <p:sp>
        <p:nvSpPr>
          <p:cNvPr id="3" name="Content Placeholder 2"/>
          <p:cNvSpPr>
            <a:spLocks noGrp="1"/>
          </p:cNvSpPr>
          <p:nvPr>
            <p:ph idx="1"/>
          </p:nvPr>
        </p:nvSpPr>
        <p:spPr/>
        <p:txBody>
          <a:bodyPr/>
          <a:lstStyle/>
          <a:p>
            <a:r>
              <a:rPr lang="en-US" dirty="0"/>
              <a:t>Now in </a:t>
            </a:r>
            <a:r>
              <a:rPr lang="en-US" dirty="0" err="1"/>
              <a:t>Hbase</a:t>
            </a:r>
            <a:r>
              <a:rPr lang="en-US" dirty="0"/>
              <a:t>, for each customer, all possible information from all different products are at one place.</a:t>
            </a:r>
          </a:p>
          <a:p>
            <a:r>
              <a:rPr lang="en-US" dirty="0"/>
              <a:t>Now how would you provide access to different teams??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Providing access; Hive </a:t>
            </a:r>
          </a:p>
        </p:txBody>
      </p:sp>
      <p:sp>
        <p:nvSpPr>
          <p:cNvPr id="3" name="Content Placeholder 2"/>
          <p:cNvSpPr>
            <a:spLocks noGrp="1"/>
          </p:cNvSpPr>
          <p:nvPr>
            <p:ph idx="1"/>
          </p:nvPr>
        </p:nvSpPr>
        <p:spPr/>
        <p:txBody>
          <a:bodyPr/>
          <a:lstStyle/>
          <a:p>
            <a:r>
              <a:rPr lang="en-US" dirty="0"/>
              <a:t>Now different teams need different data. Reception office should have access to only account information. Marketing team needs customer wallet data. Like this, different teams need different data, to make decisions.</a:t>
            </a:r>
          </a:p>
          <a:p>
            <a:r>
              <a:rPr lang="en-US" dirty="0"/>
              <a:t>Using hive, map external tables to required columns in </a:t>
            </a:r>
            <a:r>
              <a:rPr lang="en-US" dirty="0" err="1"/>
              <a:t>Hbase</a:t>
            </a:r>
            <a:r>
              <a:rPr lang="en-US" dirty="0"/>
              <a:t>.</a:t>
            </a:r>
          </a:p>
          <a:p>
            <a:r>
              <a:rPr lang="en-US" dirty="0"/>
              <a:t>Refer:</a:t>
            </a:r>
          </a:p>
          <a:p>
            <a:endParaRPr lang="en-US" dirty="0"/>
          </a:p>
        </p:txBody>
      </p:sp>
      <p:pic>
        <p:nvPicPr>
          <p:cNvPr id="30722" name="Picture 2"/>
          <p:cNvPicPr>
            <a:picLocks noChangeAspect="1" noChangeArrowheads="1"/>
          </p:cNvPicPr>
          <p:nvPr/>
        </p:nvPicPr>
        <p:blipFill>
          <a:blip r:embed="rId2"/>
          <a:srcRect/>
          <a:stretch>
            <a:fillRect/>
          </a:stretch>
        </p:blipFill>
        <p:spPr bwMode="auto">
          <a:xfrm>
            <a:off x="1295400" y="2743200"/>
            <a:ext cx="2889250" cy="65048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Customer 360 is the most needed project in many banking, telecom and retail sectors.</a:t>
            </a:r>
          </a:p>
          <a:p>
            <a:r>
              <a:rPr lang="en-US" dirty="0"/>
              <a:t>With </a:t>
            </a:r>
            <a:r>
              <a:rPr lang="en-US" dirty="0" err="1"/>
              <a:t>hadoop</a:t>
            </a:r>
            <a:r>
              <a:rPr lang="en-US" dirty="0"/>
              <a:t>, entire load on traditional systems can be transferred to </a:t>
            </a:r>
            <a:r>
              <a:rPr lang="en-US" dirty="0" err="1"/>
              <a:t>hadoop</a:t>
            </a:r>
            <a:r>
              <a:rPr lang="en-US" dirty="0"/>
              <a:t>, and there by cost cuttings.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you will learn</a:t>
            </a:r>
          </a:p>
        </p:txBody>
      </p:sp>
      <p:sp>
        <p:nvSpPr>
          <p:cNvPr id="3" name="Content Placeholder 2"/>
          <p:cNvSpPr>
            <a:spLocks noGrp="1"/>
          </p:cNvSpPr>
          <p:nvPr>
            <p:ph idx="1"/>
          </p:nvPr>
        </p:nvSpPr>
        <p:spPr/>
        <p:txBody>
          <a:bodyPr/>
          <a:lstStyle/>
          <a:p>
            <a:r>
              <a:rPr lang="en-US" dirty="0"/>
              <a:t>After completion of this project, you will learn the following:</a:t>
            </a:r>
          </a:p>
          <a:p>
            <a:pPr lvl="1"/>
            <a:r>
              <a:rPr lang="en-US" dirty="0"/>
              <a:t>Customer 360 </a:t>
            </a:r>
          </a:p>
          <a:p>
            <a:pPr lvl="1"/>
            <a:r>
              <a:rPr lang="en-US" dirty="0"/>
              <a:t>Customer 360 Architecture</a:t>
            </a:r>
          </a:p>
          <a:p>
            <a:pPr lvl="1"/>
            <a:r>
              <a:rPr lang="en-US" dirty="0"/>
              <a:t>End to end implementation</a:t>
            </a:r>
          </a:p>
          <a:p>
            <a:pPr lvl="1"/>
            <a:r>
              <a:rPr lang="en-US" dirty="0"/>
              <a:t>Technologies: </a:t>
            </a:r>
            <a:r>
              <a:rPr lang="en-US" dirty="0" err="1"/>
              <a:t>MySQL</a:t>
            </a:r>
            <a:r>
              <a:rPr lang="en-US" dirty="0"/>
              <a:t>, </a:t>
            </a:r>
            <a:r>
              <a:rPr lang="en-US" dirty="0" err="1"/>
              <a:t>sqoop</a:t>
            </a:r>
            <a:r>
              <a:rPr lang="en-US" dirty="0"/>
              <a:t>, pig, </a:t>
            </a:r>
            <a:r>
              <a:rPr lang="en-US" dirty="0" err="1"/>
              <a:t>Hbase</a:t>
            </a:r>
            <a:r>
              <a:rPr lang="en-US" dirty="0"/>
              <a:t>, Hive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30200" y="685801"/>
            <a:ext cx="9416890" cy="5033963"/>
          </a:xfrm>
          <a:prstGeom prst="rect">
            <a:avLst/>
          </a:prstGeom>
          <a:noFill/>
          <a:ln w="9525">
            <a:noFill/>
            <a:miter lim="800000"/>
            <a:headEnd/>
            <a:tailEnd/>
          </a:ln>
          <a:effectLst/>
        </p:spPr>
      </p:pic>
      <p:sp>
        <p:nvSpPr>
          <p:cNvPr id="5" name="TextBox 4"/>
          <p:cNvSpPr txBox="1"/>
          <p:nvPr/>
        </p:nvSpPr>
        <p:spPr>
          <a:xfrm>
            <a:off x="2724150" y="6400800"/>
            <a:ext cx="2059795" cy="369332"/>
          </a:xfrm>
          <a:prstGeom prst="rect">
            <a:avLst/>
          </a:prstGeom>
          <a:noFill/>
        </p:spPr>
        <p:txBody>
          <a:bodyPr wrap="none" rtlCol="0">
            <a:spAutoFit/>
          </a:bodyPr>
          <a:lstStyle/>
          <a:p>
            <a:r>
              <a:rPr lang="en-US" dirty="0"/>
              <a:t>Reference: </a:t>
            </a:r>
            <a:r>
              <a:rPr lang="en-US" dirty="0" err="1"/>
              <a:t>cloudera</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24150" y="6400800"/>
            <a:ext cx="2059795" cy="369332"/>
          </a:xfrm>
          <a:prstGeom prst="rect">
            <a:avLst/>
          </a:prstGeom>
          <a:noFill/>
        </p:spPr>
        <p:txBody>
          <a:bodyPr wrap="none" rtlCol="0">
            <a:spAutoFit/>
          </a:bodyPr>
          <a:lstStyle/>
          <a:p>
            <a:r>
              <a:rPr lang="en-US" dirty="0"/>
              <a:t>Reference: </a:t>
            </a:r>
            <a:r>
              <a:rPr lang="en-US" dirty="0" err="1"/>
              <a:t>cloudera</a:t>
            </a:r>
            <a:endParaRPr lang="en-US" dirty="0"/>
          </a:p>
        </p:txBody>
      </p:sp>
      <p:sp>
        <p:nvSpPr>
          <p:cNvPr id="4" name="Title 3"/>
          <p:cNvSpPr>
            <a:spLocks noGrp="1"/>
          </p:cNvSpPr>
          <p:nvPr>
            <p:ph type="title"/>
          </p:nvPr>
        </p:nvSpPr>
        <p:spPr/>
        <p:txBody>
          <a:bodyPr/>
          <a:lstStyle/>
          <a:p>
            <a:r>
              <a:rPr/>
              <a:t>Key challenges in Driving a Customer 360</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143000"/>
            <a:ext cx="4800600" cy="2305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153025" y="1143000"/>
            <a:ext cx="4752975" cy="228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81000" y="3505200"/>
            <a:ext cx="4781550" cy="22669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143500" y="3505200"/>
            <a:ext cx="4762500" cy="22479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9"/>
                                        </p:tgtEl>
                                        <p:attrNameLst>
                                          <p:attrName>style.visibility</p:attrName>
                                        </p:attrNameLst>
                                      </p:cBhvr>
                                      <p:to>
                                        <p:strVal val="visible"/>
                                      </p:to>
                                    </p:set>
                                    <p:anim calcmode="lin" valueType="num">
                                      <p:cBhvr additive="base">
                                        <p:cTn id="25" dur="500" fill="hold"/>
                                        <p:tgtEl>
                                          <p:spTgt spid="1029"/>
                                        </p:tgtEl>
                                        <p:attrNameLst>
                                          <p:attrName>ppt_x</p:attrName>
                                        </p:attrNameLst>
                                      </p:cBhvr>
                                      <p:tavLst>
                                        <p:tav tm="0">
                                          <p:val>
                                            <p:strVal val="#ppt_x"/>
                                          </p:val>
                                        </p:tav>
                                        <p:tav tm="100000">
                                          <p:val>
                                            <p:strVal val="#ppt_x"/>
                                          </p:val>
                                        </p:tav>
                                      </p:tavLst>
                                    </p:anim>
                                    <p:anim calcmode="lin" valueType="num">
                                      <p:cBhvr additive="base">
                                        <p:cTn id="26"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for Customer 360</a:t>
            </a:r>
          </a:p>
        </p:txBody>
      </p:sp>
      <p:sp>
        <p:nvSpPr>
          <p:cNvPr id="4" name="Rectangle 3"/>
          <p:cNvSpPr/>
          <p:nvPr/>
        </p:nvSpPr>
        <p:spPr>
          <a:xfrm>
            <a:off x="412750" y="1905000"/>
            <a:ext cx="8997950" cy="2862322"/>
          </a:xfrm>
          <a:prstGeom prst="rect">
            <a:avLst/>
          </a:prstGeom>
        </p:spPr>
        <p:txBody>
          <a:bodyPr wrap="square">
            <a:spAutoFit/>
          </a:bodyPr>
          <a:lstStyle/>
          <a:p>
            <a:r>
              <a:rPr lang="en-US" sz="6000" dirty="0">
                <a:hlinkClick r:id="rId2"/>
              </a:rPr>
              <a:t>http://www.slideshare.net/cloudera/using-big-data-to-drive-customer-360</a:t>
            </a:r>
            <a:endParaRPr lang="en-US"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customer 360</a:t>
            </a:r>
          </a:p>
        </p:txBody>
      </p:sp>
      <p:sp>
        <p:nvSpPr>
          <p:cNvPr id="3" name="Content Placeholder 2"/>
          <p:cNvSpPr>
            <a:spLocks noGrp="1"/>
          </p:cNvSpPr>
          <p:nvPr>
            <p:ph idx="1"/>
          </p:nvPr>
        </p:nvSpPr>
        <p:spPr/>
        <p:txBody>
          <a:bodyPr>
            <a:normAutofit/>
          </a:bodyPr>
          <a:lstStyle/>
          <a:p>
            <a:r>
              <a:rPr lang="en-US" dirty="0"/>
              <a:t>Customer 360 refers to summarized information related to customer, at every digital touch point, which describes the behavior of customer, and predicts what can happen with him in future.</a:t>
            </a:r>
          </a:p>
          <a:p>
            <a:r>
              <a:rPr lang="en-US" dirty="0"/>
              <a:t>It can be thought on mega table, which is holding information of all products a customer holds, summary of all customers transactions, demographic features, CRM information.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Why;Understand</a:t>
            </a:r>
            <a:r>
              <a:rPr lang="en-US" dirty="0"/>
              <a:t> Your Customers</a:t>
            </a:r>
          </a:p>
        </p:txBody>
      </p:sp>
      <p:sp>
        <p:nvSpPr>
          <p:cNvPr id="3" name="Content Placeholder 2"/>
          <p:cNvSpPr>
            <a:spLocks noGrp="1"/>
          </p:cNvSpPr>
          <p:nvPr>
            <p:ph idx="1"/>
          </p:nvPr>
        </p:nvSpPr>
        <p:spPr/>
        <p:txBody>
          <a:bodyPr>
            <a:normAutofit/>
          </a:bodyPr>
          <a:lstStyle/>
          <a:p>
            <a:r>
              <a:rPr lang="en-US" dirty="0"/>
              <a:t>Improve the entire customer lifecycle with a customer 360-degree profile.</a:t>
            </a:r>
          </a:p>
          <a:p>
            <a:r>
              <a:rPr lang="en-US" dirty="0"/>
              <a:t>Any marketing team or any other team dealing with customers must leverage technology to:</a:t>
            </a:r>
          </a:p>
          <a:p>
            <a:pPr lvl="1"/>
            <a:r>
              <a:rPr lang="en-US" dirty="0"/>
              <a:t>collect and analyze customer data</a:t>
            </a:r>
          </a:p>
          <a:p>
            <a:pPr lvl="1"/>
            <a:r>
              <a:rPr lang="en-US" dirty="0"/>
              <a:t>execute successful </a:t>
            </a:r>
            <a:r>
              <a:rPr lang="en-US" dirty="0" err="1"/>
              <a:t>omni</a:t>
            </a:r>
            <a:r>
              <a:rPr lang="en-US" dirty="0"/>
              <a:t>-channel campaigns</a:t>
            </a:r>
          </a:p>
          <a:p>
            <a:pPr lvl="1"/>
            <a:r>
              <a:rPr lang="en-US" dirty="0"/>
              <a:t>understand the customer lifecycle</a:t>
            </a:r>
          </a:p>
          <a:p>
            <a:pPr lvl="1"/>
            <a:r>
              <a:rPr lang="en-US" dirty="0"/>
              <a:t>influence buyers in a congested market.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Possible data sources</a:t>
            </a:r>
          </a:p>
        </p:txBody>
      </p:sp>
      <p:pic>
        <p:nvPicPr>
          <p:cNvPr id="36866" name="Picture 2" descr="http://www.informaticsint.com/EndUserAssets/news/newsarticle/images/AvaBill_360_Customer_view___March_2015_1.jpg"/>
          <p:cNvPicPr>
            <a:picLocks noChangeAspect="1" noChangeArrowheads="1"/>
          </p:cNvPicPr>
          <p:nvPr/>
        </p:nvPicPr>
        <p:blipFill>
          <a:blip r:embed="rId2"/>
          <a:srcRect/>
          <a:stretch>
            <a:fillRect/>
          </a:stretch>
        </p:blipFill>
        <p:spPr bwMode="auto">
          <a:xfrm>
            <a:off x="2641600" y="1676400"/>
            <a:ext cx="5365750" cy="490396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5278</TotalTime>
  <Words>811</Words>
  <Application>Microsoft Office PowerPoint</Application>
  <PresentationFormat>A4 Paper (210x297 mm)</PresentationFormat>
  <Paragraphs>110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Theme</vt:lpstr>
      <vt:lpstr>PowerPoint Presentation</vt:lpstr>
      <vt:lpstr>Agenda</vt:lpstr>
      <vt:lpstr>Things you will learn</vt:lpstr>
      <vt:lpstr>PowerPoint Presentation</vt:lpstr>
      <vt:lpstr>Key challenges in Driving a Customer 360</vt:lpstr>
      <vt:lpstr>Reference for Customer 360</vt:lpstr>
      <vt:lpstr>What is customer 360</vt:lpstr>
      <vt:lpstr>Why;Understand Your Customers</vt:lpstr>
      <vt:lpstr>Possible data sources</vt:lpstr>
      <vt:lpstr>Use case1; Customer Acquisition &amp; Retention</vt:lpstr>
      <vt:lpstr>Use case2: Next best offer</vt:lpstr>
      <vt:lpstr>Use case3: Customer satisfaction</vt:lpstr>
      <vt:lpstr>Up sell and cross sell recommendations</vt:lpstr>
      <vt:lpstr>Why hadoop for customer 360?</vt:lpstr>
      <vt:lpstr>Key Notes</vt:lpstr>
      <vt:lpstr>Architecture</vt:lpstr>
      <vt:lpstr>Step1: Understanding data</vt:lpstr>
      <vt:lpstr>Step2: Load data to MySQL</vt:lpstr>
      <vt:lpstr>Step3: Data Ingestion</vt:lpstr>
      <vt:lpstr>Step4: Customer 360 Mega Table; HBase</vt:lpstr>
      <vt:lpstr>Step5: ELT with Pig</vt:lpstr>
      <vt:lpstr>Now check hbase</vt:lpstr>
      <vt:lpstr>Providing access; Hive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Rahul Sakpal</cp:lastModifiedBy>
  <cp:revision>541</cp:revision>
  <dcterms:created xsi:type="dcterms:W3CDTF">2012-03-13T16:05:56Z</dcterms:created>
  <dcterms:modified xsi:type="dcterms:W3CDTF">2017-01-29T09:21:19Z</dcterms:modified>
</cp:coreProperties>
</file>