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notesMasterIdLst>
    <p:notesMasterId r:id="rId33"/>
  </p:notesMasterIdLst>
  <p:handoutMasterIdLst>
    <p:handoutMasterId r:id="rId34"/>
  </p:handoutMasterIdLst>
  <p:sldIdLst>
    <p:sldId id="706" r:id="rId4"/>
    <p:sldId id="457" r:id="rId5"/>
    <p:sldId id="704" r:id="rId6"/>
    <p:sldId id="349" r:id="rId7"/>
    <p:sldId id="705" r:id="rId8"/>
    <p:sldId id="708" r:id="rId9"/>
    <p:sldId id="574" r:id="rId10"/>
    <p:sldId id="709" r:id="rId11"/>
    <p:sldId id="707" r:id="rId12"/>
    <p:sldId id="587" r:id="rId13"/>
    <p:sldId id="357" r:id="rId14"/>
    <p:sldId id="541" r:id="rId15"/>
    <p:sldId id="487" r:id="rId16"/>
    <p:sldId id="514" r:id="rId17"/>
    <p:sldId id="691" r:id="rId18"/>
    <p:sldId id="490" r:id="rId19"/>
    <p:sldId id="515" r:id="rId20"/>
    <p:sldId id="693" r:id="rId21"/>
    <p:sldId id="687" r:id="rId22"/>
    <p:sldId id="696" r:id="rId23"/>
    <p:sldId id="697" r:id="rId24"/>
    <p:sldId id="695" r:id="rId25"/>
    <p:sldId id="699" r:id="rId26"/>
    <p:sldId id="698" r:id="rId27"/>
    <p:sldId id="703" r:id="rId28"/>
    <p:sldId id="477" r:id="rId29"/>
    <p:sldId id="701" r:id="rId30"/>
    <p:sldId id="702" r:id="rId31"/>
    <p:sldId id="690" r:id="rId32"/>
  </p:sldIdLst>
  <p:sldSz cx="9144000" cy="6858000" type="screen4x3"/>
  <p:notesSz cx="6858000" cy="9144000"/>
  <p:defaultText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2349" autoAdjust="0"/>
  </p:normalViewPr>
  <p:slideViewPr>
    <p:cSldViewPr>
      <p:cViewPr>
        <p:scale>
          <a:sx n="81" d="100"/>
          <a:sy n="81" d="100"/>
        </p:scale>
        <p:origin x="-984" y="108"/>
      </p:cViewPr>
      <p:guideLst>
        <p:guide orient="horz" pos="2160"/>
        <p:guide pos="2880"/>
      </p:guideLst>
    </p:cSldViewPr>
  </p:slideViewPr>
  <p:outlineViewPr>
    <p:cViewPr>
      <p:scale>
        <a:sx n="33" d="100"/>
        <a:sy n="33" d="100"/>
      </p:scale>
      <p:origin x="48" y="68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6AAB0-CCE9-4CFA-9459-F9AF6CC32642}" type="datetimeFigureOut">
              <a:rPr lang="en-US" smtClean="0"/>
              <a:t>6/8/2019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000BC-3EE1-4B0F-A6C6-9EBCFCA98B7D}" type="slidenum">
              <a:rPr lang="en-US" smtClean="0"/>
              <a:t>‹#›</a:t>
            </a:fld>
            <a:endParaRPr lang="en-US"/>
          </a:p>
        </p:txBody>
      </p:sp>
    </p:spTree>
    <p:extLst>
      <p:ext uri="{BB962C8B-B14F-4D97-AF65-F5344CB8AC3E}">
        <p14:creationId xmlns:p14="http://schemas.microsoft.com/office/powerpoint/2010/main" val="93844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6/8/2019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extLst>
      <p:ext uri="{BB962C8B-B14F-4D97-AF65-F5344CB8AC3E}">
        <p14:creationId xmlns:p14="http://schemas.microsoft.com/office/powerpoint/2010/main" val="2645324263"/>
      </p:ext>
    </p:extLst>
  </p:cSld>
  <p:clrMap bg1="lt1" tx1="dk1" bg2="lt2" tx2="dk2" accent1="accent1" accent2="accent2" accent3="accent3" accent4="accent4" accent5="accent5" accent6="accent6" hlink="hlink" folHlink="folHlink"/>
  <p:hf dt="0"/>
  <p:notesStyle>
    <a:lvl1pPr marL="0" algn="l" defTabSz="914393" rtl="0" eaLnBrk="1" latinLnBrk="0" hangingPunct="1">
      <a:defRPr sz="1200" kern="1200">
        <a:solidFill>
          <a:schemeClr val="tx1"/>
        </a:solidFill>
        <a:latin typeface="+mn-lt"/>
        <a:ea typeface="+mn-ea"/>
        <a:cs typeface="+mn-cs"/>
      </a:defRPr>
    </a:lvl1pPr>
    <a:lvl2pPr marL="457200"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92" algn="l" defTabSz="914393" rtl="0" eaLnBrk="1" latinLnBrk="0" hangingPunct="1">
      <a:defRPr sz="1200" kern="1200">
        <a:solidFill>
          <a:schemeClr val="tx1"/>
        </a:solidFill>
        <a:latin typeface="+mn-lt"/>
        <a:ea typeface="+mn-ea"/>
        <a:cs typeface="+mn-cs"/>
      </a:defRPr>
    </a:lvl4pPr>
    <a:lvl5pPr marL="1828786" algn="l" defTabSz="914393" rtl="0" eaLnBrk="1" latinLnBrk="0" hangingPunct="1">
      <a:defRPr sz="1200" kern="1200">
        <a:solidFill>
          <a:schemeClr val="tx1"/>
        </a:solidFill>
        <a:latin typeface="+mn-lt"/>
        <a:ea typeface="+mn-ea"/>
        <a:cs typeface="+mn-cs"/>
      </a:defRPr>
    </a:lvl5pPr>
    <a:lvl6pPr marL="2285985" algn="l" defTabSz="914393" rtl="0" eaLnBrk="1" latinLnBrk="0" hangingPunct="1">
      <a:defRPr sz="1200" kern="1200">
        <a:solidFill>
          <a:schemeClr val="tx1"/>
        </a:solidFill>
        <a:latin typeface="+mn-lt"/>
        <a:ea typeface="+mn-ea"/>
        <a:cs typeface="+mn-cs"/>
      </a:defRPr>
    </a:lvl6pPr>
    <a:lvl7pPr marL="2743180" algn="l" defTabSz="914393" rtl="0" eaLnBrk="1" latinLnBrk="0" hangingPunct="1">
      <a:defRPr sz="1200" kern="1200">
        <a:solidFill>
          <a:schemeClr val="tx1"/>
        </a:solidFill>
        <a:latin typeface="+mn-lt"/>
        <a:ea typeface="+mn-ea"/>
        <a:cs typeface="+mn-cs"/>
      </a:defRPr>
    </a:lvl7pPr>
    <a:lvl8pPr marL="3200379" algn="l" defTabSz="914393" rtl="0" eaLnBrk="1" latinLnBrk="0" hangingPunct="1">
      <a:defRPr sz="1200" kern="1200">
        <a:solidFill>
          <a:schemeClr val="tx1"/>
        </a:solidFill>
        <a:latin typeface="+mn-lt"/>
        <a:ea typeface="+mn-ea"/>
        <a:cs typeface="+mn-cs"/>
      </a:defRPr>
    </a:lvl8pPr>
    <a:lvl9pPr marL="3657573" algn="l" defTabSz="9143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4</a:t>
            </a:fld>
            <a:endParaRPr lang="en-US"/>
          </a:p>
        </p:txBody>
      </p:sp>
    </p:spTree>
    <p:extLst>
      <p:ext uri="{BB962C8B-B14F-4D97-AF65-F5344CB8AC3E}">
        <p14:creationId xmlns:p14="http://schemas.microsoft.com/office/powerpoint/2010/main" val="3314105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26</a:t>
            </a:fld>
            <a:endParaRPr lang="en-US"/>
          </a:p>
        </p:txBody>
      </p:sp>
    </p:spTree>
    <p:extLst>
      <p:ext uri="{BB962C8B-B14F-4D97-AF65-F5344CB8AC3E}">
        <p14:creationId xmlns:p14="http://schemas.microsoft.com/office/powerpoint/2010/main" val="106803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5</a:t>
            </a:fld>
            <a:endParaRPr lang="en-US"/>
          </a:p>
        </p:txBody>
      </p:sp>
    </p:spTree>
    <p:extLst>
      <p:ext uri="{BB962C8B-B14F-4D97-AF65-F5344CB8AC3E}">
        <p14:creationId xmlns:p14="http://schemas.microsoft.com/office/powerpoint/2010/main" val="390397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9</a:t>
            </a:fld>
            <a:endParaRPr lang="en-US"/>
          </a:p>
        </p:txBody>
      </p:sp>
    </p:spTree>
    <p:extLst>
      <p:ext uri="{BB962C8B-B14F-4D97-AF65-F5344CB8AC3E}">
        <p14:creationId xmlns:p14="http://schemas.microsoft.com/office/powerpoint/2010/main" val="204294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11</a:t>
            </a:fld>
            <a:endParaRPr lang="en-US"/>
          </a:p>
        </p:txBody>
      </p:sp>
    </p:spTree>
    <p:extLst>
      <p:ext uri="{BB962C8B-B14F-4D97-AF65-F5344CB8AC3E}">
        <p14:creationId xmlns:p14="http://schemas.microsoft.com/office/powerpoint/2010/main" val="331404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13</a:t>
            </a:fld>
            <a:endParaRPr lang="en-US"/>
          </a:p>
        </p:txBody>
      </p:sp>
    </p:spTree>
    <p:extLst>
      <p:ext uri="{BB962C8B-B14F-4D97-AF65-F5344CB8AC3E}">
        <p14:creationId xmlns:p14="http://schemas.microsoft.com/office/powerpoint/2010/main" val="302329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16</a:t>
            </a:fld>
            <a:endParaRPr lang="en-US"/>
          </a:p>
        </p:txBody>
      </p:sp>
    </p:spTree>
    <p:extLst>
      <p:ext uri="{BB962C8B-B14F-4D97-AF65-F5344CB8AC3E}">
        <p14:creationId xmlns:p14="http://schemas.microsoft.com/office/powerpoint/2010/main" val="3544235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22</a:t>
            </a:fld>
            <a:endParaRPr lang="en-US"/>
          </a:p>
        </p:txBody>
      </p:sp>
    </p:spTree>
    <p:extLst>
      <p:ext uri="{BB962C8B-B14F-4D97-AF65-F5344CB8AC3E}">
        <p14:creationId xmlns:p14="http://schemas.microsoft.com/office/powerpoint/2010/main" val="3358466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23</a:t>
            </a:fld>
            <a:endParaRPr lang="en-US"/>
          </a:p>
        </p:txBody>
      </p:sp>
    </p:spTree>
    <p:extLst>
      <p:ext uri="{BB962C8B-B14F-4D97-AF65-F5344CB8AC3E}">
        <p14:creationId xmlns:p14="http://schemas.microsoft.com/office/powerpoint/2010/main" val="380289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24</a:t>
            </a:fld>
            <a:endParaRPr lang="en-US"/>
          </a:p>
        </p:txBody>
      </p:sp>
    </p:spTree>
    <p:extLst>
      <p:ext uri="{BB962C8B-B14F-4D97-AF65-F5344CB8AC3E}">
        <p14:creationId xmlns:p14="http://schemas.microsoft.com/office/powerpoint/2010/main" val="3544235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3" indent="0" algn="ctr">
              <a:buNone/>
              <a:defRPr>
                <a:solidFill>
                  <a:schemeClr val="tx1">
                    <a:tint val="75000"/>
                  </a:schemeClr>
                </a:solidFill>
              </a:defRPr>
            </a:lvl3pPr>
            <a:lvl4pPr marL="1371592" indent="0" algn="ctr">
              <a:buNone/>
              <a:defRPr>
                <a:solidFill>
                  <a:schemeClr val="tx1">
                    <a:tint val="75000"/>
                  </a:schemeClr>
                </a:solidFill>
              </a:defRPr>
            </a:lvl4pPr>
            <a:lvl5pPr marL="1828786" indent="0" algn="ctr">
              <a:buNone/>
              <a:defRPr>
                <a:solidFill>
                  <a:schemeClr val="tx1">
                    <a:tint val="75000"/>
                  </a:schemeClr>
                </a:solidFill>
              </a:defRPr>
            </a:lvl5pPr>
            <a:lvl6pPr marL="2285985" indent="0" algn="ctr">
              <a:buNone/>
              <a:defRPr>
                <a:solidFill>
                  <a:schemeClr val="tx1">
                    <a:tint val="75000"/>
                  </a:schemeClr>
                </a:solidFill>
              </a:defRPr>
            </a:lvl6pPr>
            <a:lvl7pPr marL="2743180" indent="0" algn="ctr">
              <a:buNone/>
              <a:defRPr>
                <a:solidFill>
                  <a:schemeClr val="tx1">
                    <a:tint val="75000"/>
                  </a:schemeClr>
                </a:solidFill>
              </a:defRPr>
            </a:lvl7pPr>
            <a:lvl8pPr marL="3200379" indent="0" algn="ctr">
              <a:buNone/>
              <a:defRPr>
                <a:solidFill>
                  <a:schemeClr val="tx1">
                    <a:tint val="75000"/>
                  </a:schemeClr>
                </a:solidFill>
              </a:defRPr>
            </a:lvl8pPr>
            <a:lvl9pPr marL="365757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596C7E-F256-4849-B7B8-10B520DC0049}" type="datetime1">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DB8DF-D106-4EC9-99D8-8EE094B0F009}" type="datetime1">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74905-2541-46AA-B26E-0F6FAEA80D98}" type="datetime1">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2993" indent="-228600">
              <a:buFont typeface="Wingdings" pitchFamily="2" charset="2"/>
              <a:buChar char="ü"/>
              <a:defRPr/>
            </a:lvl3pPr>
            <a:lvl4pPr marL="1600187"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177CE-73BD-4BA2-A09E-C28B4C5D1ECA}" type="datetime1">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6/8/2019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defTabSz="914400">
              <a:lnSpc>
                <a:spcPts val="2200"/>
              </a:lnSpc>
              <a:spcBef>
                <a:spcPct val="0"/>
              </a:spcBef>
              <a:defRPr/>
            </a:pPr>
            <a:r>
              <a:rPr lang="en-US" sz="1300" b="1" dirty="0">
                <a:solidFill>
                  <a:srgbClr val="376092"/>
                </a:solidFill>
              </a:rPr>
              <a:t>care@edupristine.com</a:t>
            </a:r>
          </a:p>
          <a:p>
            <a:pPr defTabSz="914400">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defTabSz="914400"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3" indent="0">
              <a:buNone/>
              <a:defRPr sz="1600">
                <a:solidFill>
                  <a:schemeClr val="tx1">
                    <a:tint val="75000"/>
                  </a:schemeClr>
                </a:solidFill>
              </a:defRPr>
            </a:lvl3pPr>
            <a:lvl4pPr marL="1371592" indent="0">
              <a:buNone/>
              <a:defRPr sz="1400">
                <a:solidFill>
                  <a:schemeClr val="tx1">
                    <a:tint val="75000"/>
                  </a:schemeClr>
                </a:solidFill>
              </a:defRPr>
            </a:lvl4pPr>
            <a:lvl5pPr marL="1828786" indent="0">
              <a:buNone/>
              <a:defRPr sz="1400">
                <a:solidFill>
                  <a:schemeClr val="tx1">
                    <a:tint val="75000"/>
                  </a:schemeClr>
                </a:solidFill>
              </a:defRPr>
            </a:lvl5pPr>
            <a:lvl6pPr marL="2285985" indent="0">
              <a:buNone/>
              <a:defRPr sz="1400">
                <a:solidFill>
                  <a:schemeClr val="tx1">
                    <a:tint val="75000"/>
                  </a:schemeClr>
                </a:solidFill>
              </a:defRPr>
            </a:lvl6pPr>
            <a:lvl7pPr marL="2743180" indent="0">
              <a:buNone/>
              <a:defRPr sz="1400">
                <a:solidFill>
                  <a:schemeClr val="tx1">
                    <a:tint val="75000"/>
                  </a:schemeClr>
                </a:solidFill>
              </a:defRPr>
            </a:lvl7pPr>
            <a:lvl8pPr marL="3200379" indent="0">
              <a:buNone/>
              <a:defRPr sz="1400">
                <a:solidFill>
                  <a:schemeClr val="tx1">
                    <a:tint val="75000"/>
                  </a:schemeClr>
                </a:solidFill>
              </a:defRPr>
            </a:lvl8pPr>
            <a:lvl9pPr marL="365757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95B9-431D-43D6-9C87-F6A5F139C2EF}" type="datetime1">
              <a:rPr lang="en-US" smtClean="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9ABA24-D8A7-49D9-A7CF-7ED306EE74D4}" type="datetime1">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206305-D5A2-4F02-8CEC-08941AA78B58}" type="datetime1">
              <a:rPr lang="en-US" smtClean="0"/>
              <a:t>6/8/2019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BE856-4EB6-453C-BC69-7EC66187A457}" type="datetime1">
              <a:rPr lang="en-US" smtClean="0"/>
              <a:t>6/8/2019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CA1F-6ED0-47B2-8E7D-CD307F5F4192}" type="datetime1">
              <a:rPr lang="en-US" smtClean="0"/>
              <a:t>6/8/2019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7"/>
            <a:ext cx="3008313" cy="4691063"/>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5D67C-74EF-42B9-A64E-644EF120E749}" type="datetime1">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3" indent="0">
              <a:buNone/>
              <a:defRPr sz="2400"/>
            </a:lvl3pPr>
            <a:lvl4pPr marL="1371592" indent="0">
              <a:buNone/>
              <a:defRPr sz="2000"/>
            </a:lvl4pPr>
            <a:lvl5pPr marL="1828786" indent="0">
              <a:buNone/>
              <a:defRPr sz="2000"/>
            </a:lvl5pPr>
            <a:lvl6pPr marL="2285985" indent="0">
              <a:buNone/>
              <a:defRPr sz="2000"/>
            </a:lvl6pPr>
            <a:lvl7pPr marL="2743180" indent="0">
              <a:buNone/>
              <a:defRPr sz="2000"/>
            </a:lvl7pPr>
            <a:lvl8pPr marL="3200379" indent="0">
              <a:buNone/>
              <a:defRPr sz="2000"/>
            </a:lvl8pPr>
            <a:lvl9pPr marL="3657573"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5914C-A941-4F48-82EE-86C15DEE67A1}" type="datetime1">
              <a:rPr lang="en-US" smtClean="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011EC-75E7-44F9-8D2E-955476348012}" type="datetime1">
              <a:rPr lang="en-US" smtClean="0"/>
              <a:t>6/8/2019</a:t>
            </a:fld>
            <a:endParaRPr lang="en-US" dirty="0"/>
          </a:p>
        </p:txBody>
      </p:sp>
      <p:sp>
        <p:nvSpPr>
          <p:cNvPr id="5" name="Footer Placeholder 4"/>
          <p:cNvSpPr>
            <a:spLocks noGrp="1"/>
          </p:cNvSpPr>
          <p:nvPr>
            <p:ph type="ftr" sz="quarter" idx="3"/>
          </p:nvPr>
        </p:nvSpPr>
        <p:spPr>
          <a:xfrm>
            <a:off x="3124201" y="635635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393"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600" algn="l" defTabSz="9143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6"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3"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9"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7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2"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1D8BD707-D9CF-40AE-B4C6-C98DA3205C09}" type="datetimeFigureOut">
              <a:rPr lang="en-US" smtClean="0">
                <a:solidFill>
                  <a:prstClr val="black">
                    <a:tint val="75000"/>
                  </a:prstClr>
                </a:solidFill>
              </a:rPr>
              <a:pPr defTabSz="914400"/>
              <a:t>6/8/2019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rPr>
              <a:pPr defTabSz="914400"/>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192.168.152.139:4040/job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61DD98-3226-47ED-9B1D-1889CAE30246}"/>
              </a:ext>
            </a:extLst>
          </p:cNvPr>
          <p:cNvSpPr>
            <a:spLocks noGrp="1"/>
          </p:cNvSpPr>
          <p:nvPr>
            <p:ph type="title"/>
          </p:nvPr>
        </p:nvSpPr>
        <p:spPr/>
        <p:txBody>
          <a:bodyPr/>
          <a:lstStyle/>
          <a:p>
            <a:r>
              <a:rPr lang="en-IN" dirty="0"/>
              <a:t>Why Apache Spark</a:t>
            </a:r>
          </a:p>
        </p:txBody>
      </p:sp>
      <p:sp>
        <p:nvSpPr>
          <p:cNvPr id="3" name="Content Placeholder 2">
            <a:extLst>
              <a:ext uri="{FF2B5EF4-FFF2-40B4-BE49-F238E27FC236}">
                <a16:creationId xmlns:a16="http://schemas.microsoft.com/office/drawing/2014/main" xmlns="" id="{D42A1517-44F7-4BC2-A6A2-530146B76530}"/>
              </a:ext>
            </a:extLst>
          </p:cNvPr>
          <p:cNvSpPr>
            <a:spLocks noGrp="1"/>
          </p:cNvSpPr>
          <p:nvPr>
            <p:ph idx="1"/>
          </p:nvPr>
        </p:nvSpPr>
        <p:spPr>
          <a:xfrm>
            <a:off x="457200" y="1600207"/>
            <a:ext cx="8229600" cy="4983155"/>
          </a:xfrm>
        </p:spPr>
        <p:txBody>
          <a:bodyPr>
            <a:normAutofit fontScale="77500" lnSpcReduction="20000"/>
          </a:bodyPr>
          <a:lstStyle/>
          <a:p>
            <a:r>
              <a:rPr lang="en-US" dirty="0"/>
              <a:t>The goal of the Spark project was to keep the benefits of MapReduce’s scalable, distributed, fault-tolerant processing framework, while making it more efficient and easier to use. </a:t>
            </a:r>
          </a:p>
          <a:p>
            <a:r>
              <a:rPr lang="en-US" dirty="0"/>
              <a:t>The advantages of Spark over MapReduce are:</a:t>
            </a:r>
          </a:p>
          <a:p>
            <a:pPr lvl="1"/>
            <a:r>
              <a:rPr lang="en-US" dirty="0"/>
              <a:t>Spark executes much faster by caching data in memory across multiple parallel operations, whereas MapReduce involves more reading and writing from disk.</a:t>
            </a:r>
          </a:p>
          <a:p>
            <a:pPr lvl="1"/>
            <a:r>
              <a:rPr lang="en-US" dirty="0"/>
              <a:t>Spark runs multi-threaded tasks inside of JVM processes, whereas MapReduce runs as heavier weight JVM processes. This gives Spark faster startup, better parallelism, and better CPU utilization.</a:t>
            </a:r>
          </a:p>
          <a:p>
            <a:pPr lvl="1"/>
            <a:r>
              <a:rPr lang="en-US" dirty="0"/>
              <a:t>Spark provides a richer functional programming model than MapReduce.</a:t>
            </a:r>
          </a:p>
          <a:p>
            <a:pPr lvl="1"/>
            <a:r>
              <a:rPr lang="en-US" dirty="0"/>
              <a:t>Spark is especially useful for parallel processing of distributed data with </a:t>
            </a:r>
            <a:r>
              <a:rPr lang="en-US" b="1" dirty="0"/>
              <a:t>iterative</a:t>
            </a:r>
            <a:r>
              <a:rPr lang="en-US" dirty="0"/>
              <a:t> algorithms.</a:t>
            </a:r>
          </a:p>
          <a:p>
            <a:endParaRPr lang="en-IN" dirty="0"/>
          </a:p>
        </p:txBody>
      </p:sp>
    </p:spTree>
    <p:extLst>
      <p:ext uri="{BB962C8B-B14F-4D97-AF65-F5344CB8AC3E}">
        <p14:creationId xmlns:p14="http://schemas.microsoft.com/office/powerpoint/2010/main" val="142213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80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0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79006" cy="6858000"/>
          </a:xfrm>
          <a:prstGeom prst="rect">
            <a:avLst/>
          </a:prstGeom>
        </p:spPr>
      </p:pic>
      <p:sp>
        <p:nvSpPr>
          <p:cNvPr id="2"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
        <p:nvSpPr>
          <p:cNvPr id="3" name="text 1"/>
          <p:cNvSpPr txBox="1"/>
          <p:nvPr/>
        </p:nvSpPr>
        <p:spPr>
          <a:xfrm>
            <a:off x="3857625" y="2118367"/>
            <a:ext cx="3771674" cy="615553"/>
          </a:xfrm>
          <a:prstGeom prst="rect">
            <a:avLst/>
          </a:prstGeom>
        </p:spPr>
        <p:txBody>
          <a:bodyPr vert="horz" wrap="none" lIns="0" tIns="0" rIns="0" bIns="0" rtlCol="0">
            <a:spAutoFit/>
          </a:bodyPr>
          <a:lstStyle/>
          <a:p>
            <a:r>
              <a:rPr sz="2000" spc="6" dirty="0">
                <a:latin typeface="Arial"/>
                <a:cs typeface="Arial"/>
              </a:rPr>
              <a:t>Spark operations on RDDs in the</a:t>
            </a:r>
            <a:endParaRPr sz="2000" dirty="0">
              <a:latin typeface="Arial"/>
              <a:cs typeface="Arial"/>
            </a:endParaRPr>
          </a:p>
          <a:p>
            <a:r>
              <a:rPr lang="en-US" sz="2000" spc="6" dirty="0">
                <a:latin typeface="Arial"/>
                <a:cs typeface="Arial"/>
              </a:rPr>
              <a:t>Spark-shell </a:t>
            </a:r>
            <a:r>
              <a:rPr sz="2000" spc="6" dirty="0">
                <a:latin typeface="Arial"/>
                <a:cs typeface="Arial"/>
              </a:rPr>
              <a:t>interactive shell</a:t>
            </a:r>
            <a:endParaRPr sz="2000" dirty="0">
              <a:latin typeface="Arial"/>
              <a:cs typeface="Arial"/>
            </a:endParaRPr>
          </a:p>
        </p:txBody>
      </p:sp>
      <p:sp>
        <p:nvSpPr>
          <p:cNvPr id="4"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Tree>
    <p:extLst>
      <p:ext uri="{BB962C8B-B14F-4D97-AF65-F5344CB8AC3E}">
        <p14:creationId xmlns:p14="http://schemas.microsoft.com/office/powerpoint/2010/main" val="1207971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0"/>
            <a:r>
              <a:rPr lang="en-US" dirty="0"/>
              <a:t>RDD</a:t>
            </a:r>
          </a:p>
        </p:txBody>
      </p:sp>
      <p:sp>
        <p:nvSpPr>
          <p:cNvPr id="3" name="Content Placeholder 2"/>
          <p:cNvSpPr>
            <a:spLocks noGrp="1"/>
          </p:cNvSpPr>
          <p:nvPr>
            <p:ph idx="1"/>
          </p:nvPr>
        </p:nvSpPr>
        <p:spPr>
          <a:xfrm>
            <a:off x="457200" y="1219200"/>
            <a:ext cx="8458200" cy="5334000"/>
          </a:xfrm>
        </p:spPr>
        <p:txBody>
          <a:bodyPr>
            <a:noAutofit/>
          </a:bodyPr>
          <a:lstStyle/>
          <a:p>
            <a:pPr lvl="0"/>
            <a:r>
              <a:rPr lang="en-US" sz="1600" dirty="0"/>
              <a:t>An RDD simply a immutable resilient distributed collection of elements. Each RDD is split into multiple partitions, which may be computed on different nodes of the cluster.</a:t>
            </a:r>
          </a:p>
          <a:p>
            <a:pPr lvl="1"/>
            <a:r>
              <a:rPr lang="en-US" sz="1600" dirty="0"/>
              <a:t>val input = </a:t>
            </a:r>
            <a:r>
              <a:rPr lang="en-US" sz="1600" dirty="0" err="1"/>
              <a:t>sc.textFile</a:t>
            </a:r>
            <a:r>
              <a:rPr lang="en-US" sz="1600" dirty="0"/>
              <a:t>("/user/</a:t>
            </a:r>
            <a:r>
              <a:rPr lang="en-US" sz="1600" dirty="0" err="1"/>
              <a:t>notroot</a:t>
            </a:r>
            <a:r>
              <a:rPr lang="en-US" sz="1600" dirty="0"/>
              <a:t>/datasets/CricketScore.txt") // Read File</a:t>
            </a:r>
          </a:p>
          <a:p>
            <a:pPr lvl="1"/>
            <a:r>
              <a:rPr lang="en-US" sz="1600" dirty="0"/>
              <a:t>val a = </a:t>
            </a:r>
            <a:r>
              <a:rPr lang="en-US" sz="1600" dirty="0" err="1"/>
              <a:t>sc.parallelize</a:t>
            </a:r>
            <a:r>
              <a:rPr lang="en-US" sz="1600" dirty="0"/>
              <a:t>(List(2,1,2,4,5,3,7,6,9,8,9),4)</a:t>
            </a:r>
            <a:r>
              <a:rPr lang="it-IT" sz="1600" dirty="0"/>
              <a:t>//containing list</a:t>
            </a:r>
          </a:p>
          <a:p>
            <a:pPr lvl="1"/>
            <a:r>
              <a:rPr lang="en-US" sz="1600" dirty="0"/>
              <a:t>val b = </a:t>
            </a:r>
            <a:r>
              <a:rPr lang="en-US" sz="1600" dirty="0" err="1"/>
              <a:t>sc.parallelize</a:t>
            </a:r>
            <a:r>
              <a:rPr lang="en-US" sz="1600" dirty="0"/>
              <a:t>(List(("ST",20),("ST",30),("ST",50),("VK",40),("VK",20),("VK",50))) // Key Value RDDs</a:t>
            </a:r>
          </a:p>
          <a:p>
            <a:pPr lvl="1"/>
            <a:r>
              <a:rPr lang="en-US" sz="1600" dirty="0" err="1"/>
              <a:t>b.collect</a:t>
            </a:r>
            <a:r>
              <a:rPr lang="en-US" sz="1600" dirty="0"/>
              <a:t>() //To see the </a:t>
            </a:r>
            <a:r>
              <a:rPr lang="en-US" sz="1600" dirty="0" err="1"/>
              <a:t>rdd</a:t>
            </a:r>
            <a:r>
              <a:rPr lang="en-US" sz="1600" dirty="0"/>
              <a:t> content</a:t>
            </a:r>
          </a:p>
          <a:p>
            <a:pPr lvl="1"/>
            <a:r>
              <a:rPr lang="en-US" sz="1600" dirty="0" err="1"/>
              <a:t>b.keys.collect</a:t>
            </a:r>
            <a:r>
              <a:rPr lang="en-US" sz="1600" dirty="0"/>
              <a:t>() //Find all Keys</a:t>
            </a:r>
          </a:p>
          <a:p>
            <a:pPr lvl="1"/>
            <a:r>
              <a:rPr lang="en-US" sz="1600" dirty="0" err="1"/>
              <a:t>b.values.collect</a:t>
            </a:r>
            <a:r>
              <a:rPr lang="en-US" sz="1600" dirty="0"/>
              <a:t>() //Find all values</a:t>
            </a:r>
          </a:p>
          <a:p>
            <a:pPr lvl="1"/>
            <a:r>
              <a:rPr lang="en-US" sz="1600" dirty="0" err="1"/>
              <a:t>a.getNumPartitions</a:t>
            </a:r>
            <a:endParaRPr lang="en-US" sz="1600" dirty="0"/>
          </a:p>
          <a:p>
            <a:pPr lvl="1"/>
            <a:r>
              <a:rPr lang="en-US" sz="1600" dirty="0" err="1"/>
              <a:t>sc.defaultParallelism</a:t>
            </a:r>
            <a:r>
              <a:rPr lang="en-US" sz="1600" dirty="0"/>
              <a:t> //To check the default partition</a:t>
            </a:r>
          </a:p>
          <a:p>
            <a:pPr lvl="1"/>
            <a:endParaRPr lang="en-US" sz="1600" dirty="0"/>
          </a:p>
        </p:txBody>
      </p:sp>
    </p:spTree>
    <p:extLst>
      <p:ext uri="{BB962C8B-B14F-4D97-AF65-F5344CB8AC3E}">
        <p14:creationId xmlns:p14="http://schemas.microsoft.com/office/powerpoint/2010/main" val="3666262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sz="half" idx="1"/>
          </p:nvPr>
        </p:nvSpPr>
        <p:spPr>
          <a:xfrm>
            <a:off x="457200" y="1219200"/>
            <a:ext cx="8229600" cy="5181600"/>
          </a:xfrm>
        </p:spPr>
        <p:txBody>
          <a:bodyPr>
            <a:noAutofit/>
          </a:bodyPr>
          <a:lstStyle/>
          <a:p>
            <a:r>
              <a:rPr lang="en-US" sz="1600" dirty="0"/>
              <a:t>// map //</a:t>
            </a:r>
            <a:r>
              <a:rPr lang="en-US" sz="1600" dirty="0" err="1"/>
              <a:t>flatMap</a:t>
            </a:r>
            <a:r>
              <a:rPr lang="en-US" sz="1600" dirty="0"/>
              <a:t> //Filter // Distinct //Sampling</a:t>
            </a:r>
          </a:p>
          <a:p>
            <a:pPr lvl="1">
              <a:buFont typeface="Wingdings" pitchFamily="2" charset="2"/>
              <a:buChar char="Ø"/>
            </a:pPr>
            <a:r>
              <a:rPr lang="en-US" sz="1600" dirty="0" err="1"/>
              <a:t>a.map</a:t>
            </a:r>
            <a:r>
              <a:rPr lang="en-US" sz="1600" dirty="0"/>
              <a:t>(x =&gt; x *x).collect()</a:t>
            </a:r>
          </a:p>
          <a:p>
            <a:pPr lvl="1">
              <a:buFont typeface="Wingdings" pitchFamily="2" charset="2"/>
              <a:buChar char="Ø"/>
            </a:pPr>
            <a:r>
              <a:rPr lang="en-US" sz="1600" dirty="0" err="1"/>
              <a:t>a.flatMap</a:t>
            </a:r>
            <a:r>
              <a:rPr lang="en-US" sz="1600" dirty="0"/>
              <a:t>(x =&gt; x to 5).collect()</a:t>
            </a:r>
          </a:p>
          <a:p>
            <a:pPr lvl="1">
              <a:buFont typeface="Wingdings" pitchFamily="2" charset="2"/>
              <a:buChar char="Ø"/>
            </a:pPr>
            <a:r>
              <a:rPr lang="en-US" sz="1600" dirty="0" err="1"/>
              <a:t>a.distinct.collect</a:t>
            </a:r>
            <a:r>
              <a:rPr lang="en-US" sz="1600" dirty="0"/>
              <a:t>() //works on Key Value RDD also</a:t>
            </a:r>
            <a:endParaRPr lang="es-ES" sz="1600" dirty="0"/>
          </a:p>
          <a:p>
            <a:pPr lvl="1">
              <a:buFont typeface="Wingdings" pitchFamily="2" charset="2"/>
              <a:buChar char="Ø"/>
            </a:pPr>
            <a:r>
              <a:rPr lang="es-ES" sz="1600" dirty="0" err="1"/>
              <a:t>a.filter</a:t>
            </a:r>
            <a:r>
              <a:rPr lang="es-ES" sz="1600" dirty="0"/>
              <a:t>(x =&gt; x%2 ==0).</a:t>
            </a:r>
            <a:r>
              <a:rPr lang="es-ES" sz="1600" dirty="0" err="1"/>
              <a:t>collect</a:t>
            </a:r>
            <a:r>
              <a:rPr lang="es-ES" sz="1600" dirty="0"/>
              <a:t>()</a:t>
            </a:r>
            <a:endParaRPr lang="en-US" sz="1600" dirty="0"/>
          </a:p>
          <a:p>
            <a:pPr lvl="1">
              <a:buFont typeface="Wingdings" pitchFamily="2" charset="2"/>
              <a:buChar char="Ø"/>
            </a:pPr>
            <a:r>
              <a:rPr lang="en-US" sz="1600" dirty="0" err="1" smtClean="0"/>
              <a:t>a.sample</a:t>
            </a:r>
            <a:r>
              <a:rPr lang="en-US" sz="1600" smtClean="0"/>
              <a:t>(false,0.2</a:t>
            </a:r>
            <a:r>
              <a:rPr lang="en-US" sz="1600" dirty="0"/>
              <a:t>).collect()</a:t>
            </a:r>
            <a:r>
              <a:rPr lang="es-ES" sz="1600" dirty="0"/>
              <a:t> </a:t>
            </a:r>
            <a:endParaRPr lang="en-US" sz="1600" dirty="0"/>
          </a:p>
          <a:p>
            <a:r>
              <a:rPr lang="en-US" sz="1600" dirty="0"/>
              <a:t>//</a:t>
            </a:r>
            <a:r>
              <a:rPr lang="en-US" sz="1600" dirty="0" err="1"/>
              <a:t>MapVales</a:t>
            </a:r>
            <a:r>
              <a:rPr lang="en-US" sz="1600" dirty="0"/>
              <a:t> //</a:t>
            </a:r>
            <a:r>
              <a:rPr lang="en-US" sz="1600" dirty="0" err="1"/>
              <a:t>flatMapValues</a:t>
            </a:r>
            <a:endParaRPr lang="en-US" sz="1600" dirty="0"/>
          </a:p>
          <a:p>
            <a:pPr lvl="1">
              <a:buFont typeface="Wingdings" pitchFamily="2" charset="2"/>
              <a:buChar char="Ø"/>
            </a:pPr>
            <a:r>
              <a:rPr lang="en-US" sz="1600" dirty="0" err="1"/>
              <a:t>b.mapValues</a:t>
            </a:r>
            <a:r>
              <a:rPr lang="en-US" sz="1600" dirty="0"/>
              <a:t>(x=&gt; x +1).collect()</a:t>
            </a:r>
          </a:p>
          <a:p>
            <a:pPr lvl="1">
              <a:buFont typeface="Wingdings" pitchFamily="2" charset="2"/>
              <a:buChar char="Ø"/>
            </a:pPr>
            <a:r>
              <a:rPr lang="en-US" sz="1600" dirty="0" err="1"/>
              <a:t>b.flatMapValues</a:t>
            </a:r>
            <a:r>
              <a:rPr lang="en-US" sz="1600" dirty="0"/>
              <a:t>(x=&gt; x to 35).collect()</a:t>
            </a:r>
          </a:p>
          <a:p>
            <a:r>
              <a:rPr lang="en-US" sz="1600" dirty="0"/>
              <a:t>//Union, Intersection, Subtraction, Cartesian, zip</a:t>
            </a:r>
          </a:p>
          <a:p>
            <a:pPr lvl="1">
              <a:buFont typeface="Wingdings" pitchFamily="2" charset="2"/>
              <a:buChar char="Ø"/>
            </a:pPr>
            <a:r>
              <a:rPr lang="en-US" sz="1600" dirty="0"/>
              <a:t>val x = </a:t>
            </a:r>
            <a:r>
              <a:rPr lang="en-US" sz="1600" dirty="0" err="1"/>
              <a:t>sc.parallelize</a:t>
            </a:r>
            <a:r>
              <a:rPr lang="en-US" sz="1600" dirty="0"/>
              <a:t>(List(1,2,3))</a:t>
            </a:r>
          </a:p>
          <a:p>
            <a:pPr lvl="1">
              <a:buFont typeface="Wingdings" pitchFamily="2" charset="2"/>
              <a:buChar char="Ø"/>
            </a:pPr>
            <a:r>
              <a:rPr lang="en-US" sz="1600" dirty="0"/>
              <a:t>val y = </a:t>
            </a:r>
            <a:r>
              <a:rPr lang="en-US" sz="1600" dirty="0" err="1"/>
              <a:t>sc.parallelize</a:t>
            </a:r>
            <a:r>
              <a:rPr lang="en-US" sz="1600" dirty="0"/>
              <a:t>(List(3,4,5))</a:t>
            </a:r>
          </a:p>
          <a:p>
            <a:pPr lvl="1">
              <a:buFont typeface="Wingdings" pitchFamily="2" charset="2"/>
              <a:buChar char="Ø"/>
            </a:pPr>
            <a:r>
              <a:rPr lang="en-US" sz="1600" dirty="0" err="1"/>
              <a:t>x.union</a:t>
            </a:r>
            <a:r>
              <a:rPr lang="en-US" sz="1600" dirty="0"/>
              <a:t>(y).collect()</a:t>
            </a:r>
          </a:p>
          <a:p>
            <a:pPr lvl="1">
              <a:buFont typeface="Wingdings" pitchFamily="2" charset="2"/>
              <a:buChar char="Ø"/>
            </a:pPr>
            <a:r>
              <a:rPr lang="en-US" sz="1600" dirty="0" err="1"/>
              <a:t>x.intersection</a:t>
            </a:r>
            <a:r>
              <a:rPr lang="en-US" sz="1600" dirty="0"/>
              <a:t>(y).collect()</a:t>
            </a:r>
          </a:p>
          <a:p>
            <a:pPr lvl="1">
              <a:buFont typeface="Wingdings" pitchFamily="2" charset="2"/>
              <a:buChar char="Ø"/>
            </a:pPr>
            <a:r>
              <a:rPr lang="en-US" sz="1600" dirty="0" err="1"/>
              <a:t>x.subtract</a:t>
            </a:r>
            <a:r>
              <a:rPr lang="en-US" sz="1600" dirty="0"/>
              <a:t>(y).collect()</a:t>
            </a:r>
          </a:p>
          <a:p>
            <a:pPr lvl="1">
              <a:buFont typeface="Wingdings" pitchFamily="2" charset="2"/>
              <a:buChar char="Ø"/>
            </a:pPr>
            <a:r>
              <a:rPr lang="en-US" sz="1600" dirty="0" err="1"/>
              <a:t>x.cartesian</a:t>
            </a:r>
            <a:r>
              <a:rPr lang="en-US" sz="1600" dirty="0"/>
              <a:t>(y).collect()</a:t>
            </a:r>
          </a:p>
          <a:p>
            <a:pPr lvl="1">
              <a:buFont typeface="Wingdings" pitchFamily="2" charset="2"/>
              <a:buChar char="Ø"/>
            </a:pPr>
            <a:r>
              <a:rPr lang="en-US" sz="1600" dirty="0"/>
              <a:t>x.zip(y).collect() //zip</a:t>
            </a:r>
          </a:p>
          <a:p>
            <a:pPr lvl="1">
              <a:buFont typeface="Wingdings" pitchFamily="2" charset="2"/>
              <a:buChar char="Ø"/>
            </a:pPr>
            <a:endParaRPr lang="en-US" sz="1600" dirty="0"/>
          </a:p>
        </p:txBody>
      </p:sp>
    </p:spTree>
    <p:extLst>
      <p:ext uri="{BB962C8B-B14F-4D97-AF65-F5344CB8AC3E}">
        <p14:creationId xmlns:p14="http://schemas.microsoft.com/office/powerpoint/2010/main" val="3562621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idx="1"/>
          </p:nvPr>
        </p:nvSpPr>
        <p:spPr>
          <a:xfrm>
            <a:off x="457200" y="1143000"/>
            <a:ext cx="8229600" cy="5562600"/>
          </a:xfrm>
        </p:spPr>
        <p:txBody>
          <a:bodyPr>
            <a:noAutofit/>
          </a:bodyPr>
          <a:lstStyle/>
          <a:p>
            <a:r>
              <a:rPr lang="en-US" sz="1600" dirty="0"/>
              <a:t>//</a:t>
            </a:r>
            <a:r>
              <a:rPr lang="en-US" sz="1600" dirty="0" err="1"/>
              <a:t>sortBy</a:t>
            </a:r>
            <a:r>
              <a:rPr lang="en-US" sz="1600" dirty="0"/>
              <a:t> - Sorts this RDD by the given </a:t>
            </a:r>
            <a:r>
              <a:rPr lang="en-US" sz="1600" dirty="0" err="1"/>
              <a:t>keyfunc</a:t>
            </a:r>
            <a:endParaRPr lang="en-US" sz="1600" dirty="0"/>
          </a:p>
          <a:p>
            <a:pPr lvl="1"/>
            <a:r>
              <a:rPr lang="en-US" sz="1600" dirty="0" err="1"/>
              <a:t>a.sortBy</a:t>
            </a:r>
            <a:r>
              <a:rPr lang="en-US" sz="1600" dirty="0"/>
              <a:t>(( x=&gt; x),false).collect() </a:t>
            </a:r>
          </a:p>
          <a:p>
            <a:pPr lvl="1"/>
            <a:r>
              <a:rPr lang="en-US" sz="1600" dirty="0" err="1"/>
              <a:t>b.sortBy</a:t>
            </a:r>
            <a:r>
              <a:rPr lang="en-US" sz="1600" dirty="0"/>
              <a:t>( x=&gt; x._1,false).collect()</a:t>
            </a:r>
          </a:p>
          <a:p>
            <a:pPr lvl="1"/>
            <a:r>
              <a:rPr lang="en-US" sz="1600" dirty="0" err="1"/>
              <a:t>b.sortBy</a:t>
            </a:r>
            <a:r>
              <a:rPr lang="en-US" sz="1600" dirty="0"/>
              <a:t>( x=&gt; x._2).collect()</a:t>
            </a:r>
          </a:p>
          <a:p>
            <a:pPr lvl="1"/>
            <a:r>
              <a:rPr lang="en-US" sz="1600" dirty="0" err="1"/>
              <a:t>b.sortByKey</a:t>
            </a:r>
            <a:r>
              <a:rPr lang="en-US" sz="1600" dirty="0"/>
              <a:t>(true).collect()</a:t>
            </a:r>
          </a:p>
          <a:p>
            <a:r>
              <a:rPr lang="en-US" sz="1600" dirty="0"/>
              <a:t>//</a:t>
            </a:r>
            <a:r>
              <a:rPr lang="en-US" sz="1600" dirty="0" err="1"/>
              <a:t>groupBy</a:t>
            </a:r>
            <a:endParaRPr lang="en-US" sz="1600" dirty="0"/>
          </a:p>
          <a:p>
            <a:pPr lvl="1"/>
            <a:r>
              <a:rPr lang="en-US" sz="1600" dirty="0" err="1"/>
              <a:t>a.groupBy</a:t>
            </a:r>
            <a:r>
              <a:rPr lang="en-US" sz="1600" dirty="0"/>
              <a:t>( x =&gt; (x)).collect()</a:t>
            </a:r>
          </a:p>
          <a:p>
            <a:pPr lvl="1"/>
            <a:r>
              <a:rPr lang="en-US" sz="1600" dirty="0" err="1"/>
              <a:t>a.groupBy</a:t>
            </a:r>
            <a:r>
              <a:rPr lang="en-US" sz="1600" dirty="0"/>
              <a:t>( x =&gt;if((x % 2) == 0) {"even"}else {"odd"}).collect()</a:t>
            </a:r>
          </a:p>
          <a:p>
            <a:pPr lvl="1"/>
            <a:r>
              <a:rPr lang="en-US" sz="1600" dirty="0"/>
              <a:t>Find Good batsman if score is greater than 30</a:t>
            </a:r>
          </a:p>
          <a:p>
            <a:pPr lvl="1"/>
            <a:r>
              <a:rPr lang="en-US" sz="1600" dirty="0" err="1"/>
              <a:t>b.groupBy</a:t>
            </a:r>
            <a:r>
              <a:rPr lang="en-US" sz="1600" dirty="0"/>
              <a:t>{x =&gt;if(x._2 &gt;30) {"Good"}else {"Average"}}.collect()</a:t>
            </a:r>
          </a:p>
          <a:p>
            <a:r>
              <a:rPr lang="en-US" sz="1600" dirty="0"/>
              <a:t>//Cogroup (functions that allow grouping up to 3 key-value RDDs using their keys)</a:t>
            </a:r>
          </a:p>
          <a:p>
            <a:pPr lvl="1"/>
            <a:r>
              <a:rPr lang="en-US" sz="1600" dirty="0"/>
              <a:t>val x = </a:t>
            </a:r>
            <a:r>
              <a:rPr lang="en-US" sz="1600" dirty="0" err="1"/>
              <a:t>sc.parallelize</a:t>
            </a:r>
            <a:r>
              <a:rPr lang="en-US" sz="1600" dirty="0"/>
              <a:t>(List((1, "apple"), (2, "banana"), (3, "orange"), (4, "kiwi")))</a:t>
            </a:r>
          </a:p>
          <a:p>
            <a:pPr lvl="1"/>
            <a:r>
              <a:rPr lang="en-US" sz="1600" dirty="0"/>
              <a:t>val y = </a:t>
            </a:r>
            <a:r>
              <a:rPr lang="en-US" sz="1600" dirty="0" err="1"/>
              <a:t>sc.parallelize</a:t>
            </a:r>
            <a:r>
              <a:rPr lang="en-US" sz="1600" dirty="0"/>
              <a:t>(List((5, "computer"), (1, "laptop"), (1, "desktop"), (4, "</a:t>
            </a:r>
            <a:r>
              <a:rPr lang="en-US" sz="1600" dirty="0" err="1"/>
              <a:t>iPad</a:t>
            </a:r>
            <a:r>
              <a:rPr lang="en-US" sz="1600" dirty="0"/>
              <a:t>")))</a:t>
            </a:r>
          </a:p>
          <a:p>
            <a:pPr lvl="1"/>
            <a:r>
              <a:rPr lang="en-US" sz="1600" dirty="0" err="1"/>
              <a:t>x.cogroup</a:t>
            </a:r>
            <a:r>
              <a:rPr lang="en-US" sz="1600" dirty="0"/>
              <a:t>(y).collect()</a:t>
            </a:r>
          </a:p>
          <a:p>
            <a:r>
              <a:rPr lang="en-US" sz="1600" dirty="0"/>
              <a:t>//</a:t>
            </a:r>
            <a:r>
              <a:rPr lang="en-US" sz="1600" dirty="0" err="1"/>
              <a:t>KeyBy</a:t>
            </a:r>
            <a:r>
              <a:rPr lang="en-US" sz="1600" dirty="0"/>
              <a:t> (used to create key value RDD)</a:t>
            </a:r>
          </a:p>
          <a:p>
            <a:pPr lvl="1"/>
            <a:r>
              <a:rPr lang="en-US" sz="1600" dirty="0" err="1"/>
              <a:t>sc.parallelize</a:t>
            </a:r>
            <a:r>
              <a:rPr lang="en-US" sz="1600" dirty="0"/>
              <a:t>(List("dog", "salmon", "salmon", "rat")).</a:t>
            </a:r>
            <a:r>
              <a:rPr lang="en-US" sz="1600" dirty="0" err="1"/>
              <a:t>keyBy</a:t>
            </a:r>
            <a:r>
              <a:rPr lang="en-US" sz="1600" dirty="0"/>
              <a:t>( x =&gt; </a:t>
            </a:r>
            <a:r>
              <a:rPr lang="en-US" sz="1600" dirty="0" err="1"/>
              <a:t>x.length</a:t>
            </a:r>
            <a:r>
              <a:rPr lang="en-US" sz="1600" dirty="0"/>
              <a:t>).collect()</a:t>
            </a:r>
          </a:p>
        </p:txBody>
      </p:sp>
    </p:spTree>
    <p:extLst>
      <p:ext uri="{BB962C8B-B14F-4D97-AF65-F5344CB8AC3E}">
        <p14:creationId xmlns:p14="http://schemas.microsoft.com/office/powerpoint/2010/main" val="2617383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idx="1"/>
          </p:nvPr>
        </p:nvSpPr>
        <p:spPr>
          <a:xfrm>
            <a:off x="457200" y="1219205"/>
            <a:ext cx="8229600" cy="4525963"/>
          </a:xfrm>
        </p:spPr>
        <p:txBody>
          <a:bodyPr>
            <a:noAutofit/>
          </a:bodyPr>
          <a:lstStyle/>
          <a:p>
            <a:r>
              <a:rPr lang="en-US" sz="1800" dirty="0"/>
              <a:t>//reduceByKey //</a:t>
            </a:r>
            <a:r>
              <a:rPr lang="en-US" sz="1800" dirty="0" err="1"/>
              <a:t>foldByKey</a:t>
            </a:r>
            <a:r>
              <a:rPr lang="en-US" sz="1800" dirty="0"/>
              <a:t> //</a:t>
            </a:r>
            <a:r>
              <a:rPr lang="en-US" sz="1800" dirty="0" err="1"/>
              <a:t>groupByKey</a:t>
            </a:r>
            <a:endParaRPr lang="en-US" sz="1800" dirty="0"/>
          </a:p>
          <a:p>
            <a:pPr lvl="1"/>
            <a:r>
              <a:rPr lang="en-US" sz="1600" dirty="0"/>
              <a:t>val a = </a:t>
            </a:r>
            <a:r>
              <a:rPr lang="en-US" sz="1600" dirty="0" err="1"/>
              <a:t>sc.parallelize</a:t>
            </a:r>
            <a:r>
              <a:rPr lang="en-US" sz="1600" dirty="0"/>
              <a:t>(List(("ST",20),("ST",30), ("VK",20),("ST",50),("VK",40),("VK",50), ("ST",20),("VK",50)),3)</a:t>
            </a:r>
          </a:p>
          <a:p>
            <a:pPr lvl="1"/>
            <a:r>
              <a:rPr lang="en-US" sz="1800" dirty="0" err="1"/>
              <a:t>a.reduceByKey</a:t>
            </a:r>
            <a:r>
              <a:rPr lang="en-US" sz="1800" dirty="0"/>
              <a:t>((</a:t>
            </a:r>
            <a:r>
              <a:rPr lang="en-US" sz="1800" dirty="0" err="1"/>
              <a:t>x,y</a:t>
            </a:r>
            <a:r>
              <a:rPr lang="en-US" sz="1800" dirty="0"/>
              <a:t>)=&gt;</a:t>
            </a:r>
            <a:r>
              <a:rPr lang="en-US" sz="1800" dirty="0" err="1"/>
              <a:t>x+y</a:t>
            </a:r>
            <a:r>
              <a:rPr lang="en-US" sz="1800" dirty="0"/>
              <a:t>).collect()</a:t>
            </a:r>
          </a:p>
          <a:p>
            <a:pPr lvl="1"/>
            <a:r>
              <a:rPr lang="en-US" sz="1800" dirty="0"/>
              <a:t>With reduceByKey, the pairs are represented as an RDD, which means the data remain distributed among the cluster. This is necessary when you are operating at scale.</a:t>
            </a:r>
          </a:p>
          <a:p>
            <a:pPr lvl="1"/>
            <a:r>
              <a:rPr lang="en-US" sz="1800" dirty="0"/>
              <a:t>With </a:t>
            </a:r>
            <a:r>
              <a:rPr lang="en-US" sz="1800" dirty="0" err="1"/>
              <a:t>reduceByKeyLocally</a:t>
            </a:r>
            <a:r>
              <a:rPr lang="en-US" sz="1800" dirty="0"/>
              <a:t>, all the partitions come back to the master to be merged into a single Map on that single machine. Similar to the collect action, which brings everything back to the master as an Array, if you are operating at scale, all those data will overwhelm a single machine completely and defeat the purpose of using a distributed data abstraction.</a:t>
            </a:r>
          </a:p>
          <a:p>
            <a:pPr lvl="1"/>
            <a:r>
              <a:rPr lang="en-US" sz="1800" dirty="0" err="1"/>
              <a:t>a.foldByKey</a:t>
            </a:r>
            <a:r>
              <a:rPr lang="en-US" sz="1800" dirty="0"/>
              <a:t>(2) ((</a:t>
            </a:r>
            <a:r>
              <a:rPr lang="en-US" sz="1800" dirty="0" err="1"/>
              <a:t>x,y</a:t>
            </a:r>
            <a:r>
              <a:rPr lang="en-US" sz="1800" dirty="0"/>
              <a:t>)=&gt;</a:t>
            </a:r>
            <a:r>
              <a:rPr lang="en-US" sz="1800" dirty="0" err="1"/>
              <a:t>x+y</a:t>
            </a:r>
            <a:r>
              <a:rPr lang="en-US" sz="1800" dirty="0"/>
              <a:t>).collect() // Initial value for </a:t>
            </a:r>
            <a:r>
              <a:rPr lang="en-US" sz="1800" b="1" dirty="0"/>
              <a:t>each key per partition and but not driver</a:t>
            </a:r>
            <a:r>
              <a:rPr lang="en-US" sz="1800" dirty="0"/>
              <a:t>, check </a:t>
            </a:r>
            <a:r>
              <a:rPr lang="en-US" sz="1800" b="1" dirty="0" err="1"/>
              <a:t>a.glom</a:t>
            </a:r>
            <a:r>
              <a:rPr lang="en-US" sz="1800" b="1" dirty="0"/>
              <a:t>().collect()</a:t>
            </a:r>
            <a:r>
              <a:rPr lang="en-US" sz="1800" dirty="0"/>
              <a:t> to see the keys in each partition.</a:t>
            </a:r>
          </a:p>
          <a:p>
            <a:pPr lvl="1"/>
            <a:r>
              <a:rPr lang="en-US" sz="1800" dirty="0" err="1"/>
              <a:t>a.groupByKey</a:t>
            </a:r>
            <a:r>
              <a:rPr lang="en-US" sz="1800" dirty="0"/>
              <a:t>().map(x =&gt; (x._1,x._2.sum)).collect()</a:t>
            </a:r>
          </a:p>
        </p:txBody>
      </p:sp>
    </p:spTree>
    <p:extLst>
      <p:ext uri="{BB962C8B-B14F-4D97-AF65-F5344CB8AC3E}">
        <p14:creationId xmlns:p14="http://schemas.microsoft.com/office/powerpoint/2010/main" val="1806436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idx="1"/>
          </p:nvPr>
        </p:nvSpPr>
        <p:spPr>
          <a:xfrm>
            <a:off x="457200" y="1219205"/>
            <a:ext cx="8229600" cy="4525963"/>
          </a:xfrm>
        </p:spPr>
        <p:txBody>
          <a:bodyPr>
            <a:noAutofit/>
          </a:bodyPr>
          <a:lstStyle/>
          <a:p>
            <a:r>
              <a:rPr lang="en-US" sz="1800" dirty="0"/>
              <a:t>//</a:t>
            </a:r>
            <a:r>
              <a:rPr lang="en-US" sz="1800" dirty="0" err="1"/>
              <a:t>aggregateByKey</a:t>
            </a:r>
            <a:r>
              <a:rPr lang="en-US" sz="1800" dirty="0"/>
              <a:t> [Pair]</a:t>
            </a:r>
          </a:p>
          <a:p>
            <a:pPr lvl="1"/>
            <a:r>
              <a:rPr lang="en-US" sz="1800" dirty="0" err="1"/>
              <a:t>a.glom</a:t>
            </a:r>
            <a:r>
              <a:rPr lang="en-US" sz="1800" dirty="0"/>
              <a:t>().collect()//lets have a look at what is in the partitions</a:t>
            </a:r>
          </a:p>
          <a:p>
            <a:pPr lvl="1"/>
            <a:r>
              <a:rPr lang="en-US" sz="1800" dirty="0" err="1"/>
              <a:t>a.aggregateByKey</a:t>
            </a:r>
            <a:r>
              <a:rPr lang="en-US" sz="1800" dirty="0"/>
              <a:t>(0)((</a:t>
            </a:r>
            <a:r>
              <a:rPr lang="en-US" sz="1800" dirty="0" err="1"/>
              <a:t>a,v</a:t>
            </a:r>
            <a:r>
              <a:rPr lang="en-US" sz="1800" dirty="0"/>
              <a:t>)=&gt;</a:t>
            </a:r>
            <a:r>
              <a:rPr lang="en-US" sz="1800" dirty="0" err="1"/>
              <a:t>a+v</a:t>
            </a:r>
            <a:r>
              <a:rPr lang="en-US" sz="1800" dirty="0"/>
              <a:t>,(p1,p2)=&gt;p1+p2).collect()</a:t>
            </a:r>
          </a:p>
          <a:p>
            <a:pPr lvl="1"/>
            <a:r>
              <a:rPr lang="en-US" sz="1800" dirty="0"/>
              <a:t>reduceByKey and </a:t>
            </a:r>
            <a:r>
              <a:rPr lang="en-US" sz="1800" dirty="0" err="1"/>
              <a:t>aggregateByKey</a:t>
            </a:r>
            <a:r>
              <a:rPr lang="en-US" sz="1800" dirty="0"/>
              <a:t> are much more efficient than </a:t>
            </a:r>
            <a:r>
              <a:rPr lang="en-US" sz="1800" dirty="0" err="1"/>
              <a:t>groupByKey</a:t>
            </a:r>
            <a:r>
              <a:rPr lang="en-US" sz="1800" dirty="0"/>
              <a:t>.</a:t>
            </a:r>
          </a:p>
          <a:p>
            <a:r>
              <a:rPr lang="en-US" sz="1800" dirty="0"/>
              <a:t>//</a:t>
            </a:r>
            <a:r>
              <a:rPr lang="en-US" sz="1800" dirty="0" err="1"/>
              <a:t>combineByKey</a:t>
            </a:r>
            <a:r>
              <a:rPr lang="en-US" sz="1800" dirty="0"/>
              <a:t>() is the most general per-key aggregation functions. It has three functions.</a:t>
            </a:r>
          </a:p>
          <a:p>
            <a:pPr lvl="1"/>
            <a:r>
              <a:rPr lang="en-US" sz="1800" dirty="0" err="1"/>
              <a:t>createCombiner</a:t>
            </a:r>
            <a:r>
              <a:rPr lang="en-US" sz="1800" dirty="0"/>
              <a:t>() to create the initial value for the accumulator on that key.</a:t>
            </a:r>
          </a:p>
          <a:p>
            <a:pPr lvl="1"/>
            <a:r>
              <a:rPr lang="en-US" sz="1800" dirty="0" err="1"/>
              <a:t>mergeValue</a:t>
            </a:r>
            <a:r>
              <a:rPr lang="en-US" sz="1800" dirty="0"/>
              <a:t>() to merge the current value for the key and the new value in partition</a:t>
            </a:r>
          </a:p>
          <a:p>
            <a:pPr lvl="1"/>
            <a:r>
              <a:rPr lang="en-US" sz="1800" dirty="0" err="1"/>
              <a:t>mergeCombiners</a:t>
            </a:r>
            <a:r>
              <a:rPr lang="en-US" sz="1800" dirty="0"/>
              <a:t>() function to merging the results from each partition</a:t>
            </a:r>
          </a:p>
          <a:p>
            <a:pPr lvl="1"/>
            <a:r>
              <a:rPr lang="en-US" sz="1800" dirty="0" err="1"/>
              <a:t>a.combineByKey</a:t>
            </a:r>
            <a:r>
              <a:rPr lang="en-US" sz="1800" dirty="0"/>
              <a:t>( value=&gt; (value, 1),  ((x, value)=&gt; (x._1 + value, x._2 + 1)),  ((x, y)=&gt; (x._1 + y._1, x._2 + y._2)))</a:t>
            </a:r>
          </a:p>
        </p:txBody>
      </p:sp>
    </p:spTree>
    <p:extLst>
      <p:ext uri="{BB962C8B-B14F-4D97-AF65-F5344CB8AC3E}">
        <p14:creationId xmlns:p14="http://schemas.microsoft.com/office/powerpoint/2010/main" val="282153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t>Transformation</a:t>
            </a:r>
          </a:p>
        </p:txBody>
      </p:sp>
      <p:sp>
        <p:nvSpPr>
          <p:cNvPr id="3" name="Content Placeholder 2"/>
          <p:cNvSpPr>
            <a:spLocks noGrp="1"/>
          </p:cNvSpPr>
          <p:nvPr>
            <p:ph idx="1"/>
          </p:nvPr>
        </p:nvSpPr>
        <p:spPr>
          <a:xfrm>
            <a:off x="457200" y="838200"/>
            <a:ext cx="8229600" cy="5486400"/>
          </a:xfrm>
        </p:spPr>
        <p:txBody>
          <a:bodyPr>
            <a:noAutofit/>
          </a:bodyPr>
          <a:lstStyle/>
          <a:p>
            <a:r>
              <a:rPr lang="en-US" sz="1800" dirty="0"/>
              <a:t>Find Average Score each player using </a:t>
            </a:r>
            <a:r>
              <a:rPr lang="en-US" sz="1800" dirty="0" err="1"/>
              <a:t>combineByKey</a:t>
            </a:r>
            <a:r>
              <a:rPr lang="en-US" sz="1800" dirty="0"/>
              <a:t>()</a:t>
            </a:r>
          </a:p>
          <a:p>
            <a:pPr lvl="1"/>
            <a:r>
              <a:rPr lang="en-US" sz="1800" dirty="0"/>
              <a:t>val input = </a:t>
            </a:r>
            <a:r>
              <a:rPr lang="en-US" sz="1800" dirty="0" err="1"/>
              <a:t>sc.textFile</a:t>
            </a:r>
            <a:r>
              <a:rPr lang="en-US" sz="1800" dirty="0"/>
              <a:t>("/user/</a:t>
            </a:r>
            <a:r>
              <a:rPr lang="en-US" sz="1800" dirty="0" err="1"/>
              <a:t>notroot</a:t>
            </a:r>
            <a:r>
              <a:rPr lang="en-US" sz="1800" dirty="0"/>
              <a:t>/datasets/CricketScore.txt")</a:t>
            </a:r>
          </a:p>
          <a:p>
            <a:pPr lvl="1"/>
            <a:r>
              <a:rPr lang="en-US" sz="1800" dirty="0"/>
              <a:t>val b = </a:t>
            </a:r>
            <a:r>
              <a:rPr lang="en-US" sz="1800" dirty="0" err="1"/>
              <a:t>input.map</a:t>
            </a:r>
            <a:r>
              <a:rPr lang="en-US" sz="1800" dirty="0"/>
              <a:t>(x=&gt;(</a:t>
            </a:r>
            <a:r>
              <a:rPr lang="en-US" sz="1800" dirty="0" err="1"/>
              <a:t>x.split</a:t>
            </a:r>
            <a:r>
              <a:rPr lang="en-US" sz="1800" dirty="0"/>
              <a:t>("\t")(0),(</a:t>
            </a:r>
            <a:r>
              <a:rPr lang="en-US" sz="1800" dirty="0" err="1"/>
              <a:t>x.split</a:t>
            </a:r>
            <a:r>
              <a:rPr lang="en-US" sz="1800" dirty="0"/>
              <a:t>("\t")(1)).</a:t>
            </a:r>
            <a:r>
              <a:rPr lang="en-US" sz="1800" dirty="0" err="1"/>
              <a:t>toInt</a:t>
            </a:r>
            <a:r>
              <a:rPr lang="en-US" sz="1800" dirty="0"/>
              <a:t>))</a:t>
            </a:r>
          </a:p>
          <a:p>
            <a:pPr lvl="1"/>
            <a:r>
              <a:rPr lang="en-US" sz="1800" dirty="0"/>
              <a:t>val c = </a:t>
            </a:r>
            <a:r>
              <a:rPr lang="en-US" sz="1800" dirty="0" err="1"/>
              <a:t>b.combineByKey</a:t>
            </a:r>
            <a:r>
              <a:rPr lang="en-US" sz="1800" dirty="0"/>
              <a:t>((v)=&gt;(v,1), (a: (</a:t>
            </a:r>
            <a:r>
              <a:rPr lang="en-US" sz="1800" dirty="0" err="1"/>
              <a:t>Int,Int</a:t>
            </a:r>
            <a:r>
              <a:rPr lang="en-US" sz="1800" dirty="0"/>
              <a:t>), v)=&gt; (a._1 + v,a._2 + 1),(a1: (</a:t>
            </a:r>
            <a:r>
              <a:rPr lang="en-US" sz="1800" dirty="0" err="1"/>
              <a:t>Int,Int</a:t>
            </a:r>
            <a:r>
              <a:rPr lang="en-US" sz="1800" dirty="0"/>
              <a:t>), a2:(</a:t>
            </a:r>
            <a:r>
              <a:rPr lang="en-US" sz="1800" dirty="0" err="1"/>
              <a:t>Int,Int</a:t>
            </a:r>
            <a:r>
              <a:rPr lang="en-US" sz="1800" dirty="0"/>
              <a:t>))=&gt;(a1._1+a2._1,a1._2+a2._2))</a:t>
            </a:r>
          </a:p>
          <a:p>
            <a:pPr lvl="1"/>
            <a:r>
              <a:rPr lang="en-US" sz="1800" dirty="0"/>
              <a:t>//</a:t>
            </a:r>
            <a:r>
              <a:rPr lang="en-US" sz="1800" dirty="0" err="1"/>
              <a:t>c.map</a:t>
            </a:r>
            <a:r>
              <a:rPr lang="en-US" sz="1800" dirty="0"/>
              <a:t>( x=&gt; (x._1, x._2._1 / x._2._2)).collect()</a:t>
            </a:r>
          </a:p>
          <a:p>
            <a:pPr lvl="1"/>
            <a:r>
              <a:rPr lang="en-US" sz="1800" dirty="0" err="1"/>
              <a:t>c.mapValues</a:t>
            </a:r>
            <a:r>
              <a:rPr lang="en-US" sz="1800" dirty="0"/>
              <a:t>( x=&gt; x._1/x._2).collect()</a:t>
            </a:r>
          </a:p>
          <a:p>
            <a:r>
              <a:rPr lang="en-US" sz="1800" dirty="0"/>
              <a:t>Join/Subtract</a:t>
            </a:r>
          </a:p>
          <a:p>
            <a:pPr lvl="1"/>
            <a:r>
              <a:rPr lang="en-US" sz="1800" dirty="0"/>
              <a:t>val a = </a:t>
            </a:r>
            <a:r>
              <a:rPr lang="en-US" sz="1800" dirty="0" err="1"/>
              <a:t>sc.parallelize</a:t>
            </a:r>
            <a:r>
              <a:rPr lang="en-US" sz="1800" dirty="0"/>
              <a:t>(List((1,2),(3,4),(3,6)))</a:t>
            </a:r>
          </a:p>
          <a:p>
            <a:pPr lvl="1"/>
            <a:r>
              <a:rPr lang="en-US" sz="1800" dirty="0"/>
              <a:t>val b = </a:t>
            </a:r>
            <a:r>
              <a:rPr lang="en-US" sz="1800" dirty="0" err="1"/>
              <a:t>sc.parallelize</a:t>
            </a:r>
            <a:r>
              <a:rPr lang="en-US" sz="1800" dirty="0"/>
              <a:t>(List((3,9)))</a:t>
            </a:r>
          </a:p>
          <a:p>
            <a:pPr lvl="1"/>
            <a:r>
              <a:rPr lang="en-US" sz="1800" dirty="0" err="1"/>
              <a:t>a.join</a:t>
            </a:r>
            <a:r>
              <a:rPr lang="en-US" sz="1800" dirty="0"/>
              <a:t>(b).collect()</a:t>
            </a:r>
          </a:p>
          <a:p>
            <a:pPr lvl="1"/>
            <a:r>
              <a:rPr lang="en-US" sz="1800" dirty="0" err="1"/>
              <a:t>a.leftOuterJoin</a:t>
            </a:r>
            <a:r>
              <a:rPr lang="en-US" sz="1800" dirty="0"/>
              <a:t>(b).collect()</a:t>
            </a:r>
          </a:p>
          <a:p>
            <a:pPr lvl="1"/>
            <a:r>
              <a:rPr lang="en-US" sz="1800" dirty="0" err="1"/>
              <a:t>a.rightOuterJoin</a:t>
            </a:r>
            <a:r>
              <a:rPr lang="en-US" sz="1800" dirty="0"/>
              <a:t>(b).collect()</a:t>
            </a:r>
          </a:p>
          <a:p>
            <a:pPr lvl="1"/>
            <a:r>
              <a:rPr lang="en-US" sz="1800" dirty="0" err="1"/>
              <a:t>a.fullOuterJoin</a:t>
            </a:r>
            <a:r>
              <a:rPr lang="en-US" sz="1800" dirty="0"/>
              <a:t>(b).collect() </a:t>
            </a:r>
          </a:p>
          <a:p>
            <a:pPr lvl="1"/>
            <a:r>
              <a:rPr lang="en-US" sz="1800" dirty="0" err="1"/>
              <a:t>a.subtractByKey</a:t>
            </a:r>
            <a:r>
              <a:rPr lang="en-US" sz="1800" dirty="0"/>
              <a:t>(b).collect()</a:t>
            </a:r>
          </a:p>
        </p:txBody>
      </p:sp>
    </p:spTree>
    <p:extLst>
      <p:ext uri="{BB962C8B-B14F-4D97-AF65-F5344CB8AC3E}">
        <p14:creationId xmlns:p14="http://schemas.microsoft.com/office/powerpoint/2010/main" val="186116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a:t>Partition transformation</a:t>
            </a:r>
          </a:p>
        </p:txBody>
      </p:sp>
      <p:sp>
        <p:nvSpPr>
          <p:cNvPr id="3" name="Content Placeholder 2"/>
          <p:cNvSpPr>
            <a:spLocks noGrp="1"/>
          </p:cNvSpPr>
          <p:nvPr>
            <p:ph idx="1"/>
          </p:nvPr>
        </p:nvSpPr>
        <p:spPr>
          <a:xfrm>
            <a:off x="457200" y="990600"/>
            <a:ext cx="8229600" cy="5715000"/>
          </a:xfrm>
        </p:spPr>
        <p:txBody>
          <a:bodyPr>
            <a:noAutofit/>
          </a:bodyPr>
          <a:lstStyle/>
          <a:p>
            <a:r>
              <a:rPr lang="en-US" sz="1600" dirty="0" err="1"/>
              <a:t>spark.default.parallelism</a:t>
            </a:r>
            <a:r>
              <a:rPr lang="en-US" sz="1600" dirty="0"/>
              <a:t> defaults to the number of all cores on all machines. </a:t>
            </a:r>
          </a:p>
          <a:p>
            <a:r>
              <a:rPr lang="en-US" sz="1600" dirty="0"/>
              <a:t>The base RDD has no parent RDD to determine number of partitions, so it uses the </a:t>
            </a:r>
            <a:r>
              <a:rPr lang="en-US" sz="1600" dirty="0" err="1"/>
              <a:t>spark.default.parallelism</a:t>
            </a:r>
            <a:r>
              <a:rPr lang="en-US" sz="1600" dirty="0"/>
              <a:t>.</a:t>
            </a:r>
          </a:p>
          <a:p>
            <a:r>
              <a:rPr lang="en-US" sz="1600" dirty="0" err="1"/>
              <a:t>mapPartitions</a:t>
            </a:r>
            <a:r>
              <a:rPr lang="en-US" sz="1600" dirty="0"/>
              <a:t>() (Working with per partition data)</a:t>
            </a:r>
          </a:p>
          <a:p>
            <a:pPr lvl="1"/>
            <a:r>
              <a:rPr lang="en-US" sz="1600" dirty="0" err="1"/>
              <a:t>mapPartitions</a:t>
            </a:r>
            <a:r>
              <a:rPr lang="en-US" sz="1600" dirty="0"/>
              <a:t>() can be called for each partitions while map() and foreach() is called for each elements in an RDD, Hence one can do the initialization on per-partition basis rather than each element basis</a:t>
            </a:r>
          </a:p>
          <a:p>
            <a:pPr lvl="1"/>
            <a:r>
              <a:rPr lang="en-US" sz="1600" dirty="0"/>
              <a:t>val a= </a:t>
            </a:r>
            <a:r>
              <a:rPr lang="en-US" sz="1600" dirty="0" err="1"/>
              <a:t>sc.parallelize</a:t>
            </a:r>
            <a:r>
              <a:rPr lang="en-US" sz="1600" dirty="0"/>
              <a:t>(List(1,2,3,4,5,6,7,8), 2) </a:t>
            </a:r>
          </a:p>
          <a:p>
            <a:pPr lvl="1"/>
            <a:r>
              <a:rPr lang="en-US" sz="1600" dirty="0" err="1"/>
              <a:t>a.glom</a:t>
            </a:r>
            <a:r>
              <a:rPr lang="en-US" sz="1600" dirty="0"/>
              <a:t>().collect() //see data from each partition</a:t>
            </a:r>
          </a:p>
          <a:p>
            <a:pPr lvl="1"/>
            <a:r>
              <a:rPr lang="en-US" sz="1600" dirty="0"/>
              <a:t>Write a function to see sum of list //Note sum =1(initialized)</a:t>
            </a:r>
          </a:p>
          <a:p>
            <a:pPr marL="914393" lvl="2" indent="0">
              <a:buNone/>
            </a:pPr>
            <a:r>
              <a:rPr lang="en-US" sz="1600" dirty="0" err="1"/>
              <a:t>def</a:t>
            </a:r>
            <a:r>
              <a:rPr lang="en-US" sz="1600" dirty="0"/>
              <a:t> </a:t>
            </a:r>
            <a:r>
              <a:rPr lang="en-US" sz="1600" dirty="0" err="1"/>
              <a:t>sumfuncpartition</a:t>
            </a:r>
            <a:r>
              <a:rPr lang="en-US" sz="1600" dirty="0"/>
              <a:t>(numbers : Iterator[Int]) : Iterator[Int] =</a:t>
            </a:r>
          </a:p>
          <a:p>
            <a:pPr marL="914393" lvl="2" indent="0">
              <a:buNone/>
            </a:pPr>
            <a:r>
              <a:rPr lang="en-US" sz="1600" dirty="0"/>
              <a:t>{</a:t>
            </a:r>
          </a:p>
          <a:p>
            <a:pPr marL="914393" lvl="2" indent="0">
              <a:buNone/>
            </a:pPr>
            <a:r>
              <a:rPr lang="en-US" sz="1600" dirty="0"/>
              <a:t>var sum = 1</a:t>
            </a:r>
          </a:p>
          <a:p>
            <a:pPr marL="914393" lvl="2" indent="0">
              <a:buNone/>
            </a:pPr>
            <a:r>
              <a:rPr lang="en-US" sz="1600" dirty="0"/>
              <a:t>while(</a:t>
            </a:r>
            <a:r>
              <a:rPr lang="en-US" sz="1600" dirty="0" err="1"/>
              <a:t>numbers.hasNext</a:t>
            </a:r>
            <a:r>
              <a:rPr lang="en-US" sz="1600" dirty="0"/>
              <a:t>)</a:t>
            </a:r>
          </a:p>
          <a:p>
            <a:pPr marL="914393" lvl="2" indent="0">
              <a:buNone/>
            </a:pPr>
            <a:r>
              <a:rPr lang="en-US" sz="1600" dirty="0"/>
              <a:t>{</a:t>
            </a:r>
          </a:p>
          <a:p>
            <a:pPr marL="914393" lvl="2" indent="0">
              <a:buNone/>
            </a:pPr>
            <a:r>
              <a:rPr lang="en-US" sz="1600" dirty="0"/>
              <a:t>sum = sum + </a:t>
            </a:r>
            <a:r>
              <a:rPr lang="en-US" sz="1600" dirty="0" err="1"/>
              <a:t>numbers.next</a:t>
            </a:r>
            <a:r>
              <a:rPr lang="en-US" sz="1600" dirty="0"/>
              <a:t>()</a:t>
            </a:r>
          </a:p>
          <a:p>
            <a:pPr marL="914393" lvl="2" indent="0">
              <a:buNone/>
            </a:pPr>
            <a:r>
              <a:rPr lang="en-US" sz="1600" dirty="0"/>
              <a:t>}</a:t>
            </a:r>
          </a:p>
          <a:p>
            <a:pPr marL="914393" lvl="2" indent="0">
              <a:buNone/>
            </a:pPr>
            <a:r>
              <a:rPr lang="en-US" sz="1600" dirty="0"/>
              <a:t>return Iterator(sum)</a:t>
            </a:r>
          </a:p>
          <a:p>
            <a:pPr marL="914393" lvl="2" indent="0">
              <a:buNone/>
            </a:pPr>
            <a:r>
              <a:rPr lang="en-US" sz="1600" dirty="0"/>
              <a:t>}</a:t>
            </a:r>
          </a:p>
          <a:p>
            <a:pPr lvl="1"/>
            <a:r>
              <a:rPr lang="en-US" sz="1600" dirty="0" err="1"/>
              <a:t>a.mapPartitions</a:t>
            </a:r>
            <a:r>
              <a:rPr lang="en-US" sz="1600" dirty="0"/>
              <a:t>(</a:t>
            </a:r>
            <a:r>
              <a:rPr lang="en-US" sz="1600" dirty="0" err="1"/>
              <a:t>sumfuncpartition</a:t>
            </a:r>
            <a:r>
              <a:rPr lang="en-US" sz="1600" dirty="0"/>
              <a:t>).collect //sum each partition data</a:t>
            </a:r>
          </a:p>
        </p:txBody>
      </p:sp>
    </p:spTree>
    <p:extLst>
      <p:ext uri="{BB962C8B-B14F-4D97-AF65-F5344CB8AC3E}">
        <p14:creationId xmlns:p14="http://schemas.microsoft.com/office/powerpoint/2010/main" val="422192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mapPartitionWithIndex</a:t>
            </a:r>
            <a:endParaRPr lang="en-US" dirty="0"/>
          </a:p>
        </p:txBody>
      </p:sp>
      <p:sp>
        <p:nvSpPr>
          <p:cNvPr id="3" name="Content Placeholder 2"/>
          <p:cNvSpPr>
            <a:spLocks noGrp="1"/>
          </p:cNvSpPr>
          <p:nvPr>
            <p:ph idx="1"/>
          </p:nvPr>
        </p:nvSpPr>
        <p:spPr/>
        <p:txBody>
          <a:bodyPr>
            <a:normAutofit lnSpcReduction="10000"/>
          </a:bodyPr>
          <a:lstStyle/>
          <a:p>
            <a:r>
              <a:rPr lang="en-US" sz="1600" dirty="0" err="1"/>
              <a:t>mapPartitionWithIndex</a:t>
            </a:r>
            <a:endParaRPr lang="en-US" sz="1600" dirty="0"/>
          </a:p>
          <a:p>
            <a:pPr lvl="1"/>
            <a:r>
              <a:rPr lang="en-US" sz="1600" dirty="0"/>
              <a:t>It is similar to </a:t>
            </a:r>
            <a:r>
              <a:rPr lang="en-US" sz="1600" dirty="0" err="1"/>
              <a:t>MapPartition</a:t>
            </a:r>
            <a:r>
              <a:rPr lang="en-US" sz="1600" dirty="0"/>
              <a:t> but with one difference that it takes two parameters, the first parameter is the index and second is an iterator through all items within this partition (Int, Iterator&lt;t&gt;).</a:t>
            </a:r>
          </a:p>
          <a:p>
            <a:pPr lvl="2"/>
            <a:r>
              <a:rPr lang="en-US" sz="1600" dirty="0"/>
              <a:t>val a= </a:t>
            </a:r>
            <a:r>
              <a:rPr lang="en-US" sz="1600" dirty="0" err="1"/>
              <a:t>sc.parallelize</a:t>
            </a:r>
            <a:r>
              <a:rPr lang="en-US" sz="1600" dirty="0"/>
              <a:t>(List(1,2,3,4,5,6,7,8), 2) </a:t>
            </a:r>
          </a:p>
          <a:p>
            <a:pPr lvl="2"/>
            <a:r>
              <a:rPr lang="en-US" sz="1600" dirty="0" err="1"/>
              <a:t>a.mapPartitionsWithIndex</a:t>
            </a:r>
            <a:r>
              <a:rPr lang="en-US" sz="1600" dirty="0"/>
              <a:t>((</a:t>
            </a:r>
            <a:r>
              <a:rPr lang="en-US" sz="1600" dirty="0" err="1"/>
              <a:t>index:Int,x:Iterator</a:t>
            </a:r>
            <a:r>
              <a:rPr lang="en-US" sz="1600" dirty="0"/>
              <a:t>[Int])=&gt;{</a:t>
            </a:r>
            <a:r>
              <a:rPr lang="en-US" sz="1600" dirty="0" err="1"/>
              <a:t>println</a:t>
            </a:r>
            <a:r>
              <a:rPr lang="en-US" sz="1600" dirty="0"/>
              <a:t>("Partition from "+ index); if(index==1){</a:t>
            </a:r>
            <a:r>
              <a:rPr lang="en-US" sz="1600" dirty="0" err="1"/>
              <a:t>x.map</a:t>
            </a:r>
            <a:r>
              <a:rPr lang="en-US" sz="1600" dirty="0"/>
              <a:t>(y=&gt;y+1)}else{(</a:t>
            </a:r>
            <a:r>
              <a:rPr lang="en-US" sz="1600" dirty="0" err="1"/>
              <a:t>x.map</a:t>
            </a:r>
            <a:r>
              <a:rPr lang="en-US" sz="1600" dirty="0"/>
              <a:t>(y=&gt;y+2))}}).collect()</a:t>
            </a:r>
          </a:p>
          <a:p>
            <a:pPr lvl="2"/>
            <a:r>
              <a:rPr lang="en-US" sz="1600" dirty="0"/>
              <a:t>val b = </a:t>
            </a:r>
            <a:r>
              <a:rPr lang="en-US" sz="1600" dirty="0" err="1"/>
              <a:t>a.mapPartitionsWithIndex</a:t>
            </a:r>
            <a:r>
              <a:rPr lang="en-US" sz="1600" dirty="0"/>
              <a:t>((</a:t>
            </a:r>
            <a:r>
              <a:rPr lang="en-US" sz="1600" dirty="0" err="1"/>
              <a:t>index,x</a:t>
            </a:r>
            <a:r>
              <a:rPr lang="en-US" sz="1600" dirty="0"/>
              <a:t>)=&gt;{</a:t>
            </a:r>
            <a:r>
              <a:rPr lang="en-US" sz="1600" dirty="0" err="1"/>
              <a:t>println</a:t>
            </a:r>
            <a:r>
              <a:rPr lang="en-US" sz="1600" dirty="0"/>
              <a:t>("Partition from "+ index); if(index==1){</a:t>
            </a:r>
            <a:r>
              <a:rPr lang="en-US" sz="1600" dirty="0" err="1"/>
              <a:t>x.map</a:t>
            </a:r>
            <a:r>
              <a:rPr lang="en-US" sz="1600" dirty="0"/>
              <a:t>(y=&gt;y+10)}else{(</a:t>
            </a:r>
            <a:r>
              <a:rPr lang="en-US" sz="1600" dirty="0" err="1"/>
              <a:t>x.map</a:t>
            </a:r>
            <a:r>
              <a:rPr lang="en-US" sz="1600" dirty="0"/>
              <a:t>(y=&gt;y+20))}}).collect()</a:t>
            </a:r>
          </a:p>
          <a:p>
            <a:pPr lvl="2"/>
            <a:r>
              <a:rPr lang="en-US" sz="1600" dirty="0"/>
              <a:t>Both the examples above are same that works with each partition value and adds 10 to partition one and 20 to partition two elements. </a:t>
            </a:r>
          </a:p>
          <a:p>
            <a:pPr lvl="2"/>
            <a:r>
              <a:rPr lang="en-US" sz="1600" dirty="0" err="1"/>
              <a:t>mapPartitionWithIndex</a:t>
            </a:r>
            <a:r>
              <a:rPr lang="en-US" sz="1600" dirty="0"/>
              <a:t> method above returns two values (</a:t>
            </a:r>
            <a:r>
              <a:rPr lang="en-US" sz="1600" dirty="0" err="1"/>
              <a:t>index:Int,x:Iterator</a:t>
            </a:r>
            <a:r>
              <a:rPr lang="en-US" sz="1600" dirty="0"/>
              <a:t>[Int]), first an index of partition and second is an iterator to iterate through each element of that partition.</a:t>
            </a:r>
          </a:p>
          <a:p>
            <a:pPr lvl="1"/>
            <a:r>
              <a:rPr lang="en-US" sz="1600" i="1" dirty="0"/>
              <a:t>To see each partition data of a RDD,</a:t>
            </a:r>
          </a:p>
          <a:p>
            <a:pPr lvl="2"/>
            <a:r>
              <a:rPr lang="en-US" sz="1600" dirty="0" err="1"/>
              <a:t>a.mapPartitionsWithIndex</a:t>
            </a:r>
            <a:r>
              <a:rPr lang="en-US" sz="1600" dirty="0"/>
              <a:t>((</a:t>
            </a:r>
            <a:r>
              <a:rPr lang="en-US" sz="1600" dirty="0" err="1"/>
              <a:t>index:Int</a:t>
            </a:r>
            <a:r>
              <a:rPr lang="en-US" sz="1600" dirty="0"/>
              <a:t>, </a:t>
            </a:r>
            <a:r>
              <a:rPr lang="en-US" sz="1600" dirty="0" err="1"/>
              <a:t>it:Iterator</a:t>
            </a:r>
            <a:r>
              <a:rPr lang="en-US" sz="1600" dirty="0"/>
              <a:t>[(Int)]) =&gt; </a:t>
            </a:r>
            <a:r>
              <a:rPr lang="en-US" sz="1600" dirty="0" err="1"/>
              <a:t>it.toList.map</a:t>
            </a:r>
            <a:r>
              <a:rPr lang="en-US" sz="1600" dirty="0"/>
              <a:t>(x =&gt; index + ":" + x).iterator).collect</a:t>
            </a:r>
          </a:p>
        </p:txBody>
      </p:sp>
    </p:spTree>
    <p:extLst>
      <p:ext uri="{BB962C8B-B14F-4D97-AF65-F5344CB8AC3E}">
        <p14:creationId xmlns:p14="http://schemas.microsoft.com/office/powerpoint/2010/main" val="168420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Coalesce/Repartition</a:t>
            </a:r>
          </a:p>
        </p:txBody>
      </p:sp>
      <p:sp>
        <p:nvSpPr>
          <p:cNvPr id="3" name="Content Placeholder 2"/>
          <p:cNvSpPr>
            <a:spLocks noGrp="1"/>
          </p:cNvSpPr>
          <p:nvPr>
            <p:ph idx="1"/>
          </p:nvPr>
        </p:nvSpPr>
        <p:spPr>
          <a:xfrm>
            <a:off x="457200" y="1219201"/>
            <a:ext cx="8229600" cy="4906970"/>
          </a:xfrm>
        </p:spPr>
        <p:txBody>
          <a:bodyPr>
            <a:noAutofit/>
          </a:bodyPr>
          <a:lstStyle/>
          <a:p>
            <a:pPr fontAlgn="base"/>
            <a:r>
              <a:rPr lang="en-US" sz="1600" dirty="0"/>
              <a:t>Coalesce transformation is used to reduce the number of partitions. </a:t>
            </a:r>
          </a:p>
          <a:p>
            <a:pPr lvl="1"/>
            <a:r>
              <a:rPr lang="en-US" sz="1600" dirty="0"/>
              <a:t>val a= </a:t>
            </a:r>
            <a:r>
              <a:rPr lang="en-US" sz="1600" dirty="0" err="1"/>
              <a:t>sc.parallelize</a:t>
            </a:r>
            <a:r>
              <a:rPr lang="en-US" sz="1600" dirty="0"/>
              <a:t>(List(1,2,3,4,5,6,7,8), 4) </a:t>
            </a:r>
          </a:p>
          <a:p>
            <a:pPr lvl="1"/>
            <a:r>
              <a:rPr lang="en-US" sz="1600" dirty="0" err="1"/>
              <a:t>a.glom.collect</a:t>
            </a:r>
            <a:endParaRPr lang="en-US" sz="1600" dirty="0"/>
          </a:p>
          <a:p>
            <a:pPr lvl="1"/>
            <a:r>
              <a:rPr lang="en-US" sz="1600" dirty="0" err="1"/>
              <a:t>a.coalesce</a:t>
            </a:r>
            <a:r>
              <a:rPr lang="en-US" sz="1600" dirty="0"/>
              <a:t>(3,true).</a:t>
            </a:r>
            <a:r>
              <a:rPr lang="en-US" sz="1600" dirty="0" err="1"/>
              <a:t>glom.collect</a:t>
            </a:r>
            <a:r>
              <a:rPr lang="en-US" sz="1600" dirty="0"/>
              <a:t> //Data Shuffle </a:t>
            </a:r>
          </a:p>
          <a:p>
            <a:pPr lvl="1"/>
            <a:r>
              <a:rPr lang="en-US" sz="1600" dirty="0" err="1"/>
              <a:t>a.coalesce</a:t>
            </a:r>
            <a:r>
              <a:rPr lang="en-US" sz="1600" dirty="0"/>
              <a:t>(3,false).</a:t>
            </a:r>
            <a:r>
              <a:rPr lang="en-US" sz="1600" dirty="0" err="1"/>
              <a:t>glom.collect</a:t>
            </a:r>
            <a:r>
              <a:rPr lang="en-US" sz="1600" dirty="0"/>
              <a:t> //Partial data shuffle</a:t>
            </a:r>
          </a:p>
          <a:p>
            <a:pPr lvl="1"/>
            <a:r>
              <a:rPr lang="en-US" sz="1600" dirty="0"/>
              <a:t>coalesce doesn't guarantee empty partitions will be removed.</a:t>
            </a:r>
          </a:p>
          <a:p>
            <a:r>
              <a:rPr lang="en-US" sz="1600" dirty="0"/>
              <a:t>Repartition=&gt; Reshuffle the data to increase or decrease</a:t>
            </a:r>
          </a:p>
          <a:p>
            <a:pPr lvl="1"/>
            <a:r>
              <a:rPr lang="en-US" sz="1600" dirty="0" err="1"/>
              <a:t>a.repartition</a:t>
            </a:r>
            <a:r>
              <a:rPr lang="en-US" sz="1600" dirty="0"/>
              <a:t>(5).</a:t>
            </a:r>
            <a:r>
              <a:rPr lang="en-US" sz="1600" dirty="0" err="1"/>
              <a:t>glom.collect</a:t>
            </a:r>
            <a:r>
              <a:rPr lang="en-US" sz="1600" dirty="0"/>
              <a:t> //May create blank partition also.</a:t>
            </a:r>
          </a:p>
          <a:p>
            <a:r>
              <a:rPr lang="en-US" sz="1600" dirty="0" err="1"/>
              <a:t>repartitionAndSortWithinPartitions</a:t>
            </a:r>
            <a:r>
              <a:rPr lang="en-US" sz="1600" dirty="0"/>
              <a:t> </a:t>
            </a:r>
          </a:p>
          <a:p>
            <a:pPr lvl="1"/>
            <a:r>
              <a:rPr lang="en-US" sz="1600" dirty="0"/>
              <a:t>Repartition the RDD according to the given partitioner and, within each resulting partition and then sort records by their keys.</a:t>
            </a:r>
          </a:p>
          <a:p>
            <a:pPr lvl="1"/>
            <a:r>
              <a:rPr lang="de-DE" sz="1600" dirty="0"/>
              <a:t>val a = sc.parallelize(List((0, 5), (3, 8), (2, 6), (0, 8), (3, 8), (1, 3)))</a:t>
            </a:r>
          </a:p>
          <a:p>
            <a:pPr lvl="1"/>
            <a:r>
              <a:rPr lang="de-DE" sz="1600" dirty="0"/>
              <a:t>import org.apache.spark.HashPartitioner</a:t>
            </a:r>
          </a:p>
          <a:p>
            <a:pPr lvl="1"/>
            <a:r>
              <a:rPr lang="de-DE" sz="1600" dirty="0"/>
              <a:t>a.repartitionAndSortWithinPartitions(new HashPartitioner(2)).glom().collect()</a:t>
            </a:r>
          </a:p>
          <a:p>
            <a:r>
              <a:rPr lang="en-US" sz="2000" dirty="0"/>
              <a:t>Monitor Spark Jobs</a:t>
            </a:r>
          </a:p>
          <a:p>
            <a:pPr lvl="1"/>
            <a:r>
              <a:rPr lang="en-US" sz="1600" dirty="0">
                <a:hlinkClick r:id="rId2"/>
              </a:rPr>
              <a:t>http=&gt;//192.168.152.139=&gt;4040/jobs/</a:t>
            </a:r>
            <a:r>
              <a:rPr lang="en-US" sz="1600" dirty="0"/>
              <a:t> (Localhost generally don't work, use machine ID as host.)</a:t>
            </a:r>
          </a:p>
        </p:txBody>
      </p:sp>
    </p:spTree>
    <p:extLst>
      <p:ext uri="{BB962C8B-B14F-4D97-AF65-F5344CB8AC3E}">
        <p14:creationId xmlns:p14="http://schemas.microsoft.com/office/powerpoint/2010/main" val="240417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a:xfrm>
            <a:off x="457200" y="1447800"/>
            <a:ext cx="8229600" cy="4876800"/>
          </a:xfrm>
        </p:spPr>
        <p:txBody>
          <a:bodyPr>
            <a:noAutofit/>
          </a:bodyPr>
          <a:lstStyle/>
          <a:p>
            <a:r>
              <a:rPr lang="en-US" sz="1800" dirty="0"/>
              <a:t>Apache Spark is a cluster computing platform designed to be fast.</a:t>
            </a:r>
          </a:p>
          <a:p>
            <a:r>
              <a:rPr lang="en-US" sz="1800" dirty="0"/>
              <a:t>Spark is written in Scala but designed to be highly accessible, offering simple APIs in Python, Java, Scala, R and SQL, and rich built-in libraries.</a:t>
            </a:r>
          </a:p>
          <a:p>
            <a:r>
              <a:rPr lang="en-US" sz="1800" dirty="0"/>
              <a:t>Spark Core=&gt; Spark Core contains the basic functionality of Spark, including components for task scheduling, memory management, fault recovery, interacting with storage systems etc. Spark Core is home to the API that defines RDDs.</a:t>
            </a:r>
          </a:p>
          <a:p>
            <a:r>
              <a:rPr lang="en-US" sz="1800" dirty="0"/>
              <a:t>Spark SQL =&gt; Spark SQL is Spark’s package for working with structured data. It allows querying data via SQL as well as the Apache Hive variant of SQL, HQL.</a:t>
            </a:r>
          </a:p>
          <a:p>
            <a:r>
              <a:rPr lang="en-US" sz="1800" dirty="0"/>
              <a:t>Spark Streaming =&gt; Spark Streaming is a Spark component that enables processing of live streams of data.</a:t>
            </a:r>
          </a:p>
          <a:p>
            <a:r>
              <a:rPr lang="en-US" sz="1800" dirty="0"/>
              <a:t>Mllib =&gt; This library containing common machine learning (ML) functionality. </a:t>
            </a:r>
          </a:p>
          <a:p>
            <a:r>
              <a:rPr lang="en-US" sz="1800" dirty="0"/>
              <a:t>GraphX =&gt; GraphX is library for managing graphs (e.g. social </a:t>
            </a:r>
            <a:r>
              <a:rPr lang="en-US" sz="1800" dirty="0" err="1"/>
              <a:t>network"s</a:t>
            </a:r>
            <a:r>
              <a:rPr lang="en-US" sz="1800" dirty="0"/>
              <a:t> friend)</a:t>
            </a:r>
          </a:p>
          <a:p>
            <a:r>
              <a:rPr lang="en-US" sz="1800" dirty="0"/>
              <a:t>Cluster Managers =&gt; Spark can run over a variety of cluster managers, including Hadoop YARN, Apache Mesos, and cluster manager included in Spark itself called the Standalone Scheduler.</a:t>
            </a:r>
          </a:p>
        </p:txBody>
      </p:sp>
    </p:spTree>
    <p:extLst>
      <p:ext uri="{BB962C8B-B14F-4D97-AF65-F5344CB8AC3E}">
        <p14:creationId xmlns:p14="http://schemas.microsoft.com/office/powerpoint/2010/main" val="1370041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a:t>Actions</a:t>
            </a:r>
          </a:p>
        </p:txBody>
      </p:sp>
      <p:sp>
        <p:nvSpPr>
          <p:cNvPr id="3" name="Content Placeholder 2"/>
          <p:cNvSpPr>
            <a:spLocks noGrp="1"/>
          </p:cNvSpPr>
          <p:nvPr>
            <p:ph idx="1"/>
          </p:nvPr>
        </p:nvSpPr>
        <p:spPr>
          <a:xfrm>
            <a:off x="457200" y="1066801"/>
            <a:ext cx="8229600" cy="5486400"/>
          </a:xfrm>
        </p:spPr>
        <p:txBody>
          <a:bodyPr>
            <a:normAutofit/>
          </a:bodyPr>
          <a:lstStyle/>
          <a:p>
            <a:r>
              <a:rPr lang="en-US" sz="1600" dirty="0"/>
              <a:t>val a = </a:t>
            </a:r>
            <a:r>
              <a:rPr lang="en-US" sz="1600" dirty="0" err="1"/>
              <a:t>sc.parallelize</a:t>
            </a:r>
            <a:r>
              <a:rPr lang="en-US" sz="1600" dirty="0"/>
              <a:t>(List((1, "dog"), (3, "tiger"), (2, "lion"), (4, "cat"),(4, "Mouse")))</a:t>
            </a:r>
          </a:p>
          <a:p>
            <a:r>
              <a:rPr lang="en-US" sz="1600" dirty="0"/>
              <a:t>val b = </a:t>
            </a:r>
            <a:r>
              <a:rPr lang="en-US" sz="1600" dirty="0" err="1"/>
              <a:t>sc.parallelize</a:t>
            </a:r>
            <a:r>
              <a:rPr lang="en-US" sz="1600" dirty="0"/>
              <a:t>(List(1,4,3,6,6,4))</a:t>
            </a:r>
          </a:p>
          <a:p>
            <a:r>
              <a:rPr lang="en-US" sz="1600" dirty="0"/>
              <a:t>Collect() //Return all the elements of the dataset as an array at the driver program. This is usually useful after a filter or other operation that returns a sufficiently small subset of the data.</a:t>
            </a:r>
          </a:p>
          <a:p>
            <a:pPr lvl="1"/>
            <a:r>
              <a:rPr lang="en-US" sz="1600" dirty="0" err="1"/>
              <a:t>a.collect</a:t>
            </a:r>
            <a:r>
              <a:rPr lang="en-US" sz="1600" dirty="0"/>
              <a:t>()</a:t>
            </a:r>
          </a:p>
          <a:p>
            <a:r>
              <a:rPr lang="en-US" sz="1600" dirty="0" err="1"/>
              <a:t>a.take</a:t>
            </a:r>
            <a:r>
              <a:rPr lang="en-US" sz="1600" dirty="0"/>
              <a:t>(2) //Return an array with the first </a:t>
            </a:r>
            <a:r>
              <a:rPr lang="en-US" sz="1600" i="1" dirty="0"/>
              <a:t>n</a:t>
            </a:r>
            <a:r>
              <a:rPr lang="en-US" sz="1600" dirty="0"/>
              <a:t> elements of the dataset.</a:t>
            </a:r>
          </a:p>
          <a:p>
            <a:r>
              <a:rPr lang="en-US" sz="1600" dirty="0" err="1"/>
              <a:t>a.top</a:t>
            </a:r>
            <a:r>
              <a:rPr lang="en-US" sz="1600" dirty="0"/>
              <a:t>(3) //Returns the top 3 by descending order</a:t>
            </a:r>
          </a:p>
          <a:p>
            <a:r>
              <a:rPr lang="en-US" sz="1600" dirty="0" err="1"/>
              <a:t>a.count</a:t>
            </a:r>
            <a:r>
              <a:rPr lang="en-US" sz="1600" dirty="0"/>
              <a:t>() //Return the number of elements in the dataset.</a:t>
            </a:r>
          </a:p>
          <a:p>
            <a:r>
              <a:rPr lang="en-US" sz="1600" dirty="0" err="1"/>
              <a:t>a.countByKey</a:t>
            </a:r>
            <a:r>
              <a:rPr lang="en-US" sz="1600" dirty="0"/>
              <a:t>() //Only available on RDDs of type (K, V). Returns a </a:t>
            </a:r>
            <a:r>
              <a:rPr lang="en-US" sz="1600" dirty="0" err="1"/>
              <a:t>hashmap</a:t>
            </a:r>
            <a:r>
              <a:rPr lang="en-US" sz="1600" dirty="0"/>
              <a:t> of (K, Int) pairs with the count of each key</a:t>
            </a:r>
          </a:p>
          <a:p>
            <a:r>
              <a:rPr lang="en-US" sz="1600" dirty="0" err="1"/>
              <a:t>a.countByValue</a:t>
            </a:r>
            <a:r>
              <a:rPr lang="en-US" sz="1600" dirty="0"/>
              <a:t>() //Count each element by Value</a:t>
            </a:r>
          </a:p>
          <a:p>
            <a:r>
              <a:rPr lang="en-US" sz="1600" dirty="0" err="1"/>
              <a:t>b.countByValue</a:t>
            </a:r>
            <a:r>
              <a:rPr lang="en-US" sz="1600" dirty="0"/>
              <a:t>()</a:t>
            </a:r>
          </a:p>
          <a:p>
            <a:r>
              <a:rPr lang="en-US" sz="1600" dirty="0" err="1"/>
              <a:t>b.first</a:t>
            </a:r>
            <a:r>
              <a:rPr lang="en-US" sz="1600" dirty="0"/>
              <a:t>() //Return the first element of the dataset (similar to take(1))</a:t>
            </a:r>
          </a:p>
          <a:p>
            <a:r>
              <a:rPr lang="en-US" sz="1600" dirty="0" err="1"/>
              <a:t>b.max</a:t>
            </a:r>
            <a:r>
              <a:rPr lang="en-US" sz="1600" dirty="0"/>
              <a:t>() //Returns the maximum</a:t>
            </a:r>
          </a:p>
          <a:p>
            <a:r>
              <a:rPr lang="en-US" sz="1600" dirty="0" err="1"/>
              <a:t>b.min</a:t>
            </a:r>
            <a:r>
              <a:rPr lang="en-US" sz="1600" dirty="0"/>
              <a:t>() //Returns the minimum</a:t>
            </a:r>
          </a:p>
          <a:p>
            <a:r>
              <a:rPr lang="en-US" sz="1600" dirty="0" err="1"/>
              <a:t>a.saveAsTextFile</a:t>
            </a:r>
            <a:r>
              <a:rPr lang="en-US" sz="1600" dirty="0"/>
              <a:t>(</a:t>
            </a:r>
            <a:r>
              <a:rPr lang="en-US" sz="1600" i="1" dirty="0"/>
              <a:t>path</a:t>
            </a:r>
            <a:r>
              <a:rPr lang="en-US" sz="1600" dirty="0"/>
              <a:t>) //Write the elements of the dataset as a text file (or set of text files) in a given directory in the local filesystem, HDFS or any other Hadoop-supported file system. Spark will call </a:t>
            </a:r>
            <a:r>
              <a:rPr lang="en-US" sz="1600" dirty="0" err="1"/>
              <a:t>toString</a:t>
            </a:r>
            <a:r>
              <a:rPr lang="en-US" sz="1600" dirty="0"/>
              <a:t> on each element to convert it to a line of text in the file.</a:t>
            </a:r>
          </a:p>
        </p:txBody>
      </p:sp>
    </p:spTree>
    <p:extLst>
      <p:ext uri="{BB962C8B-B14F-4D97-AF65-F5344CB8AC3E}">
        <p14:creationId xmlns:p14="http://schemas.microsoft.com/office/powerpoint/2010/main" val="423839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p:txBody>
          <a:bodyPr>
            <a:normAutofit fontScale="62500" lnSpcReduction="20000"/>
          </a:bodyPr>
          <a:lstStyle/>
          <a:p>
            <a:r>
              <a:rPr lang="en-US" dirty="0"/>
              <a:t>Reduce</a:t>
            </a:r>
          </a:p>
          <a:p>
            <a:pPr lvl="1"/>
            <a:r>
              <a:rPr lang="en-US" dirty="0"/>
              <a:t>Aggregate the elements of the dataset using a function </a:t>
            </a:r>
            <a:r>
              <a:rPr lang="en-US" dirty="0" err="1"/>
              <a:t>func</a:t>
            </a:r>
            <a:r>
              <a:rPr lang="en-US" dirty="0"/>
              <a:t> (which takes two arguments and returns one). The function should be commutative and associative so that it can be computed correctly in parallel.</a:t>
            </a:r>
          </a:p>
          <a:p>
            <a:pPr lvl="1"/>
            <a:r>
              <a:rPr lang="en-US" dirty="0" err="1"/>
              <a:t>b.reduce</a:t>
            </a:r>
            <a:r>
              <a:rPr lang="en-US" dirty="0"/>
              <a:t>((</a:t>
            </a:r>
            <a:r>
              <a:rPr lang="en-US" dirty="0" err="1"/>
              <a:t>a,b</a:t>
            </a:r>
            <a:r>
              <a:rPr lang="en-US" dirty="0"/>
              <a:t>) =&gt; a + b) </a:t>
            </a:r>
          </a:p>
          <a:p>
            <a:pPr lvl="1"/>
            <a:r>
              <a:rPr lang="en-US" dirty="0"/>
              <a:t>perform aggregations like sum/count of elements in  RDD</a:t>
            </a:r>
          </a:p>
          <a:p>
            <a:r>
              <a:rPr lang="en-US" dirty="0"/>
              <a:t>Fold()</a:t>
            </a:r>
          </a:p>
          <a:p>
            <a:pPr lvl="1"/>
            <a:r>
              <a:rPr lang="en-US" dirty="0"/>
              <a:t>Similar to reduce but takes an initial value including each partition and driver.</a:t>
            </a:r>
          </a:p>
          <a:p>
            <a:pPr lvl="1"/>
            <a:r>
              <a:rPr lang="en-US" dirty="0" err="1"/>
              <a:t>b.fold</a:t>
            </a:r>
            <a:r>
              <a:rPr lang="en-US" dirty="0"/>
              <a:t>(1)((</a:t>
            </a:r>
            <a:r>
              <a:rPr lang="en-US" dirty="0" err="1"/>
              <a:t>a,b</a:t>
            </a:r>
            <a:r>
              <a:rPr lang="en-US" dirty="0"/>
              <a:t>)=&gt; a + b) </a:t>
            </a:r>
          </a:p>
          <a:p>
            <a:r>
              <a:rPr lang="en-US" dirty="0"/>
              <a:t>Aggregate</a:t>
            </a:r>
          </a:p>
          <a:p>
            <a:pPr lvl="1"/>
            <a:r>
              <a:rPr lang="en-US" dirty="0"/>
              <a:t>Used for aggregating two values, </a:t>
            </a:r>
          </a:p>
          <a:p>
            <a:pPr lvl="1"/>
            <a:r>
              <a:rPr lang="en-US" dirty="0"/>
              <a:t>Below example returns total of element and count of elements.</a:t>
            </a:r>
          </a:p>
          <a:p>
            <a:pPr lvl="1"/>
            <a:r>
              <a:rPr lang="en-US" dirty="0" err="1"/>
              <a:t>b.aggregate</a:t>
            </a:r>
            <a:r>
              <a:rPr lang="en-US" dirty="0"/>
              <a:t>(1, 1)((x, y)=&gt; (x._1 + y, x._2 + 1), ( x, y)=&gt; (x._1 + y._1, x._2 + y._2)) </a:t>
            </a:r>
          </a:p>
          <a:p>
            <a:r>
              <a:rPr lang="en-US" dirty="0"/>
              <a:t>Lookup</a:t>
            </a:r>
          </a:p>
          <a:p>
            <a:pPr lvl="1"/>
            <a:r>
              <a:rPr lang="en-US" dirty="0"/>
              <a:t>Takes the key and return the value of a key pair RDD</a:t>
            </a:r>
          </a:p>
          <a:p>
            <a:pPr lvl="1"/>
            <a:r>
              <a:rPr lang="en-US" dirty="0" err="1"/>
              <a:t>a.lookup</a:t>
            </a:r>
            <a:r>
              <a:rPr lang="en-US" dirty="0"/>
              <a:t>(3)</a:t>
            </a:r>
          </a:p>
          <a:p>
            <a:endParaRPr lang="en-US" dirty="0"/>
          </a:p>
        </p:txBody>
      </p:sp>
    </p:spTree>
    <p:extLst>
      <p:ext uri="{BB962C8B-B14F-4D97-AF65-F5344CB8AC3E}">
        <p14:creationId xmlns:p14="http://schemas.microsoft.com/office/powerpoint/2010/main" val="274892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Action</a:t>
            </a:r>
          </a:p>
        </p:txBody>
      </p:sp>
      <p:sp>
        <p:nvSpPr>
          <p:cNvPr id="3" name="Content Placeholder 2"/>
          <p:cNvSpPr>
            <a:spLocks noGrp="1"/>
          </p:cNvSpPr>
          <p:nvPr>
            <p:ph idx="1"/>
          </p:nvPr>
        </p:nvSpPr>
        <p:spPr>
          <a:xfrm>
            <a:off x="457200" y="914400"/>
            <a:ext cx="8229600" cy="5410200"/>
          </a:xfrm>
        </p:spPr>
        <p:txBody>
          <a:bodyPr>
            <a:noAutofit/>
          </a:bodyPr>
          <a:lstStyle/>
          <a:p>
            <a:r>
              <a:rPr lang="en-US" sz="1600" b="1" dirty="0" err="1"/>
              <a:t>takeOrdered</a:t>
            </a:r>
            <a:r>
              <a:rPr lang="en-US" sz="1600" b="1" dirty="0"/>
              <a:t> //</a:t>
            </a:r>
            <a:r>
              <a:rPr lang="en-US" sz="1600" dirty="0"/>
              <a:t>Return the first </a:t>
            </a:r>
            <a:r>
              <a:rPr lang="en-US" sz="1600" i="1" dirty="0"/>
              <a:t>n</a:t>
            </a:r>
            <a:r>
              <a:rPr lang="en-US" sz="1600" dirty="0"/>
              <a:t> elements of the RDD using either their natural order or a custom comparator.</a:t>
            </a:r>
            <a:endParaRPr lang="en-US" sz="1600" b="1" dirty="0"/>
          </a:p>
          <a:p>
            <a:pPr lvl="1"/>
            <a:r>
              <a:rPr lang="en-US" sz="1600" b="1" dirty="0"/>
              <a:t>Reverse Order (Highest number)</a:t>
            </a:r>
            <a:endParaRPr lang="en-US" sz="1600" dirty="0"/>
          </a:p>
          <a:p>
            <a:pPr lvl="2"/>
            <a:r>
              <a:rPr lang="en-US" sz="1600" dirty="0"/>
              <a:t>val </a:t>
            </a:r>
            <a:r>
              <a:rPr lang="en-US" sz="1600" dirty="0" err="1"/>
              <a:t>rdd</a:t>
            </a:r>
            <a:r>
              <a:rPr lang="en-US" sz="1600" dirty="0"/>
              <a:t> = </a:t>
            </a:r>
            <a:r>
              <a:rPr lang="en-US" sz="1600" dirty="0" err="1"/>
              <a:t>sc.parallelize</a:t>
            </a:r>
            <a:r>
              <a:rPr lang="en-US" sz="1600" dirty="0"/>
              <a:t>(</a:t>
            </a:r>
            <a:r>
              <a:rPr lang="en-US" sz="1600" dirty="0" err="1"/>
              <a:t>Seq</a:t>
            </a:r>
            <a:r>
              <a:rPr lang="en-US" sz="1600" dirty="0"/>
              <a:t>(3,9,2,3,5,4),2)</a:t>
            </a:r>
          </a:p>
          <a:p>
            <a:pPr lvl="2"/>
            <a:r>
              <a:rPr lang="en-US" sz="1600" dirty="0" err="1"/>
              <a:t>rdd.takeOrdered</a:t>
            </a:r>
            <a:r>
              <a:rPr lang="en-US" sz="1600" dirty="0"/>
              <a:t>(2)</a:t>
            </a:r>
          </a:p>
          <a:p>
            <a:pPr lvl="2"/>
            <a:r>
              <a:rPr lang="en-US" sz="1600" dirty="0" err="1"/>
              <a:t>rdd.takeOrdered</a:t>
            </a:r>
            <a:r>
              <a:rPr lang="en-US" sz="1600" dirty="0"/>
              <a:t>(1)(Ordering[Int].reverse)</a:t>
            </a:r>
          </a:p>
          <a:p>
            <a:pPr lvl="1"/>
            <a:r>
              <a:rPr lang="en-US" sz="1600" b="1" dirty="0"/>
              <a:t>Highest based on value</a:t>
            </a:r>
          </a:p>
          <a:p>
            <a:pPr lvl="2"/>
            <a:r>
              <a:rPr lang="en-US" sz="1600" dirty="0"/>
              <a:t>val </a:t>
            </a:r>
            <a:r>
              <a:rPr lang="en-US" sz="1600" dirty="0" err="1"/>
              <a:t>rdd</a:t>
            </a:r>
            <a:r>
              <a:rPr lang="en-US" sz="1600" dirty="0"/>
              <a:t> = </a:t>
            </a:r>
            <a:r>
              <a:rPr lang="en-US" sz="1600" dirty="0" err="1"/>
              <a:t>sc.parallelize</a:t>
            </a:r>
            <a:r>
              <a:rPr lang="en-US" sz="1600" dirty="0"/>
              <a:t>(Array(("x",10),("y",14),("z",12)))</a:t>
            </a:r>
            <a:endParaRPr lang="en-US" sz="1600" b="1" dirty="0"/>
          </a:p>
          <a:p>
            <a:pPr lvl="2"/>
            <a:r>
              <a:rPr lang="en-US" sz="1600" b="1" dirty="0" err="1"/>
              <a:t>rdd.takeOrdered</a:t>
            </a:r>
            <a:r>
              <a:rPr lang="en-US" sz="1600" b="1" dirty="0"/>
              <a:t>(1)(Ordering[Int].</a:t>
            </a:r>
            <a:r>
              <a:rPr lang="en-US" sz="1600" b="1" dirty="0" err="1"/>
              <a:t>reverse.on</a:t>
            </a:r>
            <a:r>
              <a:rPr lang="en-US" sz="1600" b="1" dirty="0"/>
              <a:t>(x=&gt;x._2))</a:t>
            </a:r>
          </a:p>
          <a:p>
            <a:pPr lvl="2"/>
            <a:r>
              <a:rPr lang="en-US" sz="1600" b="1" dirty="0"/>
              <a:t>The same can be achieved using schema(case class)</a:t>
            </a:r>
          </a:p>
          <a:p>
            <a:pPr lvl="2"/>
            <a:r>
              <a:rPr lang="en-US" sz="1600" dirty="0"/>
              <a:t>case class Person(</a:t>
            </a:r>
            <a:r>
              <a:rPr lang="en-US" sz="1600" dirty="0" err="1"/>
              <a:t>name:String,age:Int</a:t>
            </a:r>
            <a:r>
              <a:rPr lang="en-US" sz="1600" dirty="0"/>
              <a:t>) //create a schema for RDD</a:t>
            </a:r>
          </a:p>
          <a:p>
            <a:pPr lvl="2"/>
            <a:r>
              <a:rPr lang="en-US" sz="1600" dirty="0"/>
              <a:t>val rdd2 = </a:t>
            </a:r>
            <a:r>
              <a:rPr lang="en-US" sz="1600" dirty="0" err="1"/>
              <a:t>rdd.map</a:t>
            </a:r>
            <a:r>
              <a:rPr lang="en-US" sz="1600" dirty="0"/>
              <a:t>(x=&gt;Person(x._1,x._2))</a:t>
            </a:r>
          </a:p>
          <a:p>
            <a:pPr lvl="2"/>
            <a:r>
              <a:rPr lang="en-US" sz="1600" dirty="0"/>
              <a:t>rdd2.takeOrdered(1)(Ordering[Int].</a:t>
            </a:r>
            <a:r>
              <a:rPr lang="en-US" sz="1600" dirty="0" err="1"/>
              <a:t>reverse.on</a:t>
            </a:r>
            <a:r>
              <a:rPr lang="en-US" sz="1600" dirty="0"/>
              <a:t>(x=&gt;</a:t>
            </a:r>
            <a:r>
              <a:rPr lang="en-US" sz="1600" dirty="0" err="1"/>
              <a:t>x.age</a:t>
            </a:r>
            <a:r>
              <a:rPr lang="en-US" sz="1600" dirty="0"/>
              <a:t>))</a:t>
            </a:r>
          </a:p>
          <a:p>
            <a:pPr lvl="1"/>
            <a:r>
              <a:rPr lang="en-US" sz="1600" b="1" dirty="0"/>
              <a:t>(highest/lowest repeated word in word count program)</a:t>
            </a:r>
          </a:p>
          <a:p>
            <a:pPr lvl="2"/>
            <a:r>
              <a:rPr lang="en-US" sz="1600" dirty="0"/>
              <a:t>val rdd1 = </a:t>
            </a:r>
            <a:r>
              <a:rPr lang="en-US" sz="1600" dirty="0" err="1"/>
              <a:t>sc.parallelize</a:t>
            </a:r>
            <a:r>
              <a:rPr lang="en-US" sz="1600" dirty="0"/>
              <a:t>(List(("Hadoop PIG Hive"), ("Hive PIG </a:t>
            </a:r>
            <a:r>
              <a:rPr lang="en-US" sz="1600" dirty="0" err="1"/>
              <a:t>PIG</a:t>
            </a:r>
            <a:r>
              <a:rPr lang="en-US" sz="1600" dirty="0"/>
              <a:t> Hadoop"), ("Hadoop </a:t>
            </a:r>
            <a:r>
              <a:rPr lang="en-US" sz="1600" dirty="0" err="1"/>
              <a:t>Hadoop</a:t>
            </a:r>
            <a:r>
              <a:rPr lang="en-US" sz="1600" dirty="0"/>
              <a:t> Hadoop")))</a:t>
            </a:r>
          </a:p>
          <a:p>
            <a:pPr lvl="2"/>
            <a:r>
              <a:rPr lang="en-US" sz="1600" dirty="0"/>
              <a:t>val rdd2 = rdd1.flatMap(x =&gt; </a:t>
            </a:r>
            <a:r>
              <a:rPr lang="en-US" sz="1600" dirty="0" err="1"/>
              <a:t>x.split</a:t>
            </a:r>
            <a:r>
              <a:rPr lang="en-US" sz="1600" dirty="0"/>
              <a:t>(" ")).map(x =&gt; (x,1))</a:t>
            </a:r>
          </a:p>
          <a:p>
            <a:pPr lvl="2"/>
            <a:r>
              <a:rPr lang="es-ES" sz="1600" dirty="0"/>
              <a:t>val rdd3 = rdd2.reduceByKey((</a:t>
            </a:r>
            <a:r>
              <a:rPr lang="es-ES" sz="1600" dirty="0" err="1"/>
              <a:t>x,y</a:t>
            </a:r>
            <a:r>
              <a:rPr lang="es-ES" sz="1600" dirty="0"/>
              <a:t>) =&gt; (</a:t>
            </a:r>
            <a:r>
              <a:rPr lang="es-ES" sz="1600" dirty="0" err="1"/>
              <a:t>x+y</a:t>
            </a:r>
            <a:r>
              <a:rPr lang="es-ES" sz="1600" dirty="0"/>
              <a:t>))</a:t>
            </a:r>
          </a:p>
          <a:p>
            <a:pPr lvl="2"/>
            <a:r>
              <a:rPr lang="en-US" sz="1600" dirty="0"/>
              <a:t>rdd3.takeOrdered(3)(Ordering[Int].on(x=&gt;x._2))      //Lowest value</a:t>
            </a:r>
          </a:p>
          <a:p>
            <a:pPr lvl="2"/>
            <a:r>
              <a:rPr lang="en-US" sz="1600" dirty="0"/>
              <a:t>rdd3.takeOrdered(3)(Ordering[Int].</a:t>
            </a:r>
            <a:r>
              <a:rPr lang="en-US" sz="1600" dirty="0" err="1"/>
              <a:t>reverse.on</a:t>
            </a:r>
            <a:r>
              <a:rPr lang="en-US" sz="1600" dirty="0"/>
              <a:t>(x=&gt;x._2))     //</a:t>
            </a:r>
            <a:r>
              <a:rPr lang="en-US" sz="1600" dirty="0" err="1"/>
              <a:t>Higest</a:t>
            </a:r>
            <a:r>
              <a:rPr lang="en-US" sz="1600" dirty="0"/>
              <a:t> value</a:t>
            </a:r>
          </a:p>
        </p:txBody>
      </p:sp>
    </p:spTree>
    <p:extLst>
      <p:ext uri="{BB962C8B-B14F-4D97-AF65-F5344CB8AC3E}">
        <p14:creationId xmlns:p14="http://schemas.microsoft.com/office/powerpoint/2010/main" val="405012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Accumulator/Broadcast</a:t>
            </a:r>
          </a:p>
        </p:txBody>
      </p:sp>
      <p:sp>
        <p:nvSpPr>
          <p:cNvPr id="3" name="Content Placeholder 2"/>
          <p:cNvSpPr>
            <a:spLocks noGrp="1"/>
          </p:cNvSpPr>
          <p:nvPr>
            <p:ph idx="1"/>
          </p:nvPr>
        </p:nvSpPr>
        <p:spPr>
          <a:xfrm>
            <a:off x="457200" y="1600200"/>
            <a:ext cx="8229600" cy="5181600"/>
          </a:xfrm>
        </p:spPr>
        <p:txBody>
          <a:bodyPr>
            <a:noAutofit/>
          </a:bodyPr>
          <a:lstStyle/>
          <a:p>
            <a:r>
              <a:rPr lang="en-US" sz="1800" dirty="0"/>
              <a:t>Shared variable, accumulators, used for aggregating values from worker nodes back to the driver program. One of the most common uses of accumulators is to count events that occur during job execution for debugging purposes.</a:t>
            </a:r>
          </a:p>
          <a:p>
            <a:r>
              <a:rPr lang="en-US" sz="1800" dirty="0"/>
              <a:t>Note that tasks on worker nodes cannot access the accumulator’s value()as accumulators are </a:t>
            </a:r>
            <a:r>
              <a:rPr lang="en-US" sz="1800" i="1" dirty="0"/>
              <a:t>write-only </a:t>
            </a:r>
            <a:r>
              <a:rPr lang="en-US" sz="1800" dirty="0"/>
              <a:t>variables. </a:t>
            </a:r>
          </a:p>
          <a:p>
            <a:pPr lvl="1"/>
            <a:r>
              <a:rPr lang="en-US" sz="1800" b="1" dirty="0" err="1"/>
              <a:t>val</a:t>
            </a:r>
            <a:r>
              <a:rPr lang="en-US" sz="1800" dirty="0"/>
              <a:t> </a:t>
            </a:r>
            <a:r>
              <a:rPr lang="en-US" sz="1800" dirty="0" err="1"/>
              <a:t>accum</a:t>
            </a:r>
            <a:r>
              <a:rPr lang="en-US" sz="1800" dirty="0"/>
              <a:t> = </a:t>
            </a:r>
            <a:r>
              <a:rPr lang="en-US" sz="1800" dirty="0" err="1"/>
              <a:t>sc.accumulator</a:t>
            </a:r>
            <a:r>
              <a:rPr lang="en-US" sz="1800" dirty="0"/>
              <a:t>(0)</a:t>
            </a:r>
          </a:p>
          <a:p>
            <a:pPr lvl="1"/>
            <a:r>
              <a:rPr lang="en-US" sz="1800" dirty="0" err="1"/>
              <a:t>sc.parallelize</a:t>
            </a:r>
            <a:r>
              <a:rPr lang="en-US" sz="1800" dirty="0"/>
              <a:t>(Array(1, 2, 3, 4,5,6),2).foreach(x =&gt; {if(x%2==0)</a:t>
            </a:r>
            <a:r>
              <a:rPr lang="en-US" sz="1800" dirty="0" err="1"/>
              <a:t>accum</a:t>
            </a:r>
            <a:r>
              <a:rPr lang="en-US" sz="1800" dirty="0"/>
              <a:t> += 1})</a:t>
            </a:r>
          </a:p>
          <a:p>
            <a:pPr lvl="1"/>
            <a:r>
              <a:rPr lang="en-US" sz="1800" dirty="0" err="1"/>
              <a:t>accum.value</a:t>
            </a:r>
            <a:endParaRPr lang="en-US" sz="1800" dirty="0"/>
          </a:p>
          <a:p>
            <a:r>
              <a:rPr lang="en-US" sz="1800" dirty="0"/>
              <a:t>Shared variable, broadcast variables, allows the program to efficiently send a large, read-only value to all the worker nodes for use in one or more Spark operations.</a:t>
            </a:r>
          </a:p>
          <a:p>
            <a:pPr lvl="1"/>
            <a:r>
              <a:rPr lang="en-US" sz="1800" dirty="0"/>
              <a:t>val </a:t>
            </a:r>
            <a:r>
              <a:rPr lang="en-US" sz="1800" dirty="0" err="1"/>
              <a:t>brc</a:t>
            </a:r>
            <a:r>
              <a:rPr lang="en-US" sz="1800" dirty="0"/>
              <a:t> = </a:t>
            </a:r>
            <a:r>
              <a:rPr lang="en-US" sz="1800" dirty="0" err="1"/>
              <a:t>sc.broadcast</a:t>
            </a:r>
            <a:r>
              <a:rPr lang="en-US" sz="1800" dirty="0"/>
              <a:t>(Array(100,200))</a:t>
            </a:r>
          </a:p>
          <a:p>
            <a:pPr lvl="1"/>
            <a:r>
              <a:rPr lang="en-US" sz="1800" dirty="0"/>
              <a:t>val a = </a:t>
            </a:r>
            <a:r>
              <a:rPr lang="en-US" sz="1800" dirty="0" err="1"/>
              <a:t>sc.parallelize</a:t>
            </a:r>
            <a:r>
              <a:rPr lang="en-US" sz="1800" dirty="0"/>
              <a:t>(List(10,20,30,40,50))</a:t>
            </a:r>
          </a:p>
          <a:p>
            <a:pPr lvl="1"/>
            <a:r>
              <a:rPr lang="en-US" sz="1800" dirty="0"/>
              <a:t>val d = </a:t>
            </a:r>
            <a:r>
              <a:rPr lang="en-US" sz="1800" dirty="0" err="1"/>
              <a:t>a.map</a:t>
            </a:r>
            <a:r>
              <a:rPr lang="en-US" sz="1800" dirty="0"/>
              <a:t>(x=&gt;{if(x&gt;=30) {</a:t>
            </a:r>
            <a:r>
              <a:rPr lang="en-US" sz="1800" dirty="0" err="1"/>
              <a:t>x+brc.value</a:t>
            </a:r>
            <a:r>
              <a:rPr lang="en-US" sz="1800" dirty="0"/>
              <a:t>(1)}else {</a:t>
            </a:r>
            <a:r>
              <a:rPr lang="en-US" sz="1800" dirty="0" err="1"/>
              <a:t>x+brc.value</a:t>
            </a:r>
            <a:r>
              <a:rPr lang="en-US" sz="1800" dirty="0"/>
              <a:t>(0)}})</a:t>
            </a:r>
          </a:p>
          <a:p>
            <a:pPr lvl="1"/>
            <a:r>
              <a:rPr lang="en-US" sz="1800" dirty="0" err="1"/>
              <a:t>d.collect</a:t>
            </a:r>
            <a:endParaRPr lang="en-US" sz="1800" dirty="0"/>
          </a:p>
          <a:p>
            <a:pPr lvl="1"/>
            <a:r>
              <a:rPr lang="en-US" sz="1800" dirty="0"/>
              <a:t>For Optimizing Broadcasts, When we are broadcasting large values, it is important to choose a data serialization format that is both fast and compact.</a:t>
            </a:r>
          </a:p>
        </p:txBody>
      </p:sp>
    </p:spTree>
    <p:extLst>
      <p:ext uri="{BB962C8B-B14F-4D97-AF65-F5344CB8AC3E}">
        <p14:creationId xmlns:p14="http://schemas.microsoft.com/office/powerpoint/2010/main" val="3921197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Create a Spark project in IntelliJ</a:t>
            </a:r>
          </a:p>
        </p:txBody>
      </p:sp>
      <p:sp>
        <p:nvSpPr>
          <p:cNvPr id="3" name="Content Placeholder 2"/>
          <p:cNvSpPr>
            <a:spLocks noGrp="1"/>
          </p:cNvSpPr>
          <p:nvPr>
            <p:ph idx="1"/>
          </p:nvPr>
        </p:nvSpPr>
        <p:spPr>
          <a:xfrm>
            <a:off x="457200" y="1219200"/>
            <a:ext cx="8229600" cy="5029200"/>
          </a:xfrm>
        </p:spPr>
        <p:txBody>
          <a:bodyPr>
            <a:noAutofit/>
          </a:bodyPr>
          <a:lstStyle/>
          <a:p>
            <a:r>
              <a:rPr lang="es-ES" sz="1600" dirty="0" err="1"/>
              <a:t>Create</a:t>
            </a:r>
            <a:r>
              <a:rPr lang="es-ES" sz="1600" dirty="0"/>
              <a:t> a new </a:t>
            </a:r>
            <a:r>
              <a:rPr lang="es-ES" sz="1600" dirty="0" err="1"/>
              <a:t>project</a:t>
            </a:r>
            <a:r>
              <a:rPr lang="es-ES" sz="1600" dirty="0"/>
              <a:t> in </a:t>
            </a:r>
            <a:r>
              <a:rPr lang="es-ES" sz="1600" dirty="0" err="1"/>
              <a:t>intellij</a:t>
            </a:r>
            <a:endParaRPr lang="es-ES" sz="1600" dirty="0"/>
          </a:p>
          <a:p>
            <a:endParaRPr lang="es-ES" sz="1600" dirty="0"/>
          </a:p>
          <a:p>
            <a:pPr lvl="1"/>
            <a:endParaRPr lang="en-US" sz="1600" dirty="0"/>
          </a:p>
          <a:p>
            <a:pPr lvl="1"/>
            <a:endParaRPr lang="en-US" sz="1600" dirty="0"/>
          </a:p>
          <a:p>
            <a:pPr lvl="1"/>
            <a:endParaRPr lang="en-US" sz="1600" dirty="0"/>
          </a:p>
          <a:p>
            <a:pPr lvl="1"/>
            <a:endParaRPr lang="en-US" sz="1600" dirty="0"/>
          </a:p>
          <a:p>
            <a:pPr lvl="1"/>
            <a:endParaRPr lang="en-US" sz="1600" dirty="0"/>
          </a:p>
          <a:p>
            <a:endParaRPr lang="en-US" sz="1600" dirty="0"/>
          </a:p>
          <a:p>
            <a:endParaRPr lang="en-US" sz="1600" dirty="0"/>
          </a:p>
          <a:p>
            <a:r>
              <a:rPr lang="en-US" sz="1600" dirty="0"/>
              <a:t>Add the below in </a:t>
            </a:r>
            <a:r>
              <a:rPr lang="en-US" sz="1600" dirty="0" err="1"/>
              <a:t>build.sbt</a:t>
            </a:r>
            <a:r>
              <a:rPr lang="en-US" sz="1600" dirty="0"/>
              <a:t> </a:t>
            </a:r>
          </a:p>
          <a:p>
            <a:pPr lvl="1"/>
            <a:r>
              <a:rPr lang="en-US" sz="1600" b="1" i="1" dirty="0"/>
              <a:t>// https://mvnrepository.com/artifact/org.apache.spark/spark-core</a:t>
            </a:r>
          </a:p>
          <a:p>
            <a:pPr lvl="1"/>
            <a:r>
              <a:rPr lang="en-US" sz="1600" b="1" i="1" dirty="0" err="1"/>
              <a:t>libraryDependencies</a:t>
            </a:r>
            <a:r>
              <a:rPr lang="en-US" sz="1600" b="1" i="1" dirty="0"/>
              <a:t> += "</a:t>
            </a:r>
            <a:r>
              <a:rPr lang="en-US" sz="1600" b="1" i="1" dirty="0" err="1"/>
              <a:t>org.apache.spark</a:t>
            </a:r>
            <a:r>
              <a:rPr lang="en-US" sz="1600" b="1" i="1" dirty="0"/>
              <a:t>" %% "spark-core" % "2.4.0"</a:t>
            </a:r>
          </a:p>
          <a:p>
            <a:pPr lvl="1"/>
            <a:r>
              <a:rPr lang="en-US" sz="1600" b="1" i="1" dirty="0" err="1"/>
              <a:t>dependencyOverrides</a:t>
            </a:r>
            <a:r>
              <a:rPr lang="en-US" sz="1600" b="1" i="1" dirty="0"/>
              <a:t> += "</a:t>
            </a:r>
            <a:r>
              <a:rPr lang="en-US" sz="1600" b="1" i="1" dirty="0" err="1"/>
              <a:t>org.scala-lang</a:t>
            </a:r>
            <a:r>
              <a:rPr lang="en-US" sz="1600" b="1" i="1" dirty="0"/>
              <a:t>" % "scala-compiler" % </a:t>
            </a:r>
            <a:r>
              <a:rPr lang="en-US" sz="1600" b="1" i="1" dirty="0" err="1"/>
              <a:t>scalaVersion.value</a:t>
            </a:r>
            <a:endParaRPr lang="en-US" sz="1600" b="1" i="1" dirty="0"/>
          </a:p>
          <a:p>
            <a:r>
              <a:rPr lang="en-US" sz="1600" dirty="0"/>
              <a:t>Right click on </a:t>
            </a:r>
            <a:r>
              <a:rPr lang="en-US" sz="1600" b="1" dirty="0" err="1"/>
              <a:t>src</a:t>
            </a:r>
            <a:r>
              <a:rPr lang="en-US" sz="1600" b="1" dirty="0"/>
              <a:t> -&gt; main -&gt; scala -&gt; create new scala class -&gt; type(Object)</a:t>
            </a:r>
          </a:p>
          <a:p>
            <a:r>
              <a:rPr lang="en-US" sz="1600" dirty="0"/>
              <a:t>Once </a:t>
            </a:r>
            <a:r>
              <a:rPr lang="en-US" sz="1600" dirty="0" err="1"/>
              <a:t>codeing</a:t>
            </a:r>
            <a:r>
              <a:rPr lang="en-US" sz="1600" dirty="0"/>
              <a:t> is complete -&gt; Go to command prompt(</a:t>
            </a:r>
            <a:r>
              <a:rPr lang="en-US" sz="1600" dirty="0" err="1"/>
              <a:t>cmd</a:t>
            </a:r>
            <a:r>
              <a:rPr lang="en-US" sz="1600" dirty="0"/>
              <a:t>) </a:t>
            </a:r>
          </a:p>
          <a:p>
            <a:pPr lvl="1"/>
            <a:r>
              <a:rPr lang="en-US" sz="1600" b="1" dirty="0"/>
              <a:t>Project root </a:t>
            </a:r>
            <a:r>
              <a:rPr lang="en-US" sz="1600" b="1" dirty="0" err="1"/>
              <a:t>direcotry</a:t>
            </a:r>
            <a:r>
              <a:rPr lang="en-US" sz="1600" b="1" dirty="0"/>
              <a:t> </a:t>
            </a:r>
          </a:p>
          <a:p>
            <a:pPr lvl="1"/>
            <a:r>
              <a:rPr lang="en-US" sz="1600" b="1" dirty="0" err="1"/>
              <a:t>sbt</a:t>
            </a:r>
            <a:r>
              <a:rPr lang="en-US" sz="1600" b="1" dirty="0"/>
              <a:t> compile</a:t>
            </a:r>
          </a:p>
          <a:p>
            <a:pPr lvl="1"/>
            <a:r>
              <a:rPr lang="en-US" sz="1600" b="1" dirty="0" err="1"/>
              <a:t>sbt</a:t>
            </a:r>
            <a:r>
              <a:rPr lang="en-US" sz="1600" b="1" dirty="0"/>
              <a:t> clean package (This will create the jar in target directory)</a:t>
            </a:r>
          </a:p>
          <a:p>
            <a:endParaRPr lang="en-US" sz="1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828800"/>
            <a:ext cx="24765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1884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Code</a:t>
            </a:r>
          </a:p>
        </p:txBody>
      </p:sp>
      <p:sp>
        <p:nvSpPr>
          <p:cNvPr id="3" name="Content Placeholder 2"/>
          <p:cNvSpPr>
            <a:spLocks noGrp="1"/>
          </p:cNvSpPr>
          <p:nvPr>
            <p:ph idx="1"/>
          </p:nvPr>
        </p:nvSpPr>
        <p:spPr>
          <a:xfrm>
            <a:off x="457200" y="1143000"/>
            <a:ext cx="8229600" cy="4983171"/>
          </a:xfrm>
        </p:spPr>
        <p:txBody>
          <a:bodyPr>
            <a:normAutofit/>
          </a:bodyPr>
          <a:lstStyle/>
          <a:p>
            <a:r>
              <a:rPr lang="es-ES" sz="1600" dirty="0" err="1"/>
              <a:t>Code</a:t>
            </a:r>
            <a:r>
              <a:rPr lang="es-ES" sz="1600" dirty="0"/>
              <a:t> </a:t>
            </a:r>
            <a:r>
              <a:rPr lang="es-ES" sz="1600" dirty="0" err="1"/>
              <a:t>to</a:t>
            </a:r>
            <a:r>
              <a:rPr lang="es-ES" sz="1600" dirty="0"/>
              <a:t> </a:t>
            </a:r>
            <a:r>
              <a:rPr lang="es-ES" sz="1600" dirty="0" err="1"/>
              <a:t>find</a:t>
            </a:r>
            <a:r>
              <a:rPr lang="es-ES" sz="1600" dirty="0"/>
              <a:t> </a:t>
            </a:r>
            <a:r>
              <a:rPr lang="es-ES" sz="1600" dirty="0" err="1"/>
              <a:t>out</a:t>
            </a:r>
            <a:r>
              <a:rPr lang="es-ES" sz="1600" dirty="0"/>
              <a:t> total score of </a:t>
            </a:r>
            <a:r>
              <a:rPr lang="es-ES" sz="1600" dirty="0" err="1"/>
              <a:t>each</a:t>
            </a:r>
            <a:r>
              <a:rPr lang="es-ES" sz="1600" dirty="0"/>
              <a:t> </a:t>
            </a:r>
            <a:r>
              <a:rPr lang="es-ES" sz="1600" dirty="0" err="1"/>
              <a:t>player</a:t>
            </a:r>
            <a:endParaRPr lang="es-ES" sz="1600" dirty="0"/>
          </a:p>
          <a:p>
            <a:pPr lvl="1"/>
            <a:r>
              <a:rPr lang="en-US" sz="1600" dirty="0"/>
              <a:t>import </a:t>
            </a:r>
            <a:r>
              <a:rPr lang="en-US" sz="1600" dirty="0" err="1"/>
              <a:t>org.apache.spark.SparkContext</a:t>
            </a:r>
            <a:endParaRPr lang="en-US" sz="1600" dirty="0"/>
          </a:p>
          <a:p>
            <a:pPr lvl="1"/>
            <a:r>
              <a:rPr lang="en-US" sz="1600" dirty="0"/>
              <a:t>import </a:t>
            </a:r>
            <a:r>
              <a:rPr lang="en-US" sz="1600" dirty="0" err="1"/>
              <a:t>org.apache.spark.SparkConf</a:t>
            </a:r>
            <a:endParaRPr lang="en-US" sz="1600" dirty="0"/>
          </a:p>
          <a:p>
            <a:pPr lvl="1"/>
            <a:r>
              <a:rPr lang="en-US" sz="1600" dirty="0"/>
              <a:t>object </a:t>
            </a:r>
            <a:r>
              <a:rPr lang="en-US" sz="1600" dirty="0" err="1"/>
              <a:t>totalscore</a:t>
            </a:r>
            <a:r>
              <a:rPr lang="en-US" sz="1600" dirty="0"/>
              <a:t> {</a:t>
            </a:r>
          </a:p>
          <a:p>
            <a:pPr lvl="1"/>
            <a:r>
              <a:rPr lang="en-US" sz="1600" dirty="0"/>
              <a:t>  </a:t>
            </a:r>
            <a:r>
              <a:rPr lang="en-US" sz="1600" dirty="0" err="1"/>
              <a:t>def</a:t>
            </a:r>
            <a:r>
              <a:rPr lang="en-US" sz="1600" dirty="0"/>
              <a:t> main(args: Array[String]) {</a:t>
            </a:r>
          </a:p>
          <a:p>
            <a:pPr lvl="1"/>
            <a:r>
              <a:rPr lang="en-US" sz="1600" dirty="0"/>
              <a:t>    // create Spark context with Spark configuration</a:t>
            </a:r>
          </a:p>
          <a:p>
            <a:pPr lvl="1"/>
            <a:r>
              <a:rPr lang="en-US" sz="1600" dirty="0"/>
              <a:t>    val </a:t>
            </a:r>
            <a:r>
              <a:rPr lang="en-US" sz="1600" dirty="0" err="1"/>
              <a:t>sc</a:t>
            </a:r>
            <a:r>
              <a:rPr lang="en-US" sz="1600" dirty="0"/>
              <a:t> = new SparkContext(new </a:t>
            </a:r>
            <a:r>
              <a:rPr lang="en-US" sz="1600" dirty="0" err="1"/>
              <a:t>SparkConf</a:t>
            </a:r>
            <a:r>
              <a:rPr lang="en-US" sz="1600" dirty="0"/>
              <a:t>().</a:t>
            </a:r>
            <a:r>
              <a:rPr lang="en-US" sz="1600" dirty="0" err="1"/>
              <a:t>setAppName</a:t>
            </a:r>
            <a:r>
              <a:rPr lang="en-US" sz="1600" dirty="0"/>
              <a:t>("Find Total Score"))</a:t>
            </a:r>
          </a:p>
          <a:p>
            <a:pPr lvl="1"/>
            <a:r>
              <a:rPr lang="en-US" sz="1600" dirty="0"/>
              <a:t>    //val input = </a:t>
            </a:r>
            <a:r>
              <a:rPr lang="en-US" sz="1600" dirty="0" err="1"/>
              <a:t>sc.textFile</a:t>
            </a:r>
            <a:r>
              <a:rPr lang="en-US" sz="1600" dirty="0"/>
              <a:t>("file:///home/notroot/SampleDataFile/CricketScore.txt")</a:t>
            </a:r>
          </a:p>
          <a:p>
            <a:pPr lvl="1"/>
            <a:r>
              <a:rPr lang="en-US" sz="1600" dirty="0"/>
              <a:t>    val input = </a:t>
            </a:r>
            <a:r>
              <a:rPr lang="en-US" sz="1600" dirty="0" err="1"/>
              <a:t>sc.textFile</a:t>
            </a:r>
            <a:r>
              <a:rPr lang="en-US" sz="1600" dirty="0"/>
              <a:t>("/user/</a:t>
            </a:r>
            <a:r>
              <a:rPr lang="en-US" sz="1600" dirty="0" err="1"/>
              <a:t>notroot</a:t>
            </a:r>
            <a:r>
              <a:rPr lang="en-US" sz="1600" dirty="0"/>
              <a:t>/</a:t>
            </a:r>
            <a:r>
              <a:rPr lang="en-US" sz="1600" dirty="0" err="1"/>
              <a:t>SampleDataFile</a:t>
            </a:r>
            <a:r>
              <a:rPr lang="en-US" sz="1600" dirty="0"/>
              <a:t>/CricketScore.txt")</a:t>
            </a:r>
          </a:p>
          <a:p>
            <a:pPr lvl="1"/>
            <a:r>
              <a:rPr lang="en-US" sz="1600" dirty="0"/>
              <a:t>    val a = </a:t>
            </a:r>
            <a:r>
              <a:rPr lang="en-US" sz="1600" dirty="0" err="1"/>
              <a:t>input.flatMap</a:t>
            </a:r>
            <a:r>
              <a:rPr lang="en-US" sz="1600" dirty="0"/>
              <a:t>(x =&gt; </a:t>
            </a:r>
            <a:r>
              <a:rPr lang="en-US" sz="1600" dirty="0" err="1"/>
              <a:t>x.split</a:t>
            </a:r>
            <a:r>
              <a:rPr lang="en-US" sz="1600" dirty="0"/>
              <a:t>(","))</a:t>
            </a:r>
          </a:p>
          <a:p>
            <a:pPr lvl="1"/>
            <a:r>
              <a:rPr lang="en-US" sz="1600" dirty="0"/>
              <a:t>    val b = </a:t>
            </a:r>
            <a:r>
              <a:rPr lang="en-US" sz="1600" dirty="0" err="1"/>
              <a:t>a.map</a:t>
            </a:r>
            <a:r>
              <a:rPr lang="en-US" sz="1600" dirty="0"/>
              <a:t>(x =&gt; (</a:t>
            </a:r>
            <a:r>
              <a:rPr lang="en-US" sz="1600" dirty="0" err="1"/>
              <a:t>x.split</a:t>
            </a:r>
            <a:r>
              <a:rPr lang="en-US" sz="1600" dirty="0"/>
              <a:t>("\t")(0), </a:t>
            </a:r>
            <a:r>
              <a:rPr lang="en-US" sz="1600" dirty="0" err="1"/>
              <a:t>x.split</a:t>
            </a:r>
            <a:r>
              <a:rPr lang="en-US" sz="1600" dirty="0"/>
              <a:t>("\t")(1).</a:t>
            </a:r>
            <a:r>
              <a:rPr lang="en-US" sz="1600" dirty="0" err="1"/>
              <a:t>toInt</a:t>
            </a:r>
            <a:r>
              <a:rPr lang="en-US" sz="1600" dirty="0"/>
              <a:t>))</a:t>
            </a:r>
          </a:p>
          <a:p>
            <a:pPr lvl="1"/>
            <a:r>
              <a:rPr lang="en-US" sz="1600" dirty="0"/>
              <a:t>    val res = </a:t>
            </a:r>
            <a:r>
              <a:rPr lang="en-US" sz="1600" dirty="0" err="1"/>
              <a:t>b.reduceByKey</a:t>
            </a:r>
            <a:r>
              <a:rPr lang="en-US" sz="1600" dirty="0"/>
              <a:t>((a, v) =&gt; a + v)</a:t>
            </a:r>
          </a:p>
          <a:p>
            <a:pPr lvl="1"/>
            <a:r>
              <a:rPr lang="en-US" sz="1600" dirty="0"/>
              <a:t>    </a:t>
            </a:r>
            <a:r>
              <a:rPr lang="en-US" sz="1600" dirty="0" err="1"/>
              <a:t>res.saveAsTextFile</a:t>
            </a:r>
            <a:r>
              <a:rPr lang="en-US" sz="1600" dirty="0"/>
              <a:t>("/user/</a:t>
            </a:r>
            <a:r>
              <a:rPr lang="en-US" sz="1600" dirty="0" err="1"/>
              <a:t>notroot</a:t>
            </a:r>
            <a:r>
              <a:rPr lang="en-US" sz="1600" dirty="0"/>
              <a:t>/spark-output-</a:t>
            </a:r>
            <a:r>
              <a:rPr lang="en-US" sz="1600" dirty="0" err="1"/>
              <a:t>totalscore</a:t>
            </a:r>
            <a:r>
              <a:rPr lang="en-US" sz="1600" dirty="0"/>
              <a:t>")</a:t>
            </a:r>
          </a:p>
          <a:p>
            <a:pPr lvl="1"/>
            <a:r>
              <a:rPr lang="en-US" sz="1600" dirty="0"/>
              <a:t>  }</a:t>
            </a:r>
          </a:p>
          <a:p>
            <a:pPr lvl="1"/>
            <a:r>
              <a:rPr lang="en-US" sz="1600" dirty="0"/>
              <a:t>}</a:t>
            </a:r>
          </a:p>
          <a:p>
            <a:r>
              <a:rPr lang="en-US" sz="1800" b="1" dirty="0"/>
              <a:t>spark-submit --master local[1] --class </a:t>
            </a:r>
            <a:r>
              <a:rPr lang="en-US" sz="1800" b="1" dirty="0" err="1"/>
              <a:t>totalscore</a:t>
            </a:r>
            <a:r>
              <a:rPr lang="en-US" sz="1800" b="1" dirty="0"/>
              <a:t> jar/ij-sparkcore_2.11-0.1.jar</a:t>
            </a:r>
          </a:p>
          <a:p>
            <a:endParaRPr lang="es-ES" sz="2000" dirty="0"/>
          </a:p>
          <a:p>
            <a:endParaRPr lang="en-US" dirty="0"/>
          </a:p>
        </p:txBody>
      </p:sp>
    </p:spTree>
    <p:extLst>
      <p:ext uri="{BB962C8B-B14F-4D97-AF65-F5344CB8AC3E}">
        <p14:creationId xmlns:p14="http://schemas.microsoft.com/office/powerpoint/2010/main" val="285141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298" y="152400"/>
            <a:ext cx="8229600" cy="868362"/>
          </a:xfrm>
        </p:spPr>
        <p:txBody>
          <a:bodyPr/>
          <a:lstStyle/>
          <a:p>
            <a:r>
              <a:rPr lang="en-US" dirty="0"/>
              <a:t>Persist(Cache) RDD</a:t>
            </a:r>
          </a:p>
        </p:txBody>
      </p:sp>
      <p:sp>
        <p:nvSpPr>
          <p:cNvPr id="3" name="Content Placeholder 2"/>
          <p:cNvSpPr>
            <a:spLocks noGrp="1"/>
          </p:cNvSpPr>
          <p:nvPr>
            <p:ph idx="1"/>
          </p:nvPr>
        </p:nvSpPr>
        <p:spPr>
          <a:xfrm>
            <a:off x="417298" y="1066800"/>
            <a:ext cx="8229600" cy="3352800"/>
          </a:xfrm>
        </p:spPr>
        <p:txBody>
          <a:bodyPr>
            <a:noAutofit/>
          </a:bodyPr>
          <a:lstStyle/>
          <a:p>
            <a:pPr lvl="0"/>
            <a:r>
              <a:rPr lang="en-US" sz="1600" dirty="0" err="1"/>
              <a:t>Spark"s</a:t>
            </a:r>
            <a:r>
              <a:rPr lang="en-US" sz="1600" dirty="0"/>
              <a:t> RDDs are by default recomputed each time you run an action on them. If you would like to reuse an RDD in multiple actions, you can ask Spark to persist it using </a:t>
            </a:r>
            <a:r>
              <a:rPr lang="en-US" sz="1600" dirty="0" err="1"/>
              <a:t>RDD.persist</a:t>
            </a:r>
            <a:r>
              <a:rPr lang="en-US" sz="1600" dirty="0"/>
              <a:t>().</a:t>
            </a:r>
          </a:p>
          <a:p>
            <a:pPr lvl="0"/>
            <a:r>
              <a:rPr lang="en-US" sz="1600" dirty="0"/>
              <a:t>After computing it the first time, Spark will store the RDD contents in memory (partitioned across the machines in your cluster), and reuse them in future actions. Persisting RDDs on disk instead of memory is also possible.</a:t>
            </a:r>
          </a:p>
          <a:p>
            <a:r>
              <a:rPr lang="en-US" sz="1600" dirty="0"/>
              <a:t>If a node that has data persisted on it fails, Spark will re-compute the lost partitions of the data when needed.  We can also replicate our data on multiple nodes if we want to be able to handle node failure without slowdown.</a:t>
            </a:r>
          </a:p>
          <a:p>
            <a:r>
              <a:rPr lang="en-US" sz="1600" dirty="0"/>
              <a:t>If you attempt to cache too much data to fit in memory, Spark will automatically evict old partitions using a Least Recently Used (LRU) cache policy. Caching unnecessary data can lead to eviction of useful data and more re-computation time.</a:t>
            </a:r>
          </a:p>
          <a:p>
            <a:r>
              <a:rPr lang="en-US" sz="1600" dirty="0"/>
              <a:t>RDDs as a method called </a:t>
            </a:r>
            <a:r>
              <a:rPr lang="en-US" sz="1600" dirty="0" err="1"/>
              <a:t>unpersist</a:t>
            </a:r>
            <a:r>
              <a:rPr lang="en-US" sz="1600" dirty="0"/>
              <a:t>() that lets you manually remove them from the cache.</a:t>
            </a:r>
          </a:p>
          <a:p>
            <a:r>
              <a:rPr lang="en-US" sz="1600" dirty="0"/>
              <a:t>cache() is the same as calling persist() with the default storage level.</a:t>
            </a:r>
          </a:p>
          <a:p>
            <a:endParaRPr lang="en-US" sz="1600" dirty="0"/>
          </a:p>
        </p:txBody>
      </p:sp>
      <p:pic>
        <p:nvPicPr>
          <p:cNvPr id="4" name="Content Placeholder 3"/>
          <p:cNvPicPr>
            <a:picLocks/>
          </p:cNvPicPr>
          <p:nvPr/>
        </p:nvPicPr>
        <p:blipFill>
          <a:blip r:embed="rId3"/>
          <a:stretch>
            <a:fillRect/>
          </a:stretch>
        </p:blipFill>
        <p:spPr>
          <a:xfrm>
            <a:off x="609600" y="4572000"/>
            <a:ext cx="7844996" cy="2171700"/>
          </a:xfrm>
          <a:prstGeom prst="rect">
            <a:avLst/>
          </a:prstGeom>
        </p:spPr>
      </p:pic>
    </p:spTree>
    <p:extLst>
      <p:ext uri="{BB962C8B-B14F-4D97-AF65-F5344CB8AC3E}">
        <p14:creationId xmlns:p14="http://schemas.microsoft.com/office/powerpoint/2010/main" val="919523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5400" dirty="0"/>
              <a:t>DataFrame</a:t>
            </a:r>
          </a:p>
        </p:txBody>
      </p:sp>
      <p:sp>
        <p:nvSpPr>
          <p:cNvPr id="3" name="Content Placeholder 2"/>
          <p:cNvSpPr>
            <a:spLocks noGrp="1"/>
          </p:cNvSpPr>
          <p:nvPr>
            <p:ph idx="1"/>
          </p:nvPr>
        </p:nvSpPr>
        <p:spPr>
          <a:xfrm>
            <a:off x="457200" y="1066800"/>
            <a:ext cx="8458200" cy="5334000"/>
          </a:xfrm>
        </p:spPr>
        <p:txBody>
          <a:bodyPr>
            <a:noAutofit/>
          </a:bodyPr>
          <a:lstStyle/>
          <a:p>
            <a:r>
              <a:rPr lang="en-US" sz="1800" dirty="0"/>
              <a:t>Reading data from different file formats</a:t>
            </a:r>
          </a:p>
          <a:p>
            <a:pPr lvl="1"/>
            <a:r>
              <a:rPr lang="en-US" sz="1800" dirty="0"/>
              <a:t>val df = </a:t>
            </a:r>
            <a:r>
              <a:rPr lang="en-US" sz="1800" dirty="0" err="1"/>
              <a:t>spark.read.format</a:t>
            </a:r>
            <a:r>
              <a:rPr lang="en-US" sz="1800" dirty="0"/>
              <a:t>("</a:t>
            </a:r>
            <a:r>
              <a:rPr lang="en-US" sz="1800" dirty="0" err="1"/>
              <a:t>csv</a:t>
            </a:r>
            <a:r>
              <a:rPr lang="en-US" sz="1800" dirty="0"/>
              <a:t>").option("</a:t>
            </a:r>
            <a:r>
              <a:rPr lang="en-US" sz="1800" dirty="0" err="1"/>
              <a:t>header","true</a:t>
            </a:r>
            <a:r>
              <a:rPr lang="en-US" sz="1800" dirty="0"/>
              <a:t>").load("datasets/player.csv")</a:t>
            </a:r>
          </a:p>
          <a:p>
            <a:pPr lvl="1"/>
            <a:r>
              <a:rPr lang="en-US" sz="1800" dirty="0" err="1"/>
              <a:t>df.show</a:t>
            </a:r>
            <a:r>
              <a:rPr lang="en-US" sz="1800" dirty="0"/>
              <a:t>()</a:t>
            </a:r>
          </a:p>
          <a:p>
            <a:pPr lvl="1"/>
            <a:r>
              <a:rPr lang="en-US" sz="1800" dirty="0"/>
              <a:t>val df = </a:t>
            </a:r>
            <a:r>
              <a:rPr lang="en-US" sz="1800" dirty="0" err="1"/>
              <a:t>spark.read.json</a:t>
            </a:r>
            <a:r>
              <a:rPr lang="en-US" sz="1800" dirty="0"/>
              <a:t>("datasets/</a:t>
            </a:r>
            <a:r>
              <a:rPr lang="en-US" sz="1800" dirty="0" err="1"/>
              <a:t>website.json</a:t>
            </a:r>
            <a:r>
              <a:rPr lang="en-US" sz="1800" dirty="0"/>
              <a:t>") </a:t>
            </a:r>
          </a:p>
          <a:p>
            <a:pPr lvl="1"/>
            <a:r>
              <a:rPr lang="en-US" sz="1800" dirty="0"/>
              <a:t>df = </a:t>
            </a:r>
            <a:r>
              <a:rPr lang="en-US" sz="1800" dirty="0" err="1"/>
              <a:t>spark.read.text</a:t>
            </a:r>
            <a:r>
              <a:rPr lang="en-US" sz="1800" dirty="0"/>
              <a:t>("/resources/textFile.txt") </a:t>
            </a:r>
          </a:p>
          <a:p>
            <a:pPr lvl="1"/>
            <a:r>
              <a:rPr lang="en-US" sz="1800" dirty="0"/>
              <a:t>df = </a:t>
            </a:r>
            <a:r>
              <a:rPr lang="en-US" sz="1800" dirty="0" err="1"/>
              <a:t>spark.read.parquet</a:t>
            </a:r>
            <a:r>
              <a:rPr lang="en-US" sz="1800" dirty="0"/>
              <a:t>("/resources/</a:t>
            </a:r>
            <a:r>
              <a:rPr lang="en-US" sz="1800" dirty="0" err="1"/>
              <a:t>testJson.parquet</a:t>
            </a:r>
            <a:r>
              <a:rPr lang="en-US" sz="1800" dirty="0"/>
              <a:t>")</a:t>
            </a:r>
          </a:p>
          <a:p>
            <a:pPr lvl="1"/>
            <a:r>
              <a:rPr lang="en-US" sz="1800" dirty="0"/>
              <a:t>df = </a:t>
            </a:r>
            <a:r>
              <a:rPr lang="en-US" sz="1800" dirty="0" err="1"/>
              <a:t>spark.read.orc</a:t>
            </a:r>
            <a:r>
              <a:rPr lang="en-US" sz="1800" dirty="0"/>
              <a:t>("/resources/</a:t>
            </a:r>
            <a:r>
              <a:rPr lang="en-US" sz="1800" dirty="0" err="1"/>
              <a:t>testorc</a:t>
            </a:r>
            <a:r>
              <a:rPr lang="en-US" sz="1800" dirty="0"/>
              <a:t>")</a:t>
            </a:r>
          </a:p>
          <a:p>
            <a:r>
              <a:rPr lang="en-US" sz="1800" dirty="0"/>
              <a:t>Simple data in DataFrame</a:t>
            </a:r>
          </a:p>
          <a:p>
            <a:pPr lvl="1"/>
            <a:r>
              <a:rPr lang="en-US" sz="1800" dirty="0"/>
              <a:t>val records = </a:t>
            </a:r>
            <a:r>
              <a:rPr lang="en-US" sz="1800" dirty="0" err="1"/>
              <a:t>sc.parallelize</a:t>
            </a:r>
            <a:r>
              <a:rPr lang="en-US" sz="1800" dirty="0"/>
              <a:t>(List((1,"Alice",50),(2,"bob",80))) //RDD</a:t>
            </a:r>
          </a:p>
          <a:p>
            <a:pPr lvl="1"/>
            <a:r>
              <a:rPr lang="en-US" sz="1800" dirty="0"/>
              <a:t>val df = </a:t>
            </a:r>
            <a:r>
              <a:rPr lang="en-US" sz="1800" dirty="0" err="1"/>
              <a:t>records.toDF</a:t>
            </a:r>
            <a:r>
              <a:rPr lang="en-US" sz="1800" dirty="0"/>
              <a:t>()</a:t>
            </a:r>
          </a:p>
          <a:p>
            <a:pPr lvl="1"/>
            <a:r>
              <a:rPr lang="en-US" sz="1800" dirty="0"/>
              <a:t>df #//Automatically provides schema, DataFrame [_1: </a:t>
            </a:r>
            <a:r>
              <a:rPr lang="en-US" sz="1800" dirty="0" err="1"/>
              <a:t>bigint</a:t>
            </a:r>
            <a:r>
              <a:rPr lang="en-US" sz="1800" dirty="0"/>
              <a:t>, _2: string, _3: </a:t>
            </a:r>
            <a:r>
              <a:rPr lang="en-US" sz="1800" dirty="0" err="1"/>
              <a:t>bigint</a:t>
            </a:r>
            <a:r>
              <a:rPr lang="en-US" sz="1800" dirty="0"/>
              <a:t>]</a:t>
            </a:r>
          </a:p>
          <a:p>
            <a:pPr lvl="1"/>
            <a:r>
              <a:rPr lang="en-US" sz="1800" dirty="0" err="1"/>
              <a:t>df.show</a:t>
            </a:r>
            <a:r>
              <a:rPr lang="en-US" sz="1800" dirty="0"/>
              <a:t>()</a:t>
            </a:r>
          </a:p>
          <a:p>
            <a:pPr lvl="1"/>
            <a:r>
              <a:rPr lang="en-US" sz="1800" dirty="0"/>
              <a:t>val df = </a:t>
            </a:r>
            <a:r>
              <a:rPr lang="en-US" sz="1800" dirty="0" err="1"/>
              <a:t>records.toDF</a:t>
            </a:r>
            <a:r>
              <a:rPr lang="en-US" sz="1800" dirty="0"/>
              <a:t>("</a:t>
            </a:r>
            <a:r>
              <a:rPr lang="en-US" sz="1800" dirty="0" err="1"/>
              <a:t>ID","Name","Marks</a:t>
            </a:r>
            <a:r>
              <a:rPr lang="en-US" sz="1800" dirty="0"/>
              <a:t>")</a:t>
            </a:r>
          </a:p>
        </p:txBody>
      </p:sp>
    </p:spTree>
    <p:extLst>
      <p:ext uri="{BB962C8B-B14F-4D97-AF65-F5344CB8AC3E}">
        <p14:creationId xmlns:p14="http://schemas.microsoft.com/office/powerpoint/2010/main" val="248643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a:t>Data Frame</a:t>
            </a:r>
          </a:p>
        </p:txBody>
      </p:sp>
      <p:sp>
        <p:nvSpPr>
          <p:cNvPr id="4" name="Content Placeholder 3"/>
          <p:cNvSpPr>
            <a:spLocks noGrp="1"/>
          </p:cNvSpPr>
          <p:nvPr>
            <p:ph sz="half" idx="2"/>
          </p:nvPr>
        </p:nvSpPr>
        <p:spPr>
          <a:xfrm>
            <a:off x="457200" y="990600"/>
            <a:ext cx="8229600" cy="5105400"/>
          </a:xfrm>
        </p:spPr>
        <p:txBody>
          <a:bodyPr>
            <a:noAutofit/>
          </a:bodyPr>
          <a:lstStyle/>
          <a:p>
            <a:pPr lvl="0"/>
            <a:r>
              <a:rPr lang="en-US" sz="1800" dirty="0">
                <a:solidFill>
                  <a:prstClr val="black"/>
                </a:solidFill>
              </a:rPr>
              <a:t>Save a </a:t>
            </a:r>
            <a:r>
              <a:rPr lang="en-US" sz="1800" dirty="0" err="1">
                <a:solidFill>
                  <a:prstClr val="black"/>
                </a:solidFill>
              </a:rPr>
              <a:t>dataframe</a:t>
            </a:r>
            <a:r>
              <a:rPr lang="en-US" sz="1800" dirty="0">
                <a:solidFill>
                  <a:prstClr val="black"/>
                </a:solidFill>
              </a:rPr>
              <a:t> in </a:t>
            </a:r>
            <a:r>
              <a:rPr lang="en-US" sz="1800" dirty="0" err="1">
                <a:solidFill>
                  <a:prstClr val="black"/>
                </a:solidFill>
              </a:rPr>
              <a:t>csv</a:t>
            </a:r>
            <a:r>
              <a:rPr lang="en-US" sz="1800" dirty="0">
                <a:solidFill>
                  <a:prstClr val="black"/>
                </a:solidFill>
              </a:rPr>
              <a:t>/json format</a:t>
            </a:r>
          </a:p>
          <a:p>
            <a:pPr lvl="1">
              <a:buFont typeface="Wingdings" pitchFamily="2" charset="2"/>
              <a:buChar char="Ø"/>
            </a:pPr>
            <a:r>
              <a:rPr lang="en-US" sz="1800" dirty="0" err="1">
                <a:solidFill>
                  <a:prstClr val="black"/>
                </a:solidFill>
              </a:rPr>
              <a:t>df.coalesce</a:t>
            </a:r>
            <a:r>
              <a:rPr lang="en-US" sz="1800" dirty="0">
                <a:solidFill>
                  <a:prstClr val="black"/>
                </a:solidFill>
              </a:rPr>
              <a:t>(1).</a:t>
            </a:r>
            <a:r>
              <a:rPr lang="en-US" sz="1800" dirty="0" err="1">
                <a:solidFill>
                  <a:prstClr val="black"/>
                </a:solidFill>
              </a:rPr>
              <a:t>write.option</a:t>
            </a:r>
            <a:r>
              <a:rPr lang="en-US" sz="1800" dirty="0">
                <a:solidFill>
                  <a:prstClr val="black"/>
                </a:solidFill>
              </a:rPr>
              <a:t>("</a:t>
            </a:r>
            <a:r>
              <a:rPr lang="en-US" sz="1800" dirty="0" err="1">
                <a:solidFill>
                  <a:prstClr val="black"/>
                </a:solidFill>
              </a:rPr>
              <a:t>header","true</a:t>
            </a:r>
            <a:r>
              <a:rPr lang="en-US" sz="1800" dirty="0">
                <a:solidFill>
                  <a:prstClr val="black"/>
                </a:solidFill>
              </a:rPr>
              <a:t>").</a:t>
            </a:r>
            <a:r>
              <a:rPr lang="en-US" sz="1800" dirty="0" err="1">
                <a:solidFill>
                  <a:prstClr val="black"/>
                </a:solidFill>
              </a:rPr>
              <a:t>csv</a:t>
            </a:r>
            <a:r>
              <a:rPr lang="en-US" sz="1800" dirty="0">
                <a:solidFill>
                  <a:prstClr val="black"/>
                </a:solidFill>
              </a:rPr>
              <a:t>("</a:t>
            </a:r>
            <a:r>
              <a:rPr lang="en-US" sz="1800" dirty="0" err="1">
                <a:solidFill>
                  <a:prstClr val="black"/>
                </a:solidFill>
              </a:rPr>
              <a:t>DFOutput</a:t>
            </a:r>
            <a:r>
              <a:rPr lang="en-US" sz="1800" dirty="0">
                <a:solidFill>
                  <a:prstClr val="black"/>
                </a:solidFill>
              </a:rPr>
              <a:t>/</a:t>
            </a:r>
            <a:r>
              <a:rPr lang="en-US" sz="1800" dirty="0" err="1">
                <a:solidFill>
                  <a:prstClr val="black"/>
                </a:solidFill>
              </a:rPr>
              <a:t>csvDemo</a:t>
            </a:r>
            <a:r>
              <a:rPr lang="en-US" sz="1800" dirty="0">
                <a:solidFill>
                  <a:prstClr val="black"/>
                </a:solidFill>
              </a:rPr>
              <a:t>") </a:t>
            </a:r>
          </a:p>
          <a:p>
            <a:pPr lvl="1">
              <a:buFont typeface="Wingdings" pitchFamily="2" charset="2"/>
              <a:buChar char="Ø"/>
            </a:pPr>
            <a:r>
              <a:rPr lang="en-US" sz="1800" dirty="0" err="1">
                <a:solidFill>
                  <a:prstClr val="black"/>
                </a:solidFill>
              </a:rPr>
              <a:t>df.coalesce</a:t>
            </a:r>
            <a:r>
              <a:rPr lang="en-US" sz="1800" dirty="0">
                <a:solidFill>
                  <a:prstClr val="black"/>
                </a:solidFill>
              </a:rPr>
              <a:t>(1).</a:t>
            </a:r>
            <a:r>
              <a:rPr lang="en-US" sz="1800" dirty="0" err="1">
                <a:solidFill>
                  <a:prstClr val="black"/>
                </a:solidFill>
              </a:rPr>
              <a:t>write.json</a:t>
            </a:r>
            <a:r>
              <a:rPr lang="en-US" sz="1800" dirty="0">
                <a:solidFill>
                  <a:prstClr val="black"/>
                </a:solidFill>
              </a:rPr>
              <a:t>("</a:t>
            </a:r>
            <a:r>
              <a:rPr lang="en-US" sz="1800" dirty="0" err="1">
                <a:solidFill>
                  <a:prstClr val="black"/>
                </a:solidFill>
              </a:rPr>
              <a:t>DFOutput</a:t>
            </a:r>
            <a:r>
              <a:rPr lang="en-US" sz="1800" dirty="0">
                <a:solidFill>
                  <a:prstClr val="black"/>
                </a:solidFill>
              </a:rPr>
              <a:t>/</a:t>
            </a:r>
            <a:r>
              <a:rPr lang="en-US" sz="1800" dirty="0" err="1">
                <a:solidFill>
                  <a:prstClr val="black"/>
                </a:solidFill>
              </a:rPr>
              <a:t>jsonDemo</a:t>
            </a:r>
            <a:r>
              <a:rPr lang="en-US" sz="1800" dirty="0">
                <a:solidFill>
                  <a:prstClr val="black"/>
                </a:solidFill>
              </a:rPr>
              <a:t>")</a:t>
            </a:r>
          </a:p>
          <a:p>
            <a:pPr lvl="0"/>
            <a:r>
              <a:rPr lang="en-US" sz="1800" dirty="0">
                <a:solidFill>
                  <a:prstClr val="black"/>
                </a:solidFill>
              </a:rPr>
              <a:t>DataFrame created using creataDataFrame method()</a:t>
            </a:r>
          </a:p>
          <a:p>
            <a:pPr lvl="1">
              <a:buFont typeface="Wingdings" pitchFamily="2" charset="2"/>
              <a:buChar char="Ø"/>
            </a:pPr>
            <a:r>
              <a:rPr lang="en-US" sz="1800" dirty="0" err="1">
                <a:solidFill>
                  <a:prstClr val="black"/>
                </a:solidFill>
              </a:rPr>
              <a:t>spark.createDataFrame</a:t>
            </a:r>
            <a:r>
              <a:rPr lang="en-US" sz="1800" dirty="0">
                <a:solidFill>
                  <a:prstClr val="black"/>
                </a:solidFill>
              </a:rPr>
              <a:t>(List((1,"Alice",50),(2,"bob",80))).show()</a:t>
            </a:r>
            <a:endParaRPr lang="en-US" sz="1800" dirty="0"/>
          </a:p>
          <a:p>
            <a:pPr marL="342900" lvl="1" indent="-342900">
              <a:buFont typeface="Arial" pitchFamily="34" charset="0"/>
              <a:buChar char="•"/>
            </a:pPr>
            <a:r>
              <a:rPr lang="en-US" sz="1800" dirty="0"/>
              <a:t>Accessing data</a:t>
            </a:r>
            <a:endParaRPr lang="en-US" sz="1800" dirty="0">
              <a:solidFill>
                <a:prstClr val="black"/>
              </a:solidFill>
            </a:endParaRPr>
          </a:p>
          <a:p>
            <a:pPr lvl="1">
              <a:buFont typeface="Wingdings" pitchFamily="2" charset="2"/>
              <a:buChar char="Ø"/>
            </a:pPr>
            <a:r>
              <a:rPr lang="en-US" sz="1800" dirty="0">
                <a:solidFill>
                  <a:prstClr val="black"/>
                </a:solidFill>
              </a:rPr>
              <a:t>val df = </a:t>
            </a:r>
            <a:r>
              <a:rPr lang="en-US" sz="1800" dirty="0" err="1">
                <a:solidFill>
                  <a:prstClr val="black"/>
                </a:solidFill>
              </a:rPr>
              <a:t>spark.read.format</a:t>
            </a:r>
            <a:r>
              <a:rPr lang="en-US" sz="1800" dirty="0">
                <a:solidFill>
                  <a:prstClr val="black"/>
                </a:solidFill>
              </a:rPr>
              <a:t>("</a:t>
            </a:r>
            <a:r>
              <a:rPr lang="en-US" sz="1800" dirty="0" err="1">
                <a:solidFill>
                  <a:prstClr val="black"/>
                </a:solidFill>
              </a:rPr>
              <a:t>csv</a:t>
            </a:r>
            <a:r>
              <a:rPr lang="en-US" sz="1800" dirty="0">
                <a:solidFill>
                  <a:prstClr val="black"/>
                </a:solidFill>
              </a:rPr>
              <a:t>").option("</a:t>
            </a:r>
            <a:r>
              <a:rPr lang="en-US" sz="1800" dirty="0" err="1">
                <a:solidFill>
                  <a:prstClr val="black"/>
                </a:solidFill>
              </a:rPr>
              <a:t>header","true</a:t>
            </a:r>
            <a:r>
              <a:rPr lang="en-US" sz="1800" dirty="0">
                <a:solidFill>
                  <a:prstClr val="black"/>
                </a:solidFill>
              </a:rPr>
              <a:t>").load("datasets/player.csv")</a:t>
            </a:r>
          </a:p>
          <a:p>
            <a:pPr lvl="1">
              <a:buFont typeface="Wingdings" pitchFamily="2" charset="2"/>
              <a:buChar char="Ø"/>
            </a:pPr>
            <a:r>
              <a:rPr lang="en-US" sz="1800" dirty="0" err="1">
                <a:solidFill>
                  <a:prstClr val="black"/>
                </a:solidFill>
              </a:rPr>
              <a:t>df.first</a:t>
            </a:r>
            <a:r>
              <a:rPr lang="en-US" sz="1800" dirty="0">
                <a:solidFill>
                  <a:prstClr val="black"/>
                </a:solidFill>
              </a:rPr>
              <a:t>()</a:t>
            </a:r>
          </a:p>
          <a:p>
            <a:pPr lvl="1">
              <a:buFont typeface="Wingdings" pitchFamily="2" charset="2"/>
              <a:buChar char="Ø"/>
            </a:pPr>
            <a:r>
              <a:rPr lang="en-US" sz="1800" dirty="0" err="1">
                <a:solidFill>
                  <a:prstClr val="black"/>
                </a:solidFill>
              </a:rPr>
              <a:t>df.select</a:t>
            </a:r>
            <a:r>
              <a:rPr lang="en-US" sz="1800" dirty="0">
                <a:solidFill>
                  <a:prstClr val="black"/>
                </a:solidFill>
              </a:rPr>
              <a:t>("id","</a:t>
            </a:r>
            <a:r>
              <a:rPr lang="en-US" sz="1800" dirty="0" err="1">
                <a:solidFill>
                  <a:prstClr val="black"/>
                </a:solidFill>
              </a:rPr>
              <a:t>player_name</a:t>
            </a:r>
            <a:r>
              <a:rPr lang="en-US" sz="1800" dirty="0">
                <a:solidFill>
                  <a:prstClr val="black"/>
                </a:solidFill>
              </a:rPr>
              <a:t>").show()</a:t>
            </a:r>
          </a:p>
          <a:p>
            <a:pPr lvl="1">
              <a:buFont typeface="Wingdings" pitchFamily="2" charset="2"/>
              <a:buChar char="Ø"/>
            </a:pPr>
            <a:r>
              <a:rPr lang="en-US" sz="1800" dirty="0" err="1">
                <a:solidFill>
                  <a:prstClr val="black"/>
                </a:solidFill>
              </a:rPr>
              <a:t>df.select</a:t>
            </a:r>
            <a:r>
              <a:rPr lang="en-US" sz="1800" dirty="0">
                <a:solidFill>
                  <a:prstClr val="black"/>
                </a:solidFill>
              </a:rPr>
              <a:t>("id","</a:t>
            </a:r>
            <a:r>
              <a:rPr lang="en-US" sz="1800" dirty="0" err="1">
                <a:solidFill>
                  <a:prstClr val="black"/>
                </a:solidFill>
              </a:rPr>
              <a:t>player_name</a:t>
            </a:r>
            <a:r>
              <a:rPr lang="en-US" sz="1800" dirty="0">
                <a:solidFill>
                  <a:prstClr val="black"/>
                </a:solidFill>
              </a:rPr>
              <a:t>").collect() //Returns the result like dataset</a:t>
            </a:r>
          </a:p>
          <a:p>
            <a:pPr lvl="1">
              <a:buFont typeface="Wingdings" pitchFamily="2" charset="2"/>
              <a:buChar char="Ø"/>
            </a:pPr>
            <a:r>
              <a:rPr lang="en-US" sz="1800" dirty="0" err="1">
                <a:solidFill>
                  <a:prstClr val="black"/>
                </a:solidFill>
              </a:rPr>
              <a:t>df.map</a:t>
            </a:r>
            <a:r>
              <a:rPr lang="en-US" sz="1800" dirty="0">
                <a:solidFill>
                  <a:prstClr val="black"/>
                </a:solidFill>
              </a:rPr>
              <a:t>(r =&gt; ("Hi " + </a:t>
            </a:r>
            <a:r>
              <a:rPr lang="en-US" sz="1800" dirty="0" err="1">
                <a:solidFill>
                  <a:prstClr val="black"/>
                </a:solidFill>
              </a:rPr>
              <a:t>r.get</a:t>
            </a:r>
            <a:r>
              <a:rPr lang="en-US" sz="1800" dirty="0">
                <a:solidFill>
                  <a:prstClr val="black"/>
                </a:solidFill>
              </a:rPr>
              <a:t>(2))).collect() //Using RDD functions on </a:t>
            </a:r>
            <a:r>
              <a:rPr lang="en-US" sz="1800" dirty="0" err="1">
                <a:solidFill>
                  <a:prstClr val="black"/>
                </a:solidFill>
              </a:rPr>
              <a:t>Dataframe</a:t>
            </a:r>
            <a:endParaRPr lang="en-US" sz="1800" dirty="0">
              <a:solidFill>
                <a:prstClr val="black"/>
              </a:solidFill>
            </a:endParaRPr>
          </a:p>
          <a:p>
            <a:pPr lvl="1">
              <a:buFont typeface="Wingdings" pitchFamily="2" charset="2"/>
              <a:buChar char="Ø"/>
            </a:pPr>
            <a:r>
              <a:rPr lang="en-US" sz="1800" dirty="0" err="1">
                <a:solidFill>
                  <a:prstClr val="black"/>
                </a:solidFill>
              </a:rPr>
              <a:t>df.select</a:t>
            </a:r>
            <a:r>
              <a:rPr lang="en-US" sz="1800" dirty="0">
                <a:solidFill>
                  <a:prstClr val="black"/>
                </a:solidFill>
              </a:rPr>
              <a:t>("</a:t>
            </a:r>
            <a:r>
              <a:rPr lang="en-US" sz="1800" dirty="0" err="1">
                <a:solidFill>
                  <a:prstClr val="black"/>
                </a:solidFill>
              </a:rPr>
              <a:t>player_name","weight</a:t>
            </a:r>
            <a:r>
              <a:rPr lang="en-US" sz="1800" dirty="0">
                <a:solidFill>
                  <a:prstClr val="black"/>
                </a:solidFill>
              </a:rPr>
              <a:t>").</a:t>
            </a:r>
            <a:r>
              <a:rPr lang="en-US" sz="1800" dirty="0" err="1">
                <a:solidFill>
                  <a:prstClr val="black"/>
                </a:solidFill>
              </a:rPr>
              <a:t>withColumn</a:t>
            </a:r>
            <a:r>
              <a:rPr lang="en-US" sz="1800" dirty="0">
                <a:solidFill>
                  <a:prstClr val="black"/>
                </a:solidFill>
              </a:rPr>
              <a:t>("Weight Measure", lit("POUND")).withColumnRenamed("</a:t>
            </a:r>
            <a:r>
              <a:rPr lang="en-US" sz="1800" dirty="0" err="1">
                <a:solidFill>
                  <a:prstClr val="black"/>
                </a:solidFill>
              </a:rPr>
              <a:t>player_name","Name</a:t>
            </a:r>
            <a:r>
              <a:rPr lang="en-US" sz="1800" dirty="0">
                <a:solidFill>
                  <a:prstClr val="black"/>
                </a:solidFill>
              </a:rPr>
              <a:t>").show() //lit function is for adding literal values as a column</a:t>
            </a:r>
          </a:p>
        </p:txBody>
      </p:sp>
    </p:spTree>
    <p:extLst>
      <p:ext uri="{BB962C8B-B14F-4D97-AF65-F5344CB8AC3E}">
        <p14:creationId xmlns:p14="http://schemas.microsoft.com/office/powerpoint/2010/main" val="35810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78" y="304800"/>
            <a:ext cx="8229600" cy="1143000"/>
          </a:xfrm>
        </p:spPr>
        <p:txBody>
          <a:bodyPr/>
          <a:lstStyle/>
          <a:p>
            <a:r>
              <a:rPr lang="en-US" dirty="0"/>
              <a:t>Apache Spark - </a:t>
            </a:r>
            <a:r>
              <a:rPr lang="en-IN" dirty="0"/>
              <a:t>Unified Stack</a:t>
            </a:r>
            <a:endParaRPr lang="en-US" dirty="0"/>
          </a:p>
        </p:txBody>
      </p:sp>
      <p:pic>
        <p:nvPicPr>
          <p:cNvPr id="6" name="Picture 5">
            <a:extLst>
              <a:ext uri="{FF2B5EF4-FFF2-40B4-BE49-F238E27FC236}">
                <a16:creationId xmlns:a16="http://schemas.microsoft.com/office/drawing/2014/main" xmlns="" id="{DDCF7FA6-A52D-4F16-9B43-0C2AEC0691F3}"/>
              </a:ext>
            </a:extLst>
          </p:cNvPr>
          <p:cNvPicPr>
            <a:picLocks noChangeAspect="1"/>
          </p:cNvPicPr>
          <p:nvPr/>
        </p:nvPicPr>
        <p:blipFill>
          <a:blip r:embed="rId2"/>
          <a:stretch>
            <a:fillRect/>
          </a:stretch>
        </p:blipFill>
        <p:spPr>
          <a:xfrm>
            <a:off x="1143000" y="2295525"/>
            <a:ext cx="6400799" cy="3362892"/>
          </a:xfrm>
          <a:prstGeom prst="rect">
            <a:avLst/>
          </a:prstGeom>
        </p:spPr>
      </p:pic>
    </p:spTree>
    <p:extLst>
      <p:ext uri="{BB962C8B-B14F-4D97-AF65-F5344CB8AC3E}">
        <p14:creationId xmlns:p14="http://schemas.microsoft.com/office/powerpoint/2010/main" val="4083960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Core Spark Concept</a:t>
            </a:r>
          </a:p>
        </p:txBody>
      </p:sp>
      <p:sp>
        <p:nvSpPr>
          <p:cNvPr id="3" name="Content Placeholder 2"/>
          <p:cNvSpPr>
            <a:spLocks noGrp="1"/>
          </p:cNvSpPr>
          <p:nvPr>
            <p:ph idx="1"/>
          </p:nvPr>
        </p:nvSpPr>
        <p:spPr>
          <a:xfrm>
            <a:off x="457200" y="1524000"/>
            <a:ext cx="8229600" cy="5029200"/>
          </a:xfrm>
        </p:spPr>
        <p:txBody>
          <a:bodyPr>
            <a:noAutofit/>
          </a:bodyPr>
          <a:lstStyle/>
          <a:p>
            <a:pPr marL="342900" lvl="1" indent="-342900">
              <a:buFont typeface="Arial" pitchFamily="34" charset="0"/>
              <a:buChar char="•"/>
            </a:pPr>
            <a:r>
              <a:rPr lang="en-US" sz="1600" dirty="0"/>
              <a:t>Spark uses distributed datasets stored in HDFS or any supported storages (e.g. S3)</a:t>
            </a:r>
          </a:p>
          <a:p>
            <a:pPr marL="342900" lvl="1" indent="-342900">
              <a:buFont typeface="Arial" pitchFamily="34" charset="0"/>
              <a:buChar char="•"/>
            </a:pPr>
            <a:r>
              <a:rPr lang="en-US" sz="1600" dirty="0"/>
              <a:t>Every Spark application consists of a driver program that launches various parallel operations on a cluster. The driver program contains </a:t>
            </a:r>
            <a:r>
              <a:rPr lang="en-US" sz="1600" dirty="0" err="1"/>
              <a:t>application"s</a:t>
            </a:r>
            <a:r>
              <a:rPr lang="en-US" sz="1600" dirty="0"/>
              <a:t> main function.</a:t>
            </a:r>
          </a:p>
          <a:p>
            <a:pPr marL="342900" lvl="1" indent="-342900">
              <a:buFont typeface="Arial" pitchFamily="34" charset="0"/>
              <a:buChar char="•"/>
            </a:pPr>
            <a:r>
              <a:rPr lang="en-US" sz="1600" dirty="0"/>
              <a:t>Driver programs access Spark through a SparkContext object, which represents a connection to a computing cluster. </a:t>
            </a:r>
          </a:p>
          <a:p>
            <a:pPr marL="342900" lvl="1" indent="-342900">
              <a:buFont typeface="Arial" pitchFamily="34" charset="0"/>
              <a:buChar char="•"/>
            </a:pPr>
            <a:r>
              <a:rPr lang="en-US" sz="1600" dirty="0"/>
              <a:t>Once SparkContext initiated, it is used to build logical Directed Acyclic graph of RDDs. Then Logical DAG is converted to physical plan and stored in form of stages. </a:t>
            </a:r>
          </a:p>
          <a:p>
            <a:pPr marL="342900" lvl="1" indent="-342900">
              <a:buFont typeface="Arial" pitchFamily="34" charset="0"/>
              <a:buChar char="•"/>
            </a:pPr>
            <a:r>
              <a:rPr lang="en-US" sz="1600" dirty="0"/>
              <a:t>Stages are physical plan of execution and multiple logical operations are grouped together in a single physical stage and responsible to execute group of tasks. </a:t>
            </a:r>
          </a:p>
          <a:p>
            <a:pPr marL="342900" lvl="1" indent="-342900">
              <a:buFont typeface="Arial" pitchFamily="34" charset="0"/>
              <a:buChar char="•"/>
            </a:pPr>
            <a:r>
              <a:rPr lang="en-US" sz="1600" dirty="0"/>
              <a:t>Tasks are nothing but transformations and actions performed on RDDs and runs inside executors. Executers are distributed agents that execute the task and managed by driver. Executors runs in worker node.</a:t>
            </a:r>
          </a:p>
          <a:p>
            <a:pPr marL="342900" lvl="1" indent="-342900">
              <a:buFont typeface="Arial" pitchFamily="34" charset="0"/>
              <a:buChar char="•"/>
            </a:pPr>
            <a:r>
              <a:rPr lang="en-US" sz="1600" dirty="0"/>
              <a:t>Spark automatically deals with speculative execution of tasks. For example, if any node running an task on partitions either crashes or running slow , Spark will rerun it on another node.</a:t>
            </a:r>
          </a:p>
        </p:txBody>
      </p:sp>
    </p:spTree>
    <p:extLst>
      <p:ext uri="{BB962C8B-B14F-4D97-AF65-F5344CB8AC3E}">
        <p14:creationId xmlns:p14="http://schemas.microsoft.com/office/powerpoint/2010/main" val="1666565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Spark Architecture</a:t>
            </a:r>
          </a:p>
        </p:txBody>
      </p:sp>
      <p:pic>
        <p:nvPicPr>
          <p:cNvPr id="6" name="Picture 5">
            <a:extLst>
              <a:ext uri="{FF2B5EF4-FFF2-40B4-BE49-F238E27FC236}">
                <a16:creationId xmlns:a16="http://schemas.microsoft.com/office/drawing/2014/main" xmlns="" id="{228A8414-3B3B-4961-A170-76289777D688}"/>
              </a:ext>
            </a:extLst>
          </p:cNvPr>
          <p:cNvPicPr>
            <a:picLocks noChangeAspect="1"/>
          </p:cNvPicPr>
          <p:nvPr/>
        </p:nvPicPr>
        <p:blipFill>
          <a:blip r:embed="rId3"/>
          <a:stretch>
            <a:fillRect/>
          </a:stretch>
        </p:blipFill>
        <p:spPr>
          <a:xfrm>
            <a:off x="1197032" y="2119312"/>
            <a:ext cx="6137218" cy="2909888"/>
          </a:xfrm>
          <a:prstGeom prst="rect">
            <a:avLst/>
          </a:prstGeom>
        </p:spPr>
      </p:pic>
    </p:spTree>
    <p:extLst>
      <p:ext uri="{BB962C8B-B14F-4D97-AF65-F5344CB8AC3E}">
        <p14:creationId xmlns:p14="http://schemas.microsoft.com/office/powerpoint/2010/main" val="2455417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1E20D-873F-43D5-92F9-C8960E8C87F7}"/>
              </a:ext>
            </a:extLst>
          </p:cNvPr>
          <p:cNvSpPr>
            <a:spLocks noGrp="1"/>
          </p:cNvSpPr>
          <p:nvPr>
            <p:ph type="title"/>
          </p:nvPr>
        </p:nvSpPr>
        <p:spPr/>
        <p:txBody>
          <a:bodyPr/>
          <a:lstStyle/>
          <a:p>
            <a:r>
              <a:rPr lang="en-IN" b="1" dirty="0"/>
              <a:t>Resilient distributed dataset</a:t>
            </a:r>
            <a:endParaRPr lang="en-IN" dirty="0"/>
          </a:p>
        </p:txBody>
      </p:sp>
      <p:sp>
        <p:nvSpPr>
          <p:cNvPr id="3" name="Content Placeholder 2">
            <a:extLst>
              <a:ext uri="{FF2B5EF4-FFF2-40B4-BE49-F238E27FC236}">
                <a16:creationId xmlns:a16="http://schemas.microsoft.com/office/drawing/2014/main" xmlns="" id="{324348D8-9A7D-43C8-994C-B7DD926C14E0}"/>
              </a:ext>
            </a:extLst>
          </p:cNvPr>
          <p:cNvSpPr>
            <a:spLocks noGrp="1"/>
          </p:cNvSpPr>
          <p:nvPr>
            <p:ph idx="1"/>
          </p:nvPr>
        </p:nvSpPr>
        <p:spPr/>
        <p:txBody>
          <a:bodyPr>
            <a:normAutofit fontScale="85000" lnSpcReduction="10000"/>
          </a:bodyPr>
          <a:lstStyle/>
          <a:p>
            <a:r>
              <a:rPr lang="en-IN" dirty="0"/>
              <a:t>Primary abstraction in spark:</a:t>
            </a:r>
          </a:p>
          <a:p>
            <a:pPr lvl="1"/>
            <a:r>
              <a:rPr lang="en-US" dirty="0"/>
              <a:t>Fault tolerant collection of elements which can be operated parallel</a:t>
            </a:r>
          </a:p>
          <a:p>
            <a:pPr lvl="1"/>
            <a:r>
              <a:rPr lang="en-IN" dirty="0"/>
              <a:t>Immutable once constructed	</a:t>
            </a:r>
          </a:p>
          <a:p>
            <a:pPr lvl="1"/>
            <a:r>
              <a:rPr lang="en-US" dirty="0"/>
              <a:t>Track lineage information to efficiently compute lost data</a:t>
            </a:r>
          </a:p>
          <a:p>
            <a:r>
              <a:rPr lang="en-IN" dirty="0"/>
              <a:t>You construct RDDs:</a:t>
            </a:r>
          </a:p>
          <a:p>
            <a:pPr lvl="1"/>
            <a:r>
              <a:rPr lang="en-US" dirty="0"/>
              <a:t>parallelizing an existing collection in your driver program</a:t>
            </a:r>
          </a:p>
          <a:p>
            <a:pPr lvl="1"/>
            <a:r>
              <a:rPr lang="en-US" dirty="0"/>
              <a:t>referencing a dataset in an external storage system such as HDFS, </a:t>
            </a:r>
            <a:r>
              <a:rPr lang="en-US" dirty="0" err="1"/>
              <a:t>Hbase</a:t>
            </a:r>
            <a:r>
              <a:rPr lang="en-US" dirty="0"/>
              <a:t>, S3</a:t>
            </a:r>
          </a:p>
          <a:p>
            <a:pPr lvl="1"/>
            <a:r>
              <a:rPr lang="en-IN" dirty="0"/>
              <a:t>Or from existing transformations</a:t>
            </a:r>
          </a:p>
          <a:p>
            <a:endParaRPr lang="en-IN" dirty="0"/>
          </a:p>
        </p:txBody>
      </p:sp>
    </p:spTree>
    <p:extLst>
      <p:ext uri="{BB962C8B-B14F-4D97-AF65-F5344CB8AC3E}">
        <p14:creationId xmlns:p14="http://schemas.microsoft.com/office/powerpoint/2010/main" val="2747648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bject 45"/>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3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3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50" y="2174248"/>
            <a:ext cx="2544940" cy="2086219"/>
          </a:xfrm>
          <a:prstGeom prst="rect">
            <a:avLst/>
          </a:prstGeom>
        </p:spPr>
      </p:pic>
      <p:sp>
        <p:nvSpPr>
          <p:cNvPr id="2" name="text 1"/>
          <p:cNvSpPr txBox="1"/>
          <p:nvPr/>
        </p:nvSpPr>
        <p:spPr>
          <a:xfrm>
            <a:off x="835819" y="2966092"/>
            <a:ext cx="2033057" cy="507831"/>
          </a:xfrm>
          <a:prstGeom prst="rect">
            <a:avLst/>
          </a:prstGeom>
        </p:spPr>
        <p:txBody>
          <a:bodyPr vert="horz" wrap="none" lIns="0" tIns="0" rIns="0" bIns="0" rtlCol="0">
            <a:spAutoFit/>
          </a:bodyPr>
          <a:lstStyle/>
          <a:p>
            <a:r>
              <a:rPr sz="3300" spc="6" dirty="0">
                <a:solidFill>
                  <a:srgbClr val="FFFFFF"/>
                </a:solidFill>
                <a:latin typeface="Arial"/>
                <a:cs typeface="Arial"/>
              </a:rPr>
              <a:t>Partitioned</a:t>
            </a:r>
            <a:endParaRPr sz="3300">
              <a:latin typeface="Arial"/>
              <a:cs typeface="Arial"/>
            </a:endParaRPr>
          </a:p>
        </p:txBody>
      </p:sp>
      <p:pic>
        <p:nvPicPr>
          <p:cNvPr id="74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533" y="2174248"/>
            <a:ext cx="2544939" cy="2086219"/>
          </a:xfrm>
          <a:prstGeom prst="rect">
            <a:avLst/>
          </a:prstGeom>
        </p:spPr>
      </p:pic>
      <p:sp>
        <p:nvSpPr>
          <p:cNvPr id="3" name="text 1"/>
          <p:cNvSpPr txBox="1"/>
          <p:nvPr/>
        </p:nvSpPr>
        <p:spPr>
          <a:xfrm>
            <a:off x="3571875" y="2966092"/>
            <a:ext cx="1983428" cy="507831"/>
          </a:xfrm>
          <a:prstGeom prst="rect">
            <a:avLst/>
          </a:prstGeom>
        </p:spPr>
        <p:txBody>
          <a:bodyPr vert="horz" wrap="none" lIns="0" tIns="0" rIns="0" bIns="0" rtlCol="0">
            <a:spAutoFit/>
          </a:bodyPr>
          <a:lstStyle/>
          <a:p>
            <a:r>
              <a:rPr sz="3300" spc="6" dirty="0">
                <a:solidFill>
                  <a:srgbClr val="FFFFFF"/>
                </a:solidFill>
                <a:latin typeface="Arial"/>
                <a:cs typeface="Arial"/>
              </a:rPr>
              <a:t>Immutable</a:t>
            </a:r>
            <a:endParaRPr sz="3300">
              <a:latin typeface="Arial"/>
              <a:cs typeface="Arial"/>
            </a:endParaRPr>
          </a:p>
        </p:txBody>
      </p:sp>
      <p:pic>
        <p:nvPicPr>
          <p:cNvPr id="74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7018" y="2174248"/>
            <a:ext cx="2544943" cy="2086219"/>
          </a:xfrm>
          <a:prstGeom prst="rect">
            <a:avLst/>
          </a:prstGeom>
        </p:spPr>
      </p:pic>
      <p:sp>
        <p:nvSpPr>
          <p:cNvPr id="4" name="text 1"/>
          <p:cNvSpPr txBox="1"/>
          <p:nvPr/>
        </p:nvSpPr>
        <p:spPr>
          <a:xfrm>
            <a:off x="6472238" y="2966092"/>
            <a:ext cx="1632370" cy="507831"/>
          </a:xfrm>
          <a:prstGeom prst="rect">
            <a:avLst/>
          </a:prstGeom>
        </p:spPr>
        <p:txBody>
          <a:bodyPr vert="horz" wrap="none" lIns="0" tIns="0" rIns="0" bIns="0" rtlCol="0">
            <a:spAutoFit/>
          </a:bodyPr>
          <a:lstStyle/>
          <a:p>
            <a:r>
              <a:rPr sz="3300" spc="6" dirty="0">
                <a:solidFill>
                  <a:srgbClr val="FFFFFF"/>
                </a:solidFill>
                <a:latin typeface="Arial"/>
                <a:cs typeface="Arial"/>
              </a:rPr>
              <a:t>Resilient</a:t>
            </a:r>
            <a:endParaRPr sz="3300">
              <a:latin typeface="Arial"/>
              <a:cs typeface="Arial"/>
            </a:endParaRPr>
          </a:p>
        </p:txBody>
      </p:sp>
      <p:sp>
        <p:nvSpPr>
          <p:cNvPr id="5" name="text 1"/>
          <p:cNvSpPr txBox="1"/>
          <p:nvPr/>
        </p:nvSpPr>
        <p:spPr>
          <a:xfrm>
            <a:off x="821531" y="4591051"/>
            <a:ext cx="2289345" cy="369332"/>
          </a:xfrm>
          <a:prstGeom prst="rect">
            <a:avLst/>
          </a:prstGeom>
        </p:spPr>
        <p:txBody>
          <a:bodyPr vert="horz" wrap="none" lIns="0" tIns="0" rIns="0" bIns="0" rtlCol="0">
            <a:spAutoFit/>
          </a:bodyPr>
          <a:lstStyle/>
          <a:p>
            <a:r>
              <a:rPr sz="2400" spc="6" dirty="0">
                <a:latin typeface="Arial"/>
                <a:cs typeface="Arial"/>
              </a:rPr>
              <a:t>Split across data</a:t>
            </a:r>
            <a:endParaRPr sz="2300">
              <a:latin typeface="Arial"/>
              <a:cs typeface="Arial"/>
            </a:endParaRPr>
          </a:p>
        </p:txBody>
      </p:sp>
      <p:sp>
        <p:nvSpPr>
          <p:cNvPr id="6" name="text 1"/>
          <p:cNvSpPr txBox="1"/>
          <p:nvPr/>
        </p:nvSpPr>
        <p:spPr>
          <a:xfrm>
            <a:off x="757237" y="5029201"/>
            <a:ext cx="2427972" cy="369332"/>
          </a:xfrm>
          <a:prstGeom prst="rect">
            <a:avLst/>
          </a:prstGeom>
        </p:spPr>
        <p:txBody>
          <a:bodyPr vert="horz" wrap="none" lIns="0" tIns="0" rIns="0" bIns="0" rtlCol="0">
            <a:spAutoFit/>
          </a:bodyPr>
          <a:lstStyle/>
          <a:p>
            <a:r>
              <a:rPr sz="2400" spc="6" dirty="0">
                <a:latin typeface="Arial"/>
                <a:cs typeface="Arial"/>
              </a:rPr>
              <a:t>nodes in a cluster</a:t>
            </a:r>
            <a:endParaRPr sz="2300">
              <a:latin typeface="Arial"/>
              <a:cs typeface="Arial"/>
            </a:endParaRPr>
          </a:p>
        </p:txBody>
      </p:sp>
      <p:sp>
        <p:nvSpPr>
          <p:cNvPr id="7" name="text 1"/>
          <p:cNvSpPr txBox="1"/>
          <p:nvPr/>
        </p:nvSpPr>
        <p:spPr>
          <a:xfrm>
            <a:off x="3936206" y="4436752"/>
            <a:ext cx="1456809" cy="323165"/>
          </a:xfrm>
          <a:prstGeom prst="rect">
            <a:avLst/>
          </a:prstGeom>
        </p:spPr>
        <p:txBody>
          <a:bodyPr vert="horz" wrap="none" lIns="0" tIns="0" rIns="0" bIns="0" rtlCol="0">
            <a:spAutoFit/>
          </a:bodyPr>
          <a:lstStyle/>
          <a:p>
            <a:r>
              <a:rPr sz="2100" spc="6" dirty="0">
                <a:latin typeface="Arial"/>
                <a:cs typeface="Arial"/>
              </a:rPr>
              <a:t>RDDs, once</a:t>
            </a:r>
            <a:endParaRPr sz="2100">
              <a:latin typeface="Arial"/>
              <a:cs typeface="Arial"/>
            </a:endParaRPr>
          </a:p>
        </p:txBody>
      </p:sp>
      <p:sp>
        <p:nvSpPr>
          <p:cNvPr id="8" name="text 1"/>
          <p:cNvSpPr txBox="1"/>
          <p:nvPr/>
        </p:nvSpPr>
        <p:spPr>
          <a:xfrm>
            <a:off x="3493294" y="4827277"/>
            <a:ext cx="2240422" cy="323165"/>
          </a:xfrm>
          <a:prstGeom prst="rect">
            <a:avLst/>
          </a:prstGeom>
        </p:spPr>
        <p:txBody>
          <a:bodyPr vert="horz" wrap="none" lIns="0" tIns="0" rIns="0" bIns="0" rtlCol="0">
            <a:spAutoFit/>
          </a:bodyPr>
          <a:lstStyle/>
          <a:p>
            <a:r>
              <a:rPr sz="2100" spc="6" dirty="0">
                <a:latin typeface="Arial"/>
                <a:cs typeface="Arial"/>
              </a:rPr>
              <a:t>created, cannot be</a:t>
            </a:r>
            <a:endParaRPr sz="2100">
              <a:latin typeface="Arial"/>
              <a:cs typeface="Arial"/>
            </a:endParaRPr>
          </a:p>
        </p:txBody>
      </p:sp>
      <p:sp>
        <p:nvSpPr>
          <p:cNvPr id="9" name="text 1"/>
          <p:cNvSpPr txBox="1"/>
          <p:nvPr/>
        </p:nvSpPr>
        <p:spPr>
          <a:xfrm>
            <a:off x="4107656" y="5217802"/>
            <a:ext cx="1034514" cy="323165"/>
          </a:xfrm>
          <a:prstGeom prst="rect">
            <a:avLst/>
          </a:prstGeom>
        </p:spPr>
        <p:txBody>
          <a:bodyPr vert="horz" wrap="none" lIns="0" tIns="0" rIns="0" bIns="0" rtlCol="0">
            <a:spAutoFit/>
          </a:bodyPr>
          <a:lstStyle/>
          <a:p>
            <a:r>
              <a:rPr sz="2100" spc="6" dirty="0">
                <a:latin typeface="Arial"/>
                <a:cs typeface="Arial"/>
              </a:rPr>
              <a:t>changed</a:t>
            </a:r>
            <a:endParaRPr sz="2100">
              <a:latin typeface="Arial"/>
              <a:cs typeface="Arial"/>
            </a:endParaRPr>
          </a:p>
        </p:txBody>
      </p:sp>
      <p:sp>
        <p:nvSpPr>
          <p:cNvPr id="10" name="text 1"/>
          <p:cNvSpPr txBox="1"/>
          <p:nvPr/>
        </p:nvSpPr>
        <p:spPr>
          <a:xfrm>
            <a:off x="6908006" y="4436752"/>
            <a:ext cx="870238" cy="323165"/>
          </a:xfrm>
          <a:prstGeom prst="rect">
            <a:avLst/>
          </a:prstGeom>
        </p:spPr>
        <p:txBody>
          <a:bodyPr vert="horz" wrap="none" lIns="0" tIns="0" rIns="0" bIns="0" rtlCol="0">
            <a:spAutoFit/>
          </a:bodyPr>
          <a:lstStyle/>
          <a:p>
            <a:r>
              <a:rPr sz="2100" spc="6" dirty="0">
                <a:latin typeface="Arial"/>
                <a:cs typeface="Arial"/>
              </a:rPr>
              <a:t>Can be</a:t>
            </a:r>
            <a:endParaRPr sz="2100">
              <a:latin typeface="Arial"/>
              <a:cs typeface="Arial"/>
            </a:endParaRPr>
          </a:p>
        </p:txBody>
      </p:sp>
      <p:sp>
        <p:nvSpPr>
          <p:cNvPr id="11" name="text 1"/>
          <p:cNvSpPr txBox="1"/>
          <p:nvPr/>
        </p:nvSpPr>
        <p:spPr>
          <a:xfrm>
            <a:off x="6157913" y="4827277"/>
            <a:ext cx="2299732" cy="323165"/>
          </a:xfrm>
          <a:prstGeom prst="rect">
            <a:avLst/>
          </a:prstGeom>
        </p:spPr>
        <p:txBody>
          <a:bodyPr vert="horz" wrap="none" lIns="0" tIns="0" rIns="0" bIns="0" rtlCol="0">
            <a:spAutoFit/>
          </a:bodyPr>
          <a:lstStyle/>
          <a:p>
            <a:r>
              <a:rPr sz="2100" spc="6" dirty="0">
                <a:latin typeface="Arial"/>
                <a:cs typeface="Arial"/>
              </a:rPr>
              <a:t>reconstructed even</a:t>
            </a:r>
            <a:endParaRPr sz="2100">
              <a:latin typeface="Arial"/>
              <a:cs typeface="Arial"/>
            </a:endParaRPr>
          </a:p>
        </p:txBody>
      </p:sp>
      <p:sp>
        <p:nvSpPr>
          <p:cNvPr id="12" name="text 1"/>
          <p:cNvSpPr txBox="1"/>
          <p:nvPr/>
        </p:nvSpPr>
        <p:spPr>
          <a:xfrm>
            <a:off x="6307932" y="5217802"/>
            <a:ext cx="2060116" cy="323165"/>
          </a:xfrm>
          <a:prstGeom prst="rect">
            <a:avLst/>
          </a:prstGeom>
        </p:spPr>
        <p:txBody>
          <a:bodyPr vert="horz" wrap="none" lIns="0" tIns="0" rIns="0" bIns="0" rtlCol="0">
            <a:spAutoFit/>
          </a:bodyPr>
          <a:lstStyle/>
          <a:p>
            <a:r>
              <a:rPr sz="2100" spc="6" dirty="0">
                <a:latin typeface="Arial"/>
                <a:cs typeface="Arial"/>
              </a:rPr>
              <a:t>if a node crashes</a:t>
            </a:r>
            <a:endParaRPr sz="2100">
              <a:latin typeface="Arial"/>
              <a:cs typeface="Arial"/>
            </a:endParaRPr>
          </a:p>
        </p:txBody>
      </p:sp>
      <p:sp>
        <p:nvSpPr>
          <p:cNvPr id="13" name="text 1"/>
          <p:cNvSpPr txBox="1"/>
          <p:nvPr/>
        </p:nvSpPr>
        <p:spPr>
          <a:xfrm>
            <a:off x="2428881" y="662945"/>
            <a:ext cx="4118179" cy="461665"/>
          </a:xfrm>
          <a:prstGeom prst="rect">
            <a:avLst/>
          </a:prstGeom>
        </p:spPr>
        <p:txBody>
          <a:bodyPr vert="horz" wrap="none" lIns="0" tIns="0" rIns="0" bIns="0" rtlCol="0">
            <a:spAutoFit/>
          </a:bodyPr>
          <a:lstStyle/>
          <a:p>
            <a:r>
              <a:rPr sz="3000" spc="6" dirty="0">
                <a:solidFill>
                  <a:srgbClr val="404040"/>
                </a:solidFill>
                <a:latin typeface="Arial"/>
                <a:cs typeface="Arial"/>
              </a:rPr>
              <a:t>Characteristics of RDDs</a:t>
            </a:r>
            <a:endParaRPr sz="3000">
              <a:latin typeface="Arial"/>
              <a:cs typeface="Arial"/>
            </a:endParaRPr>
          </a:p>
        </p:txBody>
      </p:sp>
    </p:spTree>
    <p:extLst>
      <p:ext uri="{BB962C8B-B14F-4D97-AF65-F5344CB8AC3E}">
        <p14:creationId xmlns:p14="http://schemas.microsoft.com/office/powerpoint/2010/main" val="1411749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C1E20D-873F-43D5-92F9-C8960E8C87F7}"/>
              </a:ext>
            </a:extLst>
          </p:cNvPr>
          <p:cNvSpPr>
            <a:spLocks noGrp="1"/>
          </p:cNvSpPr>
          <p:nvPr>
            <p:ph type="title"/>
          </p:nvPr>
        </p:nvSpPr>
        <p:spPr/>
        <p:txBody>
          <a:bodyPr/>
          <a:lstStyle/>
          <a:p>
            <a:r>
              <a:rPr lang="en-IN" b="1" dirty="0"/>
              <a:t>Resilient distributed dataset</a:t>
            </a:r>
            <a:endParaRPr lang="en-IN" dirty="0"/>
          </a:p>
        </p:txBody>
      </p:sp>
      <p:pic>
        <p:nvPicPr>
          <p:cNvPr id="1028" name="Picture 4" descr="Image result for rdd partition">
            <a:extLst>
              <a:ext uri="{FF2B5EF4-FFF2-40B4-BE49-F238E27FC236}">
                <a16:creationId xmlns:a16="http://schemas.microsoft.com/office/drawing/2014/main" xmlns="" id="{74DE57F1-805D-41D3-8818-0D74F2593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95450"/>
            <a:ext cx="68580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209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dirty="0"/>
              <a:t>Spark RDD Operations</a:t>
            </a:r>
          </a:p>
        </p:txBody>
      </p:sp>
      <p:sp>
        <p:nvSpPr>
          <p:cNvPr id="6" name="Content Placeholder 2">
            <a:extLst>
              <a:ext uri="{FF2B5EF4-FFF2-40B4-BE49-F238E27FC236}">
                <a16:creationId xmlns:a16="http://schemas.microsoft.com/office/drawing/2014/main" xmlns="" id="{D4938799-ED55-4C62-919D-3247A9F4182E}"/>
              </a:ext>
            </a:extLst>
          </p:cNvPr>
          <p:cNvSpPr>
            <a:spLocks noGrp="1"/>
          </p:cNvSpPr>
          <p:nvPr>
            <p:ph idx="1"/>
          </p:nvPr>
        </p:nvSpPr>
        <p:spPr>
          <a:xfrm>
            <a:off x="457200" y="1600207"/>
            <a:ext cx="8229600" cy="4525963"/>
          </a:xfrm>
        </p:spPr>
        <p:txBody>
          <a:bodyPr>
            <a:normAutofit fontScale="70000" lnSpcReduction="20000"/>
          </a:bodyPr>
          <a:lstStyle/>
          <a:p>
            <a:r>
              <a:rPr lang="en-US" dirty="0"/>
              <a:t>RDD in Apache Spark supports two types of operations:</a:t>
            </a:r>
          </a:p>
          <a:p>
            <a:pPr lvl="1"/>
            <a:r>
              <a:rPr lang="en-US" dirty="0"/>
              <a:t>Transformation</a:t>
            </a:r>
          </a:p>
          <a:p>
            <a:pPr lvl="2"/>
            <a:r>
              <a:rPr lang="en-US" dirty="0"/>
              <a:t>Transformations are lazy</a:t>
            </a:r>
          </a:p>
          <a:p>
            <a:pPr lvl="2"/>
            <a:r>
              <a:rPr lang="en-US" dirty="0"/>
              <a:t>Transformations will be only executed when action runs on it.</a:t>
            </a:r>
          </a:p>
          <a:p>
            <a:pPr lvl="2"/>
            <a:r>
              <a:rPr lang="en-US" dirty="0"/>
              <a:t>kinds of transformations: </a:t>
            </a:r>
          </a:p>
          <a:p>
            <a:pPr lvl="3"/>
            <a:r>
              <a:rPr lang="en-US" dirty="0"/>
              <a:t>Narrow transformation: </a:t>
            </a:r>
          </a:p>
          <a:p>
            <a:pPr lvl="4"/>
            <a:r>
              <a:rPr lang="en-US" dirty="0"/>
              <a:t>An output RDD has partitions with records that originate from a single partition in the parent RDD. No shuffling of </a:t>
            </a:r>
            <a:r>
              <a:rPr lang="en-US" dirty="0" err="1"/>
              <a:t>daa</a:t>
            </a:r>
            <a:r>
              <a:rPr lang="en-US" dirty="0"/>
              <a:t>.</a:t>
            </a:r>
          </a:p>
          <a:p>
            <a:pPr lvl="3"/>
            <a:r>
              <a:rPr lang="en-US" dirty="0"/>
              <a:t>Wide transformation.</a:t>
            </a:r>
          </a:p>
          <a:p>
            <a:pPr lvl="4"/>
            <a:r>
              <a:rPr lang="en-US" dirty="0"/>
              <a:t> The data required to compute the records in a single partition may live in many partitions of the parent RDD. Wide transformations are also known as </a:t>
            </a:r>
            <a:r>
              <a:rPr lang="en-US" i="1" dirty="0"/>
              <a:t>shuffle transformations</a:t>
            </a:r>
            <a:endParaRPr lang="en-US" dirty="0"/>
          </a:p>
          <a:p>
            <a:pPr lvl="1"/>
            <a:r>
              <a:rPr lang="en-US" dirty="0"/>
              <a:t>Actions</a:t>
            </a:r>
          </a:p>
          <a:p>
            <a:pPr lvl="2"/>
            <a:r>
              <a:rPr lang="en-US" dirty="0"/>
              <a:t>An Action in Spark returns final result of RDD computations. It triggers execution using lineage graph to load the data into original RDD, carry out all intermediate transformations and return final results to Driver program or write it out to file system. Lineage graph is dependency graph of all parallel RDDs of R</a:t>
            </a:r>
          </a:p>
          <a:p>
            <a:endParaRPr lang="en-IN" dirty="0"/>
          </a:p>
        </p:txBody>
      </p:sp>
    </p:spTree>
    <p:extLst>
      <p:ext uri="{BB962C8B-B14F-4D97-AF65-F5344CB8AC3E}">
        <p14:creationId xmlns:p14="http://schemas.microsoft.com/office/powerpoint/2010/main" val="109747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1D460022-DFAE-4653-889A-4B96A25F8F3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109986</TotalTime>
  <Words>2740</Words>
  <Application>Microsoft Office PowerPoint</Application>
  <PresentationFormat>On-screen Show (4:3)</PresentationFormat>
  <Paragraphs>327</Paragraphs>
  <Slides>29</Slides>
  <Notes>10</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Office Theme</vt:lpstr>
      <vt:lpstr>1_Office Theme</vt:lpstr>
      <vt:lpstr>Why Apache Spark</vt:lpstr>
      <vt:lpstr>Apache Spark</vt:lpstr>
      <vt:lpstr>Apache Spark - Unified Stack</vt:lpstr>
      <vt:lpstr>Core Spark Concept</vt:lpstr>
      <vt:lpstr>Spark Architecture</vt:lpstr>
      <vt:lpstr>Resilient distributed dataset</vt:lpstr>
      <vt:lpstr>PowerPoint Presentation</vt:lpstr>
      <vt:lpstr>Resilient distributed dataset</vt:lpstr>
      <vt:lpstr>Spark RDD Operations</vt:lpstr>
      <vt:lpstr>PowerPoint Presentation</vt:lpstr>
      <vt:lpstr>RDD</vt:lpstr>
      <vt:lpstr>Transformation</vt:lpstr>
      <vt:lpstr>Transformation</vt:lpstr>
      <vt:lpstr>Transformation</vt:lpstr>
      <vt:lpstr>Transformation</vt:lpstr>
      <vt:lpstr>Transformation</vt:lpstr>
      <vt:lpstr>Partition transformation</vt:lpstr>
      <vt:lpstr>mapPartitionWithIndex</vt:lpstr>
      <vt:lpstr>Coalesce/Repartition</vt:lpstr>
      <vt:lpstr>Actions</vt:lpstr>
      <vt:lpstr>Actions</vt:lpstr>
      <vt:lpstr>Action</vt:lpstr>
      <vt:lpstr>Accumulator/Broadcast</vt:lpstr>
      <vt:lpstr>Create a Spark project in IntelliJ</vt:lpstr>
      <vt:lpstr>Code</vt:lpstr>
      <vt:lpstr>Persist(Cache) RDD</vt:lpstr>
      <vt:lpstr>DataFrame</vt:lpstr>
      <vt:lpstr>Data Frame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2260</cp:revision>
  <dcterms:created xsi:type="dcterms:W3CDTF">2006-08-16T00:00:00Z</dcterms:created>
  <dcterms:modified xsi:type="dcterms:W3CDTF">2019-06-08T05:15:35Z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c9207458-5fdb-4402-8029-dc5b52b8a648</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795475794</vt:i4>
  </property>
  <property fmtid="{D5CDD505-2E9C-101B-9397-08002B2CF9AE}" pid="9" name="_NewReviewCycle">
    <vt:lpwstr/>
  </property>
  <property fmtid="{D5CDD505-2E9C-101B-9397-08002B2CF9AE}" pid="10" name="_EmailSubject">
    <vt:lpwstr>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y fmtid="{D5CDD505-2E9C-101B-9397-08002B2CF9AE}" pid="13" name="_PreviousAdHocReviewCycleID">
    <vt:i4>1934618954</vt:i4>
  </property>
</Properties>
</file>