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48"/>
  </p:notesMasterIdLst>
  <p:handoutMasterIdLst>
    <p:handoutMasterId r:id="rId49"/>
  </p:handoutMasterIdLst>
  <p:sldIdLst>
    <p:sldId id="703" r:id="rId3"/>
    <p:sldId id="704" r:id="rId4"/>
    <p:sldId id="349" r:id="rId5"/>
    <p:sldId id="711" r:id="rId6"/>
    <p:sldId id="540" r:id="rId7"/>
    <p:sldId id="689" r:id="rId8"/>
    <p:sldId id="566" r:id="rId9"/>
    <p:sldId id="568" r:id="rId10"/>
    <p:sldId id="569" r:id="rId11"/>
    <p:sldId id="574" r:id="rId12"/>
    <p:sldId id="576" r:id="rId13"/>
    <p:sldId id="577" r:id="rId14"/>
    <p:sldId id="579" r:id="rId15"/>
    <p:sldId id="581" r:id="rId16"/>
    <p:sldId id="582" r:id="rId17"/>
    <p:sldId id="583" r:id="rId18"/>
    <p:sldId id="584" r:id="rId19"/>
    <p:sldId id="585" r:id="rId20"/>
    <p:sldId id="586" r:id="rId21"/>
    <p:sldId id="587" r:id="rId22"/>
    <p:sldId id="357" r:id="rId23"/>
    <p:sldId id="692" r:id="rId24"/>
    <p:sldId id="541" r:id="rId25"/>
    <p:sldId id="693" r:id="rId26"/>
    <p:sldId id="694" r:id="rId27"/>
    <p:sldId id="487" r:id="rId28"/>
    <p:sldId id="514" r:id="rId29"/>
    <p:sldId id="695" r:id="rId30"/>
    <p:sldId id="490" r:id="rId31"/>
    <p:sldId id="691" r:id="rId32"/>
    <p:sldId id="706" r:id="rId33"/>
    <p:sldId id="707" r:id="rId34"/>
    <p:sldId id="705" r:id="rId35"/>
    <p:sldId id="708" r:id="rId36"/>
    <p:sldId id="709" r:id="rId37"/>
    <p:sldId id="710" r:id="rId38"/>
    <p:sldId id="515" r:id="rId39"/>
    <p:sldId id="687" r:id="rId40"/>
    <p:sldId id="696" r:id="rId41"/>
    <p:sldId id="698" r:id="rId42"/>
    <p:sldId id="697" r:id="rId43"/>
    <p:sldId id="700" r:id="rId44"/>
    <p:sldId id="701" r:id="rId45"/>
    <p:sldId id="477" r:id="rId46"/>
    <p:sldId id="699" r:id="rId47"/>
  </p:sldIdLst>
  <p:sldSz cx="9144000" cy="6858000" type="screen4x3"/>
  <p:notesSz cx="6858000" cy="9144000"/>
  <p:defaultTextStyle>
    <a:defPPr>
      <a:defRPr lang="en-US"/>
    </a:defPPr>
    <a:lvl1pPr marL="0" algn="l" defTabSz="914393" rtl="0" eaLnBrk="1" latinLnBrk="0" hangingPunct="1">
      <a:defRPr sz="1800" kern="1200">
        <a:solidFill>
          <a:schemeClr val="tx1"/>
        </a:solidFill>
        <a:latin typeface="+mn-lt"/>
        <a:ea typeface="+mn-ea"/>
        <a:cs typeface="+mn-cs"/>
      </a:defRPr>
    </a:lvl1pPr>
    <a:lvl2pPr marL="457200" algn="l" defTabSz="914393" rtl="0" eaLnBrk="1" latinLnBrk="0" hangingPunct="1">
      <a:defRPr sz="1800" kern="1200">
        <a:solidFill>
          <a:schemeClr val="tx1"/>
        </a:solidFill>
        <a:latin typeface="+mn-lt"/>
        <a:ea typeface="+mn-ea"/>
        <a:cs typeface="+mn-cs"/>
      </a:defRPr>
    </a:lvl2pPr>
    <a:lvl3pPr marL="914393" algn="l" defTabSz="914393" rtl="0" eaLnBrk="1" latinLnBrk="0" hangingPunct="1">
      <a:defRPr sz="1800" kern="1200">
        <a:solidFill>
          <a:schemeClr val="tx1"/>
        </a:solidFill>
        <a:latin typeface="+mn-lt"/>
        <a:ea typeface="+mn-ea"/>
        <a:cs typeface="+mn-cs"/>
      </a:defRPr>
    </a:lvl3pPr>
    <a:lvl4pPr marL="1371592" algn="l" defTabSz="914393" rtl="0" eaLnBrk="1" latinLnBrk="0" hangingPunct="1">
      <a:defRPr sz="1800" kern="1200">
        <a:solidFill>
          <a:schemeClr val="tx1"/>
        </a:solidFill>
        <a:latin typeface="+mn-lt"/>
        <a:ea typeface="+mn-ea"/>
        <a:cs typeface="+mn-cs"/>
      </a:defRPr>
    </a:lvl4pPr>
    <a:lvl5pPr marL="1828786" algn="l" defTabSz="914393" rtl="0" eaLnBrk="1" latinLnBrk="0" hangingPunct="1">
      <a:defRPr sz="1800" kern="1200">
        <a:solidFill>
          <a:schemeClr val="tx1"/>
        </a:solidFill>
        <a:latin typeface="+mn-lt"/>
        <a:ea typeface="+mn-ea"/>
        <a:cs typeface="+mn-cs"/>
      </a:defRPr>
    </a:lvl5pPr>
    <a:lvl6pPr marL="2285985" algn="l" defTabSz="914393" rtl="0" eaLnBrk="1" latinLnBrk="0" hangingPunct="1">
      <a:defRPr sz="1800" kern="1200">
        <a:solidFill>
          <a:schemeClr val="tx1"/>
        </a:solidFill>
        <a:latin typeface="+mn-lt"/>
        <a:ea typeface="+mn-ea"/>
        <a:cs typeface="+mn-cs"/>
      </a:defRPr>
    </a:lvl6pPr>
    <a:lvl7pPr marL="2743180" algn="l" defTabSz="914393" rtl="0" eaLnBrk="1" latinLnBrk="0" hangingPunct="1">
      <a:defRPr sz="1800" kern="1200">
        <a:solidFill>
          <a:schemeClr val="tx1"/>
        </a:solidFill>
        <a:latin typeface="+mn-lt"/>
        <a:ea typeface="+mn-ea"/>
        <a:cs typeface="+mn-cs"/>
      </a:defRPr>
    </a:lvl7pPr>
    <a:lvl8pPr marL="3200379" algn="l" defTabSz="914393" rtl="0" eaLnBrk="1" latinLnBrk="0" hangingPunct="1">
      <a:defRPr sz="1800" kern="1200">
        <a:solidFill>
          <a:schemeClr val="tx1"/>
        </a:solidFill>
        <a:latin typeface="+mn-lt"/>
        <a:ea typeface="+mn-ea"/>
        <a:cs typeface="+mn-cs"/>
      </a:defRPr>
    </a:lvl8pPr>
    <a:lvl9pPr marL="3657573" algn="l" defTabSz="91439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79" autoAdjust="0"/>
    <p:restoredTop sz="92349" autoAdjust="0"/>
  </p:normalViewPr>
  <p:slideViewPr>
    <p:cSldViewPr>
      <p:cViewPr varScale="1">
        <p:scale>
          <a:sx n="72" d="100"/>
          <a:sy n="72" d="100"/>
        </p:scale>
        <p:origin x="540" y="72"/>
      </p:cViewPr>
      <p:guideLst>
        <p:guide orient="horz" pos="2160"/>
        <p:guide pos="2880"/>
      </p:guideLst>
    </p:cSldViewPr>
  </p:slideViewPr>
  <p:outlineViewPr>
    <p:cViewPr>
      <p:scale>
        <a:sx n="33" d="100"/>
        <a:sy n="33" d="100"/>
      </p:scale>
      <p:origin x="48" y="6840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3B6AAB0-CCE9-4CFA-9459-F9AF6CC32642}" type="datetimeFigureOut">
              <a:rPr lang="en-US" smtClean="0"/>
              <a:t>1/8/2024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3E000BC-3EE1-4B0F-A6C6-9EBCFCA98B7D}" type="slidenum">
              <a:rPr lang="en-US" smtClean="0"/>
              <a:t>‹#›</a:t>
            </a:fld>
            <a:endParaRPr lang="en-US"/>
          </a:p>
        </p:txBody>
      </p:sp>
    </p:spTree>
    <p:extLst>
      <p:ext uri="{BB962C8B-B14F-4D97-AF65-F5344CB8AC3E}">
        <p14:creationId xmlns:p14="http://schemas.microsoft.com/office/powerpoint/2010/main" val="9384479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05D913-0802-457F-9120-C572331688B5}" type="datetimeFigureOut">
              <a:rPr lang="en-US" smtClean="0"/>
              <a:t>1/8/2024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3C1AC1-6208-4CE5-8B94-E96C6429D646}" type="slidenum">
              <a:rPr lang="en-US" smtClean="0"/>
              <a:t>‹#›</a:t>
            </a:fld>
            <a:endParaRPr lang="en-US"/>
          </a:p>
        </p:txBody>
      </p:sp>
    </p:spTree>
    <p:extLst>
      <p:ext uri="{BB962C8B-B14F-4D97-AF65-F5344CB8AC3E}">
        <p14:creationId xmlns:p14="http://schemas.microsoft.com/office/powerpoint/2010/main" val="2645324263"/>
      </p:ext>
    </p:extLst>
  </p:cSld>
  <p:clrMap bg1="lt1" tx1="dk1" bg2="lt2" tx2="dk2" accent1="accent1" accent2="accent2" accent3="accent3" accent4="accent4" accent5="accent5" accent6="accent6" hlink="hlink" folHlink="folHlink"/>
  <p:hf dt="0"/>
  <p:notesStyle>
    <a:lvl1pPr marL="0" algn="l" defTabSz="914393" rtl="0" eaLnBrk="1" latinLnBrk="0" hangingPunct="1">
      <a:defRPr sz="1200" kern="1200">
        <a:solidFill>
          <a:schemeClr val="tx1"/>
        </a:solidFill>
        <a:latin typeface="+mn-lt"/>
        <a:ea typeface="+mn-ea"/>
        <a:cs typeface="+mn-cs"/>
      </a:defRPr>
    </a:lvl1pPr>
    <a:lvl2pPr marL="457200" algn="l" defTabSz="914393" rtl="0" eaLnBrk="1" latinLnBrk="0" hangingPunct="1">
      <a:defRPr sz="1200" kern="1200">
        <a:solidFill>
          <a:schemeClr val="tx1"/>
        </a:solidFill>
        <a:latin typeface="+mn-lt"/>
        <a:ea typeface="+mn-ea"/>
        <a:cs typeface="+mn-cs"/>
      </a:defRPr>
    </a:lvl2pPr>
    <a:lvl3pPr marL="914393" algn="l" defTabSz="914393" rtl="0" eaLnBrk="1" latinLnBrk="0" hangingPunct="1">
      <a:defRPr sz="1200" kern="1200">
        <a:solidFill>
          <a:schemeClr val="tx1"/>
        </a:solidFill>
        <a:latin typeface="+mn-lt"/>
        <a:ea typeface="+mn-ea"/>
        <a:cs typeface="+mn-cs"/>
      </a:defRPr>
    </a:lvl3pPr>
    <a:lvl4pPr marL="1371592" algn="l" defTabSz="914393" rtl="0" eaLnBrk="1" latinLnBrk="0" hangingPunct="1">
      <a:defRPr sz="1200" kern="1200">
        <a:solidFill>
          <a:schemeClr val="tx1"/>
        </a:solidFill>
        <a:latin typeface="+mn-lt"/>
        <a:ea typeface="+mn-ea"/>
        <a:cs typeface="+mn-cs"/>
      </a:defRPr>
    </a:lvl4pPr>
    <a:lvl5pPr marL="1828786" algn="l" defTabSz="914393" rtl="0" eaLnBrk="1" latinLnBrk="0" hangingPunct="1">
      <a:defRPr sz="1200" kern="1200">
        <a:solidFill>
          <a:schemeClr val="tx1"/>
        </a:solidFill>
        <a:latin typeface="+mn-lt"/>
        <a:ea typeface="+mn-ea"/>
        <a:cs typeface="+mn-cs"/>
      </a:defRPr>
    </a:lvl5pPr>
    <a:lvl6pPr marL="2285985" algn="l" defTabSz="914393" rtl="0" eaLnBrk="1" latinLnBrk="0" hangingPunct="1">
      <a:defRPr sz="1200" kern="1200">
        <a:solidFill>
          <a:schemeClr val="tx1"/>
        </a:solidFill>
        <a:latin typeface="+mn-lt"/>
        <a:ea typeface="+mn-ea"/>
        <a:cs typeface="+mn-cs"/>
      </a:defRPr>
    </a:lvl6pPr>
    <a:lvl7pPr marL="2743180" algn="l" defTabSz="914393" rtl="0" eaLnBrk="1" latinLnBrk="0" hangingPunct="1">
      <a:defRPr sz="1200" kern="1200">
        <a:solidFill>
          <a:schemeClr val="tx1"/>
        </a:solidFill>
        <a:latin typeface="+mn-lt"/>
        <a:ea typeface="+mn-ea"/>
        <a:cs typeface="+mn-cs"/>
      </a:defRPr>
    </a:lvl7pPr>
    <a:lvl8pPr marL="3200379" algn="l" defTabSz="914393" rtl="0" eaLnBrk="1" latinLnBrk="0" hangingPunct="1">
      <a:defRPr sz="1200" kern="1200">
        <a:solidFill>
          <a:schemeClr val="tx1"/>
        </a:solidFill>
        <a:latin typeface="+mn-lt"/>
        <a:ea typeface="+mn-ea"/>
        <a:cs typeface="+mn-cs"/>
      </a:defRPr>
    </a:lvl8pPr>
    <a:lvl9pPr marL="3657573" algn="l" defTabSz="91439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3C1AC1-6208-4CE5-8B94-E96C6429D646}" type="slidenum">
              <a:rPr lang="en-US" smtClean="0"/>
              <a:t>2</a:t>
            </a:fld>
            <a:endParaRPr lang="en-US"/>
          </a:p>
        </p:txBody>
      </p:sp>
    </p:spTree>
    <p:extLst>
      <p:ext uri="{BB962C8B-B14F-4D97-AF65-F5344CB8AC3E}">
        <p14:creationId xmlns:p14="http://schemas.microsoft.com/office/powerpoint/2010/main" val="42222428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3C1AC1-6208-4CE5-8B94-E96C6429D646}" type="slidenum">
              <a:rPr lang="en-US" smtClean="0"/>
              <a:t>43</a:t>
            </a:fld>
            <a:endParaRPr lang="en-US"/>
          </a:p>
        </p:txBody>
      </p:sp>
    </p:spTree>
    <p:extLst>
      <p:ext uri="{BB962C8B-B14F-4D97-AF65-F5344CB8AC3E}">
        <p14:creationId xmlns:p14="http://schemas.microsoft.com/office/powerpoint/2010/main" val="38028944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3C1AC1-6208-4CE5-8B94-E96C6429D646}" type="slidenum">
              <a:rPr lang="en-US" smtClean="0"/>
              <a:t>44</a:t>
            </a:fld>
            <a:endParaRPr lang="en-US"/>
          </a:p>
        </p:txBody>
      </p:sp>
    </p:spTree>
    <p:extLst>
      <p:ext uri="{BB962C8B-B14F-4D97-AF65-F5344CB8AC3E}">
        <p14:creationId xmlns:p14="http://schemas.microsoft.com/office/powerpoint/2010/main" val="10680320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3C1AC1-6208-4CE5-8B94-E96C6429D646}" type="slidenum">
              <a:rPr lang="en-US" smtClean="0"/>
              <a:t>45</a:t>
            </a:fld>
            <a:endParaRPr lang="en-US"/>
          </a:p>
        </p:txBody>
      </p:sp>
    </p:spTree>
    <p:extLst>
      <p:ext uri="{BB962C8B-B14F-4D97-AF65-F5344CB8AC3E}">
        <p14:creationId xmlns:p14="http://schemas.microsoft.com/office/powerpoint/2010/main" val="1068032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3C1AC1-6208-4CE5-8B94-E96C6429D646}" type="slidenum">
              <a:rPr lang="en-US" smtClean="0"/>
              <a:t>3</a:t>
            </a:fld>
            <a:endParaRPr lang="en-US"/>
          </a:p>
        </p:txBody>
      </p:sp>
    </p:spTree>
    <p:extLst>
      <p:ext uri="{BB962C8B-B14F-4D97-AF65-F5344CB8AC3E}">
        <p14:creationId xmlns:p14="http://schemas.microsoft.com/office/powerpoint/2010/main" val="3314105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3C1AC1-6208-4CE5-8B94-E96C6429D646}" type="slidenum">
              <a:rPr lang="en-US" smtClean="0"/>
              <a:t>21</a:t>
            </a:fld>
            <a:endParaRPr lang="en-US"/>
          </a:p>
        </p:txBody>
      </p:sp>
    </p:spTree>
    <p:extLst>
      <p:ext uri="{BB962C8B-B14F-4D97-AF65-F5344CB8AC3E}">
        <p14:creationId xmlns:p14="http://schemas.microsoft.com/office/powerpoint/2010/main" val="33140401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3C1AC1-6208-4CE5-8B94-E96C6429D646}" type="slidenum">
              <a:rPr lang="en-US" smtClean="0"/>
              <a:t>22</a:t>
            </a:fld>
            <a:endParaRPr lang="en-US"/>
          </a:p>
        </p:txBody>
      </p:sp>
    </p:spTree>
    <p:extLst>
      <p:ext uri="{BB962C8B-B14F-4D97-AF65-F5344CB8AC3E}">
        <p14:creationId xmlns:p14="http://schemas.microsoft.com/office/powerpoint/2010/main" val="3314040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3C1AC1-6208-4CE5-8B94-E96C6429D646}" type="slidenum">
              <a:rPr lang="en-US" smtClean="0"/>
              <a:t>25</a:t>
            </a:fld>
            <a:endParaRPr lang="en-US"/>
          </a:p>
        </p:txBody>
      </p:sp>
    </p:spTree>
    <p:extLst>
      <p:ext uri="{BB962C8B-B14F-4D97-AF65-F5344CB8AC3E}">
        <p14:creationId xmlns:p14="http://schemas.microsoft.com/office/powerpoint/2010/main" val="30232986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3C1AC1-6208-4CE5-8B94-E96C6429D646}" type="slidenum">
              <a:rPr lang="en-US" smtClean="0"/>
              <a:t>26</a:t>
            </a:fld>
            <a:endParaRPr lang="en-US"/>
          </a:p>
        </p:txBody>
      </p:sp>
    </p:spTree>
    <p:extLst>
      <p:ext uri="{BB962C8B-B14F-4D97-AF65-F5344CB8AC3E}">
        <p14:creationId xmlns:p14="http://schemas.microsoft.com/office/powerpoint/2010/main" val="30232986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3C1AC1-6208-4CE5-8B94-E96C6429D646}" type="slidenum">
              <a:rPr lang="en-US" smtClean="0"/>
              <a:t>29</a:t>
            </a:fld>
            <a:endParaRPr lang="en-US"/>
          </a:p>
        </p:txBody>
      </p:sp>
    </p:spTree>
    <p:extLst>
      <p:ext uri="{BB962C8B-B14F-4D97-AF65-F5344CB8AC3E}">
        <p14:creationId xmlns:p14="http://schemas.microsoft.com/office/powerpoint/2010/main" val="35442359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3C1AC1-6208-4CE5-8B94-E96C6429D646}" type="slidenum">
              <a:rPr lang="en-US" smtClean="0"/>
              <a:t>30</a:t>
            </a:fld>
            <a:endParaRPr lang="en-US"/>
          </a:p>
        </p:txBody>
      </p:sp>
    </p:spTree>
    <p:extLst>
      <p:ext uri="{BB962C8B-B14F-4D97-AF65-F5344CB8AC3E}">
        <p14:creationId xmlns:p14="http://schemas.microsoft.com/office/powerpoint/2010/main" val="35442359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3C1AC1-6208-4CE5-8B94-E96C6429D646}" type="slidenum">
              <a:rPr lang="en-US" smtClean="0"/>
              <a:t>42</a:t>
            </a:fld>
            <a:endParaRPr lang="en-US"/>
          </a:p>
        </p:txBody>
      </p:sp>
    </p:spTree>
    <p:extLst>
      <p:ext uri="{BB962C8B-B14F-4D97-AF65-F5344CB8AC3E}">
        <p14:creationId xmlns:p14="http://schemas.microsoft.com/office/powerpoint/2010/main" val="3802894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2"/>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393" indent="0" algn="ctr">
              <a:buNone/>
              <a:defRPr>
                <a:solidFill>
                  <a:schemeClr val="tx1">
                    <a:tint val="75000"/>
                  </a:schemeClr>
                </a:solidFill>
              </a:defRPr>
            </a:lvl3pPr>
            <a:lvl4pPr marL="1371592" indent="0" algn="ctr">
              <a:buNone/>
              <a:defRPr>
                <a:solidFill>
                  <a:schemeClr val="tx1">
                    <a:tint val="75000"/>
                  </a:schemeClr>
                </a:solidFill>
              </a:defRPr>
            </a:lvl4pPr>
            <a:lvl5pPr marL="1828786" indent="0" algn="ctr">
              <a:buNone/>
              <a:defRPr>
                <a:solidFill>
                  <a:schemeClr val="tx1">
                    <a:tint val="75000"/>
                  </a:schemeClr>
                </a:solidFill>
              </a:defRPr>
            </a:lvl5pPr>
            <a:lvl6pPr marL="2285985" indent="0" algn="ctr">
              <a:buNone/>
              <a:defRPr>
                <a:solidFill>
                  <a:schemeClr val="tx1">
                    <a:tint val="75000"/>
                  </a:schemeClr>
                </a:solidFill>
              </a:defRPr>
            </a:lvl6pPr>
            <a:lvl7pPr marL="2743180" indent="0" algn="ctr">
              <a:buNone/>
              <a:defRPr>
                <a:solidFill>
                  <a:schemeClr val="tx1">
                    <a:tint val="75000"/>
                  </a:schemeClr>
                </a:solidFill>
              </a:defRPr>
            </a:lvl7pPr>
            <a:lvl8pPr marL="3200379" indent="0" algn="ctr">
              <a:buNone/>
              <a:defRPr>
                <a:solidFill>
                  <a:schemeClr val="tx1">
                    <a:tint val="75000"/>
                  </a:schemeClr>
                </a:solidFill>
              </a:defRPr>
            </a:lvl8pPr>
            <a:lvl9pPr marL="3657573"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C596C7E-F256-4849-B7B8-10B520DC0049}" type="datetime1">
              <a:rPr lang="en-US" smtClean="0"/>
              <a:t>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0DB8DF-D106-4EC9-99D8-8EE094B0F009}" type="datetime1">
              <a:rPr lang="en-US" smtClean="0"/>
              <a:t>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5"/>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5"/>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B74905-2541-46AA-B26E-0F6FAEA80D98}" type="datetime1">
              <a:rPr lang="en-US" smtClean="0"/>
              <a:t>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2pPr marL="742950" indent="-285750">
              <a:buFont typeface="Wingdings" pitchFamily="2" charset="2"/>
              <a:buChar char="Ø"/>
              <a:defRPr/>
            </a:lvl2pPr>
            <a:lvl3pPr marL="1142993" indent="-228600">
              <a:buFont typeface="Wingdings" pitchFamily="2" charset="2"/>
              <a:buChar char="ü"/>
              <a:defRPr/>
            </a:lvl3pPr>
            <a:lvl4pPr marL="1600187" indent="-228600">
              <a:buFont typeface="Wingdings" pitchFamily="2" charset="2"/>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3E177CE-73BD-4BA2-A09E-C28B4C5D1ECA}" type="datetime1">
              <a:rPr lang="en-US" smtClean="0"/>
              <a:t>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20"/>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393" indent="0">
              <a:buNone/>
              <a:defRPr sz="1600">
                <a:solidFill>
                  <a:schemeClr val="tx1">
                    <a:tint val="75000"/>
                  </a:schemeClr>
                </a:solidFill>
              </a:defRPr>
            </a:lvl3pPr>
            <a:lvl4pPr marL="1371592" indent="0">
              <a:buNone/>
              <a:defRPr sz="1400">
                <a:solidFill>
                  <a:schemeClr val="tx1">
                    <a:tint val="75000"/>
                  </a:schemeClr>
                </a:solidFill>
              </a:defRPr>
            </a:lvl4pPr>
            <a:lvl5pPr marL="1828786" indent="0">
              <a:buNone/>
              <a:defRPr sz="1400">
                <a:solidFill>
                  <a:schemeClr val="tx1">
                    <a:tint val="75000"/>
                  </a:schemeClr>
                </a:solidFill>
              </a:defRPr>
            </a:lvl5pPr>
            <a:lvl6pPr marL="2285985" indent="0">
              <a:buNone/>
              <a:defRPr sz="1400">
                <a:solidFill>
                  <a:schemeClr val="tx1">
                    <a:tint val="75000"/>
                  </a:schemeClr>
                </a:solidFill>
              </a:defRPr>
            </a:lvl6pPr>
            <a:lvl7pPr marL="2743180" indent="0">
              <a:buNone/>
              <a:defRPr sz="1400">
                <a:solidFill>
                  <a:schemeClr val="tx1">
                    <a:tint val="75000"/>
                  </a:schemeClr>
                </a:solidFill>
              </a:defRPr>
            </a:lvl7pPr>
            <a:lvl8pPr marL="3200379" indent="0">
              <a:buNone/>
              <a:defRPr sz="1400">
                <a:solidFill>
                  <a:schemeClr val="tx1">
                    <a:tint val="75000"/>
                  </a:schemeClr>
                </a:solidFill>
              </a:defRPr>
            </a:lvl8pPr>
            <a:lvl9pPr marL="365757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A795B9-431D-43D6-9C87-F6A5F139C2EF}" type="datetime1">
              <a:rPr lang="en-US" smtClean="0"/>
              <a:t>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7"/>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7"/>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F9ABA24-D8A7-49D9-A7CF-7ED306EE74D4}" type="datetime1">
              <a:rPr lang="en-US" smtClean="0"/>
              <a:t>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393" indent="0">
              <a:buNone/>
              <a:defRPr sz="1800" b="1"/>
            </a:lvl3pPr>
            <a:lvl4pPr marL="1371592" indent="0">
              <a:buNone/>
              <a:defRPr sz="1600" b="1"/>
            </a:lvl4pPr>
            <a:lvl5pPr marL="1828786" indent="0">
              <a:buNone/>
              <a:defRPr sz="1600" b="1"/>
            </a:lvl5pPr>
            <a:lvl6pPr marL="2285985" indent="0">
              <a:buNone/>
              <a:defRPr sz="1600" b="1"/>
            </a:lvl6pPr>
            <a:lvl7pPr marL="2743180" indent="0">
              <a:buNone/>
              <a:defRPr sz="1600" b="1"/>
            </a:lvl7pPr>
            <a:lvl8pPr marL="3200379" indent="0">
              <a:buNone/>
              <a:defRPr sz="1600" b="1"/>
            </a:lvl8pPr>
            <a:lvl9pPr marL="3657573"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535113"/>
            <a:ext cx="4041775" cy="639762"/>
          </a:xfrm>
        </p:spPr>
        <p:txBody>
          <a:bodyPr anchor="b"/>
          <a:lstStyle>
            <a:lvl1pPr marL="0" indent="0">
              <a:buNone/>
              <a:defRPr sz="2400" b="1"/>
            </a:lvl1pPr>
            <a:lvl2pPr marL="457200" indent="0">
              <a:buNone/>
              <a:defRPr sz="2000" b="1"/>
            </a:lvl2pPr>
            <a:lvl3pPr marL="914393" indent="0">
              <a:buNone/>
              <a:defRPr sz="1800" b="1"/>
            </a:lvl3pPr>
            <a:lvl4pPr marL="1371592" indent="0">
              <a:buNone/>
              <a:defRPr sz="1600" b="1"/>
            </a:lvl4pPr>
            <a:lvl5pPr marL="1828786" indent="0">
              <a:buNone/>
              <a:defRPr sz="1600" b="1"/>
            </a:lvl5pPr>
            <a:lvl6pPr marL="2285985" indent="0">
              <a:buNone/>
              <a:defRPr sz="1600" b="1"/>
            </a:lvl6pPr>
            <a:lvl7pPr marL="2743180" indent="0">
              <a:buNone/>
              <a:defRPr sz="1600" b="1"/>
            </a:lvl7pPr>
            <a:lvl8pPr marL="3200379" indent="0">
              <a:buNone/>
              <a:defRPr sz="1600" b="1"/>
            </a:lvl8pPr>
            <a:lvl9pPr marL="365757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A206305-D5A2-4F02-8CEC-08941AA78B58}" type="datetime1">
              <a:rPr lang="en-US" smtClean="0"/>
              <a:t>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ADBE856-4EB6-453C-BC69-7EC66187A457}" type="datetime1">
              <a:rPr lang="en-US" smtClean="0"/>
              <a:t>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E1CA1F-6ED0-47B2-8E7D-CD307F5F4192}" type="datetime1">
              <a:rPr lang="en-US" smtClean="0"/>
              <a:t>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7"/>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7"/>
            <a:ext cx="3008313" cy="4691063"/>
          </a:xfrm>
        </p:spPr>
        <p:txBody>
          <a:bodyPr/>
          <a:lstStyle>
            <a:lvl1pPr marL="0" indent="0">
              <a:buNone/>
              <a:defRPr sz="1400"/>
            </a:lvl1pPr>
            <a:lvl2pPr marL="457200" indent="0">
              <a:buNone/>
              <a:defRPr sz="1200"/>
            </a:lvl2pPr>
            <a:lvl3pPr marL="914393" indent="0">
              <a:buNone/>
              <a:defRPr sz="1000"/>
            </a:lvl3pPr>
            <a:lvl4pPr marL="1371592" indent="0">
              <a:buNone/>
              <a:defRPr sz="900"/>
            </a:lvl4pPr>
            <a:lvl5pPr marL="1828786" indent="0">
              <a:buNone/>
              <a:defRPr sz="900"/>
            </a:lvl5pPr>
            <a:lvl6pPr marL="2285985" indent="0">
              <a:buNone/>
              <a:defRPr sz="900"/>
            </a:lvl6pPr>
            <a:lvl7pPr marL="2743180" indent="0">
              <a:buNone/>
              <a:defRPr sz="900"/>
            </a:lvl7pPr>
            <a:lvl8pPr marL="3200379" indent="0">
              <a:buNone/>
              <a:defRPr sz="900"/>
            </a:lvl8pPr>
            <a:lvl9pPr marL="365757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35D67C-74EF-42B9-A64E-644EF120E749}" type="datetime1">
              <a:rPr lang="en-US" smtClean="0"/>
              <a:t>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393" indent="0">
              <a:buNone/>
              <a:defRPr sz="2400"/>
            </a:lvl3pPr>
            <a:lvl4pPr marL="1371592" indent="0">
              <a:buNone/>
              <a:defRPr sz="2000"/>
            </a:lvl4pPr>
            <a:lvl5pPr marL="1828786" indent="0">
              <a:buNone/>
              <a:defRPr sz="2000"/>
            </a:lvl5pPr>
            <a:lvl6pPr marL="2285985" indent="0">
              <a:buNone/>
              <a:defRPr sz="2000"/>
            </a:lvl6pPr>
            <a:lvl7pPr marL="2743180" indent="0">
              <a:buNone/>
              <a:defRPr sz="2000"/>
            </a:lvl7pPr>
            <a:lvl8pPr marL="3200379" indent="0">
              <a:buNone/>
              <a:defRPr sz="2000"/>
            </a:lvl8pPr>
            <a:lvl9pPr marL="3657573" indent="0">
              <a:buNone/>
              <a:defRPr sz="2000"/>
            </a:lvl9pPr>
          </a:lstStyle>
          <a:p>
            <a:endParaRPr lang="en-US" dirty="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393" indent="0">
              <a:buNone/>
              <a:defRPr sz="1000"/>
            </a:lvl3pPr>
            <a:lvl4pPr marL="1371592" indent="0">
              <a:buNone/>
              <a:defRPr sz="900"/>
            </a:lvl4pPr>
            <a:lvl5pPr marL="1828786" indent="0">
              <a:buNone/>
              <a:defRPr sz="900"/>
            </a:lvl5pPr>
            <a:lvl6pPr marL="2285985" indent="0">
              <a:buNone/>
              <a:defRPr sz="900"/>
            </a:lvl6pPr>
            <a:lvl7pPr marL="2743180" indent="0">
              <a:buNone/>
              <a:defRPr sz="900"/>
            </a:lvl7pPr>
            <a:lvl8pPr marL="3200379" indent="0">
              <a:buNone/>
              <a:defRPr sz="900"/>
            </a:lvl8pPr>
            <a:lvl9pPr marL="365757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A5914C-A941-4F48-82EE-86C15DEE67A1}" type="datetime1">
              <a:rPr lang="en-US" smtClean="0"/>
              <a:t>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a:solidFill>
            <a:schemeClr val="tx2">
              <a:lumMod val="60000"/>
              <a:lumOff val="40000"/>
            </a:schemeClr>
          </a:solidFill>
          <a:ln>
            <a:noFill/>
          </a:ln>
        </p:spPr>
        <p:txBody>
          <a:bodyPr vert="horz" lIns="91440" tIns="45720" rIns="91440" bIns="45720" rtlCol="0" anchor="ctr" anchorCtr="0">
            <a:normAutofit/>
          </a:bodyPr>
          <a:lstStyle/>
          <a:p>
            <a:r>
              <a:rPr lang="en-US" dirty="0"/>
              <a:t>Click to edit Master title style</a:t>
            </a:r>
          </a:p>
        </p:txBody>
      </p:sp>
      <p:sp>
        <p:nvSpPr>
          <p:cNvPr id="3" name="Text Placeholder 2"/>
          <p:cNvSpPr>
            <a:spLocks noGrp="1"/>
          </p:cNvSpPr>
          <p:nvPr>
            <p:ph type="body" idx="1"/>
          </p:nvPr>
        </p:nvSpPr>
        <p:spPr>
          <a:xfrm>
            <a:off x="457200" y="1600207"/>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7"/>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7011EC-75E7-44F9-8D2E-955476348012}" type="datetime1">
              <a:rPr lang="en-US" smtClean="0"/>
              <a:t>1/8/2024</a:t>
            </a:fld>
            <a:endParaRPr lang="en-US" dirty="0"/>
          </a:p>
        </p:txBody>
      </p:sp>
      <p:sp>
        <p:nvSpPr>
          <p:cNvPr id="5" name="Footer Placeholder 4"/>
          <p:cNvSpPr>
            <a:spLocks noGrp="1"/>
          </p:cNvSpPr>
          <p:nvPr>
            <p:ph type="ftr" sz="quarter" idx="3"/>
          </p:nvPr>
        </p:nvSpPr>
        <p:spPr>
          <a:xfrm>
            <a:off x="3124201" y="6356357"/>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7"/>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393"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393"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393"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93" indent="-228600" algn="l" defTabSz="914393"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87" indent="-228600" algn="l" defTabSz="914393"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86" indent="-228600" algn="l" defTabSz="914393"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83" indent="-228600" algn="l" defTabSz="91439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79" indent="-228600" algn="l" defTabSz="91439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77" indent="-228600" algn="l" defTabSz="91439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72" indent="-228600" algn="l" defTabSz="91439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93" rtl="0" eaLnBrk="1" latinLnBrk="0" hangingPunct="1">
        <a:defRPr sz="1800" kern="1200">
          <a:solidFill>
            <a:schemeClr val="tx1"/>
          </a:solidFill>
          <a:latin typeface="+mn-lt"/>
          <a:ea typeface="+mn-ea"/>
          <a:cs typeface="+mn-cs"/>
        </a:defRPr>
      </a:lvl1pPr>
      <a:lvl2pPr marL="457200" algn="l" defTabSz="914393" rtl="0" eaLnBrk="1" latinLnBrk="0" hangingPunct="1">
        <a:defRPr sz="1800" kern="1200">
          <a:solidFill>
            <a:schemeClr val="tx1"/>
          </a:solidFill>
          <a:latin typeface="+mn-lt"/>
          <a:ea typeface="+mn-ea"/>
          <a:cs typeface="+mn-cs"/>
        </a:defRPr>
      </a:lvl2pPr>
      <a:lvl3pPr marL="914393" algn="l" defTabSz="914393" rtl="0" eaLnBrk="1" latinLnBrk="0" hangingPunct="1">
        <a:defRPr sz="1800" kern="1200">
          <a:solidFill>
            <a:schemeClr val="tx1"/>
          </a:solidFill>
          <a:latin typeface="+mn-lt"/>
          <a:ea typeface="+mn-ea"/>
          <a:cs typeface="+mn-cs"/>
        </a:defRPr>
      </a:lvl3pPr>
      <a:lvl4pPr marL="1371592" algn="l" defTabSz="914393" rtl="0" eaLnBrk="1" latinLnBrk="0" hangingPunct="1">
        <a:defRPr sz="1800" kern="1200">
          <a:solidFill>
            <a:schemeClr val="tx1"/>
          </a:solidFill>
          <a:latin typeface="+mn-lt"/>
          <a:ea typeface="+mn-ea"/>
          <a:cs typeface="+mn-cs"/>
        </a:defRPr>
      </a:lvl4pPr>
      <a:lvl5pPr marL="1828786" algn="l" defTabSz="914393" rtl="0" eaLnBrk="1" latinLnBrk="0" hangingPunct="1">
        <a:defRPr sz="1800" kern="1200">
          <a:solidFill>
            <a:schemeClr val="tx1"/>
          </a:solidFill>
          <a:latin typeface="+mn-lt"/>
          <a:ea typeface="+mn-ea"/>
          <a:cs typeface="+mn-cs"/>
        </a:defRPr>
      </a:lvl5pPr>
      <a:lvl6pPr marL="2285985" algn="l" defTabSz="914393" rtl="0" eaLnBrk="1" latinLnBrk="0" hangingPunct="1">
        <a:defRPr sz="1800" kern="1200">
          <a:solidFill>
            <a:schemeClr val="tx1"/>
          </a:solidFill>
          <a:latin typeface="+mn-lt"/>
          <a:ea typeface="+mn-ea"/>
          <a:cs typeface="+mn-cs"/>
        </a:defRPr>
      </a:lvl6pPr>
      <a:lvl7pPr marL="2743180" algn="l" defTabSz="914393" rtl="0" eaLnBrk="1" latinLnBrk="0" hangingPunct="1">
        <a:defRPr sz="1800" kern="1200">
          <a:solidFill>
            <a:schemeClr val="tx1"/>
          </a:solidFill>
          <a:latin typeface="+mn-lt"/>
          <a:ea typeface="+mn-ea"/>
          <a:cs typeface="+mn-cs"/>
        </a:defRPr>
      </a:lvl7pPr>
      <a:lvl8pPr marL="3200379" algn="l" defTabSz="914393" rtl="0" eaLnBrk="1" latinLnBrk="0" hangingPunct="1">
        <a:defRPr sz="1800" kern="1200">
          <a:solidFill>
            <a:schemeClr val="tx1"/>
          </a:solidFill>
          <a:latin typeface="+mn-lt"/>
          <a:ea typeface="+mn-ea"/>
          <a:cs typeface="+mn-cs"/>
        </a:defRPr>
      </a:lvl8pPr>
      <a:lvl9pPr marL="3657573" algn="l" defTabSz="91439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7.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2.png"/><Relationship Id="rId7" Type="http://schemas.openxmlformats.org/officeDocument/2006/relationships/image" Target="../media/image28.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s>
</file>

<file path=ppt/slides/_rels/slide18.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192.168.152.139:4040/jobs/"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hyperlink" Target="https://databricks.com/blog/2016/07/26/introducing-apache-spark-2-0.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Apache Spark</a:t>
            </a:r>
          </a:p>
        </p:txBody>
      </p:sp>
      <p:sp>
        <p:nvSpPr>
          <p:cNvPr id="3" name="Content Placeholder 2"/>
          <p:cNvSpPr>
            <a:spLocks noGrp="1"/>
          </p:cNvSpPr>
          <p:nvPr>
            <p:ph idx="1"/>
          </p:nvPr>
        </p:nvSpPr>
        <p:spPr/>
        <p:txBody>
          <a:bodyPr>
            <a:normAutofit/>
          </a:bodyPr>
          <a:lstStyle/>
          <a:p>
            <a:r>
              <a:rPr lang="en-US" sz="2000" dirty="0"/>
              <a:t>Apache Spark is a cluster computing platform designed to be fast and general purpose.</a:t>
            </a:r>
          </a:p>
          <a:p>
            <a:r>
              <a:rPr lang="en-US" sz="2000" dirty="0"/>
              <a:t>On the speed side, Spark extends the popular Mapreduce model to efficiently support more types of computations, including interactive queries and stream processing.</a:t>
            </a:r>
          </a:p>
          <a:p>
            <a:r>
              <a:rPr lang="en-US" sz="2000" dirty="0"/>
              <a:t>On the generality side, Spark is designed to cover a wide range of workloads that previously required separate distributed systems, including batch applications, iterative algorithms, interactive queries, and streaming.</a:t>
            </a:r>
          </a:p>
          <a:p>
            <a:r>
              <a:rPr lang="en-US" sz="2000" dirty="0"/>
              <a:t>Spark is designed to be highly accessible, offering simple APIs in Python, Java, Scala, R and SQL, and rich built-in libraries.</a:t>
            </a:r>
          </a:p>
          <a:p>
            <a:r>
              <a:rPr lang="en-US" sz="2000" dirty="0"/>
              <a:t>Spark itself is written in Scala, and runs on the Java Virtual Machine (JVM).</a:t>
            </a:r>
          </a:p>
        </p:txBody>
      </p:sp>
    </p:spTree>
    <p:extLst>
      <p:ext uri="{BB962C8B-B14F-4D97-AF65-F5344CB8AC3E}">
        <p14:creationId xmlns:p14="http://schemas.microsoft.com/office/powerpoint/2010/main" val="50724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object 45"/>
          <p:cNvSpPr/>
          <p:nvPr/>
        </p:nvSpPr>
        <p:spPr>
          <a:xfrm>
            <a:off x="0" y="0"/>
            <a:ext cx="9144000" cy="6858000"/>
          </a:xfrm>
          <a:custGeom>
            <a:avLst/>
            <a:gdLst/>
            <a:ahLst/>
            <a:cxnLst/>
            <a:rect l="l" t="t" r="r" b="b"/>
            <a:pathLst>
              <a:path w="16256000" h="9144000">
                <a:moveTo>
                  <a:pt x="0" y="9144000"/>
                </a:moveTo>
                <a:lnTo>
                  <a:pt x="0" y="0"/>
                </a:lnTo>
                <a:lnTo>
                  <a:pt x="16256000" y="0"/>
                </a:lnTo>
                <a:lnTo>
                  <a:pt x="16256000" y="9144000"/>
                </a:lnTo>
                <a:lnTo>
                  <a:pt x="0" y="9144000"/>
                </a:lnTo>
                <a:close/>
              </a:path>
            </a:pathLst>
          </a:custGeom>
          <a:solidFill>
            <a:srgbClr val="FFFFFF"/>
          </a:solidFill>
        </p:spPr>
        <p:txBody>
          <a:bodyPr wrap="square" lIns="0" tIns="0" rIns="0" bIns="0" rtlCol="0">
            <a:noAutofit/>
          </a:bodyPr>
          <a:lstStyle/>
          <a:p>
            <a:endParaRPr/>
          </a:p>
        </p:txBody>
      </p:sp>
      <p:pic>
        <p:nvPicPr>
          <p:cNvPr id="738"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739"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050" y="2174248"/>
            <a:ext cx="2544940" cy="2086219"/>
          </a:xfrm>
          <a:prstGeom prst="rect">
            <a:avLst/>
          </a:prstGeom>
        </p:spPr>
      </p:pic>
      <p:sp>
        <p:nvSpPr>
          <p:cNvPr id="2" name="text 1"/>
          <p:cNvSpPr txBox="1"/>
          <p:nvPr/>
        </p:nvSpPr>
        <p:spPr>
          <a:xfrm>
            <a:off x="835819" y="2966092"/>
            <a:ext cx="2033057" cy="507831"/>
          </a:xfrm>
          <a:prstGeom prst="rect">
            <a:avLst/>
          </a:prstGeom>
        </p:spPr>
        <p:txBody>
          <a:bodyPr vert="horz" wrap="none" lIns="0" tIns="0" rIns="0" bIns="0" rtlCol="0">
            <a:spAutoFit/>
          </a:bodyPr>
          <a:lstStyle/>
          <a:p>
            <a:r>
              <a:rPr sz="3300" spc="6" dirty="0">
                <a:solidFill>
                  <a:srgbClr val="FFFFFF"/>
                </a:solidFill>
                <a:latin typeface="Arial"/>
                <a:cs typeface="Arial"/>
              </a:rPr>
              <a:t>Partitioned</a:t>
            </a:r>
            <a:endParaRPr sz="3300">
              <a:latin typeface="Arial"/>
              <a:cs typeface="Arial"/>
            </a:endParaRPr>
          </a:p>
        </p:txBody>
      </p:sp>
      <p:pic>
        <p:nvPicPr>
          <p:cNvPr id="740"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99533" y="2174248"/>
            <a:ext cx="2544939" cy="2086219"/>
          </a:xfrm>
          <a:prstGeom prst="rect">
            <a:avLst/>
          </a:prstGeom>
        </p:spPr>
      </p:pic>
      <p:sp>
        <p:nvSpPr>
          <p:cNvPr id="3" name="text 1"/>
          <p:cNvSpPr txBox="1"/>
          <p:nvPr/>
        </p:nvSpPr>
        <p:spPr>
          <a:xfrm>
            <a:off x="3571875" y="2966092"/>
            <a:ext cx="1983428" cy="507831"/>
          </a:xfrm>
          <a:prstGeom prst="rect">
            <a:avLst/>
          </a:prstGeom>
        </p:spPr>
        <p:txBody>
          <a:bodyPr vert="horz" wrap="none" lIns="0" tIns="0" rIns="0" bIns="0" rtlCol="0">
            <a:spAutoFit/>
          </a:bodyPr>
          <a:lstStyle/>
          <a:p>
            <a:r>
              <a:rPr sz="3300" spc="6" dirty="0">
                <a:solidFill>
                  <a:srgbClr val="FFFFFF"/>
                </a:solidFill>
                <a:latin typeface="Arial"/>
                <a:cs typeface="Arial"/>
              </a:rPr>
              <a:t>Immutable</a:t>
            </a:r>
            <a:endParaRPr sz="3300">
              <a:latin typeface="Arial"/>
              <a:cs typeface="Arial"/>
            </a:endParaRPr>
          </a:p>
        </p:txBody>
      </p:sp>
      <p:pic>
        <p:nvPicPr>
          <p:cNvPr id="741"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97018" y="2174248"/>
            <a:ext cx="2544943" cy="2086219"/>
          </a:xfrm>
          <a:prstGeom prst="rect">
            <a:avLst/>
          </a:prstGeom>
        </p:spPr>
      </p:pic>
      <p:sp>
        <p:nvSpPr>
          <p:cNvPr id="4" name="text 1"/>
          <p:cNvSpPr txBox="1"/>
          <p:nvPr/>
        </p:nvSpPr>
        <p:spPr>
          <a:xfrm>
            <a:off x="6472238" y="2966092"/>
            <a:ext cx="1632370" cy="507831"/>
          </a:xfrm>
          <a:prstGeom prst="rect">
            <a:avLst/>
          </a:prstGeom>
        </p:spPr>
        <p:txBody>
          <a:bodyPr vert="horz" wrap="none" lIns="0" tIns="0" rIns="0" bIns="0" rtlCol="0">
            <a:spAutoFit/>
          </a:bodyPr>
          <a:lstStyle/>
          <a:p>
            <a:r>
              <a:rPr sz="3300" spc="6" dirty="0">
                <a:solidFill>
                  <a:srgbClr val="FFFFFF"/>
                </a:solidFill>
                <a:latin typeface="Arial"/>
                <a:cs typeface="Arial"/>
              </a:rPr>
              <a:t>Resilient</a:t>
            </a:r>
            <a:endParaRPr sz="3300">
              <a:latin typeface="Arial"/>
              <a:cs typeface="Arial"/>
            </a:endParaRPr>
          </a:p>
        </p:txBody>
      </p:sp>
      <p:sp>
        <p:nvSpPr>
          <p:cNvPr id="5" name="text 1"/>
          <p:cNvSpPr txBox="1"/>
          <p:nvPr/>
        </p:nvSpPr>
        <p:spPr>
          <a:xfrm>
            <a:off x="821531" y="4591051"/>
            <a:ext cx="2289345" cy="369332"/>
          </a:xfrm>
          <a:prstGeom prst="rect">
            <a:avLst/>
          </a:prstGeom>
        </p:spPr>
        <p:txBody>
          <a:bodyPr vert="horz" wrap="none" lIns="0" tIns="0" rIns="0" bIns="0" rtlCol="0">
            <a:spAutoFit/>
          </a:bodyPr>
          <a:lstStyle/>
          <a:p>
            <a:r>
              <a:rPr sz="2400" spc="6" dirty="0">
                <a:latin typeface="Arial"/>
                <a:cs typeface="Arial"/>
              </a:rPr>
              <a:t>Split across data</a:t>
            </a:r>
            <a:endParaRPr sz="2300">
              <a:latin typeface="Arial"/>
              <a:cs typeface="Arial"/>
            </a:endParaRPr>
          </a:p>
        </p:txBody>
      </p:sp>
      <p:sp>
        <p:nvSpPr>
          <p:cNvPr id="6" name="text 1"/>
          <p:cNvSpPr txBox="1"/>
          <p:nvPr/>
        </p:nvSpPr>
        <p:spPr>
          <a:xfrm>
            <a:off x="757237" y="5029201"/>
            <a:ext cx="2427972" cy="369332"/>
          </a:xfrm>
          <a:prstGeom prst="rect">
            <a:avLst/>
          </a:prstGeom>
        </p:spPr>
        <p:txBody>
          <a:bodyPr vert="horz" wrap="none" lIns="0" tIns="0" rIns="0" bIns="0" rtlCol="0">
            <a:spAutoFit/>
          </a:bodyPr>
          <a:lstStyle/>
          <a:p>
            <a:r>
              <a:rPr sz="2400" spc="6" dirty="0">
                <a:latin typeface="Arial"/>
                <a:cs typeface="Arial"/>
              </a:rPr>
              <a:t>nodes in a cluster</a:t>
            </a:r>
            <a:endParaRPr sz="2300">
              <a:latin typeface="Arial"/>
              <a:cs typeface="Arial"/>
            </a:endParaRPr>
          </a:p>
        </p:txBody>
      </p:sp>
      <p:sp>
        <p:nvSpPr>
          <p:cNvPr id="7" name="text 1"/>
          <p:cNvSpPr txBox="1"/>
          <p:nvPr/>
        </p:nvSpPr>
        <p:spPr>
          <a:xfrm>
            <a:off x="3936206" y="4436752"/>
            <a:ext cx="1456809" cy="323165"/>
          </a:xfrm>
          <a:prstGeom prst="rect">
            <a:avLst/>
          </a:prstGeom>
        </p:spPr>
        <p:txBody>
          <a:bodyPr vert="horz" wrap="none" lIns="0" tIns="0" rIns="0" bIns="0" rtlCol="0">
            <a:spAutoFit/>
          </a:bodyPr>
          <a:lstStyle/>
          <a:p>
            <a:r>
              <a:rPr sz="2100" spc="6" dirty="0">
                <a:latin typeface="Arial"/>
                <a:cs typeface="Arial"/>
              </a:rPr>
              <a:t>RDDs, once</a:t>
            </a:r>
            <a:endParaRPr sz="2100">
              <a:latin typeface="Arial"/>
              <a:cs typeface="Arial"/>
            </a:endParaRPr>
          </a:p>
        </p:txBody>
      </p:sp>
      <p:sp>
        <p:nvSpPr>
          <p:cNvPr id="8" name="text 1"/>
          <p:cNvSpPr txBox="1"/>
          <p:nvPr/>
        </p:nvSpPr>
        <p:spPr>
          <a:xfrm>
            <a:off x="3493294" y="4827277"/>
            <a:ext cx="2240422" cy="323165"/>
          </a:xfrm>
          <a:prstGeom prst="rect">
            <a:avLst/>
          </a:prstGeom>
        </p:spPr>
        <p:txBody>
          <a:bodyPr vert="horz" wrap="none" lIns="0" tIns="0" rIns="0" bIns="0" rtlCol="0">
            <a:spAutoFit/>
          </a:bodyPr>
          <a:lstStyle/>
          <a:p>
            <a:r>
              <a:rPr sz="2100" spc="6" dirty="0">
                <a:latin typeface="Arial"/>
                <a:cs typeface="Arial"/>
              </a:rPr>
              <a:t>created, cannot be</a:t>
            </a:r>
            <a:endParaRPr sz="2100">
              <a:latin typeface="Arial"/>
              <a:cs typeface="Arial"/>
            </a:endParaRPr>
          </a:p>
        </p:txBody>
      </p:sp>
      <p:sp>
        <p:nvSpPr>
          <p:cNvPr id="9" name="text 1"/>
          <p:cNvSpPr txBox="1"/>
          <p:nvPr/>
        </p:nvSpPr>
        <p:spPr>
          <a:xfrm>
            <a:off x="4107656" y="5217802"/>
            <a:ext cx="1034514" cy="323165"/>
          </a:xfrm>
          <a:prstGeom prst="rect">
            <a:avLst/>
          </a:prstGeom>
        </p:spPr>
        <p:txBody>
          <a:bodyPr vert="horz" wrap="none" lIns="0" tIns="0" rIns="0" bIns="0" rtlCol="0">
            <a:spAutoFit/>
          </a:bodyPr>
          <a:lstStyle/>
          <a:p>
            <a:r>
              <a:rPr sz="2100" spc="6" dirty="0">
                <a:latin typeface="Arial"/>
                <a:cs typeface="Arial"/>
              </a:rPr>
              <a:t>changed</a:t>
            </a:r>
            <a:endParaRPr sz="2100">
              <a:latin typeface="Arial"/>
              <a:cs typeface="Arial"/>
            </a:endParaRPr>
          </a:p>
        </p:txBody>
      </p:sp>
      <p:sp>
        <p:nvSpPr>
          <p:cNvPr id="10" name="text 1"/>
          <p:cNvSpPr txBox="1"/>
          <p:nvPr/>
        </p:nvSpPr>
        <p:spPr>
          <a:xfrm>
            <a:off x="6908006" y="4436752"/>
            <a:ext cx="870238" cy="323165"/>
          </a:xfrm>
          <a:prstGeom prst="rect">
            <a:avLst/>
          </a:prstGeom>
        </p:spPr>
        <p:txBody>
          <a:bodyPr vert="horz" wrap="none" lIns="0" tIns="0" rIns="0" bIns="0" rtlCol="0">
            <a:spAutoFit/>
          </a:bodyPr>
          <a:lstStyle/>
          <a:p>
            <a:r>
              <a:rPr sz="2100" spc="6" dirty="0">
                <a:latin typeface="Arial"/>
                <a:cs typeface="Arial"/>
              </a:rPr>
              <a:t>Can be</a:t>
            </a:r>
            <a:endParaRPr sz="2100">
              <a:latin typeface="Arial"/>
              <a:cs typeface="Arial"/>
            </a:endParaRPr>
          </a:p>
        </p:txBody>
      </p:sp>
      <p:sp>
        <p:nvSpPr>
          <p:cNvPr id="11" name="text 1"/>
          <p:cNvSpPr txBox="1"/>
          <p:nvPr/>
        </p:nvSpPr>
        <p:spPr>
          <a:xfrm>
            <a:off x="6157913" y="4827277"/>
            <a:ext cx="2299732" cy="323165"/>
          </a:xfrm>
          <a:prstGeom prst="rect">
            <a:avLst/>
          </a:prstGeom>
        </p:spPr>
        <p:txBody>
          <a:bodyPr vert="horz" wrap="none" lIns="0" tIns="0" rIns="0" bIns="0" rtlCol="0">
            <a:spAutoFit/>
          </a:bodyPr>
          <a:lstStyle/>
          <a:p>
            <a:r>
              <a:rPr sz="2100" spc="6" dirty="0">
                <a:latin typeface="Arial"/>
                <a:cs typeface="Arial"/>
              </a:rPr>
              <a:t>reconstructed even</a:t>
            </a:r>
            <a:endParaRPr sz="2100">
              <a:latin typeface="Arial"/>
              <a:cs typeface="Arial"/>
            </a:endParaRPr>
          </a:p>
        </p:txBody>
      </p:sp>
      <p:sp>
        <p:nvSpPr>
          <p:cNvPr id="12" name="text 1"/>
          <p:cNvSpPr txBox="1"/>
          <p:nvPr/>
        </p:nvSpPr>
        <p:spPr>
          <a:xfrm>
            <a:off x="6307932" y="5217802"/>
            <a:ext cx="2060116" cy="323165"/>
          </a:xfrm>
          <a:prstGeom prst="rect">
            <a:avLst/>
          </a:prstGeom>
        </p:spPr>
        <p:txBody>
          <a:bodyPr vert="horz" wrap="none" lIns="0" tIns="0" rIns="0" bIns="0" rtlCol="0">
            <a:spAutoFit/>
          </a:bodyPr>
          <a:lstStyle/>
          <a:p>
            <a:r>
              <a:rPr sz="2100" spc="6" dirty="0">
                <a:latin typeface="Arial"/>
                <a:cs typeface="Arial"/>
              </a:rPr>
              <a:t>if a node crashes</a:t>
            </a:r>
            <a:endParaRPr sz="2100">
              <a:latin typeface="Arial"/>
              <a:cs typeface="Arial"/>
            </a:endParaRPr>
          </a:p>
        </p:txBody>
      </p:sp>
      <p:sp>
        <p:nvSpPr>
          <p:cNvPr id="13" name="text 1"/>
          <p:cNvSpPr txBox="1"/>
          <p:nvPr/>
        </p:nvSpPr>
        <p:spPr>
          <a:xfrm>
            <a:off x="2428881" y="662945"/>
            <a:ext cx="4118179" cy="461665"/>
          </a:xfrm>
          <a:prstGeom prst="rect">
            <a:avLst/>
          </a:prstGeom>
        </p:spPr>
        <p:txBody>
          <a:bodyPr vert="horz" wrap="none" lIns="0" tIns="0" rIns="0" bIns="0" rtlCol="0">
            <a:spAutoFit/>
          </a:bodyPr>
          <a:lstStyle/>
          <a:p>
            <a:r>
              <a:rPr sz="3000" spc="6" dirty="0">
                <a:solidFill>
                  <a:srgbClr val="404040"/>
                </a:solidFill>
                <a:latin typeface="Arial"/>
                <a:cs typeface="Arial"/>
              </a:rPr>
              <a:t>Characteristics of RDDs</a:t>
            </a:r>
            <a:endParaRPr sz="3000">
              <a:latin typeface="Arial"/>
              <a:cs typeface="Arial"/>
            </a:endParaRPr>
          </a:p>
        </p:txBody>
      </p:sp>
    </p:spTree>
    <p:extLst>
      <p:ext uri="{BB962C8B-B14F-4D97-AF65-F5344CB8AC3E}">
        <p14:creationId xmlns:p14="http://schemas.microsoft.com/office/powerpoint/2010/main" val="1411749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object 47"/>
          <p:cNvSpPr/>
          <p:nvPr/>
        </p:nvSpPr>
        <p:spPr>
          <a:xfrm>
            <a:off x="0" y="0"/>
            <a:ext cx="9144000" cy="6858000"/>
          </a:xfrm>
          <a:custGeom>
            <a:avLst/>
            <a:gdLst/>
            <a:ahLst/>
            <a:cxnLst/>
            <a:rect l="l" t="t" r="r" b="b"/>
            <a:pathLst>
              <a:path w="16256000" h="9144000">
                <a:moveTo>
                  <a:pt x="0" y="9144000"/>
                </a:moveTo>
                <a:lnTo>
                  <a:pt x="0" y="0"/>
                </a:lnTo>
                <a:lnTo>
                  <a:pt x="16256000" y="0"/>
                </a:lnTo>
                <a:lnTo>
                  <a:pt x="16256000" y="9144000"/>
                </a:lnTo>
                <a:lnTo>
                  <a:pt x="0" y="9144000"/>
                </a:lnTo>
                <a:close/>
              </a:path>
            </a:pathLst>
          </a:custGeom>
          <a:solidFill>
            <a:srgbClr val="FFFFFF"/>
          </a:solidFill>
        </p:spPr>
        <p:txBody>
          <a:bodyPr wrap="square" lIns="0" tIns="0" rIns="0" bIns="0" rtlCol="0">
            <a:noAutofit/>
          </a:bodyPr>
          <a:lstStyle/>
          <a:p>
            <a:endParaRPr/>
          </a:p>
        </p:txBody>
      </p:sp>
      <p:pic>
        <p:nvPicPr>
          <p:cNvPr id="749"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750"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1381" y="417178"/>
            <a:ext cx="14288" cy="6009476"/>
          </a:xfrm>
          <a:prstGeom prst="rect">
            <a:avLst/>
          </a:prstGeom>
        </p:spPr>
      </p:pic>
      <p:pic>
        <p:nvPicPr>
          <p:cNvPr id="751"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07757" y="1238252"/>
            <a:ext cx="2207419" cy="1952625"/>
          </a:xfrm>
          <a:prstGeom prst="rect">
            <a:avLst/>
          </a:prstGeom>
        </p:spPr>
      </p:pic>
      <p:sp>
        <p:nvSpPr>
          <p:cNvPr id="2" name="text 1"/>
          <p:cNvSpPr txBox="1"/>
          <p:nvPr/>
        </p:nvSpPr>
        <p:spPr>
          <a:xfrm>
            <a:off x="3764756" y="4114800"/>
            <a:ext cx="4863896" cy="338554"/>
          </a:xfrm>
          <a:prstGeom prst="rect">
            <a:avLst/>
          </a:prstGeom>
        </p:spPr>
        <p:txBody>
          <a:bodyPr vert="horz" wrap="none" lIns="0" tIns="0" rIns="0" bIns="0" rtlCol="0">
            <a:spAutoFit/>
          </a:bodyPr>
          <a:lstStyle/>
          <a:p>
            <a:r>
              <a:rPr sz="2200" spc="6" dirty="0">
                <a:latin typeface="Arial"/>
                <a:cs typeface="Arial"/>
              </a:rPr>
              <a:t>Processing occurs on nodes in </a:t>
            </a:r>
            <a:r>
              <a:rPr sz="2200" spc="6" dirty="0">
                <a:solidFill>
                  <a:srgbClr val="FF2600"/>
                </a:solidFill>
                <a:latin typeface="Arial"/>
                <a:cs typeface="Arial"/>
              </a:rPr>
              <a:t>parallel</a:t>
            </a:r>
            <a:endParaRPr sz="2200">
              <a:latin typeface="Arial"/>
              <a:cs typeface="Arial"/>
            </a:endParaRPr>
          </a:p>
        </p:txBody>
      </p:sp>
      <p:sp>
        <p:nvSpPr>
          <p:cNvPr id="3" name="text 1"/>
          <p:cNvSpPr txBox="1"/>
          <p:nvPr/>
        </p:nvSpPr>
        <p:spPr>
          <a:xfrm>
            <a:off x="3764756" y="4743450"/>
            <a:ext cx="4265335" cy="677108"/>
          </a:xfrm>
          <a:prstGeom prst="rect">
            <a:avLst/>
          </a:prstGeom>
        </p:spPr>
        <p:txBody>
          <a:bodyPr vert="horz" wrap="none" lIns="0" tIns="0" rIns="0" bIns="0" rtlCol="0">
            <a:spAutoFit/>
          </a:bodyPr>
          <a:lstStyle/>
          <a:p>
            <a:r>
              <a:rPr sz="2200" spc="6" dirty="0">
                <a:latin typeface="Arial"/>
                <a:cs typeface="Arial"/>
              </a:rPr>
              <a:t>Data is stored </a:t>
            </a:r>
            <a:r>
              <a:rPr sz="2200" spc="6" dirty="0">
                <a:solidFill>
                  <a:srgbClr val="FF2600"/>
                </a:solidFill>
                <a:latin typeface="Arial"/>
                <a:cs typeface="Arial"/>
              </a:rPr>
              <a:t>in memory</a:t>
            </a:r>
            <a:r>
              <a:rPr sz="2200" spc="6" dirty="0">
                <a:latin typeface="Arial"/>
                <a:cs typeface="Arial"/>
              </a:rPr>
              <a:t> for each</a:t>
            </a:r>
            <a:endParaRPr sz="2200" dirty="0">
              <a:latin typeface="Arial"/>
              <a:cs typeface="Arial"/>
            </a:endParaRPr>
          </a:p>
          <a:p>
            <a:r>
              <a:rPr sz="2200" spc="6" dirty="0">
                <a:latin typeface="Arial"/>
                <a:cs typeface="Arial"/>
              </a:rPr>
              <a:t>node in the cluster</a:t>
            </a:r>
            <a:endParaRPr sz="2200" dirty="0">
              <a:latin typeface="Arial"/>
              <a:cs typeface="Arial"/>
            </a:endParaRPr>
          </a:p>
        </p:txBody>
      </p:sp>
      <p:pic>
        <p:nvPicPr>
          <p:cNvPr id="752"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5240" y="1762125"/>
            <a:ext cx="2500313" cy="3333750"/>
          </a:xfrm>
          <a:prstGeom prst="rect">
            <a:avLst/>
          </a:prstGeom>
        </p:spPr>
      </p:pic>
      <p:sp>
        <p:nvSpPr>
          <p:cNvPr id="4" name="text 1"/>
          <p:cNvSpPr txBox="1"/>
          <p:nvPr/>
        </p:nvSpPr>
        <p:spPr>
          <a:xfrm>
            <a:off x="735806" y="3175642"/>
            <a:ext cx="2033057" cy="507831"/>
          </a:xfrm>
          <a:prstGeom prst="rect">
            <a:avLst/>
          </a:prstGeom>
        </p:spPr>
        <p:txBody>
          <a:bodyPr vert="horz" wrap="none" lIns="0" tIns="0" rIns="0" bIns="0" rtlCol="0">
            <a:spAutoFit/>
          </a:bodyPr>
          <a:lstStyle/>
          <a:p>
            <a:r>
              <a:rPr sz="3300" spc="6" dirty="0">
                <a:solidFill>
                  <a:srgbClr val="FFFFFF"/>
                </a:solidFill>
                <a:latin typeface="Arial"/>
                <a:cs typeface="Arial"/>
              </a:rPr>
              <a:t>Partitioned</a:t>
            </a:r>
            <a:endParaRPr sz="3300">
              <a:latin typeface="Arial"/>
              <a:cs typeface="Arial"/>
            </a:endParaRPr>
          </a:p>
        </p:txBody>
      </p:sp>
      <p:pic>
        <p:nvPicPr>
          <p:cNvPr id="14" name="Imag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57347" y="485775"/>
            <a:ext cx="1078714" cy="1276350"/>
          </a:xfrm>
          <a:prstGeom prst="rect">
            <a:avLst/>
          </a:prstGeom>
        </p:spPr>
      </p:pic>
      <p:pic>
        <p:nvPicPr>
          <p:cNvPr id="15" name="Imag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11247" y="3007727"/>
            <a:ext cx="1078714" cy="1276350"/>
          </a:xfrm>
          <a:prstGeom prst="rect">
            <a:avLst/>
          </a:prstGeom>
        </p:spPr>
      </p:pic>
      <p:pic>
        <p:nvPicPr>
          <p:cNvPr id="16" name="Imag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89961" y="2985502"/>
            <a:ext cx="1078714" cy="1276350"/>
          </a:xfrm>
          <a:prstGeom prst="rect">
            <a:avLst/>
          </a:prstGeom>
        </p:spPr>
      </p:pic>
    </p:spTree>
    <p:extLst>
      <p:ext uri="{BB962C8B-B14F-4D97-AF65-F5344CB8AC3E}">
        <p14:creationId xmlns:p14="http://schemas.microsoft.com/office/powerpoint/2010/main" val="3757288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object 48"/>
          <p:cNvSpPr/>
          <p:nvPr/>
        </p:nvSpPr>
        <p:spPr>
          <a:xfrm>
            <a:off x="0" y="0"/>
            <a:ext cx="9144000" cy="6858000"/>
          </a:xfrm>
          <a:custGeom>
            <a:avLst/>
            <a:gdLst/>
            <a:ahLst/>
            <a:cxnLst/>
            <a:rect l="l" t="t" r="r" b="b"/>
            <a:pathLst>
              <a:path w="16256000" h="9144000">
                <a:moveTo>
                  <a:pt x="0" y="9144000"/>
                </a:moveTo>
                <a:lnTo>
                  <a:pt x="0" y="0"/>
                </a:lnTo>
                <a:lnTo>
                  <a:pt x="16256000" y="0"/>
                </a:lnTo>
                <a:lnTo>
                  <a:pt x="16256000" y="9144000"/>
                </a:lnTo>
                <a:lnTo>
                  <a:pt x="0" y="9144000"/>
                </a:lnTo>
                <a:close/>
              </a:path>
            </a:pathLst>
          </a:custGeom>
          <a:solidFill>
            <a:srgbClr val="FFFFFF"/>
          </a:solidFill>
        </p:spPr>
        <p:txBody>
          <a:bodyPr wrap="square" lIns="0" tIns="0" rIns="0" bIns="0" rtlCol="0">
            <a:noAutofit/>
          </a:bodyPr>
          <a:lstStyle/>
          <a:p>
            <a:endParaRPr/>
          </a:p>
        </p:txBody>
      </p:sp>
      <p:pic>
        <p:nvPicPr>
          <p:cNvPr id="753"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099"/>
            <a:ext cx="9144000" cy="6858000"/>
          </a:xfrm>
          <a:prstGeom prst="rect">
            <a:avLst/>
          </a:prstGeom>
        </p:spPr>
      </p:pic>
      <p:pic>
        <p:nvPicPr>
          <p:cNvPr id="754"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1381" y="417178"/>
            <a:ext cx="14288" cy="6009476"/>
          </a:xfrm>
          <a:prstGeom prst="rect">
            <a:avLst/>
          </a:prstGeom>
        </p:spPr>
      </p:pic>
      <p:pic>
        <p:nvPicPr>
          <p:cNvPr id="755"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22106" y="695326"/>
            <a:ext cx="1321594" cy="2695575"/>
          </a:xfrm>
          <a:prstGeom prst="rect">
            <a:avLst/>
          </a:prstGeom>
        </p:spPr>
      </p:pic>
      <p:sp>
        <p:nvSpPr>
          <p:cNvPr id="2" name="text 1"/>
          <p:cNvSpPr txBox="1"/>
          <p:nvPr/>
        </p:nvSpPr>
        <p:spPr>
          <a:xfrm>
            <a:off x="4314825" y="3712845"/>
            <a:ext cx="3644716" cy="523220"/>
          </a:xfrm>
          <a:prstGeom prst="rect">
            <a:avLst/>
          </a:prstGeom>
        </p:spPr>
        <p:txBody>
          <a:bodyPr vert="horz" wrap="none" lIns="0" tIns="0" rIns="0" bIns="0" rtlCol="0">
            <a:spAutoFit/>
          </a:bodyPr>
          <a:lstStyle/>
          <a:p>
            <a:r>
              <a:rPr sz="3400" spc="6" dirty="0">
                <a:latin typeface="Arial"/>
                <a:cs typeface="Arial"/>
              </a:rPr>
              <a:t>An RDD cannot be</a:t>
            </a:r>
            <a:endParaRPr sz="3400" dirty="0">
              <a:latin typeface="Arial"/>
              <a:cs typeface="Arial"/>
            </a:endParaRPr>
          </a:p>
        </p:txBody>
      </p:sp>
      <p:sp>
        <p:nvSpPr>
          <p:cNvPr id="3" name="text 1"/>
          <p:cNvSpPr txBox="1"/>
          <p:nvPr/>
        </p:nvSpPr>
        <p:spPr>
          <a:xfrm>
            <a:off x="5300665" y="4331970"/>
            <a:ext cx="1581138" cy="523220"/>
          </a:xfrm>
          <a:prstGeom prst="rect">
            <a:avLst/>
          </a:prstGeom>
        </p:spPr>
        <p:txBody>
          <a:bodyPr vert="horz" wrap="none" lIns="0" tIns="0" rIns="0" bIns="0" rtlCol="0">
            <a:spAutoFit/>
          </a:bodyPr>
          <a:lstStyle/>
          <a:p>
            <a:r>
              <a:rPr sz="3400" spc="6" dirty="0">
                <a:latin typeface="Arial"/>
                <a:cs typeface="Arial"/>
              </a:rPr>
              <a:t>mutated</a:t>
            </a:r>
            <a:endParaRPr sz="3400" dirty="0">
              <a:latin typeface="Arial"/>
              <a:cs typeface="Arial"/>
            </a:endParaRPr>
          </a:p>
        </p:txBody>
      </p:sp>
      <p:pic>
        <p:nvPicPr>
          <p:cNvPr id="756"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1494" y="1762125"/>
            <a:ext cx="2502078" cy="3333750"/>
          </a:xfrm>
          <a:prstGeom prst="rect">
            <a:avLst/>
          </a:prstGeom>
        </p:spPr>
      </p:pic>
      <p:sp>
        <p:nvSpPr>
          <p:cNvPr id="4" name="text 1"/>
          <p:cNvSpPr txBox="1"/>
          <p:nvPr/>
        </p:nvSpPr>
        <p:spPr>
          <a:xfrm>
            <a:off x="778670" y="3175642"/>
            <a:ext cx="1983428" cy="507831"/>
          </a:xfrm>
          <a:prstGeom prst="rect">
            <a:avLst/>
          </a:prstGeom>
        </p:spPr>
        <p:txBody>
          <a:bodyPr vert="horz" wrap="none" lIns="0" tIns="0" rIns="0" bIns="0" rtlCol="0">
            <a:spAutoFit/>
          </a:bodyPr>
          <a:lstStyle/>
          <a:p>
            <a:r>
              <a:rPr sz="3300" spc="6" dirty="0">
                <a:solidFill>
                  <a:srgbClr val="FFFFFF"/>
                </a:solidFill>
                <a:latin typeface="Arial"/>
                <a:cs typeface="Arial"/>
              </a:rPr>
              <a:t>Immutable</a:t>
            </a:r>
            <a:endParaRPr sz="3300">
              <a:latin typeface="Arial"/>
              <a:cs typeface="Arial"/>
            </a:endParaRPr>
          </a:p>
        </p:txBody>
      </p:sp>
      <p:sp>
        <p:nvSpPr>
          <p:cNvPr id="5" name="text 1"/>
          <p:cNvSpPr txBox="1"/>
          <p:nvPr/>
        </p:nvSpPr>
        <p:spPr>
          <a:xfrm>
            <a:off x="3485696" y="5229108"/>
            <a:ext cx="5658304" cy="492443"/>
          </a:xfrm>
          <a:prstGeom prst="rect">
            <a:avLst/>
          </a:prstGeom>
        </p:spPr>
        <p:txBody>
          <a:bodyPr vert="horz" wrap="square" lIns="0" tIns="0" rIns="0" bIns="0" rtlCol="0">
            <a:spAutoFit/>
          </a:bodyPr>
          <a:lstStyle/>
          <a:p>
            <a:r>
              <a:rPr sz="1600" spc="6" dirty="0">
                <a:latin typeface="Arial"/>
                <a:cs typeface="Arial"/>
              </a:rPr>
              <a:t>Only </a:t>
            </a:r>
            <a:r>
              <a:rPr sz="1600" spc="6" dirty="0">
                <a:solidFill>
                  <a:srgbClr val="9BC850"/>
                </a:solidFill>
                <a:latin typeface="Arial"/>
                <a:cs typeface="Arial"/>
              </a:rPr>
              <a:t>two</a:t>
            </a:r>
            <a:r>
              <a:rPr lang="en-US" sz="1600" spc="6" dirty="0">
                <a:solidFill>
                  <a:srgbClr val="9BC850"/>
                </a:solidFill>
                <a:latin typeface="Arial"/>
                <a:cs typeface="Arial"/>
              </a:rPr>
              <a:t> types of</a:t>
            </a:r>
            <a:r>
              <a:rPr sz="1600" spc="6" dirty="0">
                <a:latin typeface="Arial"/>
                <a:cs typeface="Arial"/>
              </a:rPr>
              <a:t> operations are</a:t>
            </a:r>
            <a:r>
              <a:rPr lang="en-US" sz="1600" spc="6" dirty="0">
                <a:latin typeface="Arial"/>
                <a:cs typeface="Arial"/>
              </a:rPr>
              <a:t> permitted on an RDD</a:t>
            </a:r>
          </a:p>
          <a:p>
            <a:endParaRPr sz="1600" dirty="0">
              <a:latin typeface="Arial"/>
              <a:cs typeface="Arial"/>
            </a:endParaRPr>
          </a:p>
        </p:txBody>
      </p:sp>
      <p:sp>
        <p:nvSpPr>
          <p:cNvPr id="11" name="text 1"/>
          <p:cNvSpPr txBox="1"/>
          <p:nvPr/>
        </p:nvSpPr>
        <p:spPr>
          <a:xfrm>
            <a:off x="3485696" y="6057322"/>
            <a:ext cx="2966197" cy="246221"/>
          </a:xfrm>
          <a:prstGeom prst="rect">
            <a:avLst/>
          </a:prstGeom>
        </p:spPr>
        <p:txBody>
          <a:bodyPr vert="horz" wrap="none" lIns="0" tIns="0" rIns="0" bIns="0" rtlCol="0">
            <a:spAutoFit/>
          </a:bodyPr>
          <a:lstStyle/>
          <a:p>
            <a:r>
              <a:rPr sz="1600" spc="6" dirty="0">
                <a:solidFill>
                  <a:srgbClr val="FF2600"/>
                </a:solidFill>
                <a:latin typeface="Arial"/>
                <a:cs typeface="Arial"/>
              </a:rPr>
              <a:t>Action: </a:t>
            </a:r>
            <a:r>
              <a:rPr sz="1600" spc="6" dirty="0">
                <a:latin typeface="Arial"/>
                <a:cs typeface="Arial"/>
              </a:rPr>
              <a:t>Read data from an RDD </a:t>
            </a:r>
            <a:endParaRPr sz="1600" dirty="0">
              <a:latin typeface="Arial"/>
              <a:cs typeface="Arial"/>
            </a:endParaRPr>
          </a:p>
        </p:txBody>
      </p:sp>
      <p:sp>
        <p:nvSpPr>
          <p:cNvPr id="12" name="text 1"/>
          <p:cNvSpPr txBox="1"/>
          <p:nvPr/>
        </p:nvSpPr>
        <p:spPr>
          <a:xfrm>
            <a:off x="3485696" y="5687990"/>
            <a:ext cx="5429704" cy="246221"/>
          </a:xfrm>
          <a:prstGeom prst="rect">
            <a:avLst/>
          </a:prstGeom>
        </p:spPr>
        <p:txBody>
          <a:bodyPr vert="horz" wrap="square" lIns="0" tIns="0" rIns="0" bIns="0" rtlCol="0">
            <a:spAutoFit/>
          </a:bodyPr>
          <a:lstStyle/>
          <a:p>
            <a:r>
              <a:rPr sz="1600" spc="6" dirty="0">
                <a:solidFill>
                  <a:srgbClr val="FF2600"/>
                </a:solidFill>
                <a:latin typeface="Arial"/>
                <a:cs typeface="Arial"/>
              </a:rPr>
              <a:t>Transformation: </a:t>
            </a:r>
            <a:r>
              <a:rPr sz="1600" spc="6" dirty="0">
                <a:latin typeface="Arial"/>
                <a:cs typeface="Arial"/>
              </a:rPr>
              <a:t>Transform the</a:t>
            </a:r>
            <a:r>
              <a:rPr lang="en-US" sz="1600" spc="6" dirty="0">
                <a:latin typeface="Arial"/>
                <a:cs typeface="Arial"/>
              </a:rPr>
              <a:t> </a:t>
            </a:r>
            <a:r>
              <a:rPr sz="1600" spc="6" dirty="0">
                <a:latin typeface="Arial"/>
                <a:cs typeface="Arial"/>
              </a:rPr>
              <a:t>RDD to create another RDD</a:t>
            </a:r>
            <a:endParaRPr sz="1600" dirty="0">
              <a:latin typeface="Arial"/>
              <a:cs typeface="Arial"/>
            </a:endParaRPr>
          </a:p>
        </p:txBody>
      </p:sp>
    </p:spTree>
    <p:extLst>
      <p:ext uri="{BB962C8B-B14F-4D97-AF65-F5344CB8AC3E}">
        <p14:creationId xmlns:p14="http://schemas.microsoft.com/office/powerpoint/2010/main" val="2469019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object 50"/>
          <p:cNvSpPr/>
          <p:nvPr/>
        </p:nvSpPr>
        <p:spPr>
          <a:xfrm>
            <a:off x="0" y="0"/>
            <a:ext cx="9144000" cy="6858000"/>
          </a:xfrm>
          <a:custGeom>
            <a:avLst/>
            <a:gdLst/>
            <a:ahLst/>
            <a:cxnLst/>
            <a:rect l="l" t="t" r="r" b="b"/>
            <a:pathLst>
              <a:path w="16256000" h="9144000">
                <a:moveTo>
                  <a:pt x="0" y="9144000"/>
                </a:moveTo>
                <a:lnTo>
                  <a:pt x="0" y="0"/>
                </a:lnTo>
                <a:lnTo>
                  <a:pt x="16256000" y="0"/>
                </a:lnTo>
                <a:lnTo>
                  <a:pt x="16256000" y="9144000"/>
                </a:lnTo>
                <a:lnTo>
                  <a:pt x="0" y="9144000"/>
                </a:lnTo>
                <a:close/>
              </a:path>
            </a:pathLst>
          </a:custGeom>
          <a:solidFill>
            <a:srgbClr val="FFFFFF"/>
          </a:solidFill>
        </p:spPr>
        <p:txBody>
          <a:bodyPr wrap="square" lIns="0" tIns="0" rIns="0" bIns="0" rtlCol="0">
            <a:noAutofit/>
          </a:bodyPr>
          <a:lstStyle/>
          <a:p>
            <a:endParaRPr/>
          </a:p>
        </p:txBody>
      </p:sp>
      <p:pic>
        <p:nvPicPr>
          <p:cNvPr id="761"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762"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1381" y="417178"/>
            <a:ext cx="14288" cy="6009476"/>
          </a:xfrm>
          <a:prstGeom prst="rect">
            <a:avLst/>
          </a:prstGeom>
        </p:spPr>
      </p:pic>
      <p:pic>
        <p:nvPicPr>
          <p:cNvPr id="763"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22088" y="857252"/>
            <a:ext cx="1871663" cy="2466975"/>
          </a:xfrm>
          <a:prstGeom prst="rect">
            <a:avLst/>
          </a:prstGeom>
        </p:spPr>
      </p:pic>
      <p:sp>
        <p:nvSpPr>
          <p:cNvPr id="2" name="text 1"/>
          <p:cNvSpPr txBox="1"/>
          <p:nvPr/>
        </p:nvSpPr>
        <p:spPr>
          <a:xfrm>
            <a:off x="4914900" y="3922395"/>
            <a:ext cx="2598917" cy="523220"/>
          </a:xfrm>
          <a:prstGeom prst="rect">
            <a:avLst/>
          </a:prstGeom>
        </p:spPr>
        <p:txBody>
          <a:bodyPr vert="horz" wrap="none" lIns="0" tIns="0" rIns="0" bIns="0" rtlCol="0">
            <a:spAutoFit/>
          </a:bodyPr>
          <a:lstStyle/>
          <a:p>
            <a:r>
              <a:rPr sz="3400" spc="6" dirty="0">
                <a:latin typeface="Arial"/>
                <a:cs typeface="Arial"/>
              </a:rPr>
              <a:t>RDDs can be</a:t>
            </a:r>
            <a:endParaRPr sz="3400">
              <a:latin typeface="Arial"/>
              <a:cs typeface="Arial"/>
            </a:endParaRPr>
          </a:p>
        </p:txBody>
      </p:sp>
      <p:sp>
        <p:nvSpPr>
          <p:cNvPr id="3" name="text 1"/>
          <p:cNvSpPr txBox="1"/>
          <p:nvPr/>
        </p:nvSpPr>
        <p:spPr>
          <a:xfrm>
            <a:off x="4107663" y="4541520"/>
            <a:ext cx="4063741" cy="523220"/>
          </a:xfrm>
          <a:prstGeom prst="rect">
            <a:avLst/>
          </a:prstGeom>
        </p:spPr>
        <p:txBody>
          <a:bodyPr vert="horz" wrap="none" lIns="0" tIns="0" rIns="0" bIns="0" rtlCol="0">
            <a:spAutoFit/>
          </a:bodyPr>
          <a:lstStyle/>
          <a:p>
            <a:r>
              <a:rPr sz="3400" spc="6" dirty="0">
                <a:latin typeface="Arial"/>
                <a:cs typeface="Arial"/>
              </a:rPr>
              <a:t>reconstructed even if</a:t>
            </a:r>
            <a:endParaRPr sz="3400">
              <a:latin typeface="Arial"/>
              <a:cs typeface="Arial"/>
            </a:endParaRPr>
          </a:p>
        </p:txBody>
      </p:sp>
      <p:sp>
        <p:nvSpPr>
          <p:cNvPr id="4" name="text 1"/>
          <p:cNvSpPr txBox="1"/>
          <p:nvPr/>
        </p:nvSpPr>
        <p:spPr>
          <a:xfrm>
            <a:off x="4307688" y="5160645"/>
            <a:ext cx="3649397" cy="523220"/>
          </a:xfrm>
          <a:prstGeom prst="rect">
            <a:avLst/>
          </a:prstGeom>
        </p:spPr>
        <p:txBody>
          <a:bodyPr vert="horz" wrap="none" lIns="0" tIns="0" rIns="0" bIns="0" rtlCol="0">
            <a:spAutoFit/>
          </a:bodyPr>
          <a:lstStyle/>
          <a:p>
            <a:r>
              <a:rPr sz="3400" spc="6" dirty="0">
                <a:latin typeface="Arial"/>
                <a:cs typeface="Arial"/>
              </a:rPr>
              <a:t>the node it lives on</a:t>
            </a:r>
            <a:endParaRPr sz="3400">
              <a:latin typeface="Arial"/>
              <a:cs typeface="Arial"/>
            </a:endParaRPr>
          </a:p>
        </p:txBody>
      </p:sp>
      <p:sp>
        <p:nvSpPr>
          <p:cNvPr id="5" name="text 1"/>
          <p:cNvSpPr txBox="1"/>
          <p:nvPr/>
        </p:nvSpPr>
        <p:spPr>
          <a:xfrm>
            <a:off x="5429257" y="5779770"/>
            <a:ext cx="1531445" cy="523220"/>
          </a:xfrm>
          <a:prstGeom prst="rect">
            <a:avLst/>
          </a:prstGeom>
        </p:spPr>
        <p:txBody>
          <a:bodyPr vert="horz" wrap="none" lIns="0" tIns="0" rIns="0" bIns="0" rtlCol="0">
            <a:spAutoFit/>
          </a:bodyPr>
          <a:lstStyle/>
          <a:p>
            <a:r>
              <a:rPr sz="3400" spc="6" dirty="0">
                <a:latin typeface="Arial"/>
                <a:cs typeface="Arial"/>
              </a:rPr>
              <a:t>crashes</a:t>
            </a:r>
            <a:endParaRPr sz="3400">
              <a:latin typeface="Arial"/>
              <a:cs typeface="Arial"/>
            </a:endParaRPr>
          </a:p>
        </p:txBody>
      </p:sp>
      <p:pic>
        <p:nvPicPr>
          <p:cNvPr id="764"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1494" y="1831348"/>
            <a:ext cx="2502078" cy="3333749"/>
          </a:xfrm>
          <a:prstGeom prst="rect">
            <a:avLst/>
          </a:prstGeom>
        </p:spPr>
      </p:pic>
      <p:sp>
        <p:nvSpPr>
          <p:cNvPr id="6" name="text 1"/>
          <p:cNvSpPr txBox="1"/>
          <p:nvPr/>
        </p:nvSpPr>
        <p:spPr>
          <a:xfrm>
            <a:off x="978694" y="3242317"/>
            <a:ext cx="1632370" cy="507831"/>
          </a:xfrm>
          <a:prstGeom prst="rect">
            <a:avLst/>
          </a:prstGeom>
        </p:spPr>
        <p:txBody>
          <a:bodyPr vert="horz" wrap="none" lIns="0" tIns="0" rIns="0" bIns="0" rtlCol="0">
            <a:spAutoFit/>
          </a:bodyPr>
          <a:lstStyle/>
          <a:p>
            <a:r>
              <a:rPr sz="3300" spc="6" dirty="0">
                <a:solidFill>
                  <a:srgbClr val="FFFFFF"/>
                </a:solidFill>
                <a:latin typeface="Arial"/>
                <a:cs typeface="Arial"/>
              </a:rPr>
              <a:t>Resilient</a:t>
            </a:r>
            <a:endParaRPr sz="3300">
              <a:latin typeface="Arial"/>
              <a:cs typeface="Arial"/>
            </a:endParaRPr>
          </a:p>
        </p:txBody>
      </p:sp>
    </p:spTree>
    <p:extLst>
      <p:ext uri="{BB962C8B-B14F-4D97-AF65-F5344CB8AC3E}">
        <p14:creationId xmlns:p14="http://schemas.microsoft.com/office/powerpoint/2010/main" val="1619883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object 52"/>
          <p:cNvSpPr/>
          <p:nvPr/>
        </p:nvSpPr>
        <p:spPr>
          <a:xfrm>
            <a:off x="0" y="0"/>
            <a:ext cx="9144000" cy="6858000"/>
          </a:xfrm>
          <a:custGeom>
            <a:avLst/>
            <a:gdLst/>
            <a:ahLst/>
            <a:cxnLst/>
            <a:rect l="l" t="t" r="r" b="b"/>
            <a:pathLst>
              <a:path w="16256000" h="9144000">
                <a:moveTo>
                  <a:pt x="0" y="9144000"/>
                </a:moveTo>
                <a:lnTo>
                  <a:pt x="0" y="0"/>
                </a:lnTo>
                <a:lnTo>
                  <a:pt x="16256000" y="0"/>
                </a:lnTo>
                <a:lnTo>
                  <a:pt x="16256000" y="9144000"/>
                </a:lnTo>
                <a:lnTo>
                  <a:pt x="0" y="9144000"/>
                </a:lnTo>
                <a:close/>
              </a:path>
            </a:pathLst>
          </a:custGeom>
          <a:solidFill>
            <a:srgbClr val="FFFFFF"/>
          </a:solidFill>
        </p:spPr>
        <p:txBody>
          <a:bodyPr wrap="square" lIns="0" tIns="0" rIns="0" bIns="0" rtlCol="0">
            <a:noAutofit/>
          </a:bodyPr>
          <a:lstStyle/>
          <a:p>
            <a:endParaRPr/>
          </a:p>
        </p:txBody>
      </p:sp>
      <p:pic>
        <p:nvPicPr>
          <p:cNvPr id="768"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ext 1"/>
          <p:cNvSpPr txBox="1"/>
          <p:nvPr/>
        </p:nvSpPr>
        <p:spPr>
          <a:xfrm>
            <a:off x="2978951" y="510548"/>
            <a:ext cx="3301225" cy="461665"/>
          </a:xfrm>
          <a:prstGeom prst="rect">
            <a:avLst/>
          </a:prstGeom>
        </p:spPr>
        <p:txBody>
          <a:bodyPr vert="horz" wrap="none" lIns="0" tIns="0" rIns="0" bIns="0" rtlCol="0">
            <a:spAutoFit/>
          </a:bodyPr>
          <a:lstStyle/>
          <a:p>
            <a:r>
              <a:rPr sz="3000" spc="6" dirty="0">
                <a:solidFill>
                  <a:srgbClr val="404040"/>
                </a:solidFill>
                <a:latin typeface="Arial"/>
                <a:cs typeface="Arial"/>
              </a:rPr>
              <a:t>RDDs Are Resilient</a:t>
            </a:r>
            <a:endParaRPr sz="3000">
              <a:latin typeface="Arial"/>
              <a:cs typeface="Arial"/>
            </a:endParaRPr>
          </a:p>
        </p:txBody>
      </p:sp>
      <p:pic>
        <p:nvPicPr>
          <p:cNvPr id="769"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7370" y="1362077"/>
            <a:ext cx="2035969" cy="2676525"/>
          </a:xfrm>
          <a:prstGeom prst="rect">
            <a:avLst/>
          </a:prstGeom>
        </p:spPr>
      </p:pic>
      <p:pic>
        <p:nvPicPr>
          <p:cNvPr id="770"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07969" y="1304925"/>
            <a:ext cx="2000250" cy="2705100"/>
          </a:xfrm>
          <a:prstGeom prst="rect">
            <a:avLst/>
          </a:prstGeom>
        </p:spPr>
      </p:pic>
      <p:sp>
        <p:nvSpPr>
          <p:cNvPr id="3" name="text 1"/>
          <p:cNvSpPr txBox="1"/>
          <p:nvPr/>
        </p:nvSpPr>
        <p:spPr>
          <a:xfrm>
            <a:off x="950119" y="3552901"/>
            <a:ext cx="2757550" cy="538609"/>
          </a:xfrm>
          <a:prstGeom prst="rect">
            <a:avLst/>
          </a:prstGeom>
        </p:spPr>
        <p:txBody>
          <a:bodyPr vert="horz" wrap="none" lIns="0" tIns="0" rIns="0" bIns="0" rtlCol="0">
            <a:spAutoFit/>
          </a:bodyPr>
          <a:lstStyle/>
          <a:p>
            <a:r>
              <a:rPr sz="3500" spc="6" dirty="0">
                <a:solidFill>
                  <a:srgbClr val="0A7E99"/>
                </a:solidFill>
                <a:latin typeface="Arial"/>
                <a:cs typeface="Arial"/>
              </a:rPr>
              <a:t>Reading a ﬁle</a:t>
            </a:r>
            <a:endParaRPr sz="3500">
              <a:latin typeface="Arial"/>
              <a:cs typeface="Arial"/>
            </a:endParaRPr>
          </a:p>
        </p:txBody>
      </p:sp>
      <p:sp>
        <p:nvSpPr>
          <p:cNvPr id="4" name="text 1"/>
          <p:cNvSpPr txBox="1"/>
          <p:nvPr/>
        </p:nvSpPr>
        <p:spPr>
          <a:xfrm>
            <a:off x="5829300" y="3265940"/>
            <a:ext cx="2487797" cy="507831"/>
          </a:xfrm>
          <a:prstGeom prst="rect">
            <a:avLst/>
          </a:prstGeom>
        </p:spPr>
        <p:txBody>
          <a:bodyPr vert="horz" wrap="none" lIns="0" tIns="0" rIns="0" bIns="0" rtlCol="0">
            <a:spAutoFit/>
          </a:bodyPr>
          <a:lstStyle/>
          <a:p>
            <a:r>
              <a:rPr sz="3300" spc="6" dirty="0">
                <a:solidFill>
                  <a:srgbClr val="0A7E99"/>
                </a:solidFill>
                <a:latin typeface="Arial"/>
                <a:cs typeface="Arial"/>
              </a:rPr>
              <a:t>Transforming</a:t>
            </a:r>
            <a:endParaRPr sz="3300">
              <a:latin typeface="Arial"/>
              <a:cs typeface="Arial"/>
            </a:endParaRPr>
          </a:p>
        </p:txBody>
      </p:sp>
      <p:sp>
        <p:nvSpPr>
          <p:cNvPr id="5" name="text 1"/>
          <p:cNvSpPr txBox="1"/>
          <p:nvPr/>
        </p:nvSpPr>
        <p:spPr>
          <a:xfrm>
            <a:off x="5857875" y="3875540"/>
            <a:ext cx="2480294" cy="507831"/>
          </a:xfrm>
          <a:prstGeom prst="rect">
            <a:avLst/>
          </a:prstGeom>
        </p:spPr>
        <p:txBody>
          <a:bodyPr vert="horz" wrap="none" lIns="0" tIns="0" rIns="0" bIns="0" rtlCol="0">
            <a:spAutoFit/>
          </a:bodyPr>
          <a:lstStyle/>
          <a:p>
            <a:r>
              <a:rPr sz="3300" spc="6" dirty="0">
                <a:solidFill>
                  <a:srgbClr val="0A7E99"/>
                </a:solidFill>
                <a:latin typeface="Arial"/>
                <a:cs typeface="Arial"/>
              </a:rPr>
              <a:t>another RDD</a:t>
            </a:r>
            <a:endParaRPr sz="3300">
              <a:latin typeface="Arial"/>
              <a:cs typeface="Arial"/>
            </a:endParaRPr>
          </a:p>
        </p:txBody>
      </p:sp>
      <p:sp>
        <p:nvSpPr>
          <p:cNvPr id="6" name="text 1"/>
          <p:cNvSpPr txBox="1"/>
          <p:nvPr/>
        </p:nvSpPr>
        <p:spPr>
          <a:xfrm>
            <a:off x="2028832" y="5061515"/>
            <a:ext cx="5217903" cy="1200329"/>
          </a:xfrm>
          <a:prstGeom prst="rect">
            <a:avLst/>
          </a:prstGeom>
        </p:spPr>
        <p:txBody>
          <a:bodyPr vert="horz" wrap="none" lIns="0" tIns="0" rIns="0" bIns="0" rtlCol="0">
            <a:spAutoFit/>
          </a:bodyPr>
          <a:lstStyle/>
          <a:p>
            <a:r>
              <a:rPr sz="3900" spc="6" dirty="0">
                <a:solidFill>
                  <a:srgbClr val="4D4D4D"/>
                </a:solidFill>
                <a:latin typeface="Arial"/>
                <a:cs typeface="Arial"/>
              </a:rPr>
              <a:t>Every RDD keeps track</a:t>
            </a:r>
            <a:endParaRPr sz="3900">
              <a:latin typeface="Arial"/>
              <a:cs typeface="Arial"/>
            </a:endParaRPr>
          </a:p>
          <a:p>
            <a:pPr marL="96012"/>
            <a:r>
              <a:rPr sz="3900" spc="6" dirty="0">
                <a:solidFill>
                  <a:srgbClr val="4D4D4D"/>
                </a:solidFill>
                <a:latin typeface="Arial"/>
                <a:cs typeface="Arial"/>
              </a:rPr>
              <a:t>of </a:t>
            </a:r>
            <a:r>
              <a:rPr sz="3900" spc="6" dirty="0">
                <a:solidFill>
                  <a:srgbClr val="FF2600"/>
                </a:solidFill>
                <a:latin typeface="Arial"/>
                <a:cs typeface="Arial"/>
              </a:rPr>
              <a:t>where</a:t>
            </a:r>
            <a:r>
              <a:rPr sz="3900" spc="6" dirty="0">
                <a:solidFill>
                  <a:srgbClr val="4D4D4D"/>
                </a:solidFill>
                <a:latin typeface="Arial"/>
                <a:cs typeface="Arial"/>
              </a:rPr>
              <a:t> it came from</a:t>
            </a:r>
            <a:endParaRPr sz="3900">
              <a:latin typeface="Arial"/>
              <a:cs typeface="Arial"/>
            </a:endParaRPr>
          </a:p>
        </p:txBody>
      </p:sp>
    </p:spTree>
    <p:extLst>
      <p:ext uri="{BB962C8B-B14F-4D97-AF65-F5344CB8AC3E}">
        <p14:creationId xmlns:p14="http://schemas.microsoft.com/office/powerpoint/2010/main" val="1627873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object 53"/>
          <p:cNvSpPr/>
          <p:nvPr/>
        </p:nvSpPr>
        <p:spPr>
          <a:xfrm>
            <a:off x="0" y="0"/>
            <a:ext cx="9144000" cy="6858000"/>
          </a:xfrm>
          <a:custGeom>
            <a:avLst/>
            <a:gdLst/>
            <a:ahLst/>
            <a:cxnLst/>
            <a:rect l="l" t="t" r="r" b="b"/>
            <a:pathLst>
              <a:path w="16256000" h="9144000">
                <a:moveTo>
                  <a:pt x="0" y="9144000"/>
                </a:moveTo>
                <a:lnTo>
                  <a:pt x="0" y="0"/>
                </a:lnTo>
                <a:lnTo>
                  <a:pt x="16256000" y="0"/>
                </a:lnTo>
                <a:lnTo>
                  <a:pt x="16256000" y="9144000"/>
                </a:lnTo>
                <a:lnTo>
                  <a:pt x="0" y="9144000"/>
                </a:lnTo>
                <a:close/>
              </a:path>
            </a:pathLst>
          </a:custGeom>
          <a:solidFill>
            <a:srgbClr val="FFFFFF"/>
          </a:solidFill>
        </p:spPr>
        <p:txBody>
          <a:bodyPr wrap="square" lIns="0" tIns="0" rIns="0" bIns="0" rtlCol="0">
            <a:noAutofit/>
          </a:bodyPr>
          <a:lstStyle/>
          <a:p>
            <a:endParaRPr/>
          </a:p>
        </p:txBody>
      </p:sp>
      <p:pic>
        <p:nvPicPr>
          <p:cNvPr id="771"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ext 1"/>
          <p:cNvSpPr txBox="1"/>
          <p:nvPr/>
        </p:nvSpPr>
        <p:spPr>
          <a:xfrm>
            <a:off x="2978951" y="510548"/>
            <a:ext cx="3301225" cy="461665"/>
          </a:xfrm>
          <a:prstGeom prst="rect">
            <a:avLst/>
          </a:prstGeom>
        </p:spPr>
        <p:txBody>
          <a:bodyPr vert="horz" wrap="none" lIns="0" tIns="0" rIns="0" bIns="0" rtlCol="0">
            <a:spAutoFit/>
          </a:bodyPr>
          <a:lstStyle/>
          <a:p>
            <a:r>
              <a:rPr sz="3000" spc="6" dirty="0">
                <a:solidFill>
                  <a:srgbClr val="404040"/>
                </a:solidFill>
                <a:latin typeface="Arial"/>
                <a:cs typeface="Arial"/>
              </a:rPr>
              <a:t>RDDs Are Resilient</a:t>
            </a:r>
            <a:endParaRPr sz="3000">
              <a:latin typeface="Arial"/>
              <a:cs typeface="Arial"/>
            </a:endParaRPr>
          </a:p>
        </p:txBody>
      </p:sp>
      <p:pic>
        <p:nvPicPr>
          <p:cNvPr id="772"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7370" y="1362077"/>
            <a:ext cx="2035969" cy="2676525"/>
          </a:xfrm>
          <a:prstGeom prst="rect">
            <a:avLst/>
          </a:prstGeom>
        </p:spPr>
      </p:pic>
      <p:sp>
        <p:nvSpPr>
          <p:cNvPr id="3" name="text 1"/>
          <p:cNvSpPr txBox="1"/>
          <p:nvPr/>
        </p:nvSpPr>
        <p:spPr>
          <a:xfrm>
            <a:off x="2021682" y="5197076"/>
            <a:ext cx="4981172" cy="461665"/>
          </a:xfrm>
          <a:prstGeom prst="rect">
            <a:avLst/>
          </a:prstGeom>
        </p:spPr>
        <p:txBody>
          <a:bodyPr vert="horz" wrap="none" lIns="0" tIns="0" rIns="0" bIns="0" rtlCol="0">
            <a:spAutoFit/>
          </a:bodyPr>
          <a:lstStyle/>
          <a:p>
            <a:r>
              <a:rPr sz="3000" spc="6" dirty="0">
                <a:solidFill>
                  <a:srgbClr val="4D4D4D"/>
                </a:solidFill>
                <a:latin typeface="Arial"/>
                <a:cs typeface="Arial"/>
              </a:rPr>
              <a:t>It tracks </a:t>
            </a:r>
            <a:r>
              <a:rPr sz="3000" spc="6" dirty="0">
                <a:solidFill>
                  <a:srgbClr val="FF2600"/>
                </a:solidFill>
                <a:latin typeface="Arial"/>
                <a:cs typeface="Arial"/>
              </a:rPr>
              <a:t>every</a:t>
            </a:r>
            <a:r>
              <a:rPr sz="3000" spc="6" dirty="0">
                <a:solidFill>
                  <a:srgbClr val="4D4D4D"/>
                </a:solidFill>
                <a:latin typeface="Arial"/>
                <a:cs typeface="Arial"/>
              </a:rPr>
              <a:t> transformation</a:t>
            </a:r>
            <a:endParaRPr sz="3000">
              <a:latin typeface="Arial"/>
              <a:cs typeface="Arial"/>
            </a:endParaRPr>
          </a:p>
        </p:txBody>
      </p:sp>
      <p:sp>
        <p:nvSpPr>
          <p:cNvPr id="4" name="text 1"/>
          <p:cNvSpPr txBox="1"/>
          <p:nvPr/>
        </p:nvSpPr>
        <p:spPr>
          <a:xfrm>
            <a:off x="2064544" y="5749526"/>
            <a:ext cx="4933145" cy="461665"/>
          </a:xfrm>
          <a:prstGeom prst="rect">
            <a:avLst/>
          </a:prstGeom>
        </p:spPr>
        <p:txBody>
          <a:bodyPr vert="horz" wrap="none" lIns="0" tIns="0" rIns="0" bIns="0" rtlCol="0">
            <a:spAutoFit/>
          </a:bodyPr>
          <a:lstStyle/>
          <a:p>
            <a:r>
              <a:rPr sz="3000" spc="6" dirty="0">
                <a:solidFill>
                  <a:srgbClr val="4D4D4D"/>
                </a:solidFill>
                <a:latin typeface="Arial"/>
                <a:cs typeface="Arial"/>
              </a:rPr>
              <a:t>which led to the current RDD</a:t>
            </a:r>
            <a:endParaRPr sz="3000">
              <a:latin typeface="Arial"/>
              <a:cs typeface="Arial"/>
            </a:endParaRPr>
          </a:p>
        </p:txBody>
      </p:sp>
      <p:pic>
        <p:nvPicPr>
          <p:cNvPr id="773"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43688" y="1362077"/>
            <a:ext cx="2114550" cy="2790825"/>
          </a:xfrm>
          <a:prstGeom prst="rect">
            <a:avLst/>
          </a:prstGeom>
        </p:spPr>
      </p:pic>
      <p:pic>
        <p:nvPicPr>
          <p:cNvPr id="774"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5744" y="3048002"/>
            <a:ext cx="2414588" cy="3171825"/>
          </a:xfrm>
          <a:prstGeom prst="rect">
            <a:avLst/>
          </a:prstGeom>
        </p:spPr>
      </p:pic>
      <p:pic>
        <p:nvPicPr>
          <p:cNvPr id="775" name="Imag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07969" y="1304925"/>
            <a:ext cx="2007394" cy="2705100"/>
          </a:xfrm>
          <a:prstGeom prst="rect">
            <a:avLst/>
          </a:prstGeom>
        </p:spPr>
      </p:pic>
      <p:pic>
        <p:nvPicPr>
          <p:cNvPr id="776" name="Image"/>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57815" y="6267450"/>
            <a:ext cx="2028825" cy="590550"/>
          </a:xfrm>
          <a:prstGeom prst="rect">
            <a:avLst/>
          </a:prstGeom>
        </p:spPr>
      </p:pic>
      <p:pic>
        <p:nvPicPr>
          <p:cNvPr id="777" name="Image"/>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7215" y="6267450"/>
            <a:ext cx="2028825" cy="590550"/>
          </a:xfrm>
          <a:prstGeom prst="rect">
            <a:avLst/>
          </a:prstGeom>
        </p:spPr>
      </p:pic>
    </p:spTree>
    <p:extLst>
      <p:ext uri="{BB962C8B-B14F-4D97-AF65-F5344CB8AC3E}">
        <p14:creationId xmlns:p14="http://schemas.microsoft.com/office/powerpoint/2010/main" val="40996610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object 54"/>
          <p:cNvSpPr/>
          <p:nvPr/>
        </p:nvSpPr>
        <p:spPr>
          <a:xfrm>
            <a:off x="0" y="0"/>
            <a:ext cx="9144000" cy="6858000"/>
          </a:xfrm>
          <a:custGeom>
            <a:avLst/>
            <a:gdLst/>
            <a:ahLst/>
            <a:cxnLst/>
            <a:rect l="l" t="t" r="r" b="b"/>
            <a:pathLst>
              <a:path w="16256000" h="9144000">
                <a:moveTo>
                  <a:pt x="0" y="9144000"/>
                </a:moveTo>
                <a:lnTo>
                  <a:pt x="0" y="0"/>
                </a:lnTo>
                <a:lnTo>
                  <a:pt x="16256000" y="0"/>
                </a:lnTo>
                <a:lnTo>
                  <a:pt x="16256000" y="9144000"/>
                </a:lnTo>
                <a:lnTo>
                  <a:pt x="0" y="9144000"/>
                </a:lnTo>
                <a:close/>
              </a:path>
            </a:pathLst>
          </a:custGeom>
          <a:solidFill>
            <a:srgbClr val="FFFFFF"/>
          </a:solidFill>
        </p:spPr>
        <p:txBody>
          <a:bodyPr wrap="square" lIns="0" tIns="0" rIns="0" bIns="0" rtlCol="0">
            <a:noAutofit/>
          </a:bodyPr>
          <a:lstStyle/>
          <a:p>
            <a:endParaRPr/>
          </a:p>
        </p:txBody>
      </p:sp>
      <p:pic>
        <p:nvPicPr>
          <p:cNvPr id="778"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ext 1"/>
          <p:cNvSpPr txBox="1"/>
          <p:nvPr/>
        </p:nvSpPr>
        <p:spPr>
          <a:xfrm>
            <a:off x="2978951" y="510548"/>
            <a:ext cx="3301225" cy="461665"/>
          </a:xfrm>
          <a:prstGeom prst="rect">
            <a:avLst/>
          </a:prstGeom>
        </p:spPr>
        <p:txBody>
          <a:bodyPr vert="horz" wrap="none" lIns="0" tIns="0" rIns="0" bIns="0" rtlCol="0">
            <a:spAutoFit/>
          </a:bodyPr>
          <a:lstStyle/>
          <a:p>
            <a:r>
              <a:rPr sz="3000" spc="6" dirty="0">
                <a:solidFill>
                  <a:srgbClr val="404040"/>
                </a:solidFill>
                <a:latin typeface="Arial"/>
                <a:cs typeface="Arial"/>
              </a:rPr>
              <a:t>RDDs Are Resilient</a:t>
            </a:r>
            <a:endParaRPr sz="3000">
              <a:latin typeface="Arial"/>
              <a:cs typeface="Arial"/>
            </a:endParaRPr>
          </a:p>
        </p:txBody>
      </p:sp>
      <p:pic>
        <p:nvPicPr>
          <p:cNvPr id="779"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7370" y="1362077"/>
            <a:ext cx="2035969" cy="2676525"/>
          </a:xfrm>
          <a:prstGeom prst="rect">
            <a:avLst/>
          </a:prstGeom>
        </p:spPr>
      </p:pic>
      <p:pic>
        <p:nvPicPr>
          <p:cNvPr id="780"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43688" y="1362077"/>
            <a:ext cx="2114550" cy="2790825"/>
          </a:xfrm>
          <a:prstGeom prst="rect">
            <a:avLst/>
          </a:prstGeom>
        </p:spPr>
      </p:pic>
      <p:pic>
        <p:nvPicPr>
          <p:cNvPr id="781"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5744" y="3048002"/>
            <a:ext cx="2414588" cy="3171825"/>
          </a:xfrm>
          <a:prstGeom prst="rect">
            <a:avLst/>
          </a:prstGeom>
        </p:spPr>
      </p:pic>
      <p:pic>
        <p:nvPicPr>
          <p:cNvPr id="782" name="Imag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07969" y="1304925"/>
            <a:ext cx="2007394" cy="2705100"/>
          </a:xfrm>
          <a:prstGeom prst="rect">
            <a:avLst/>
          </a:prstGeom>
        </p:spPr>
      </p:pic>
      <p:pic>
        <p:nvPicPr>
          <p:cNvPr id="783" name="Image"/>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14965" y="3238502"/>
            <a:ext cx="2028825" cy="2676525"/>
          </a:xfrm>
          <a:prstGeom prst="rect">
            <a:avLst/>
          </a:prstGeom>
        </p:spPr>
      </p:pic>
      <p:pic>
        <p:nvPicPr>
          <p:cNvPr id="784" name="Image"/>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7215" y="3228977"/>
            <a:ext cx="2028825" cy="2676525"/>
          </a:xfrm>
          <a:prstGeom prst="rect">
            <a:avLst/>
          </a:prstGeom>
        </p:spPr>
      </p:pic>
      <p:sp>
        <p:nvSpPr>
          <p:cNvPr id="3" name="text 1"/>
          <p:cNvSpPr txBox="1"/>
          <p:nvPr/>
        </p:nvSpPr>
        <p:spPr>
          <a:xfrm>
            <a:off x="2971800" y="3560599"/>
            <a:ext cx="3155736" cy="1477328"/>
          </a:xfrm>
          <a:prstGeom prst="rect">
            <a:avLst/>
          </a:prstGeom>
        </p:spPr>
        <p:txBody>
          <a:bodyPr vert="horz" wrap="none" lIns="0" tIns="0" rIns="0" bIns="0" rtlCol="0">
            <a:spAutoFit/>
          </a:bodyPr>
          <a:lstStyle/>
          <a:p>
            <a:pPr marL="312039"/>
            <a:r>
              <a:rPr sz="3200" spc="6" dirty="0">
                <a:solidFill>
                  <a:srgbClr val="4D4D4D"/>
                </a:solidFill>
                <a:latin typeface="Arial"/>
                <a:cs typeface="Arial"/>
              </a:rPr>
              <a:t>However many</a:t>
            </a:r>
            <a:endParaRPr sz="3200">
              <a:latin typeface="Arial"/>
              <a:cs typeface="Arial"/>
            </a:endParaRPr>
          </a:p>
          <a:p>
            <a:r>
              <a:rPr sz="3200" spc="6" dirty="0">
                <a:solidFill>
                  <a:srgbClr val="4D4D4D"/>
                </a:solidFill>
                <a:latin typeface="Arial"/>
                <a:cs typeface="Arial"/>
              </a:rPr>
              <a:t>transformations it</a:t>
            </a:r>
            <a:endParaRPr sz="3200">
              <a:latin typeface="Arial"/>
              <a:cs typeface="Arial"/>
            </a:endParaRPr>
          </a:p>
          <a:p>
            <a:pPr marL="1296153"/>
            <a:r>
              <a:rPr sz="3200" spc="6" dirty="0">
                <a:solidFill>
                  <a:srgbClr val="4D4D4D"/>
                </a:solidFill>
                <a:latin typeface="Arial"/>
                <a:cs typeface="Arial"/>
              </a:rPr>
              <a:t>takes</a:t>
            </a:r>
            <a:endParaRPr sz="3200">
              <a:latin typeface="Arial"/>
              <a:cs typeface="Arial"/>
            </a:endParaRPr>
          </a:p>
        </p:txBody>
      </p:sp>
    </p:spTree>
    <p:extLst>
      <p:ext uri="{BB962C8B-B14F-4D97-AF65-F5344CB8AC3E}">
        <p14:creationId xmlns:p14="http://schemas.microsoft.com/office/powerpoint/2010/main" val="3615821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object 55"/>
          <p:cNvSpPr/>
          <p:nvPr/>
        </p:nvSpPr>
        <p:spPr>
          <a:xfrm>
            <a:off x="0" y="0"/>
            <a:ext cx="9144000" cy="6858000"/>
          </a:xfrm>
          <a:custGeom>
            <a:avLst/>
            <a:gdLst/>
            <a:ahLst/>
            <a:cxnLst/>
            <a:rect l="l" t="t" r="r" b="b"/>
            <a:pathLst>
              <a:path w="16256000" h="9144000">
                <a:moveTo>
                  <a:pt x="0" y="9144000"/>
                </a:moveTo>
                <a:lnTo>
                  <a:pt x="0" y="0"/>
                </a:lnTo>
                <a:lnTo>
                  <a:pt x="16256000" y="0"/>
                </a:lnTo>
                <a:lnTo>
                  <a:pt x="16256000" y="9144000"/>
                </a:lnTo>
                <a:lnTo>
                  <a:pt x="0" y="9144000"/>
                </a:lnTo>
                <a:close/>
              </a:path>
            </a:pathLst>
          </a:custGeom>
          <a:solidFill>
            <a:srgbClr val="FFFFFF"/>
          </a:solidFill>
        </p:spPr>
        <p:txBody>
          <a:bodyPr wrap="square" lIns="0" tIns="0" rIns="0" bIns="0" rtlCol="0">
            <a:noAutofit/>
          </a:bodyPr>
          <a:lstStyle/>
          <a:p>
            <a:endParaRPr/>
          </a:p>
        </p:txBody>
      </p:sp>
      <p:pic>
        <p:nvPicPr>
          <p:cNvPr id="785"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ext 1"/>
          <p:cNvSpPr txBox="1"/>
          <p:nvPr/>
        </p:nvSpPr>
        <p:spPr>
          <a:xfrm>
            <a:off x="2978951" y="510548"/>
            <a:ext cx="3301225" cy="461665"/>
          </a:xfrm>
          <a:prstGeom prst="rect">
            <a:avLst/>
          </a:prstGeom>
        </p:spPr>
        <p:txBody>
          <a:bodyPr vert="horz" wrap="none" lIns="0" tIns="0" rIns="0" bIns="0" rtlCol="0">
            <a:spAutoFit/>
          </a:bodyPr>
          <a:lstStyle/>
          <a:p>
            <a:r>
              <a:rPr sz="3000" spc="6" dirty="0">
                <a:solidFill>
                  <a:srgbClr val="404040"/>
                </a:solidFill>
                <a:latin typeface="Arial"/>
                <a:cs typeface="Arial"/>
              </a:rPr>
              <a:t>RDDs Are Resilient</a:t>
            </a:r>
            <a:endParaRPr sz="3000">
              <a:latin typeface="Arial"/>
              <a:cs typeface="Arial"/>
            </a:endParaRPr>
          </a:p>
        </p:txBody>
      </p:sp>
      <p:pic>
        <p:nvPicPr>
          <p:cNvPr id="786"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6557" y="1352552"/>
            <a:ext cx="1693069" cy="2219325"/>
          </a:xfrm>
          <a:prstGeom prst="rect">
            <a:avLst/>
          </a:prstGeom>
        </p:spPr>
      </p:pic>
      <p:pic>
        <p:nvPicPr>
          <p:cNvPr id="787"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07981" y="1304927"/>
            <a:ext cx="1600200" cy="2162175"/>
          </a:xfrm>
          <a:prstGeom prst="rect">
            <a:avLst/>
          </a:prstGeom>
        </p:spPr>
      </p:pic>
      <p:pic>
        <p:nvPicPr>
          <p:cNvPr id="788"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57864" y="2838450"/>
            <a:ext cx="1621631" cy="2133600"/>
          </a:xfrm>
          <a:prstGeom prst="rect">
            <a:avLst/>
          </a:prstGeom>
        </p:spPr>
      </p:pic>
      <p:pic>
        <p:nvPicPr>
          <p:cNvPr id="789" name="Imag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93088" y="1362075"/>
            <a:ext cx="1585913" cy="2095500"/>
          </a:xfrm>
          <a:prstGeom prst="rect">
            <a:avLst/>
          </a:prstGeom>
        </p:spPr>
      </p:pic>
      <p:pic>
        <p:nvPicPr>
          <p:cNvPr id="790" name="Image"/>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7212" y="2676526"/>
            <a:ext cx="1893094" cy="2486025"/>
          </a:xfrm>
          <a:prstGeom prst="rect">
            <a:avLst/>
          </a:prstGeom>
        </p:spPr>
      </p:pic>
      <p:pic>
        <p:nvPicPr>
          <p:cNvPr id="791" name="Image"/>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07244" y="2933700"/>
            <a:ext cx="1593056" cy="2095500"/>
          </a:xfrm>
          <a:prstGeom prst="rect">
            <a:avLst/>
          </a:prstGeom>
        </p:spPr>
      </p:pic>
      <p:sp>
        <p:nvSpPr>
          <p:cNvPr id="3" name="text 1"/>
          <p:cNvSpPr txBox="1"/>
          <p:nvPr/>
        </p:nvSpPr>
        <p:spPr>
          <a:xfrm>
            <a:off x="3114682" y="4414039"/>
            <a:ext cx="2988447" cy="784830"/>
          </a:xfrm>
          <a:prstGeom prst="rect">
            <a:avLst/>
          </a:prstGeom>
        </p:spPr>
        <p:txBody>
          <a:bodyPr vert="horz" wrap="none" lIns="0" tIns="0" rIns="0" bIns="0" rtlCol="0">
            <a:spAutoFit/>
          </a:bodyPr>
          <a:lstStyle/>
          <a:p>
            <a:r>
              <a:rPr sz="5100" spc="6" dirty="0">
                <a:latin typeface="Arial"/>
                <a:cs typeface="Arial"/>
              </a:rPr>
              <a:t>This is the</a:t>
            </a:r>
            <a:endParaRPr sz="5000">
              <a:latin typeface="Arial"/>
              <a:cs typeface="Arial"/>
            </a:endParaRPr>
          </a:p>
        </p:txBody>
      </p:sp>
      <p:sp>
        <p:nvSpPr>
          <p:cNvPr id="4" name="text 1"/>
          <p:cNvSpPr txBox="1"/>
          <p:nvPr/>
        </p:nvSpPr>
        <p:spPr>
          <a:xfrm>
            <a:off x="2557466" y="5337964"/>
            <a:ext cx="4182042" cy="784830"/>
          </a:xfrm>
          <a:prstGeom prst="rect">
            <a:avLst/>
          </a:prstGeom>
        </p:spPr>
        <p:txBody>
          <a:bodyPr vert="horz" wrap="none" lIns="0" tIns="0" rIns="0" bIns="0" rtlCol="0">
            <a:spAutoFit/>
          </a:bodyPr>
          <a:lstStyle/>
          <a:p>
            <a:r>
              <a:rPr sz="5100" spc="6" dirty="0">
                <a:latin typeface="Arial"/>
                <a:cs typeface="Arial"/>
              </a:rPr>
              <a:t>RDD’s</a:t>
            </a:r>
            <a:r>
              <a:rPr sz="5100" spc="6" dirty="0">
                <a:solidFill>
                  <a:srgbClr val="FF2600"/>
                </a:solidFill>
                <a:latin typeface="Arial"/>
                <a:cs typeface="Arial"/>
              </a:rPr>
              <a:t> lineage</a:t>
            </a:r>
            <a:endParaRPr sz="5000">
              <a:latin typeface="Arial"/>
              <a:cs typeface="Arial"/>
            </a:endParaRPr>
          </a:p>
        </p:txBody>
      </p:sp>
      <p:pic>
        <p:nvPicPr>
          <p:cNvPr id="792" name="Image"/>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35970" y="1033302"/>
            <a:ext cx="1095839" cy="4254041"/>
          </a:xfrm>
          <a:prstGeom prst="rect">
            <a:avLst/>
          </a:prstGeom>
        </p:spPr>
      </p:pic>
      <p:pic>
        <p:nvPicPr>
          <p:cNvPr id="793" name="Image"/>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507690" y="1025925"/>
            <a:ext cx="1095840" cy="4254040"/>
          </a:xfrm>
          <a:prstGeom prst="rect">
            <a:avLst/>
          </a:prstGeom>
        </p:spPr>
      </p:pic>
    </p:spTree>
    <p:extLst>
      <p:ext uri="{BB962C8B-B14F-4D97-AF65-F5344CB8AC3E}">
        <p14:creationId xmlns:p14="http://schemas.microsoft.com/office/powerpoint/2010/main" val="23402199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object 56"/>
          <p:cNvSpPr/>
          <p:nvPr/>
        </p:nvSpPr>
        <p:spPr>
          <a:xfrm>
            <a:off x="0" y="0"/>
            <a:ext cx="9144000" cy="6858000"/>
          </a:xfrm>
          <a:custGeom>
            <a:avLst/>
            <a:gdLst/>
            <a:ahLst/>
            <a:cxnLst/>
            <a:rect l="l" t="t" r="r" b="b"/>
            <a:pathLst>
              <a:path w="16256000" h="9144000">
                <a:moveTo>
                  <a:pt x="0" y="9144000"/>
                </a:moveTo>
                <a:lnTo>
                  <a:pt x="0" y="0"/>
                </a:lnTo>
                <a:lnTo>
                  <a:pt x="16256000" y="0"/>
                </a:lnTo>
                <a:lnTo>
                  <a:pt x="16256000" y="9144000"/>
                </a:lnTo>
                <a:lnTo>
                  <a:pt x="0" y="9144000"/>
                </a:lnTo>
                <a:close/>
              </a:path>
            </a:pathLst>
          </a:custGeom>
          <a:solidFill>
            <a:srgbClr val="FFFFFF"/>
          </a:solidFill>
        </p:spPr>
        <p:txBody>
          <a:bodyPr wrap="square" lIns="0" tIns="0" rIns="0" bIns="0" rtlCol="0">
            <a:noAutofit/>
          </a:bodyPr>
          <a:lstStyle/>
          <a:p>
            <a:endParaRPr/>
          </a:p>
        </p:txBody>
      </p:sp>
      <p:pic>
        <p:nvPicPr>
          <p:cNvPr id="794"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ext 1"/>
          <p:cNvSpPr txBox="1"/>
          <p:nvPr/>
        </p:nvSpPr>
        <p:spPr>
          <a:xfrm>
            <a:off x="2978951" y="510548"/>
            <a:ext cx="3301225" cy="461665"/>
          </a:xfrm>
          <a:prstGeom prst="rect">
            <a:avLst/>
          </a:prstGeom>
        </p:spPr>
        <p:txBody>
          <a:bodyPr vert="horz" wrap="none" lIns="0" tIns="0" rIns="0" bIns="0" rtlCol="0">
            <a:spAutoFit/>
          </a:bodyPr>
          <a:lstStyle/>
          <a:p>
            <a:r>
              <a:rPr sz="3000" spc="6" dirty="0">
                <a:solidFill>
                  <a:srgbClr val="404040"/>
                </a:solidFill>
                <a:latin typeface="Arial"/>
                <a:cs typeface="Arial"/>
              </a:rPr>
              <a:t>RDDs Are Resilient</a:t>
            </a:r>
            <a:endParaRPr sz="3000">
              <a:latin typeface="Arial"/>
              <a:cs typeface="Arial"/>
            </a:endParaRPr>
          </a:p>
        </p:txBody>
      </p:sp>
      <p:pic>
        <p:nvPicPr>
          <p:cNvPr id="795"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6557" y="1352552"/>
            <a:ext cx="1693069" cy="2219325"/>
          </a:xfrm>
          <a:prstGeom prst="rect">
            <a:avLst/>
          </a:prstGeom>
        </p:spPr>
      </p:pic>
      <p:pic>
        <p:nvPicPr>
          <p:cNvPr id="796"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07981" y="1304927"/>
            <a:ext cx="1600200" cy="2162175"/>
          </a:xfrm>
          <a:prstGeom prst="rect">
            <a:avLst/>
          </a:prstGeom>
        </p:spPr>
      </p:pic>
      <p:pic>
        <p:nvPicPr>
          <p:cNvPr id="797"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57864" y="2838450"/>
            <a:ext cx="1621631" cy="2133600"/>
          </a:xfrm>
          <a:prstGeom prst="rect">
            <a:avLst/>
          </a:prstGeom>
        </p:spPr>
      </p:pic>
      <p:pic>
        <p:nvPicPr>
          <p:cNvPr id="798" name="Imag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93088" y="1362075"/>
            <a:ext cx="1585913" cy="2095500"/>
          </a:xfrm>
          <a:prstGeom prst="rect">
            <a:avLst/>
          </a:prstGeom>
        </p:spPr>
      </p:pic>
      <p:pic>
        <p:nvPicPr>
          <p:cNvPr id="799" name="Image"/>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7212" y="2676526"/>
            <a:ext cx="1893094" cy="2486025"/>
          </a:xfrm>
          <a:prstGeom prst="rect">
            <a:avLst/>
          </a:prstGeom>
        </p:spPr>
      </p:pic>
      <p:pic>
        <p:nvPicPr>
          <p:cNvPr id="800" name="Image"/>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07244" y="2933700"/>
            <a:ext cx="1593056" cy="2095500"/>
          </a:xfrm>
          <a:prstGeom prst="rect">
            <a:avLst/>
          </a:prstGeom>
        </p:spPr>
      </p:pic>
      <p:sp>
        <p:nvSpPr>
          <p:cNvPr id="3" name="text 1"/>
          <p:cNvSpPr txBox="1"/>
          <p:nvPr/>
        </p:nvSpPr>
        <p:spPr>
          <a:xfrm>
            <a:off x="3300412" y="3460091"/>
            <a:ext cx="2464264" cy="569387"/>
          </a:xfrm>
          <a:prstGeom prst="rect">
            <a:avLst/>
          </a:prstGeom>
        </p:spPr>
        <p:txBody>
          <a:bodyPr vert="horz" wrap="none" lIns="0" tIns="0" rIns="0" bIns="0" rtlCol="0">
            <a:spAutoFit/>
          </a:bodyPr>
          <a:lstStyle/>
          <a:p>
            <a:r>
              <a:rPr sz="3700" spc="6" dirty="0">
                <a:solidFill>
                  <a:srgbClr val="4D4D4D"/>
                </a:solidFill>
                <a:latin typeface="Arial"/>
                <a:cs typeface="Arial"/>
              </a:rPr>
              <a:t>None of the</a:t>
            </a:r>
            <a:endParaRPr sz="3700">
              <a:latin typeface="Arial"/>
              <a:cs typeface="Arial"/>
            </a:endParaRPr>
          </a:p>
        </p:txBody>
      </p:sp>
      <p:sp>
        <p:nvSpPr>
          <p:cNvPr id="4" name="text 1"/>
          <p:cNvSpPr txBox="1"/>
          <p:nvPr/>
        </p:nvSpPr>
        <p:spPr>
          <a:xfrm>
            <a:off x="2871789" y="4145897"/>
            <a:ext cx="3286477" cy="569387"/>
          </a:xfrm>
          <a:prstGeom prst="rect">
            <a:avLst/>
          </a:prstGeom>
        </p:spPr>
        <p:txBody>
          <a:bodyPr vert="horz" wrap="none" lIns="0" tIns="0" rIns="0" bIns="0" rtlCol="0">
            <a:spAutoFit/>
          </a:bodyPr>
          <a:lstStyle/>
          <a:p>
            <a:r>
              <a:rPr sz="3700" spc="6" dirty="0">
                <a:solidFill>
                  <a:srgbClr val="4D4D4D"/>
                </a:solidFill>
                <a:latin typeface="Arial"/>
                <a:cs typeface="Arial"/>
              </a:rPr>
              <a:t>transformations</a:t>
            </a:r>
            <a:endParaRPr sz="3700">
              <a:latin typeface="Arial"/>
              <a:cs typeface="Arial"/>
            </a:endParaRPr>
          </a:p>
        </p:txBody>
      </p:sp>
      <p:sp>
        <p:nvSpPr>
          <p:cNvPr id="5" name="text 1"/>
          <p:cNvSpPr txBox="1"/>
          <p:nvPr/>
        </p:nvSpPr>
        <p:spPr>
          <a:xfrm>
            <a:off x="2657475" y="4831697"/>
            <a:ext cx="3687100" cy="569387"/>
          </a:xfrm>
          <a:prstGeom prst="rect">
            <a:avLst/>
          </a:prstGeom>
        </p:spPr>
        <p:txBody>
          <a:bodyPr vert="horz" wrap="none" lIns="0" tIns="0" rIns="0" bIns="0" rtlCol="0">
            <a:spAutoFit/>
          </a:bodyPr>
          <a:lstStyle/>
          <a:p>
            <a:r>
              <a:rPr sz="3700" spc="6" dirty="0">
                <a:solidFill>
                  <a:srgbClr val="4D4D4D"/>
                </a:solidFill>
                <a:latin typeface="Arial"/>
                <a:cs typeface="Arial"/>
              </a:rPr>
              <a:t>are </a:t>
            </a:r>
            <a:r>
              <a:rPr sz="3700" spc="6" dirty="0">
                <a:solidFill>
                  <a:srgbClr val="FF2600"/>
                </a:solidFill>
                <a:latin typeface="Arial"/>
                <a:cs typeface="Arial"/>
              </a:rPr>
              <a:t>applied</a:t>
            </a:r>
            <a:r>
              <a:rPr sz="3700" spc="6" dirty="0">
                <a:solidFill>
                  <a:srgbClr val="4D4D4D"/>
                </a:solidFill>
                <a:latin typeface="Arial"/>
                <a:cs typeface="Arial"/>
              </a:rPr>
              <a:t> till we</a:t>
            </a:r>
            <a:endParaRPr sz="3700">
              <a:latin typeface="Arial"/>
              <a:cs typeface="Arial"/>
            </a:endParaRPr>
          </a:p>
        </p:txBody>
      </p:sp>
      <p:sp>
        <p:nvSpPr>
          <p:cNvPr id="6" name="text 1"/>
          <p:cNvSpPr txBox="1"/>
          <p:nvPr/>
        </p:nvSpPr>
        <p:spPr>
          <a:xfrm>
            <a:off x="2678906" y="5517497"/>
            <a:ext cx="3814570" cy="569387"/>
          </a:xfrm>
          <a:prstGeom prst="rect">
            <a:avLst/>
          </a:prstGeom>
        </p:spPr>
        <p:txBody>
          <a:bodyPr vert="horz" wrap="none" lIns="0" tIns="0" rIns="0" bIns="0" rtlCol="0">
            <a:spAutoFit/>
          </a:bodyPr>
          <a:lstStyle/>
          <a:p>
            <a:r>
              <a:rPr sz="3700" spc="6" dirty="0">
                <a:solidFill>
                  <a:srgbClr val="FF2600"/>
                </a:solidFill>
                <a:latin typeface="Arial"/>
                <a:cs typeface="Arial"/>
              </a:rPr>
              <a:t>access</a:t>
            </a:r>
            <a:r>
              <a:rPr sz="3700" spc="6" dirty="0">
                <a:solidFill>
                  <a:srgbClr val="4D4D4D"/>
                </a:solidFill>
                <a:latin typeface="Arial"/>
                <a:cs typeface="Arial"/>
              </a:rPr>
              <a:t> the results</a:t>
            </a:r>
            <a:endParaRPr sz="3700">
              <a:latin typeface="Arial"/>
              <a:cs typeface="Arial"/>
            </a:endParaRPr>
          </a:p>
        </p:txBody>
      </p:sp>
    </p:spTree>
    <p:extLst>
      <p:ext uri="{BB962C8B-B14F-4D97-AF65-F5344CB8AC3E}">
        <p14:creationId xmlns:p14="http://schemas.microsoft.com/office/powerpoint/2010/main" val="41712579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object 57"/>
          <p:cNvSpPr/>
          <p:nvPr/>
        </p:nvSpPr>
        <p:spPr>
          <a:xfrm>
            <a:off x="0" y="0"/>
            <a:ext cx="9144000" cy="6858000"/>
          </a:xfrm>
          <a:custGeom>
            <a:avLst/>
            <a:gdLst/>
            <a:ahLst/>
            <a:cxnLst/>
            <a:rect l="l" t="t" r="r" b="b"/>
            <a:pathLst>
              <a:path w="16256000" h="9144000">
                <a:moveTo>
                  <a:pt x="0" y="9144000"/>
                </a:moveTo>
                <a:lnTo>
                  <a:pt x="0" y="0"/>
                </a:lnTo>
                <a:lnTo>
                  <a:pt x="16256000" y="0"/>
                </a:lnTo>
                <a:lnTo>
                  <a:pt x="16256000" y="9144000"/>
                </a:lnTo>
                <a:lnTo>
                  <a:pt x="0" y="9144000"/>
                </a:lnTo>
                <a:close/>
              </a:path>
            </a:pathLst>
          </a:custGeom>
          <a:solidFill>
            <a:srgbClr val="FFFFFF"/>
          </a:solidFill>
        </p:spPr>
        <p:txBody>
          <a:bodyPr wrap="square" lIns="0" tIns="0" rIns="0" bIns="0" rtlCol="0">
            <a:noAutofit/>
          </a:bodyPr>
          <a:lstStyle/>
          <a:p>
            <a:endParaRPr/>
          </a:p>
        </p:txBody>
      </p:sp>
      <p:pic>
        <p:nvPicPr>
          <p:cNvPr id="801"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802"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1381" y="417178"/>
            <a:ext cx="14288" cy="6009476"/>
          </a:xfrm>
          <a:prstGeom prst="rect">
            <a:avLst/>
          </a:prstGeom>
        </p:spPr>
      </p:pic>
      <p:sp>
        <p:nvSpPr>
          <p:cNvPr id="2" name="text 1"/>
          <p:cNvSpPr txBox="1"/>
          <p:nvPr/>
        </p:nvSpPr>
        <p:spPr>
          <a:xfrm>
            <a:off x="5514975" y="681991"/>
            <a:ext cx="1369542" cy="461665"/>
          </a:xfrm>
          <a:prstGeom prst="rect">
            <a:avLst/>
          </a:prstGeom>
        </p:spPr>
        <p:txBody>
          <a:bodyPr vert="horz" wrap="none" lIns="0" tIns="0" rIns="0" bIns="0" rtlCol="0">
            <a:spAutoFit/>
          </a:bodyPr>
          <a:lstStyle/>
          <a:p>
            <a:r>
              <a:rPr sz="3000" spc="6" dirty="0">
                <a:solidFill>
                  <a:srgbClr val="404040"/>
                </a:solidFill>
                <a:latin typeface="Arial"/>
                <a:cs typeface="Arial"/>
              </a:rPr>
              <a:t>Lineage</a:t>
            </a:r>
            <a:endParaRPr sz="3000">
              <a:latin typeface="Arial"/>
              <a:cs typeface="Arial"/>
            </a:endParaRPr>
          </a:p>
        </p:txBody>
      </p:sp>
      <p:pic>
        <p:nvPicPr>
          <p:cNvPr id="803"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1544" y="2181225"/>
            <a:ext cx="1885950" cy="2476500"/>
          </a:xfrm>
          <a:prstGeom prst="rect">
            <a:avLst/>
          </a:prstGeom>
        </p:spPr>
      </p:pic>
      <p:sp>
        <p:nvSpPr>
          <p:cNvPr id="3" name="text 1"/>
          <p:cNvSpPr txBox="1"/>
          <p:nvPr/>
        </p:nvSpPr>
        <p:spPr>
          <a:xfrm>
            <a:off x="3764757" y="2396491"/>
            <a:ext cx="4542718" cy="369332"/>
          </a:xfrm>
          <a:prstGeom prst="rect">
            <a:avLst/>
          </a:prstGeom>
        </p:spPr>
        <p:txBody>
          <a:bodyPr vert="horz" wrap="none" lIns="0" tIns="0" rIns="0" bIns="0" rtlCol="0">
            <a:spAutoFit/>
          </a:bodyPr>
          <a:lstStyle/>
          <a:p>
            <a:r>
              <a:rPr sz="2400" spc="6" dirty="0">
                <a:latin typeface="Arial"/>
                <a:cs typeface="Arial"/>
              </a:rPr>
              <a:t>Allows RDDs to be </a:t>
            </a:r>
            <a:r>
              <a:rPr sz="2400" spc="6" dirty="0">
                <a:solidFill>
                  <a:srgbClr val="FF2600"/>
                </a:solidFill>
                <a:latin typeface="Arial"/>
                <a:cs typeface="Arial"/>
              </a:rPr>
              <a:t>reconstructed</a:t>
            </a:r>
            <a:endParaRPr sz="2400" dirty="0">
              <a:latin typeface="Arial"/>
              <a:cs typeface="Arial"/>
            </a:endParaRPr>
          </a:p>
        </p:txBody>
      </p:sp>
      <p:sp>
        <p:nvSpPr>
          <p:cNvPr id="4" name="text 1"/>
          <p:cNvSpPr txBox="1"/>
          <p:nvPr/>
        </p:nvSpPr>
        <p:spPr>
          <a:xfrm>
            <a:off x="3764756" y="2834641"/>
            <a:ext cx="2512996" cy="369332"/>
          </a:xfrm>
          <a:prstGeom prst="rect">
            <a:avLst/>
          </a:prstGeom>
        </p:spPr>
        <p:txBody>
          <a:bodyPr vert="horz" wrap="none" lIns="0" tIns="0" rIns="0" bIns="0" rtlCol="0">
            <a:spAutoFit/>
          </a:bodyPr>
          <a:lstStyle/>
          <a:p>
            <a:r>
              <a:rPr sz="2400" spc="6" dirty="0">
                <a:latin typeface="Arial"/>
                <a:cs typeface="Arial"/>
              </a:rPr>
              <a:t>when nodes crash</a:t>
            </a:r>
            <a:endParaRPr sz="2400">
              <a:latin typeface="Arial"/>
              <a:cs typeface="Arial"/>
            </a:endParaRPr>
          </a:p>
        </p:txBody>
      </p:sp>
      <p:sp>
        <p:nvSpPr>
          <p:cNvPr id="5" name="text 1"/>
          <p:cNvSpPr txBox="1"/>
          <p:nvPr/>
        </p:nvSpPr>
        <p:spPr>
          <a:xfrm>
            <a:off x="3764757" y="3501391"/>
            <a:ext cx="3357522" cy="369332"/>
          </a:xfrm>
          <a:prstGeom prst="rect">
            <a:avLst/>
          </a:prstGeom>
        </p:spPr>
        <p:txBody>
          <a:bodyPr vert="horz" wrap="none" lIns="0" tIns="0" rIns="0" bIns="0" rtlCol="0">
            <a:spAutoFit/>
          </a:bodyPr>
          <a:lstStyle/>
          <a:p>
            <a:r>
              <a:rPr sz="2400" spc="6" dirty="0">
                <a:latin typeface="Arial"/>
                <a:cs typeface="Arial"/>
              </a:rPr>
              <a:t>Allows RDDs to be </a:t>
            </a:r>
            <a:r>
              <a:rPr sz="2400" spc="6" dirty="0">
                <a:solidFill>
                  <a:srgbClr val="FF2600"/>
                </a:solidFill>
                <a:latin typeface="Arial"/>
                <a:cs typeface="Arial"/>
              </a:rPr>
              <a:t>lazily</a:t>
            </a:r>
          </a:p>
        </p:txBody>
      </p:sp>
      <p:sp>
        <p:nvSpPr>
          <p:cNvPr id="6" name="text 1"/>
          <p:cNvSpPr txBox="1"/>
          <p:nvPr/>
        </p:nvSpPr>
        <p:spPr>
          <a:xfrm>
            <a:off x="3764756" y="3939541"/>
            <a:ext cx="2496902" cy="369332"/>
          </a:xfrm>
          <a:prstGeom prst="rect">
            <a:avLst/>
          </a:prstGeom>
        </p:spPr>
        <p:txBody>
          <a:bodyPr vert="horz" wrap="none" lIns="0" tIns="0" rIns="0" bIns="0" rtlCol="0">
            <a:spAutoFit/>
          </a:bodyPr>
          <a:lstStyle/>
          <a:p>
            <a:r>
              <a:rPr sz="2400" spc="6" dirty="0">
                <a:latin typeface="Arial"/>
                <a:cs typeface="Arial"/>
              </a:rPr>
              <a:t>instantiated when</a:t>
            </a:r>
            <a:endParaRPr sz="2400" dirty="0">
              <a:latin typeface="Arial"/>
              <a:cs typeface="Arial"/>
            </a:endParaRPr>
          </a:p>
        </p:txBody>
      </p:sp>
      <p:sp>
        <p:nvSpPr>
          <p:cNvPr id="7" name="text 1"/>
          <p:cNvSpPr txBox="1"/>
          <p:nvPr/>
        </p:nvSpPr>
        <p:spPr>
          <a:xfrm>
            <a:off x="3764757" y="4377691"/>
            <a:ext cx="2891946" cy="369332"/>
          </a:xfrm>
          <a:prstGeom prst="rect">
            <a:avLst/>
          </a:prstGeom>
        </p:spPr>
        <p:txBody>
          <a:bodyPr vert="horz" wrap="none" lIns="0" tIns="0" rIns="0" bIns="0" rtlCol="0">
            <a:spAutoFit/>
          </a:bodyPr>
          <a:lstStyle/>
          <a:p>
            <a:r>
              <a:rPr sz="2400" spc="6" dirty="0">
                <a:latin typeface="Arial"/>
                <a:cs typeface="Arial"/>
              </a:rPr>
              <a:t>accessing the results</a:t>
            </a:r>
            <a:endParaRPr sz="2400" dirty="0">
              <a:latin typeface="Arial"/>
              <a:cs typeface="Arial"/>
            </a:endParaRPr>
          </a:p>
        </p:txBody>
      </p:sp>
    </p:spTree>
    <p:extLst>
      <p:ext uri="{BB962C8B-B14F-4D97-AF65-F5344CB8AC3E}">
        <p14:creationId xmlns:p14="http://schemas.microsoft.com/office/powerpoint/2010/main" val="3973096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dirty="0"/>
              <a:t>The Spark stack</a:t>
            </a:r>
          </a:p>
        </p:txBody>
      </p:sp>
      <p:sp>
        <p:nvSpPr>
          <p:cNvPr id="3" name="Content Placeholder 2"/>
          <p:cNvSpPr>
            <a:spLocks noGrp="1"/>
          </p:cNvSpPr>
          <p:nvPr>
            <p:ph idx="1"/>
          </p:nvPr>
        </p:nvSpPr>
        <p:spPr>
          <a:xfrm>
            <a:off x="533400" y="1273865"/>
            <a:ext cx="8229600" cy="2917135"/>
          </a:xfrm>
        </p:spPr>
        <p:txBody>
          <a:bodyPr>
            <a:noAutofit/>
          </a:bodyPr>
          <a:lstStyle/>
          <a:p>
            <a:r>
              <a:rPr lang="en-US" sz="1600" dirty="0"/>
              <a:t>Spark Core: Spark Core contains the basic functionality of Spark, including components for task scheduling, memory management, fault recovery, interacting with storage systems, and more. Spark Core is also home to the API that defines resilient distributed datasets (RDDs).</a:t>
            </a:r>
          </a:p>
          <a:p>
            <a:r>
              <a:rPr lang="en-US" sz="1600" dirty="0"/>
              <a:t>Spark SQL : Spark SQL is Spark’s package for working with structured data. It allows querying data via SQL as well as the Apache Hive variant of SQL, HQL.</a:t>
            </a:r>
          </a:p>
          <a:p>
            <a:r>
              <a:rPr lang="en-US" sz="1600" dirty="0"/>
              <a:t>Spark Streaming : Spark Streaming is a Spark component that enables processing of live streams of data.</a:t>
            </a:r>
          </a:p>
          <a:p>
            <a:r>
              <a:rPr lang="en-US" sz="1600" dirty="0" err="1"/>
              <a:t>Mllib</a:t>
            </a:r>
            <a:r>
              <a:rPr lang="en-US" sz="1600" dirty="0"/>
              <a:t> : Spark comes with a library containing common machine learning (ML) functionality, called </a:t>
            </a:r>
            <a:r>
              <a:rPr lang="en-US" sz="1600" dirty="0" err="1"/>
              <a:t>MLlib</a:t>
            </a:r>
            <a:r>
              <a:rPr lang="en-US" sz="1600" dirty="0"/>
              <a:t>. </a:t>
            </a:r>
            <a:r>
              <a:rPr lang="en-US" sz="1600" dirty="0" err="1"/>
              <a:t>MLlib</a:t>
            </a:r>
            <a:r>
              <a:rPr lang="en-US" sz="1600" dirty="0"/>
              <a:t> provides multiple types of machine learning algorithms, including classification, regression, clustering, and collaborative filtering, as well as supporting functionality such as model evaluation and data import.</a:t>
            </a:r>
          </a:p>
        </p:txBody>
      </p:sp>
      <p:sp>
        <p:nvSpPr>
          <p:cNvPr id="5" name="Rectangle 4"/>
          <p:cNvSpPr/>
          <p:nvPr/>
        </p:nvSpPr>
        <p:spPr>
          <a:xfrm>
            <a:off x="533400" y="4078767"/>
            <a:ext cx="4572000" cy="2554545"/>
          </a:xfrm>
          <a:prstGeom prst="rect">
            <a:avLst/>
          </a:prstGeom>
        </p:spPr>
        <p:txBody>
          <a:bodyPr>
            <a:spAutoFit/>
          </a:bodyPr>
          <a:lstStyle/>
          <a:p>
            <a:pPr marL="285750" indent="-285750">
              <a:buFont typeface="Arial" pitchFamily="34" charset="0"/>
              <a:buChar char="•"/>
            </a:pPr>
            <a:r>
              <a:rPr lang="en-US" sz="1600" dirty="0" err="1"/>
              <a:t>GraphX</a:t>
            </a:r>
            <a:r>
              <a:rPr lang="en-US" sz="1600" dirty="0"/>
              <a:t> : </a:t>
            </a:r>
            <a:r>
              <a:rPr lang="en-US" sz="1600" dirty="0" err="1"/>
              <a:t>GraphX</a:t>
            </a:r>
            <a:r>
              <a:rPr lang="en-US" sz="1600" dirty="0"/>
              <a:t> is a library for manipulating graphs (e.g., a social network’s friend graph) and performing graph-parallel computations.</a:t>
            </a:r>
          </a:p>
          <a:p>
            <a:pPr marL="285750" indent="-285750">
              <a:buFont typeface="Arial" pitchFamily="34" charset="0"/>
              <a:buChar char="•"/>
            </a:pPr>
            <a:r>
              <a:rPr lang="en-US" sz="1600" dirty="0"/>
              <a:t>Cluster Managers : Under the hood, Spark is designed to efficiently scale up from one-to-many thousands of compute nodes. To achieve this while maximizing flexibility, Spark can run over a variety of cluster managers, including Hadoop YARN, Apache Mesos, and a cluster manager included in Spark itself as Standalone Scheduler.</a:t>
            </a:r>
          </a:p>
        </p:txBody>
      </p:sp>
      <p:pic>
        <p:nvPicPr>
          <p:cNvPr id="7" name="Picture 6">
            <a:extLst>
              <a:ext uri="{FF2B5EF4-FFF2-40B4-BE49-F238E27FC236}">
                <a16:creationId xmlns:a16="http://schemas.microsoft.com/office/drawing/2014/main" id="{2E9C6D84-2B46-C67A-085C-132789C83AEA}"/>
              </a:ext>
            </a:extLst>
          </p:cNvPr>
          <p:cNvPicPr>
            <a:picLocks noChangeAspect="1"/>
          </p:cNvPicPr>
          <p:nvPr/>
        </p:nvPicPr>
        <p:blipFill>
          <a:blip r:embed="rId3"/>
          <a:stretch>
            <a:fillRect/>
          </a:stretch>
        </p:blipFill>
        <p:spPr>
          <a:xfrm>
            <a:off x="5012914" y="3962399"/>
            <a:ext cx="3630816" cy="2620963"/>
          </a:xfrm>
          <a:prstGeom prst="rect">
            <a:avLst/>
          </a:prstGeom>
        </p:spPr>
      </p:pic>
    </p:spTree>
    <p:extLst>
      <p:ext uri="{BB962C8B-B14F-4D97-AF65-F5344CB8AC3E}">
        <p14:creationId xmlns:p14="http://schemas.microsoft.com/office/powerpoint/2010/main" val="16354073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object 59"/>
          <p:cNvSpPr/>
          <p:nvPr/>
        </p:nvSpPr>
        <p:spPr>
          <a:xfrm>
            <a:off x="0" y="0"/>
            <a:ext cx="9144000" cy="6858000"/>
          </a:xfrm>
          <a:custGeom>
            <a:avLst/>
            <a:gdLst/>
            <a:ahLst/>
            <a:cxnLst/>
            <a:rect l="l" t="t" r="r" b="b"/>
            <a:pathLst>
              <a:path w="16256000" h="9144000">
                <a:moveTo>
                  <a:pt x="0" y="9144000"/>
                </a:moveTo>
                <a:lnTo>
                  <a:pt x="0" y="0"/>
                </a:lnTo>
                <a:lnTo>
                  <a:pt x="16256000" y="0"/>
                </a:lnTo>
                <a:lnTo>
                  <a:pt x="16256000" y="9144000"/>
                </a:lnTo>
                <a:lnTo>
                  <a:pt x="0" y="9144000"/>
                </a:lnTo>
                <a:close/>
              </a:path>
            </a:pathLst>
          </a:custGeom>
          <a:solidFill>
            <a:srgbClr val="FFFFFF"/>
          </a:solidFill>
        </p:spPr>
        <p:txBody>
          <a:bodyPr wrap="square" lIns="0" tIns="0" rIns="0" bIns="0" rtlCol="0">
            <a:noAutofit/>
          </a:bodyPr>
          <a:lstStyle/>
          <a:p>
            <a:endParaRPr/>
          </a:p>
        </p:txBody>
      </p:sp>
      <p:pic>
        <p:nvPicPr>
          <p:cNvPr id="808"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809"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479006" cy="6858000"/>
          </a:xfrm>
          <a:prstGeom prst="rect">
            <a:avLst/>
          </a:prstGeom>
        </p:spPr>
      </p:pic>
      <p:sp>
        <p:nvSpPr>
          <p:cNvPr id="2" name="text 1"/>
          <p:cNvSpPr txBox="1"/>
          <p:nvPr/>
        </p:nvSpPr>
        <p:spPr>
          <a:xfrm>
            <a:off x="1228726" y="2101222"/>
            <a:ext cx="1027397" cy="461665"/>
          </a:xfrm>
          <a:prstGeom prst="rect">
            <a:avLst/>
          </a:prstGeom>
        </p:spPr>
        <p:txBody>
          <a:bodyPr vert="horz" wrap="none" lIns="0" tIns="0" rIns="0" bIns="0" rtlCol="0">
            <a:spAutoFit/>
          </a:bodyPr>
          <a:lstStyle/>
          <a:p>
            <a:r>
              <a:rPr sz="3000" spc="6" dirty="0">
                <a:solidFill>
                  <a:srgbClr val="FFFFFF"/>
                </a:solidFill>
                <a:latin typeface="Arial"/>
                <a:cs typeface="Arial"/>
              </a:rPr>
              <a:t>Demo</a:t>
            </a:r>
            <a:endParaRPr sz="3000">
              <a:latin typeface="Arial"/>
              <a:cs typeface="Arial"/>
            </a:endParaRPr>
          </a:p>
        </p:txBody>
      </p:sp>
      <p:sp>
        <p:nvSpPr>
          <p:cNvPr id="3" name="text 1"/>
          <p:cNvSpPr txBox="1"/>
          <p:nvPr/>
        </p:nvSpPr>
        <p:spPr>
          <a:xfrm>
            <a:off x="3857625" y="2118367"/>
            <a:ext cx="3771674" cy="615553"/>
          </a:xfrm>
          <a:prstGeom prst="rect">
            <a:avLst/>
          </a:prstGeom>
        </p:spPr>
        <p:txBody>
          <a:bodyPr vert="horz" wrap="none" lIns="0" tIns="0" rIns="0" bIns="0" rtlCol="0">
            <a:spAutoFit/>
          </a:bodyPr>
          <a:lstStyle/>
          <a:p>
            <a:r>
              <a:rPr sz="2000" spc="6" dirty="0">
                <a:latin typeface="Arial"/>
                <a:cs typeface="Arial"/>
              </a:rPr>
              <a:t>Spark operations on RDDs in the</a:t>
            </a:r>
            <a:endParaRPr sz="2000">
              <a:latin typeface="Arial"/>
              <a:cs typeface="Arial"/>
            </a:endParaRPr>
          </a:p>
          <a:p>
            <a:r>
              <a:rPr sz="2000" spc="6" dirty="0">
                <a:latin typeface="Arial"/>
                <a:cs typeface="Arial"/>
              </a:rPr>
              <a:t>Pyspark interactive shell</a:t>
            </a:r>
            <a:endParaRPr sz="2000">
              <a:latin typeface="Arial"/>
              <a:cs typeface="Arial"/>
            </a:endParaRPr>
          </a:p>
        </p:txBody>
      </p:sp>
      <p:sp>
        <p:nvSpPr>
          <p:cNvPr id="4" name="text 1"/>
          <p:cNvSpPr txBox="1"/>
          <p:nvPr/>
        </p:nvSpPr>
        <p:spPr>
          <a:xfrm>
            <a:off x="1228726" y="2101222"/>
            <a:ext cx="1027397" cy="461665"/>
          </a:xfrm>
          <a:prstGeom prst="rect">
            <a:avLst/>
          </a:prstGeom>
        </p:spPr>
        <p:txBody>
          <a:bodyPr vert="horz" wrap="none" lIns="0" tIns="0" rIns="0" bIns="0" rtlCol="0">
            <a:spAutoFit/>
          </a:bodyPr>
          <a:lstStyle/>
          <a:p>
            <a:r>
              <a:rPr sz="3000" spc="6" dirty="0">
                <a:solidFill>
                  <a:srgbClr val="FFFFFF"/>
                </a:solidFill>
                <a:latin typeface="Arial"/>
                <a:cs typeface="Arial"/>
              </a:rPr>
              <a:t>Demo</a:t>
            </a:r>
            <a:endParaRPr sz="3000">
              <a:latin typeface="Arial"/>
              <a:cs typeface="Arial"/>
            </a:endParaRPr>
          </a:p>
        </p:txBody>
      </p:sp>
    </p:spTree>
    <p:extLst>
      <p:ext uri="{BB962C8B-B14F-4D97-AF65-F5344CB8AC3E}">
        <p14:creationId xmlns:p14="http://schemas.microsoft.com/office/powerpoint/2010/main" val="12079714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pPr lvl="0"/>
            <a:r>
              <a:rPr lang="en-US" dirty="0"/>
              <a:t>RDD</a:t>
            </a:r>
          </a:p>
        </p:txBody>
      </p:sp>
      <p:sp>
        <p:nvSpPr>
          <p:cNvPr id="3" name="Content Placeholder 2"/>
          <p:cNvSpPr>
            <a:spLocks noGrp="1"/>
          </p:cNvSpPr>
          <p:nvPr>
            <p:ph idx="1"/>
          </p:nvPr>
        </p:nvSpPr>
        <p:spPr>
          <a:xfrm>
            <a:off x="457200" y="1219200"/>
            <a:ext cx="8458200" cy="5334000"/>
          </a:xfrm>
        </p:spPr>
        <p:txBody>
          <a:bodyPr>
            <a:noAutofit/>
          </a:bodyPr>
          <a:lstStyle/>
          <a:p>
            <a:pPr lvl="0"/>
            <a:r>
              <a:rPr lang="en-US" sz="2000" dirty="0"/>
              <a:t>An RDD simply a immutable resilient distributed collection of elements. Each RDD is split into multiple partitions, which may be computed on different nodes of the cluster.</a:t>
            </a:r>
          </a:p>
          <a:p>
            <a:pPr lvl="1"/>
            <a:r>
              <a:rPr lang="en-US" sz="2000" dirty="0"/>
              <a:t>input = </a:t>
            </a:r>
            <a:r>
              <a:rPr lang="en-US" sz="2000" dirty="0" err="1"/>
              <a:t>sc.textFile</a:t>
            </a:r>
            <a:r>
              <a:rPr lang="en-US" sz="2000" dirty="0"/>
              <a:t>("/home/</a:t>
            </a:r>
            <a:r>
              <a:rPr lang="en-US" sz="2000" dirty="0" err="1"/>
              <a:t>notroot</a:t>
            </a:r>
            <a:r>
              <a:rPr lang="en-US" sz="2000" dirty="0"/>
              <a:t>/datasets/CricketScore.txt") # Read File</a:t>
            </a:r>
          </a:p>
          <a:p>
            <a:pPr lvl="1"/>
            <a:r>
              <a:rPr lang="en-US" sz="2000" dirty="0"/>
              <a:t>a = </a:t>
            </a:r>
            <a:r>
              <a:rPr lang="en-US" sz="2000" dirty="0" err="1"/>
              <a:t>sc.parallelize</a:t>
            </a:r>
            <a:r>
              <a:rPr lang="en-US" sz="2000" dirty="0"/>
              <a:t>([2,1,2,4,5,3,7,6,9,8,9],4)</a:t>
            </a:r>
            <a:r>
              <a:rPr lang="it-IT" sz="2000" dirty="0"/>
              <a:t>#containing list</a:t>
            </a:r>
          </a:p>
          <a:p>
            <a:pPr lvl="1"/>
            <a:r>
              <a:rPr lang="en-US" sz="2000" dirty="0"/>
              <a:t>b = </a:t>
            </a:r>
            <a:r>
              <a:rPr lang="en-US" sz="2000" dirty="0" err="1"/>
              <a:t>sc.parallelize</a:t>
            </a:r>
            <a:r>
              <a:rPr lang="en-US" sz="2000" dirty="0"/>
              <a:t>([('ST',20),('ST',30),('ST',50),('VK',40),('VK',20),('VK',50)])# Key Value RDDs</a:t>
            </a:r>
          </a:p>
          <a:p>
            <a:pPr lvl="1"/>
            <a:r>
              <a:rPr lang="en-US" sz="2000" dirty="0" err="1"/>
              <a:t>b.collect</a:t>
            </a:r>
            <a:r>
              <a:rPr lang="en-US" sz="2000" dirty="0"/>
              <a:t>() //To see the </a:t>
            </a:r>
            <a:r>
              <a:rPr lang="en-US" sz="2000" dirty="0" err="1"/>
              <a:t>rdd</a:t>
            </a:r>
            <a:r>
              <a:rPr lang="en-US" sz="2000" dirty="0"/>
              <a:t> content</a:t>
            </a:r>
          </a:p>
          <a:p>
            <a:pPr lvl="1"/>
            <a:r>
              <a:rPr lang="en-US" sz="2000" dirty="0" err="1"/>
              <a:t>b.keys</a:t>
            </a:r>
            <a:r>
              <a:rPr lang="en-US" sz="2000" dirty="0"/>
              <a:t>().collect() #Find all Keys</a:t>
            </a:r>
          </a:p>
          <a:p>
            <a:pPr lvl="1"/>
            <a:r>
              <a:rPr lang="en-US" sz="2000" dirty="0" err="1"/>
              <a:t>b.values</a:t>
            </a:r>
            <a:r>
              <a:rPr lang="en-US" sz="2000" dirty="0"/>
              <a:t>().collect() #Find all values</a:t>
            </a:r>
          </a:p>
          <a:p>
            <a:pPr lvl="1"/>
            <a:r>
              <a:rPr lang="en-US" sz="2000" dirty="0" err="1"/>
              <a:t>a.getNumPartitions</a:t>
            </a:r>
            <a:r>
              <a:rPr lang="en-US" sz="2000" dirty="0"/>
              <a:t>()</a:t>
            </a:r>
          </a:p>
          <a:p>
            <a:pPr lvl="1"/>
            <a:r>
              <a:rPr lang="en-US" sz="2000" dirty="0" err="1"/>
              <a:t>sc.defaultParallelism</a:t>
            </a:r>
            <a:r>
              <a:rPr lang="en-US" sz="2000" dirty="0"/>
              <a:t> #To check the default partitions, </a:t>
            </a:r>
          </a:p>
          <a:p>
            <a:endParaRPr lang="en-US" sz="2000" dirty="0"/>
          </a:p>
        </p:txBody>
      </p:sp>
    </p:spTree>
    <p:extLst>
      <p:ext uri="{BB962C8B-B14F-4D97-AF65-F5344CB8AC3E}">
        <p14:creationId xmlns:p14="http://schemas.microsoft.com/office/powerpoint/2010/main" val="36662622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pPr lvl="0"/>
            <a:r>
              <a:rPr lang="en-US" dirty="0"/>
              <a:t>RDD Operations</a:t>
            </a:r>
          </a:p>
        </p:txBody>
      </p:sp>
      <p:sp>
        <p:nvSpPr>
          <p:cNvPr id="3" name="Content Placeholder 2"/>
          <p:cNvSpPr>
            <a:spLocks noGrp="1"/>
          </p:cNvSpPr>
          <p:nvPr>
            <p:ph idx="1"/>
          </p:nvPr>
        </p:nvSpPr>
        <p:spPr>
          <a:xfrm>
            <a:off x="457200" y="1219200"/>
            <a:ext cx="8458200" cy="5334000"/>
          </a:xfrm>
        </p:spPr>
        <p:txBody>
          <a:bodyPr>
            <a:noAutofit/>
          </a:bodyPr>
          <a:lstStyle/>
          <a:p>
            <a:pPr marL="0" indent="0">
              <a:buNone/>
            </a:pPr>
            <a:r>
              <a:rPr lang="en-US" sz="2000" dirty="0"/>
              <a:t>Once created, RDDs offer two types of operations: transformations and actions.</a:t>
            </a:r>
          </a:p>
          <a:p>
            <a:r>
              <a:rPr lang="en-US" sz="2000" b="1" dirty="0"/>
              <a:t>Transformations</a:t>
            </a:r>
            <a:r>
              <a:rPr lang="en-US" sz="2000" dirty="0"/>
              <a:t> returns new RDD. Spark keeps track of the set of dependencies between different RDDs, called the lineage graph and used it to if part of a persistent RDD is lost.</a:t>
            </a:r>
          </a:p>
          <a:p>
            <a:r>
              <a:rPr lang="en-US" sz="2000" b="1" dirty="0"/>
              <a:t>Action</a:t>
            </a:r>
            <a:r>
              <a:rPr lang="en-US" sz="2000" dirty="0"/>
              <a:t> kicks off computation and returns result to driver or write it to storage.</a:t>
            </a:r>
          </a:p>
          <a:p>
            <a:r>
              <a:rPr lang="en-US" sz="2000" b="1" dirty="0"/>
              <a:t>To enable TAB completion in </a:t>
            </a:r>
            <a:r>
              <a:rPr lang="en-US" sz="2000" b="1" dirty="0" err="1"/>
              <a:t>pyspark</a:t>
            </a:r>
            <a:r>
              <a:rPr lang="en-US" sz="2000" b="1" dirty="0"/>
              <a:t> prompt, execute below.</a:t>
            </a:r>
          </a:p>
          <a:p>
            <a:pPr lvl="1"/>
            <a:r>
              <a:rPr lang="en-US" sz="2000" b="1" dirty="0"/>
              <a:t>import </a:t>
            </a:r>
            <a:r>
              <a:rPr lang="en-US" sz="2000" b="1" dirty="0" err="1"/>
              <a:t>rlcompleter</a:t>
            </a:r>
            <a:r>
              <a:rPr lang="en-US" sz="2000" b="1" dirty="0"/>
              <a:t>, </a:t>
            </a:r>
            <a:r>
              <a:rPr lang="en-US" sz="2000" b="1" dirty="0" err="1"/>
              <a:t>readline</a:t>
            </a:r>
            <a:endParaRPr lang="en-US" sz="2000" b="1" dirty="0"/>
          </a:p>
          <a:p>
            <a:pPr lvl="1"/>
            <a:r>
              <a:rPr lang="en-US" sz="2000" b="1" dirty="0" err="1"/>
              <a:t>readline.parse_and_bind</a:t>
            </a:r>
            <a:r>
              <a:rPr lang="en-US" sz="2000" b="1" dirty="0"/>
              <a:t>("tab: complete")</a:t>
            </a:r>
          </a:p>
          <a:p>
            <a:pPr fontAlgn="base"/>
            <a:r>
              <a:rPr lang="en-US" sz="2000" b="1" dirty="0"/>
              <a:t>To make sure this setting is persistent, Create a file .</a:t>
            </a:r>
            <a:r>
              <a:rPr lang="en-US" sz="2000" b="1" dirty="0" err="1"/>
              <a:t>pythonrc</a:t>
            </a:r>
            <a:r>
              <a:rPr lang="en-US" sz="2000" b="1" dirty="0"/>
              <a:t>, then in your .</a:t>
            </a:r>
            <a:r>
              <a:rPr lang="en-US" sz="2000" b="1" dirty="0" err="1"/>
              <a:t>bashrc</a:t>
            </a:r>
            <a:r>
              <a:rPr lang="en-US" sz="2000" b="1" dirty="0"/>
              <a:t> file, add</a:t>
            </a:r>
          </a:p>
          <a:p>
            <a:pPr lvl="1"/>
            <a:r>
              <a:rPr lang="en-US" sz="2000" b="1" dirty="0"/>
              <a:t>export PYTHONSTARTUP=~/.</a:t>
            </a:r>
            <a:r>
              <a:rPr lang="en-US" sz="2000" b="1" dirty="0" err="1"/>
              <a:t>pythonrc</a:t>
            </a:r>
            <a:endParaRPr lang="en-US" sz="2000" b="1" dirty="0"/>
          </a:p>
          <a:p>
            <a:endParaRPr lang="en-US" sz="2000" dirty="0"/>
          </a:p>
        </p:txBody>
      </p:sp>
    </p:spTree>
    <p:extLst>
      <p:ext uri="{BB962C8B-B14F-4D97-AF65-F5344CB8AC3E}">
        <p14:creationId xmlns:p14="http://schemas.microsoft.com/office/powerpoint/2010/main" val="32438638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a:t>Transformation</a:t>
            </a:r>
          </a:p>
        </p:txBody>
      </p:sp>
      <p:sp>
        <p:nvSpPr>
          <p:cNvPr id="3" name="Content Placeholder 2"/>
          <p:cNvSpPr>
            <a:spLocks noGrp="1"/>
          </p:cNvSpPr>
          <p:nvPr>
            <p:ph sz="half" idx="1"/>
          </p:nvPr>
        </p:nvSpPr>
        <p:spPr>
          <a:xfrm>
            <a:off x="457200" y="1219200"/>
            <a:ext cx="8229600" cy="5181600"/>
          </a:xfrm>
        </p:spPr>
        <p:txBody>
          <a:bodyPr>
            <a:noAutofit/>
          </a:bodyPr>
          <a:lstStyle/>
          <a:p>
            <a:r>
              <a:rPr lang="en-US" sz="2000" dirty="0"/>
              <a:t>map </a:t>
            </a:r>
          </a:p>
          <a:p>
            <a:pPr lvl="1">
              <a:buFont typeface="Wingdings" pitchFamily="2" charset="2"/>
              <a:buChar char="Ø"/>
            </a:pPr>
            <a:r>
              <a:rPr lang="en-US" sz="2000" dirty="0" err="1"/>
              <a:t>a.map</a:t>
            </a:r>
            <a:r>
              <a:rPr lang="en-US" sz="2000" dirty="0"/>
              <a:t>(lambda x: x *x).collect()</a:t>
            </a:r>
          </a:p>
          <a:p>
            <a:r>
              <a:rPr lang="en-US" sz="2000" dirty="0" err="1"/>
              <a:t>flatMap</a:t>
            </a:r>
            <a:endParaRPr lang="en-US" sz="2000" dirty="0"/>
          </a:p>
          <a:p>
            <a:pPr lvl="1">
              <a:buFont typeface="Wingdings" pitchFamily="2" charset="2"/>
              <a:buChar char="Ø"/>
            </a:pPr>
            <a:r>
              <a:rPr lang="en-US" sz="2000" dirty="0" err="1"/>
              <a:t>a.flatMap</a:t>
            </a:r>
            <a:r>
              <a:rPr lang="en-US" sz="2000" dirty="0"/>
              <a:t>(lambda x: range(x,5)).collect()</a:t>
            </a:r>
          </a:p>
          <a:p>
            <a:r>
              <a:rPr lang="en-US" sz="2000" dirty="0"/>
              <a:t>Distinct </a:t>
            </a:r>
          </a:p>
          <a:p>
            <a:pPr lvl="1">
              <a:buFont typeface="Wingdings" pitchFamily="2" charset="2"/>
              <a:buChar char="Ø"/>
            </a:pPr>
            <a:r>
              <a:rPr lang="en-US" sz="2000" dirty="0" err="1"/>
              <a:t>b.distinct</a:t>
            </a:r>
            <a:r>
              <a:rPr lang="en-US" sz="2000" dirty="0"/>
              <a:t>().collect() #works on Key Value RDD also</a:t>
            </a:r>
          </a:p>
          <a:p>
            <a:r>
              <a:rPr lang="en-US" sz="2000" dirty="0"/>
              <a:t>Filter</a:t>
            </a:r>
            <a:endParaRPr lang="es-ES" sz="2000" dirty="0"/>
          </a:p>
          <a:p>
            <a:pPr lvl="1">
              <a:buFont typeface="Wingdings" pitchFamily="2" charset="2"/>
              <a:buChar char="Ø"/>
            </a:pPr>
            <a:r>
              <a:rPr lang="es-ES" sz="2000" dirty="0" err="1"/>
              <a:t>a.filter</a:t>
            </a:r>
            <a:r>
              <a:rPr lang="es-ES" sz="2000" dirty="0"/>
              <a:t>(lambda x : x%2 ==0).</a:t>
            </a:r>
            <a:r>
              <a:rPr lang="es-ES" sz="2000" dirty="0" err="1"/>
              <a:t>collect</a:t>
            </a:r>
            <a:r>
              <a:rPr lang="es-ES" sz="2000" dirty="0"/>
              <a:t>()</a:t>
            </a:r>
          </a:p>
          <a:p>
            <a:r>
              <a:rPr lang="en-US" sz="2000" dirty="0"/>
              <a:t>Sampling</a:t>
            </a:r>
          </a:p>
          <a:p>
            <a:pPr lvl="1">
              <a:buFont typeface="Wingdings" pitchFamily="2" charset="2"/>
              <a:buChar char="Ø"/>
            </a:pPr>
            <a:r>
              <a:rPr lang="en-US" sz="2000" dirty="0" err="1"/>
              <a:t>a.sample</a:t>
            </a:r>
            <a:r>
              <a:rPr lang="en-US" sz="2000" dirty="0"/>
              <a:t>(False,0.2).collect()</a:t>
            </a:r>
            <a:r>
              <a:rPr lang="es-ES" sz="2000" dirty="0"/>
              <a:t> </a:t>
            </a:r>
            <a:endParaRPr lang="en-US" sz="2000" dirty="0"/>
          </a:p>
          <a:p>
            <a:r>
              <a:rPr lang="en-US" sz="2000" dirty="0" err="1"/>
              <a:t>MapVales</a:t>
            </a:r>
            <a:r>
              <a:rPr lang="en-US" sz="2000" dirty="0"/>
              <a:t> </a:t>
            </a:r>
          </a:p>
          <a:p>
            <a:pPr lvl="1">
              <a:buFont typeface="Wingdings" pitchFamily="2" charset="2"/>
              <a:buChar char="Ø"/>
            </a:pPr>
            <a:r>
              <a:rPr lang="en-US" sz="2000" dirty="0" err="1"/>
              <a:t>b.mapValues</a:t>
            </a:r>
            <a:r>
              <a:rPr lang="en-US" sz="2000" dirty="0"/>
              <a:t>(lambda x: x +1).collect()</a:t>
            </a:r>
          </a:p>
          <a:p>
            <a:r>
              <a:rPr lang="en-US" sz="2000" dirty="0" err="1"/>
              <a:t>FlatMapValues</a:t>
            </a:r>
            <a:endParaRPr lang="en-US" sz="2000" dirty="0"/>
          </a:p>
          <a:p>
            <a:pPr lvl="1">
              <a:buFont typeface="Wingdings" pitchFamily="2" charset="2"/>
              <a:buChar char="Ø"/>
            </a:pPr>
            <a:r>
              <a:rPr lang="en-US" sz="2000" dirty="0" err="1"/>
              <a:t>b.flatMapValues</a:t>
            </a:r>
            <a:r>
              <a:rPr lang="en-US" sz="2000" dirty="0"/>
              <a:t>(lambda x: range(x, 30)).collect()</a:t>
            </a:r>
          </a:p>
        </p:txBody>
      </p:sp>
    </p:spTree>
    <p:extLst>
      <p:ext uri="{BB962C8B-B14F-4D97-AF65-F5344CB8AC3E}">
        <p14:creationId xmlns:p14="http://schemas.microsoft.com/office/powerpoint/2010/main" val="35626216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a:t>Transformation</a:t>
            </a:r>
          </a:p>
        </p:txBody>
      </p:sp>
      <p:sp>
        <p:nvSpPr>
          <p:cNvPr id="3" name="Content Placeholder 2"/>
          <p:cNvSpPr>
            <a:spLocks noGrp="1"/>
          </p:cNvSpPr>
          <p:nvPr>
            <p:ph sz="half" idx="1"/>
          </p:nvPr>
        </p:nvSpPr>
        <p:spPr>
          <a:xfrm>
            <a:off x="457200" y="1219200"/>
            <a:ext cx="8229600" cy="5181600"/>
          </a:xfrm>
        </p:spPr>
        <p:txBody>
          <a:bodyPr>
            <a:noAutofit/>
          </a:bodyPr>
          <a:lstStyle/>
          <a:p>
            <a:r>
              <a:rPr lang="en-US" sz="2000" dirty="0"/>
              <a:t>#Union</a:t>
            </a:r>
          </a:p>
          <a:p>
            <a:pPr lvl="1">
              <a:buFont typeface="Wingdings" pitchFamily="2" charset="2"/>
              <a:buChar char="Ø"/>
            </a:pPr>
            <a:r>
              <a:rPr lang="en-US" sz="2000" dirty="0"/>
              <a:t>a = </a:t>
            </a:r>
            <a:r>
              <a:rPr lang="en-US" sz="2000" dirty="0" err="1"/>
              <a:t>sc.parallelize</a:t>
            </a:r>
            <a:r>
              <a:rPr lang="en-US" sz="2000" dirty="0"/>
              <a:t>([1,2,3])</a:t>
            </a:r>
          </a:p>
          <a:p>
            <a:pPr lvl="1">
              <a:buFont typeface="Wingdings" pitchFamily="2" charset="2"/>
              <a:buChar char="Ø"/>
            </a:pPr>
            <a:r>
              <a:rPr lang="en-US" sz="2000" dirty="0"/>
              <a:t>b = </a:t>
            </a:r>
            <a:r>
              <a:rPr lang="en-US" sz="2000" dirty="0" err="1"/>
              <a:t>sc.parallelize</a:t>
            </a:r>
            <a:r>
              <a:rPr lang="en-US" sz="2000" dirty="0"/>
              <a:t>([3,4,5])</a:t>
            </a:r>
          </a:p>
          <a:p>
            <a:pPr lvl="1">
              <a:buFont typeface="Wingdings" pitchFamily="2" charset="2"/>
              <a:buChar char="Ø"/>
            </a:pPr>
            <a:r>
              <a:rPr lang="en-US" sz="2000" dirty="0" err="1"/>
              <a:t>a.union</a:t>
            </a:r>
            <a:r>
              <a:rPr lang="en-US" sz="2000" dirty="0"/>
              <a:t>(b).collect()</a:t>
            </a:r>
          </a:p>
          <a:p>
            <a:r>
              <a:rPr lang="en-US" sz="2000" dirty="0"/>
              <a:t>Intersection, </a:t>
            </a:r>
          </a:p>
          <a:p>
            <a:pPr lvl="1">
              <a:buFont typeface="Wingdings" pitchFamily="2" charset="2"/>
              <a:buChar char="Ø"/>
            </a:pPr>
            <a:r>
              <a:rPr lang="en-US" sz="2000" dirty="0" err="1"/>
              <a:t>a.intersection</a:t>
            </a:r>
            <a:r>
              <a:rPr lang="en-US" sz="2000" dirty="0"/>
              <a:t>(b).collect()</a:t>
            </a:r>
          </a:p>
          <a:p>
            <a:r>
              <a:rPr lang="en-US" sz="2000" dirty="0"/>
              <a:t>Subtraction</a:t>
            </a:r>
          </a:p>
          <a:p>
            <a:pPr lvl="1">
              <a:buFont typeface="Wingdings" pitchFamily="2" charset="2"/>
              <a:buChar char="Ø"/>
            </a:pPr>
            <a:r>
              <a:rPr lang="en-US" sz="2000" dirty="0" err="1"/>
              <a:t>a.subtract</a:t>
            </a:r>
            <a:r>
              <a:rPr lang="en-US" sz="2000" dirty="0"/>
              <a:t>(b).collect()</a:t>
            </a:r>
          </a:p>
          <a:p>
            <a:r>
              <a:rPr lang="en-US" sz="2000" dirty="0"/>
              <a:t>Cartesian</a:t>
            </a:r>
          </a:p>
          <a:p>
            <a:pPr lvl="1">
              <a:buFont typeface="Wingdings" pitchFamily="2" charset="2"/>
              <a:buChar char="Ø"/>
            </a:pPr>
            <a:r>
              <a:rPr lang="en-US" sz="2000" dirty="0" err="1"/>
              <a:t>a.cartesian</a:t>
            </a:r>
            <a:r>
              <a:rPr lang="en-US" sz="2000" dirty="0"/>
              <a:t>(b).collect()</a:t>
            </a:r>
          </a:p>
          <a:p>
            <a:r>
              <a:rPr lang="en-US" sz="2000" dirty="0"/>
              <a:t>zip</a:t>
            </a:r>
          </a:p>
          <a:p>
            <a:pPr lvl="1">
              <a:buFont typeface="Wingdings" pitchFamily="2" charset="2"/>
              <a:buChar char="Ø"/>
            </a:pPr>
            <a:r>
              <a:rPr lang="en-US" sz="2000" dirty="0"/>
              <a:t>a.zip(b).collect() </a:t>
            </a:r>
          </a:p>
          <a:p>
            <a:pPr lvl="1">
              <a:buFont typeface="Wingdings" pitchFamily="2" charset="2"/>
              <a:buChar char="Ø"/>
            </a:pPr>
            <a:endParaRPr lang="en-US" sz="2000" dirty="0"/>
          </a:p>
        </p:txBody>
      </p:sp>
    </p:spTree>
    <p:extLst>
      <p:ext uri="{BB962C8B-B14F-4D97-AF65-F5344CB8AC3E}">
        <p14:creationId xmlns:p14="http://schemas.microsoft.com/office/powerpoint/2010/main" val="6883871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a:t>Transformation</a:t>
            </a:r>
          </a:p>
        </p:txBody>
      </p:sp>
      <p:sp>
        <p:nvSpPr>
          <p:cNvPr id="3" name="Content Placeholder 2"/>
          <p:cNvSpPr>
            <a:spLocks noGrp="1"/>
          </p:cNvSpPr>
          <p:nvPr>
            <p:ph idx="1"/>
          </p:nvPr>
        </p:nvSpPr>
        <p:spPr>
          <a:xfrm>
            <a:off x="457200" y="1295400"/>
            <a:ext cx="8229600" cy="5410200"/>
          </a:xfrm>
        </p:spPr>
        <p:txBody>
          <a:bodyPr>
            <a:noAutofit/>
          </a:bodyPr>
          <a:lstStyle/>
          <a:p>
            <a:r>
              <a:rPr lang="en-US" sz="2000" dirty="0"/>
              <a:t>#</a:t>
            </a:r>
            <a:r>
              <a:rPr lang="en-US" sz="2000" dirty="0" err="1"/>
              <a:t>sortBy</a:t>
            </a:r>
            <a:r>
              <a:rPr lang="en-US" sz="2000" dirty="0"/>
              <a:t> - Sorts this RDD by the given </a:t>
            </a:r>
            <a:r>
              <a:rPr lang="en-US" sz="2000" dirty="0" err="1"/>
              <a:t>keyfunc</a:t>
            </a:r>
            <a:endParaRPr lang="en-US" sz="2000" dirty="0"/>
          </a:p>
          <a:p>
            <a:pPr lvl="1"/>
            <a:r>
              <a:rPr lang="en-US" sz="2000" dirty="0"/>
              <a:t>sorted(</a:t>
            </a:r>
            <a:r>
              <a:rPr lang="en-US" sz="2000" dirty="0" err="1"/>
              <a:t>a.map</a:t>
            </a:r>
            <a:r>
              <a:rPr lang="en-US" sz="2000" dirty="0"/>
              <a:t>(lambda x: x).collect())</a:t>
            </a:r>
          </a:p>
          <a:p>
            <a:pPr lvl="1"/>
            <a:r>
              <a:rPr lang="en-US" sz="2000" dirty="0" err="1"/>
              <a:t>a.sortBy</a:t>
            </a:r>
            <a:r>
              <a:rPr lang="en-US" sz="2000" dirty="0"/>
              <a:t>((lambda x: x),False).collect() </a:t>
            </a:r>
          </a:p>
          <a:p>
            <a:pPr lvl="1"/>
            <a:r>
              <a:rPr lang="en-US" sz="2000" dirty="0" err="1"/>
              <a:t>b.sortBy</a:t>
            </a:r>
            <a:r>
              <a:rPr lang="en-US" sz="2000" dirty="0"/>
              <a:t>(lambda x: x[0]).collect()</a:t>
            </a:r>
          </a:p>
          <a:p>
            <a:pPr lvl="1"/>
            <a:r>
              <a:rPr lang="en-US" sz="2000" dirty="0" err="1"/>
              <a:t>b.sortByKey</a:t>
            </a:r>
            <a:r>
              <a:rPr lang="en-US" sz="2000" dirty="0"/>
              <a:t>(True).collect()</a:t>
            </a:r>
          </a:p>
          <a:p>
            <a:r>
              <a:rPr lang="en-US" sz="2000" dirty="0"/>
              <a:t>#</a:t>
            </a:r>
            <a:r>
              <a:rPr lang="en-US" sz="2000" dirty="0" err="1"/>
              <a:t>groupBy</a:t>
            </a:r>
            <a:endParaRPr lang="en-US" sz="2000" dirty="0"/>
          </a:p>
          <a:p>
            <a:pPr lvl="1"/>
            <a:r>
              <a:rPr lang="en-US" sz="2000" dirty="0" err="1"/>
              <a:t>a.groupBy</a:t>
            </a:r>
            <a:r>
              <a:rPr lang="en-US" sz="2000" dirty="0"/>
              <a:t>(lambda x : (x)).collect()</a:t>
            </a:r>
          </a:p>
          <a:p>
            <a:pPr lvl="1"/>
            <a:r>
              <a:rPr lang="en-US" sz="2000" dirty="0" err="1"/>
              <a:t>a.groupBy</a:t>
            </a:r>
            <a:r>
              <a:rPr lang="en-US" sz="2000" dirty="0"/>
              <a:t>(lambda x : (x)). map(lambda x : (x[0], list(x[1]))).collect()</a:t>
            </a:r>
          </a:p>
          <a:p>
            <a:pPr lvl="1"/>
            <a:r>
              <a:rPr lang="en-US" sz="2000" dirty="0" err="1"/>
              <a:t>a.groupBy</a:t>
            </a:r>
            <a:r>
              <a:rPr lang="en-US" sz="2000" dirty="0"/>
              <a:t>(lambda x : ("even" if (x % 2 == 0) else "odd" )).map(lambda x : (x[0], list(x[1]))).collect() #using map</a:t>
            </a:r>
          </a:p>
          <a:p>
            <a:pPr lvl="1"/>
            <a:r>
              <a:rPr lang="en-US" sz="2000" dirty="0" err="1"/>
              <a:t>a.groupBy</a:t>
            </a:r>
            <a:r>
              <a:rPr lang="en-US" sz="2000" dirty="0"/>
              <a:t>(lambda x : (x % 2 == 0)).</a:t>
            </a:r>
            <a:r>
              <a:rPr lang="en-US" sz="2000" dirty="0" err="1"/>
              <a:t>mapValues</a:t>
            </a:r>
            <a:r>
              <a:rPr lang="en-US" sz="2000" dirty="0"/>
              <a:t>(list).collect() #</a:t>
            </a:r>
            <a:r>
              <a:rPr lang="en-US" sz="2000" dirty="0" err="1"/>
              <a:t>mapValues</a:t>
            </a:r>
            <a:endParaRPr lang="en-US" sz="2000" dirty="0"/>
          </a:p>
        </p:txBody>
      </p:sp>
    </p:spTree>
    <p:extLst>
      <p:ext uri="{BB962C8B-B14F-4D97-AF65-F5344CB8AC3E}">
        <p14:creationId xmlns:p14="http://schemas.microsoft.com/office/powerpoint/2010/main" val="14285778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a:t>Transformation</a:t>
            </a:r>
          </a:p>
        </p:txBody>
      </p:sp>
      <p:sp>
        <p:nvSpPr>
          <p:cNvPr id="3" name="Content Placeholder 2"/>
          <p:cNvSpPr>
            <a:spLocks noGrp="1"/>
          </p:cNvSpPr>
          <p:nvPr>
            <p:ph idx="1"/>
          </p:nvPr>
        </p:nvSpPr>
        <p:spPr>
          <a:xfrm>
            <a:off x="457200" y="1295400"/>
            <a:ext cx="8229600" cy="5410200"/>
          </a:xfrm>
        </p:spPr>
        <p:txBody>
          <a:bodyPr>
            <a:noAutofit/>
          </a:bodyPr>
          <a:lstStyle/>
          <a:p>
            <a:r>
              <a:rPr lang="en-US" sz="2000" dirty="0"/>
              <a:t>Cogroup </a:t>
            </a:r>
          </a:p>
          <a:p>
            <a:pPr lvl="1"/>
            <a:r>
              <a:rPr lang="en-US" sz="2000" dirty="0"/>
              <a:t>functions that allow grouping up to 3 key-value RDDs using their keys</a:t>
            </a:r>
          </a:p>
          <a:p>
            <a:pPr lvl="1"/>
            <a:r>
              <a:rPr lang="en-US" sz="2000" dirty="0"/>
              <a:t>x = </a:t>
            </a:r>
            <a:r>
              <a:rPr lang="en-US" sz="2000" dirty="0" err="1"/>
              <a:t>sc.parallelize</a:t>
            </a:r>
            <a:r>
              <a:rPr lang="en-US" sz="2000" dirty="0"/>
              <a:t>([(1, "apple"), (2, "banana"), (3, "orange"), (4, "kiwi")])</a:t>
            </a:r>
          </a:p>
          <a:p>
            <a:pPr lvl="1"/>
            <a:r>
              <a:rPr lang="en-US" sz="2000" dirty="0"/>
              <a:t>y = </a:t>
            </a:r>
            <a:r>
              <a:rPr lang="en-US" sz="2000" dirty="0" err="1"/>
              <a:t>sc.parallelize</a:t>
            </a:r>
            <a:r>
              <a:rPr lang="en-US" sz="2000" dirty="0"/>
              <a:t>([(5, "computer"), (1, "laptop"), (1, "desktop"), (4, "</a:t>
            </a:r>
            <a:r>
              <a:rPr lang="en-US" sz="2000" dirty="0" err="1"/>
              <a:t>iPad</a:t>
            </a:r>
            <a:r>
              <a:rPr lang="en-US" sz="2000" dirty="0"/>
              <a:t>")])</a:t>
            </a:r>
          </a:p>
          <a:p>
            <a:pPr lvl="1"/>
            <a:r>
              <a:rPr lang="en-US" sz="2000" dirty="0" err="1"/>
              <a:t>x.cogroup</a:t>
            </a:r>
            <a:r>
              <a:rPr lang="en-US" sz="2000" dirty="0"/>
              <a:t>(y).map(lambda x: (x[0], list(x[1][0]), list(x[1][1]))).collect()</a:t>
            </a:r>
          </a:p>
          <a:p>
            <a:r>
              <a:rPr lang="en-US" sz="2000" dirty="0" err="1"/>
              <a:t>KeyBy</a:t>
            </a:r>
            <a:r>
              <a:rPr lang="en-US" sz="2000" dirty="0"/>
              <a:t> </a:t>
            </a:r>
          </a:p>
          <a:p>
            <a:pPr lvl="1"/>
            <a:r>
              <a:rPr lang="en-US" sz="2000" dirty="0"/>
              <a:t>(used to create key value RDD)</a:t>
            </a:r>
          </a:p>
          <a:p>
            <a:pPr lvl="1"/>
            <a:r>
              <a:rPr lang="en-US" sz="2000" dirty="0" err="1"/>
              <a:t>sc.parallelize</a:t>
            </a:r>
            <a:r>
              <a:rPr lang="en-US" sz="2000" dirty="0"/>
              <a:t>(["dog", "salmon", "salmon", "rat"]).</a:t>
            </a:r>
            <a:r>
              <a:rPr lang="en-US" sz="2000" dirty="0" err="1"/>
              <a:t>keyBy</a:t>
            </a:r>
            <a:r>
              <a:rPr lang="en-US" sz="2000" dirty="0"/>
              <a:t>(lambda x : </a:t>
            </a:r>
            <a:r>
              <a:rPr lang="en-US" sz="2000" dirty="0" err="1"/>
              <a:t>len</a:t>
            </a:r>
            <a:r>
              <a:rPr lang="en-US" sz="2000" dirty="0"/>
              <a:t>(x)).collect()</a:t>
            </a:r>
          </a:p>
        </p:txBody>
      </p:sp>
    </p:spTree>
    <p:extLst>
      <p:ext uri="{BB962C8B-B14F-4D97-AF65-F5344CB8AC3E}">
        <p14:creationId xmlns:p14="http://schemas.microsoft.com/office/powerpoint/2010/main" val="26173834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a:t>Transformation</a:t>
            </a:r>
          </a:p>
        </p:txBody>
      </p:sp>
      <p:sp>
        <p:nvSpPr>
          <p:cNvPr id="3" name="Content Placeholder 2"/>
          <p:cNvSpPr>
            <a:spLocks noGrp="1"/>
          </p:cNvSpPr>
          <p:nvPr>
            <p:ph idx="1"/>
          </p:nvPr>
        </p:nvSpPr>
        <p:spPr>
          <a:xfrm>
            <a:off x="457200" y="1219205"/>
            <a:ext cx="8229600" cy="4525963"/>
          </a:xfrm>
        </p:spPr>
        <p:txBody>
          <a:bodyPr>
            <a:noAutofit/>
          </a:bodyPr>
          <a:lstStyle/>
          <a:p>
            <a:r>
              <a:rPr lang="en-US" sz="1800" dirty="0"/>
              <a:t>reduceByKey</a:t>
            </a:r>
          </a:p>
          <a:p>
            <a:pPr lvl="1"/>
            <a:r>
              <a:rPr lang="en-US" sz="1800" dirty="0"/>
              <a:t>from operator import add</a:t>
            </a:r>
          </a:p>
          <a:p>
            <a:pPr lvl="1"/>
            <a:r>
              <a:rPr lang="en-US" sz="1800" dirty="0"/>
              <a:t>a = </a:t>
            </a:r>
            <a:r>
              <a:rPr lang="en-US" sz="1800" dirty="0" err="1"/>
              <a:t>sc.parallelize</a:t>
            </a:r>
            <a:r>
              <a:rPr lang="en-US" sz="1800" dirty="0"/>
              <a:t>([('ST',20),('ST',30), ('VK',20),('ST',50),('VK',40),('VK',50), ('ST',20),('VK',50)],3)</a:t>
            </a:r>
          </a:p>
          <a:p>
            <a:pPr lvl="1"/>
            <a:r>
              <a:rPr lang="en-US" sz="1800" dirty="0" err="1"/>
              <a:t>a.reduceByKey</a:t>
            </a:r>
            <a:r>
              <a:rPr lang="en-US" sz="1800" dirty="0"/>
              <a:t>(add).collect()</a:t>
            </a:r>
          </a:p>
          <a:p>
            <a:r>
              <a:rPr lang="en-US" sz="1800" dirty="0" err="1"/>
              <a:t>foldByKey</a:t>
            </a:r>
            <a:endParaRPr lang="en-US" sz="1800" dirty="0"/>
          </a:p>
          <a:p>
            <a:pPr lvl="1"/>
            <a:r>
              <a:rPr lang="en-US" sz="1800" dirty="0" err="1"/>
              <a:t>a.foldByKey</a:t>
            </a:r>
            <a:r>
              <a:rPr lang="en-US" sz="1800" dirty="0"/>
              <a:t>(2,add).collect() </a:t>
            </a:r>
          </a:p>
          <a:p>
            <a:pPr lvl="1"/>
            <a:r>
              <a:rPr lang="en-US" sz="1800" dirty="0"/>
              <a:t>Initial value for </a:t>
            </a:r>
            <a:r>
              <a:rPr lang="en-US" sz="1800" b="1" dirty="0"/>
              <a:t>each key per partition and but not driver</a:t>
            </a:r>
            <a:r>
              <a:rPr lang="en-US" sz="1800" dirty="0"/>
              <a:t>, check </a:t>
            </a:r>
            <a:r>
              <a:rPr lang="en-US" sz="1800" b="1" dirty="0" err="1"/>
              <a:t>a.glom</a:t>
            </a:r>
            <a:r>
              <a:rPr lang="en-US" sz="1800" b="1" dirty="0"/>
              <a:t>().collect()</a:t>
            </a:r>
            <a:r>
              <a:rPr lang="en-US" sz="1800" dirty="0"/>
              <a:t> to see the keys in each partition.</a:t>
            </a:r>
          </a:p>
          <a:p>
            <a:r>
              <a:rPr lang="en-US" sz="1800" dirty="0" err="1"/>
              <a:t>groupByKey</a:t>
            </a:r>
            <a:endParaRPr lang="en-US" sz="1800" dirty="0"/>
          </a:p>
          <a:p>
            <a:pPr lvl="1"/>
            <a:r>
              <a:rPr lang="en-US" sz="1800" dirty="0" err="1"/>
              <a:t>a.groupByKey</a:t>
            </a:r>
            <a:r>
              <a:rPr lang="en-US" sz="1800" dirty="0"/>
              <a:t>().map(lambda x:(x[0],sum(list(x[1])))).collect()</a:t>
            </a:r>
          </a:p>
          <a:p>
            <a:r>
              <a:rPr lang="en-US" sz="1800" dirty="0" err="1"/>
              <a:t>aggregateByKey</a:t>
            </a:r>
            <a:r>
              <a:rPr lang="en-US" sz="1800" dirty="0"/>
              <a:t> [Pair]</a:t>
            </a:r>
          </a:p>
          <a:p>
            <a:pPr lvl="1"/>
            <a:r>
              <a:rPr lang="en-US" sz="1800" dirty="0" err="1"/>
              <a:t>a.glom</a:t>
            </a:r>
            <a:r>
              <a:rPr lang="en-US" sz="1800" dirty="0"/>
              <a:t>().collect()[0], </a:t>
            </a:r>
            <a:r>
              <a:rPr lang="en-US" sz="1800" dirty="0" err="1"/>
              <a:t>a.glom</a:t>
            </a:r>
            <a:r>
              <a:rPr lang="en-US" sz="1800" dirty="0"/>
              <a:t>().collect()[1] #lets have a look at what is in the partitions</a:t>
            </a:r>
          </a:p>
          <a:p>
            <a:pPr lvl="1"/>
            <a:r>
              <a:rPr lang="en-US" sz="1800" dirty="0"/>
              <a:t> </a:t>
            </a:r>
            <a:r>
              <a:rPr lang="en-US" sz="1800" dirty="0" err="1"/>
              <a:t>a.aggregateByKey</a:t>
            </a:r>
            <a:r>
              <a:rPr lang="en-US" sz="1800" dirty="0"/>
              <a:t>(10,lambda </a:t>
            </a:r>
            <a:r>
              <a:rPr lang="en-US" sz="1800" dirty="0" err="1"/>
              <a:t>acc,val</a:t>
            </a:r>
            <a:r>
              <a:rPr lang="en-US" sz="1800" dirty="0"/>
              <a:t>: </a:t>
            </a:r>
            <a:r>
              <a:rPr lang="en-US" sz="1800" dirty="0" err="1"/>
              <a:t>acc+val</a:t>
            </a:r>
            <a:r>
              <a:rPr lang="en-US" sz="1800" dirty="0"/>
              <a:t>, lambda acc1, acc2:acc1+acc2).collect()</a:t>
            </a:r>
          </a:p>
          <a:p>
            <a:pPr lvl="1"/>
            <a:r>
              <a:rPr lang="en-US" sz="1800" dirty="0"/>
              <a:t>reduceByKey and </a:t>
            </a:r>
            <a:r>
              <a:rPr lang="en-US" sz="1800" dirty="0" err="1"/>
              <a:t>aggregateByKey</a:t>
            </a:r>
            <a:r>
              <a:rPr lang="en-US" sz="1800" dirty="0"/>
              <a:t> are much more efficient than </a:t>
            </a:r>
            <a:r>
              <a:rPr lang="en-US" sz="1800" dirty="0" err="1"/>
              <a:t>groupByKey</a:t>
            </a:r>
            <a:r>
              <a:rPr lang="en-US" sz="1800" dirty="0"/>
              <a:t>.</a:t>
            </a:r>
          </a:p>
        </p:txBody>
      </p:sp>
    </p:spTree>
    <p:extLst>
      <p:ext uri="{BB962C8B-B14F-4D97-AF65-F5344CB8AC3E}">
        <p14:creationId xmlns:p14="http://schemas.microsoft.com/office/powerpoint/2010/main" val="18064365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a:t>Transformation</a:t>
            </a:r>
          </a:p>
        </p:txBody>
      </p:sp>
      <p:sp>
        <p:nvSpPr>
          <p:cNvPr id="3" name="Content Placeholder 2"/>
          <p:cNvSpPr>
            <a:spLocks noGrp="1"/>
          </p:cNvSpPr>
          <p:nvPr>
            <p:ph idx="1"/>
          </p:nvPr>
        </p:nvSpPr>
        <p:spPr>
          <a:xfrm>
            <a:off x="457200" y="1219205"/>
            <a:ext cx="8229600" cy="4525963"/>
          </a:xfrm>
        </p:spPr>
        <p:txBody>
          <a:bodyPr>
            <a:noAutofit/>
          </a:bodyPr>
          <a:lstStyle/>
          <a:p>
            <a:r>
              <a:rPr lang="en-US" sz="1800" dirty="0" err="1"/>
              <a:t>combineByKey</a:t>
            </a:r>
            <a:r>
              <a:rPr lang="en-US" sz="1800" dirty="0"/>
              <a:t>() is the most general per-key aggregation functions. It has three functions.</a:t>
            </a:r>
          </a:p>
          <a:p>
            <a:pPr lvl="1"/>
            <a:r>
              <a:rPr lang="en-US" sz="1800" dirty="0" err="1"/>
              <a:t>createCombiner</a:t>
            </a:r>
            <a:r>
              <a:rPr lang="en-US" sz="1800" dirty="0"/>
              <a:t>() to create the initial value for the accumulator on that key.</a:t>
            </a:r>
          </a:p>
          <a:p>
            <a:pPr lvl="1"/>
            <a:r>
              <a:rPr lang="en-US" sz="1800" dirty="0" err="1"/>
              <a:t>mergeValue</a:t>
            </a:r>
            <a:r>
              <a:rPr lang="en-US" sz="1800" dirty="0"/>
              <a:t>() to merge the current value for the key and the new value in partition</a:t>
            </a:r>
          </a:p>
          <a:p>
            <a:pPr lvl="1"/>
            <a:r>
              <a:rPr lang="en-US" sz="1800" dirty="0" err="1"/>
              <a:t>mergeCombiners</a:t>
            </a:r>
            <a:r>
              <a:rPr lang="en-US" sz="1800" dirty="0"/>
              <a:t>() function to merging the results from each partition</a:t>
            </a:r>
          </a:p>
          <a:p>
            <a:pPr lvl="1"/>
            <a:r>
              <a:rPr lang="en-US" sz="1800" dirty="0" err="1"/>
              <a:t>a.combineByKey</a:t>
            </a:r>
            <a:r>
              <a:rPr lang="en-US" sz="1800" dirty="0"/>
              <a:t>(lambda value: (value, 1), lambda x, value: (x[0] + value, x[1] + 1), lambda x, y: (x[0] + y[0], x[1] + y[1]))</a:t>
            </a:r>
          </a:p>
          <a:p>
            <a:r>
              <a:rPr lang="en-US" sz="1800" dirty="0"/>
              <a:t>Find Average Score each player using </a:t>
            </a:r>
            <a:r>
              <a:rPr lang="en-US" sz="1800" dirty="0" err="1"/>
              <a:t>combineByKey</a:t>
            </a:r>
            <a:r>
              <a:rPr lang="en-US" sz="1800" dirty="0"/>
              <a:t>()</a:t>
            </a:r>
          </a:p>
          <a:p>
            <a:pPr lvl="1"/>
            <a:r>
              <a:rPr lang="en-US" sz="1800" dirty="0"/>
              <a:t>b = </a:t>
            </a:r>
            <a:r>
              <a:rPr lang="en-US" sz="1800" dirty="0" err="1"/>
              <a:t>input.map</a:t>
            </a:r>
            <a:r>
              <a:rPr lang="en-US" sz="1800" dirty="0"/>
              <a:t>(lambda x:(x.split("\t")[0],int(x.split("\t")[1])))</a:t>
            </a:r>
          </a:p>
          <a:p>
            <a:pPr lvl="1"/>
            <a:r>
              <a:rPr lang="en-US" sz="1800" dirty="0"/>
              <a:t>c = </a:t>
            </a:r>
            <a:r>
              <a:rPr lang="en-US" sz="1800" dirty="0" err="1"/>
              <a:t>b.combineByKey</a:t>
            </a:r>
            <a:r>
              <a:rPr lang="en-US" sz="1800" dirty="0"/>
              <a:t>(lambda value: (value, 1), lambda x, value: (x[0] + value, x[1] + 1), lambda x, y: (x[0] + y[0], x[1] + y[1]))</a:t>
            </a:r>
          </a:p>
          <a:p>
            <a:pPr lvl="1"/>
            <a:r>
              <a:rPr lang="en-US" sz="1800" dirty="0"/>
              <a:t>#</a:t>
            </a:r>
            <a:r>
              <a:rPr lang="en-US" sz="1800" dirty="0" err="1"/>
              <a:t>c.map</a:t>
            </a:r>
            <a:r>
              <a:rPr lang="en-US" sz="1800" dirty="0"/>
              <a:t>(lambda x: (x[0], x[1][0] / x[1][1])).collect()</a:t>
            </a:r>
          </a:p>
          <a:p>
            <a:pPr lvl="1"/>
            <a:r>
              <a:rPr lang="en-US" sz="1800" dirty="0" err="1"/>
              <a:t>c.mapValues</a:t>
            </a:r>
            <a:r>
              <a:rPr lang="en-US" sz="1800" dirty="0"/>
              <a:t>(lambda x: x[0]/x[1]).collect()</a:t>
            </a:r>
          </a:p>
        </p:txBody>
      </p:sp>
    </p:spTree>
    <p:extLst>
      <p:ext uri="{BB962C8B-B14F-4D97-AF65-F5344CB8AC3E}">
        <p14:creationId xmlns:p14="http://schemas.microsoft.com/office/powerpoint/2010/main" val="40394593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066800"/>
          </a:xfrm>
        </p:spPr>
        <p:txBody>
          <a:bodyPr>
            <a:normAutofit/>
          </a:bodyPr>
          <a:lstStyle/>
          <a:p>
            <a:r>
              <a:rPr lang="en-US" dirty="0"/>
              <a:t>Transformation</a:t>
            </a:r>
          </a:p>
        </p:txBody>
      </p:sp>
      <p:sp>
        <p:nvSpPr>
          <p:cNvPr id="3" name="Content Placeholder 2"/>
          <p:cNvSpPr>
            <a:spLocks noGrp="1"/>
          </p:cNvSpPr>
          <p:nvPr>
            <p:ph idx="1"/>
          </p:nvPr>
        </p:nvSpPr>
        <p:spPr>
          <a:xfrm>
            <a:off x="457200" y="1295400"/>
            <a:ext cx="8229600" cy="5029200"/>
          </a:xfrm>
        </p:spPr>
        <p:txBody>
          <a:bodyPr>
            <a:noAutofit/>
          </a:bodyPr>
          <a:lstStyle/>
          <a:p>
            <a:r>
              <a:rPr lang="en-US" sz="2000" dirty="0"/>
              <a:t>Join</a:t>
            </a:r>
          </a:p>
          <a:p>
            <a:pPr lvl="1"/>
            <a:r>
              <a:rPr lang="en-US" sz="2000" dirty="0"/>
              <a:t>a = </a:t>
            </a:r>
            <a:r>
              <a:rPr lang="en-US" sz="2000" dirty="0" err="1"/>
              <a:t>sc.parallelize</a:t>
            </a:r>
            <a:r>
              <a:rPr lang="en-US" sz="2000" dirty="0"/>
              <a:t>([(1,2),(3,4),(3,6)]) </a:t>
            </a:r>
          </a:p>
          <a:p>
            <a:pPr lvl="1"/>
            <a:r>
              <a:rPr lang="en-US" sz="2000" dirty="0"/>
              <a:t>b = </a:t>
            </a:r>
            <a:r>
              <a:rPr lang="en-US" sz="2000" dirty="0" err="1"/>
              <a:t>sc.parallelize</a:t>
            </a:r>
            <a:r>
              <a:rPr lang="en-US" sz="2000" dirty="0"/>
              <a:t>([(3,9)]) </a:t>
            </a:r>
          </a:p>
          <a:p>
            <a:pPr lvl="1"/>
            <a:r>
              <a:rPr lang="en-US" sz="2000" dirty="0" err="1"/>
              <a:t>a.join</a:t>
            </a:r>
            <a:r>
              <a:rPr lang="en-US" sz="2000" dirty="0"/>
              <a:t>(b).collect()</a:t>
            </a:r>
          </a:p>
          <a:p>
            <a:r>
              <a:rPr lang="en-US" sz="2000" dirty="0"/>
              <a:t>Left Join</a:t>
            </a:r>
          </a:p>
          <a:p>
            <a:pPr lvl="1"/>
            <a:r>
              <a:rPr lang="en-US" sz="2000" dirty="0" err="1"/>
              <a:t>a.leftOuterJoin</a:t>
            </a:r>
            <a:r>
              <a:rPr lang="en-US" sz="2000" dirty="0"/>
              <a:t>(b).collect()</a:t>
            </a:r>
          </a:p>
          <a:p>
            <a:r>
              <a:rPr lang="en-US" sz="2000" dirty="0"/>
              <a:t>Right Join</a:t>
            </a:r>
          </a:p>
          <a:p>
            <a:pPr lvl="1"/>
            <a:r>
              <a:rPr lang="en-US" sz="2000" dirty="0" err="1"/>
              <a:t>a.rightOuterJoin</a:t>
            </a:r>
            <a:r>
              <a:rPr lang="en-US" sz="2000" dirty="0"/>
              <a:t>(b).collect()</a:t>
            </a:r>
          </a:p>
          <a:p>
            <a:r>
              <a:rPr lang="en-US" sz="2000" dirty="0"/>
              <a:t>Full Join</a:t>
            </a:r>
          </a:p>
          <a:p>
            <a:pPr lvl="1"/>
            <a:r>
              <a:rPr lang="en-US" sz="2000" dirty="0" err="1"/>
              <a:t>a.fullOuterJoin</a:t>
            </a:r>
            <a:r>
              <a:rPr lang="en-US" sz="2000" dirty="0"/>
              <a:t>(b).collect() </a:t>
            </a:r>
          </a:p>
          <a:p>
            <a:r>
              <a:rPr lang="en-US" sz="2000" dirty="0" err="1"/>
              <a:t>SubtractByKey</a:t>
            </a:r>
            <a:endParaRPr lang="en-US" sz="2000" dirty="0"/>
          </a:p>
          <a:p>
            <a:pPr lvl="1"/>
            <a:r>
              <a:rPr lang="en-US" sz="2000" dirty="0" err="1"/>
              <a:t>a.subtractByKey</a:t>
            </a:r>
            <a:r>
              <a:rPr lang="en-US" sz="2000" dirty="0"/>
              <a:t>(b).collect()</a:t>
            </a:r>
          </a:p>
        </p:txBody>
      </p:sp>
    </p:spTree>
    <p:extLst>
      <p:ext uri="{BB962C8B-B14F-4D97-AF65-F5344CB8AC3E}">
        <p14:creationId xmlns:p14="http://schemas.microsoft.com/office/powerpoint/2010/main" val="1861165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Core Spark Concept</a:t>
            </a:r>
          </a:p>
        </p:txBody>
      </p:sp>
      <p:sp>
        <p:nvSpPr>
          <p:cNvPr id="3" name="Content Placeholder 2"/>
          <p:cNvSpPr>
            <a:spLocks noGrp="1"/>
          </p:cNvSpPr>
          <p:nvPr>
            <p:ph idx="1"/>
          </p:nvPr>
        </p:nvSpPr>
        <p:spPr>
          <a:xfrm>
            <a:off x="457200" y="1524000"/>
            <a:ext cx="8229600" cy="5029200"/>
          </a:xfrm>
        </p:spPr>
        <p:txBody>
          <a:bodyPr>
            <a:noAutofit/>
          </a:bodyPr>
          <a:lstStyle/>
          <a:p>
            <a:pPr marL="342900" lvl="1" indent="-342900">
              <a:buFont typeface="Arial" pitchFamily="34" charset="0"/>
              <a:buChar char="•"/>
            </a:pPr>
            <a:r>
              <a:rPr lang="en-US" sz="1600" dirty="0"/>
              <a:t>Spark uses distributed datasets stored in HDFS or any supported storages (e.g. S3)</a:t>
            </a:r>
          </a:p>
          <a:p>
            <a:pPr marL="342900" lvl="1" indent="-342900">
              <a:buFont typeface="Arial" pitchFamily="34" charset="0"/>
              <a:buChar char="•"/>
            </a:pPr>
            <a:r>
              <a:rPr lang="en-US" sz="1600" dirty="0"/>
              <a:t>Every Spark application consists of a driver program that launches various parallel operations on a cluster. The driver program contains application’s main function.</a:t>
            </a:r>
          </a:p>
          <a:p>
            <a:pPr marL="342900" lvl="1" indent="-342900">
              <a:buFont typeface="Arial" pitchFamily="34" charset="0"/>
              <a:buChar char="•"/>
            </a:pPr>
            <a:r>
              <a:rPr lang="en-US" sz="1600" dirty="0"/>
              <a:t>Driver programs access Spark through a SparkContext object, which represents a connection to a computing cluster. </a:t>
            </a:r>
          </a:p>
          <a:p>
            <a:pPr marL="342900" lvl="1" indent="-342900">
              <a:buFont typeface="Arial" pitchFamily="34" charset="0"/>
              <a:buChar char="•"/>
            </a:pPr>
            <a:r>
              <a:rPr lang="en-US" sz="1600" dirty="0"/>
              <a:t>Once SparkContext initiated, it is used to build logical Directed Acyclic graph of RDDs. Then Logical DAG is converted to physical plan and stored in form of stages. </a:t>
            </a:r>
          </a:p>
          <a:p>
            <a:pPr marL="342900" lvl="1" indent="-342900">
              <a:buFont typeface="Arial" pitchFamily="34" charset="0"/>
              <a:buChar char="•"/>
            </a:pPr>
            <a:r>
              <a:rPr lang="en-US" sz="1600" dirty="0"/>
              <a:t>Stages are physical plan of execution and multiple logical operations are grouped together in a single physical stage and responsible to execute group of tasks. </a:t>
            </a:r>
          </a:p>
          <a:p>
            <a:pPr marL="342900" lvl="1" indent="-342900">
              <a:buFont typeface="Arial" pitchFamily="34" charset="0"/>
              <a:buChar char="•"/>
            </a:pPr>
            <a:r>
              <a:rPr lang="en-US" sz="1600" dirty="0"/>
              <a:t>Tasks are nothing but transformations and actions performed on RDDs and runs inside executors. Executers are distributed agents that execute the task and managed by driver. Executors runs in worker node.</a:t>
            </a:r>
          </a:p>
          <a:p>
            <a:pPr marL="342900" lvl="1" indent="-342900">
              <a:buFont typeface="Arial" pitchFamily="34" charset="0"/>
              <a:buChar char="•"/>
            </a:pPr>
            <a:r>
              <a:rPr lang="en-US" sz="1600" dirty="0"/>
              <a:t>Spark automatically deals with speculative execution of tasks. For example, if any node running an task on partitions either crashes or running slow , Spark will rerun it on another node.</a:t>
            </a:r>
          </a:p>
        </p:txBody>
      </p:sp>
    </p:spTree>
    <p:extLst>
      <p:ext uri="{BB962C8B-B14F-4D97-AF65-F5344CB8AC3E}">
        <p14:creationId xmlns:p14="http://schemas.microsoft.com/office/powerpoint/2010/main" val="16665654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normAutofit/>
          </a:bodyPr>
          <a:lstStyle/>
          <a:p>
            <a:r>
              <a:rPr lang="en-US" dirty="0"/>
              <a:t>Execute Spark Sample Program</a:t>
            </a:r>
          </a:p>
        </p:txBody>
      </p:sp>
      <p:sp>
        <p:nvSpPr>
          <p:cNvPr id="3" name="Content Placeholder 2"/>
          <p:cNvSpPr>
            <a:spLocks noGrp="1"/>
          </p:cNvSpPr>
          <p:nvPr>
            <p:ph idx="1"/>
          </p:nvPr>
        </p:nvSpPr>
        <p:spPr>
          <a:xfrm>
            <a:off x="457200" y="1295400"/>
            <a:ext cx="8229600" cy="5029200"/>
          </a:xfrm>
        </p:spPr>
        <p:txBody>
          <a:bodyPr>
            <a:noAutofit/>
          </a:bodyPr>
          <a:lstStyle/>
          <a:p>
            <a:r>
              <a:rPr lang="es-ES" sz="2000" dirty="0" err="1"/>
              <a:t>Create</a:t>
            </a:r>
            <a:r>
              <a:rPr lang="es-ES" sz="2000" dirty="0"/>
              <a:t> totalscore.py file as below.</a:t>
            </a:r>
          </a:p>
          <a:p>
            <a:pPr lvl="1"/>
            <a:r>
              <a:rPr lang="es-ES" sz="2000" dirty="0" err="1"/>
              <a:t>from</a:t>
            </a:r>
            <a:r>
              <a:rPr lang="es-ES" sz="2000" dirty="0"/>
              <a:t> </a:t>
            </a:r>
            <a:r>
              <a:rPr lang="es-ES" sz="2000" dirty="0" err="1"/>
              <a:t>pyspark</a:t>
            </a:r>
            <a:r>
              <a:rPr lang="es-ES" sz="2000" dirty="0"/>
              <a:t> </a:t>
            </a:r>
            <a:r>
              <a:rPr lang="es-ES" sz="2000" dirty="0" err="1"/>
              <a:t>import</a:t>
            </a:r>
            <a:r>
              <a:rPr lang="es-ES" sz="2000" dirty="0"/>
              <a:t> SparkContext</a:t>
            </a:r>
          </a:p>
          <a:p>
            <a:pPr lvl="1"/>
            <a:r>
              <a:rPr lang="es-ES" sz="2000" dirty="0" err="1"/>
              <a:t>sc</a:t>
            </a:r>
            <a:r>
              <a:rPr lang="es-ES" sz="2000" dirty="0"/>
              <a:t> = SparkContext(</a:t>
            </a:r>
            <a:r>
              <a:rPr lang="es-ES" sz="2000" dirty="0" err="1"/>
              <a:t>appName</a:t>
            </a:r>
            <a:r>
              <a:rPr lang="es-ES" sz="2000" dirty="0"/>
              <a:t> = "</a:t>
            </a:r>
            <a:r>
              <a:rPr lang="es-ES" sz="2000" dirty="0" err="1"/>
              <a:t>TotalScore</a:t>
            </a:r>
            <a:r>
              <a:rPr lang="es-ES" sz="2000" dirty="0"/>
              <a:t>")</a:t>
            </a:r>
          </a:p>
          <a:p>
            <a:pPr lvl="1"/>
            <a:r>
              <a:rPr lang="es-ES" sz="2000" dirty="0" err="1"/>
              <a:t>text_file</a:t>
            </a:r>
            <a:r>
              <a:rPr lang="es-ES" sz="2000" dirty="0"/>
              <a:t> = </a:t>
            </a:r>
            <a:r>
              <a:rPr lang="es-ES" sz="2000" dirty="0" err="1"/>
              <a:t>sc.textFile</a:t>
            </a:r>
            <a:r>
              <a:rPr lang="es-ES" sz="2000" dirty="0"/>
              <a:t>("/home/</a:t>
            </a:r>
            <a:r>
              <a:rPr lang="es-ES" sz="2000" dirty="0" err="1"/>
              <a:t>notroot</a:t>
            </a:r>
            <a:r>
              <a:rPr lang="es-ES" sz="2000" dirty="0"/>
              <a:t>/</a:t>
            </a:r>
            <a:r>
              <a:rPr lang="es-ES" sz="2000" dirty="0" err="1"/>
              <a:t>datasets</a:t>
            </a:r>
            <a:r>
              <a:rPr lang="es-ES" sz="2000" dirty="0"/>
              <a:t>/CricketScore.txt")</a:t>
            </a:r>
          </a:p>
          <a:p>
            <a:pPr lvl="1"/>
            <a:r>
              <a:rPr lang="es-ES" sz="2000" dirty="0" err="1"/>
              <a:t>counts</a:t>
            </a:r>
            <a:r>
              <a:rPr lang="es-ES" sz="2000" dirty="0"/>
              <a:t> = </a:t>
            </a:r>
            <a:r>
              <a:rPr lang="es-ES" sz="2000" dirty="0" err="1"/>
              <a:t>text_file.map</a:t>
            </a:r>
            <a:r>
              <a:rPr lang="es-ES" sz="2000" dirty="0"/>
              <a:t>(lambda x:(x.split("\t")[0],int(x.split("\t")[1]))).reduceByKey(lambda a, b: a + b)</a:t>
            </a:r>
          </a:p>
          <a:p>
            <a:pPr lvl="1"/>
            <a:r>
              <a:rPr lang="es-ES" sz="2000" dirty="0" err="1"/>
              <a:t>counts.saveAsTextFile</a:t>
            </a:r>
            <a:r>
              <a:rPr lang="es-ES" sz="2000" dirty="0"/>
              <a:t>("/home/</a:t>
            </a:r>
            <a:r>
              <a:rPr lang="es-ES" sz="2000" dirty="0" err="1"/>
              <a:t>notroot</a:t>
            </a:r>
            <a:r>
              <a:rPr lang="es-ES" sz="2000" dirty="0"/>
              <a:t>/Output/") </a:t>
            </a:r>
          </a:p>
          <a:p>
            <a:pPr lvl="1"/>
            <a:r>
              <a:rPr lang="en-US" sz="2000" b="1" dirty="0"/>
              <a:t>spark-submit --master local[8] totalscore.py </a:t>
            </a:r>
          </a:p>
          <a:p>
            <a:pPr lvl="2"/>
            <a:r>
              <a:rPr lang="en-US" sz="2000" b="1" dirty="0"/>
              <a:t>Runs application locally on 8 cores, </a:t>
            </a:r>
          </a:p>
          <a:p>
            <a:pPr lvl="1"/>
            <a:r>
              <a:rPr lang="en-US" sz="2000" b="1" dirty="0"/>
              <a:t>In case of yarn cluster</a:t>
            </a:r>
          </a:p>
          <a:p>
            <a:pPr lvl="2"/>
            <a:r>
              <a:rPr lang="en-US" sz="2000" b="1" dirty="0"/>
              <a:t>spark-submit --master yarn --executor-memory 5G   --</a:t>
            </a:r>
            <a:r>
              <a:rPr lang="en-US" sz="2000" b="1" dirty="0" err="1"/>
              <a:t>num</a:t>
            </a:r>
            <a:r>
              <a:rPr lang="en-US" sz="2000" b="1" dirty="0"/>
              <a:t>-executors 10 totalscore.py </a:t>
            </a:r>
          </a:p>
          <a:p>
            <a:pPr lvl="2"/>
            <a:endParaRPr lang="en-US" sz="2000" b="1" dirty="0"/>
          </a:p>
        </p:txBody>
      </p:sp>
    </p:spTree>
    <p:extLst>
      <p:ext uri="{BB962C8B-B14F-4D97-AF65-F5344CB8AC3E}">
        <p14:creationId xmlns:p14="http://schemas.microsoft.com/office/powerpoint/2010/main" val="28790629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Web UI-Spark Application’s Web Console</a:t>
            </a:r>
          </a:p>
        </p:txBody>
      </p:sp>
      <p:sp>
        <p:nvSpPr>
          <p:cNvPr id="3" name="Content Placeholder 2"/>
          <p:cNvSpPr>
            <a:spLocks noGrp="1"/>
          </p:cNvSpPr>
          <p:nvPr>
            <p:ph idx="1"/>
          </p:nvPr>
        </p:nvSpPr>
        <p:spPr/>
        <p:txBody>
          <a:bodyPr>
            <a:normAutofit/>
          </a:bodyPr>
          <a:lstStyle/>
          <a:p>
            <a:r>
              <a:rPr lang="en-US" sz="1600" b="1" dirty="0"/>
              <a:t>Web UI</a:t>
            </a:r>
            <a:r>
              <a:rPr lang="en-US" sz="1600" dirty="0"/>
              <a:t> is the web interface of a Spark application to monitor and inspect Spark job executions in a web browser.</a:t>
            </a:r>
          </a:p>
          <a:p>
            <a:endParaRPr lang="en-US" sz="16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286000"/>
            <a:ext cx="7315200" cy="421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87834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Execution DAG</a:t>
            </a:r>
          </a:p>
        </p:txBody>
      </p:sp>
      <p:sp>
        <p:nvSpPr>
          <p:cNvPr id="3" name="Content Placeholder 2"/>
          <p:cNvSpPr>
            <a:spLocks noGrp="1"/>
          </p:cNvSpPr>
          <p:nvPr>
            <p:ph idx="1"/>
          </p:nvPr>
        </p:nvSpPr>
        <p:spPr>
          <a:xfrm>
            <a:off x="457200" y="1600207"/>
            <a:ext cx="5257800" cy="4525963"/>
          </a:xfrm>
        </p:spPr>
        <p:txBody>
          <a:bodyPr>
            <a:noAutofit/>
          </a:bodyPr>
          <a:lstStyle/>
          <a:p>
            <a:r>
              <a:rPr lang="en-US" sz="1600" dirty="0"/>
              <a:t>web UI comes with the following tabs (which may not all be visible immediately, but only after the respective modules are in use, e.g. the SQL or Streaming tabs):</a:t>
            </a:r>
          </a:p>
          <a:p>
            <a:pPr lvl="1"/>
            <a:r>
              <a:rPr lang="en-US" sz="1600" dirty="0"/>
              <a:t>Jobs</a:t>
            </a:r>
          </a:p>
          <a:p>
            <a:pPr lvl="1"/>
            <a:r>
              <a:rPr lang="en-US" sz="1600" dirty="0"/>
              <a:t>Stages</a:t>
            </a:r>
          </a:p>
          <a:p>
            <a:pPr lvl="1"/>
            <a:r>
              <a:rPr lang="en-US" sz="1600" dirty="0"/>
              <a:t>Storage</a:t>
            </a:r>
          </a:p>
          <a:p>
            <a:pPr lvl="1"/>
            <a:r>
              <a:rPr lang="en-US" sz="1600" dirty="0"/>
              <a:t>Environment</a:t>
            </a:r>
          </a:p>
          <a:p>
            <a:pPr lvl="1"/>
            <a:r>
              <a:rPr lang="en-US" sz="1600" dirty="0"/>
              <a:t>Executors</a:t>
            </a:r>
          </a:p>
          <a:p>
            <a:r>
              <a:rPr lang="en-US" sz="1600" dirty="0"/>
              <a:t>Execution DAG</a:t>
            </a:r>
          </a:p>
          <a:p>
            <a:pPr lvl="1"/>
            <a:r>
              <a:rPr lang="en-US" sz="1600" dirty="0"/>
              <a:t>The second visualization addition to the latest Spark release displays the execution DAG for each job. In Spark, a job is associated with a chain of RDD dependencies organized in a direct acyclic graph (DAG) that looks like the following:</a:t>
            </a:r>
          </a:p>
          <a:p>
            <a:r>
              <a:rPr lang="en-US" sz="1600" dirty="0"/>
              <a:t>You can use the web UI after the application has finished by persisting events.</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1" y="2286000"/>
            <a:ext cx="3048000" cy="377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77956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Stages</a:t>
            </a:r>
          </a:p>
        </p:txBody>
      </p:sp>
      <p:pic>
        <p:nvPicPr>
          <p:cNvPr id="2051"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1524000"/>
            <a:ext cx="8229600" cy="3978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685800" y="5486400"/>
            <a:ext cx="7924800" cy="646331"/>
          </a:xfrm>
          <a:prstGeom prst="rect">
            <a:avLst/>
          </a:prstGeom>
        </p:spPr>
        <p:txBody>
          <a:bodyPr wrap="square">
            <a:spAutoFit/>
          </a:bodyPr>
          <a:lstStyle/>
          <a:p>
            <a:pPr marL="285750" indent="-285750">
              <a:buFont typeface="Arial" pitchFamily="34" charset="0"/>
              <a:buChar char="•"/>
            </a:pPr>
            <a:r>
              <a:rPr lang="en-US" dirty="0"/>
              <a:t>The Stages tab is available under /stages URL, i.e. http://localhost:4040/stages.</a:t>
            </a:r>
          </a:p>
          <a:p>
            <a:pPr marL="285750" indent="-285750">
              <a:buFont typeface="Arial" pitchFamily="34" charset="0"/>
              <a:buChar char="•"/>
            </a:pPr>
            <a:r>
              <a:rPr lang="en-US" dirty="0"/>
              <a:t>Internally, the Stages tab is represented by </a:t>
            </a:r>
            <a:r>
              <a:rPr lang="en-US" dirty="0" err="1"/>
              <a:t>StagesTab</a:t>
            </a:r>
            <a:r>
              <a:rPr lang="en-US" dirty="0"/>
              <a:t>.</a:t>
            </a:r>
          </a:p>
        </p:txBody>
      </p:sp>
    </p:spTree>
    <p:extLst>
      <p:ext uri="{BB962C8B-B14F-4D97-AF65-F5344CB8AC3E}">
        <p14:creationId xmlns:p14="http://schemas.microsoft.com/office/powerpoint/2010/main" val="18734182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Storage Tab</a:t>
            </a:r>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2286000"/>
            <a:ext cx="7486650"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685800" y="4029165"/>
            <a:ext cx="7924800" cy="923330"/>
          </a:xfrm>
          <a:prstGeom prst="rect">
            <a:avLst/>
          </a:prstGeom>
        </p:spPr>
        <p:txBody>
          <a:bodyPr wrap="square">
            <a:spAutoFit/>
          </a:bodyPr>
          <a:lstStyle/>
          <a:p>
            <a:pPr marL="285750" indent="-285750">
              <a:buFont typeface="Arial" pitchFamily="34" charset="0"/>
              <a:buChar char="•"/>
            </a:pPr>
            <a:r>
              <a:rPr lang="en-US" dirty="0"/>
              <a:t>The Storage tab is available under /storage URL, i.e. http://localhost:4040/storage.</a:t>
            </a:r>
          </a:p>
          <a:p>
            <a:pPr marL="285750" indent="-285750">
              <a:buFont typeface="Arial" pitchFamily="34" charset="0"/>
              <a:buChar char="•"/>
            </a:pPr>
            <a:r>
              <a:rPr lang="en-US" dirty="0"/>
              <a:t>Internally, the Storage tab is represented by </a:t>
            </a:r>
            <a:r>
              <a:rPr lang="en-US" dirty="0" err="1"/>
              <a:t>StorageTab</a:t>
            </a:r>
            <a:r>
              <a:rPr lang="en-US" dirty="0"/>
              <a:t>.</a:t>
            </a:r>
          </a:p>
        </p:txBody>
      </p:sp>
    </p:spTree>
    <p:extLst>
      <p:ext uri="{BB962C8B-B14F-4D97-AF65-F5344CB8AC3E}">
        <p14:creationId xmlns:p14="http://schemas.microsoft.com/office/powerpoint/2010/main" val="5782742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Environment Tab</a:t>
            </a:r>
          </a:p>
        </p:txBody>
      </p:sp>
      <p:sp>
        <p:nvSpPr>
          <p:cNvPr id="3" name="Content Placeholder 2"/>
          <p:cNvSpPr>
            <a:spLocks noGrp="1"/>
          </p:cNvSpPr>
          <p:nvPr>
            <p:ph idx="1"/>
          </p:nvPr>
        </p:nvSpPr>
        <p:spPr/>
        <p:txBody>
          <a:bodyPr/>
          <a:lstStyle/>
          <a:p>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00200"/>
            <a:ext cx="82296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59786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Executors Tab</a:t>
            </a:r>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1752600"/>
            <a:ext cx="760095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685800" y="5486400"/>
            <a:ext cx="7696200" cy="923330"/>
          </a:xfrm>
          <a:prstGeom prst="rect">
            <a:avLst/>
          </a:prstGeom>
        </p:spPr>
        <p:txBody>
          <a:bodyPr wrap="square">
            <a:spAutoFit/>
          </a:bodyPr>
          <a:lstStyle/>
          <a:p>
            <a:pPr marL="285750" indent="-285750">
              <a:buFont typeface="Arial" pitchFamily="34" charset="0"/>
              <a:buChar char="•"/>
            </a:pPr>
            <a:r>
              <a:rPr lang="en-US" dirty="0"/>
              <a:t>The Executors tab is available under /executors URL, i.e. http://localhost:4040/executors.</a:t>
            </a:r>
          </a:p>
          <a:p>
            <a:pPr marL="285750" indent="-285750">
              <a:buFont typeface="Arial" pitchFamily="34" charset="0"/>
              <a:buChar char="•"/>
            </a:pPr>
            <a:r>
              <a:rPr lang="en-US" dirty="0"/>
              <a:t>Internally, the Executors tab is represented by </a:t>
            </a:r>
            <a:r>
              <a:rPr lang="en-US" dirty="0" err="1"/>
              <a:t>ExecutorsTab</a:t>
            </a:r>
            <a:r>
              <a:rPr lang="en-US" dirty="0"/>
              <a:t>.</a:t>
            </a:r>
          </a:p>
        </p:txBody>
      </p:sp>
    </p:spTree>
    <p:extLst>
      <p:ext uri="{BB962C8B-B14F-4D97-AF65-F5344CB8AC3E}">
        <p14:creationId xmlns:p14="http://schemas.microsoft.com/office/powerpoint/2010/main" val="31252560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lstStyle/>
          <a:p>
            <a:r>
              <a:rPr lang="en-US" dirty="0"/>
              <a:t>Partition transformation</a:t>
            </a:r>
          </a:p>
        </p:txBody>
      </p:sp>
      <p:sp>
        <p:nvSpPr>
          <p:cNvPr id="3" name="Content Placeholder 2"/>
          <p:cNvSpPr>
            <a:spLocks noGrp="1"/>
          </p:cNvSpPr>
          <p:nvPr>
            <p:ph idx="1"/>
          </p:nvPr>
        </p:nvSpPr>
        <p:spPr>
          <a:xfrm>
            <a:off x="457200" y="990600"/>
            <a:ext cx="8229600" cy="5181600"/>
          </a:xfrm>
        </p:spPr>
        <p:txBody>
          <a:bodyPr>
            <a:noAutofit/>
          </a:bodyPr>
          <a:lstStyle/>
          <a:p>
            <a:r>
              <a:rPr lang="en-US" sz="2000" dirty="0" err="1"/>
              <a:t>spark.default.parallelism</a:t>
            </a:r>
            <a:r>
              <a:rPr lang="en-US" sz="2000" dirty="0"/>
              <a:t> defaults to the number of all cores on all machines. </a:t>
            </a:r>
          </a:p>
          <a:p>
            <a:r>
              <a:rPr lang="en-US" sz="2000" dirty="0"/>
              <a:t>The base RDD has no parent RDD to determine number of partitions, so it uses the </a:t>
            </a:r>
            <a:r>
              <a:rPr lang="en-US" sz="2000" dirty="0" err="1"/>
              <a:t>spark.default.parallelism</a:t>
            </a:r>
            <a:r>
              <a:rPr lang="en-US" sz="2000" dirty="0"/>
              <a:t>.</a:t>
            </a:r>
          </a:p>
          <a:p>
            <a:r>
              <a:rPr lang="en-US" sz="2000" dirty="0"/>
              <a:t>#Map Partition (Working with per partition data)</a:t>
            </a:r>
          </a:p>
          <a:p>
            <a:pPr lvl="1"/>
            <a:r>
              <a:rPr lang="en-US" sz="2000" dirty="0" err="1"/>
              <a:t>a.glom</a:t>
            </a:r>
            <a:r>
              <a:rPr lang="en-US" sz="2000" dirty="0"/>
              <a:t>().collect() #see data from each partition</a:t>
            </a:r>
          </a:p>
          <a:p>
            <a:pPr lvl="1"/>
            <a:r>
              <a:rPr lang="en-US" sz="2000" dirty="0" err="1"/>
              <a:t>def</a:t>
            </a:r>
            <a:r>
              <a:rPr lang="en-US" sz="2000" dirty="0"/>
              <a:t> show(x): yield list(x)</a:t>
            </a:r>
          </a:p>
          <a:p>
            <a:pPr lvl="1"/>
            <a:r>
              <a:rPr lang="en-US" sz="2000" dirty="0" err="1"/>
              <a:t>a.mapPartitions</a:t>
            </a:r>
            <a:r>
              <a:rPr lang="en-US" sz="2000" dirty="0"/>
              <a:t>(show).collect() #see each partition data</a:t>
            </a:r>
          </a:p>
          <a:p>
            <a:pPr lvl="1"/>
            <a:r>
              <a:rPr lang="en-US" sz="2000" dirty="0" err="1"/>
              <a:t>def</a:t>
            </a:r>
            <a:r>
              <a:rPr lang="en-US" sz="2000" dirty="0"/>
              <a:t> total(iterator): yield sum(iterator)</a:t>
            </a:r>
          </a:p>
          <a:p>
            <a:pPr lvl="1"/>
            <a:r>
              <a:rPr lang="en-US" sz="2000" dirty="0" err="1"/>
              <a:t>a.mapPartitions</a:t>
            </a:r>
            <a:r>
              <a:rPr lang="en-US" sz="2000" dirty="0"/>
              <a:t>(total).collect() #sum each partition data</a:t>
            </a:r>
          </a:p>
          <a:p>
            <a:r>
              <a:rPr lang="en-US" sz="2000" dirty="0"/>
              <a:t>#</a:t>
            </a:r>
            <a:r>
              <a:rPr lang="en-US" sz="2000" dirty="0" err="1"/>
              <a:t>mapPartitionWithIndex</a:t>
            </a:r>
            <a:endParaRPr lang="en-US" sz="2000" dirty="0"/>
          </a:p>
          <a:p>
            <a:pPr lvl="1"/>
            <a:r>
              <a:rPr lang="en-US" sz="2000" dirty="0" err="1"/>
              <a:t>def</a:t>
            </a:r>
            <a:r>
              <a:rPr lang="en-US" sz="2000" dirty="0"/>
              <a:t> total(i, x): yield 'partition: '+str(i)+" values: "+ str(list(x))</a:t>
            </a:r>
          </a:p>
          <a:p>
            <a:pPr lvl="1"/>
            <a:r>
              <a:rPr lang="en-US" sz="2000" dirty="0" err="1"/>
              <a:t>a.mapPartitionsWithIndex</a:t>
            </a:r>
            <a:r>
              <a:rPr lang="en-US" sz="2000" dirty="0"/>
              <a:t>(total).collect()</a:t>
            </a:r>
          </a:p>
        </p:txBody>
      </p:sp>
    </p:spTree>
    <p:extLst>
      <p:ext uri="{BB962C8B-B14F-4D97-AF65-F5344CB8AC3E}">
        <p14:creationId xmlns:p14="http://schemas.microsoft.com/office/powerpoint/2010/main" val="42219239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a:t>Coalesce/Repartition</a:t>
            </a:r>
          </a:p>
        </p:txBody>
      </p:sp>
      <p:sp>
        <p:nvSpPr>
          <p:cNvPr id="3" name="Content Placeholder 2"/>
          <p:cNvSpPr>
            <a:spLocks noGrp="1"/>
          </p:cNvSpPr>
          <p:nvPr>
            <p:ph idx="1"/>
          </p:nvPr>
        </p:nvSpPr>
        <p:spPr>
          <a:xfrm>
            <a:off x="457200" y="1219201"/>
            <a:ext cx="8229600" cy="4906970"/>
          </a:xfrm>
        </p:spPr>
        <p:txBody>
          <a:bodyPr>
            <a:normAutofit/>
          </a:bodyPr>
          <a:lstStyle/>
          <a:p>
            <a:pPr fontAlgn="base"/>
            <a:r>
              <a:rPr lang="en-US" sz="1800" dirty="0"/>
              <a:t>Coalesce transformation is used to reduce the number of partitions. </a:t>
            </a:r>
          </a:p>
          <a:p>
            <a:pPr lvl="1"/>
            <a:r>
              <a:rPr lang="en-US" sz="1800" dirty="0"/>
              <a:t>b = </a:t>
            </a:r>
            <a:r>
              <a:rPr lang="en-US" sz="1800" dirty="0" err="1"/>
              <a:t>a.coalesce</a:t>
            </a:r>
            <a:r>
              <a:rPr lang="en-US" sz="1800" dirty="0"/>
              <a:t>(3,True) //Data </a:t>
            </a:r>
            <a:r>
              <a:rPr lang="en-US" sz="1800" dirty="0" err="1"/>
              <a:t>Shufle</a:t>
            </a:r>
            <a:r>
              <a:rPr lang="en-US" sz="1800" dirty="0"/>
              <a:t> </a:t>
            </a:r>
          </a:p>
          <a:p>
            <a:pPr lvl="1"/>
            <a:r>
              <a:rPr lang="en-US" sz="1800" dirty="0"/>
              <a:t>c = </a:t>
            </a:r>
            <a:r>
              <a:rPr lang="en-US" sz="1800" dirty="0" err="1"/>
              <a:t>a.coalesce</a:t>
            </a:r>
            <a:r>
              <a:rPr lang="en-US" sz="1800" dirty="0"/>
              <a:t>(3,False) #coalesce doesn't guarantee empty partitions will be removed.</a:t>
            </a:r>
          </a:p>
          <a:p>
            <a:pPr lvl="1"/>
            <a:r>
              <a:rPr lang="en-US" sz="1800" dirty="0"/>
              <a:t>b = </a:t>
            </a:r>
            <a:r>
              <a:rPr lang="en-US" sz="1800" dirty="0" err="1"/>
              <a:t>a.repartition</a:t>
            </a:r>
            <a:r>
              <a:rPr lang="en-US" sz="1800" dirty="0"/>
              <a:t>(7) #Repartition: Reshuffle the data to increase or decrease</a:t>
            </a:r>
          </a:p>
          <a:p>
            <a:r>
              <a:rPr lang="en-US" sz="1800" dirty="0" err="1"/>
              <a:t>repartitionAndSortWithinPartitions</a:t>
            </a:r>
            <a:r>
              <a:rPr lang="en-US" sz="1800" dirty="0"/>
              <a:t> (Repartition the RDD according to the given partitioner and, within each resulting partition, sort records by their keys.)</a:t>
            </a:r>
          </a:p>
          <a:p>
            <a:pPr lvl="1"/>
            <a:r>
              <a:rPr lang="de-DE" sz="1800" dirty="0"/>
              <a:t>rdd1 = sc.parallelize([(0, 5), (3, 8), (2, 6), (0, 8), (3, 8), (1, 3)])</a:t>
            </a:r>
          </a:p>
          <a:p>
            <a:pPr lvl="1"/>
            <a:r>
              <a:rPr lang="de-DE" sz="1800" dirty="0"/>
              <a:t>rdd2 = rdd1.repartitionAndSortWithinPartitions(2, lambda x: x % 2)</a:t>
            </a:r>
          </a:p>
          <a:p>
            <a:pPr lvl="1"/>
            <a:r>
              <a:rPr lang="de-DE" sz="1800" dirty="0"/>
              <a:t>rdd2.glom().collect()</a:t>
            </a:r>
            <a:endParaRPr lang="en-US" sz="1800" dirty="0"/>
          </a:p>
          <a:p>
            <a:r>
              <a:rPr lang="en-US" sz="1800" dirty="0"/>
              <a:t>Monitor Spark Jobs</a:t>
            </a:r>
          </a:p>
          <a:p>
            <a:pPr lvl="1"/>
            <a:r>
              <a:rPr lang="en-US" sz="1800" dirty="0">
                <a:hlinkClick r:id="rId2"/>
              </a:rPr>
              <a:t>http://192.168.152.139:4040/jobs/</a:t>
            </a:r>
            <a:r>
              <a:rPr lang="en-US" sz="1800" dirty="0"/>
              <a:t> (Localhost generally don’t work, </a:t>
            </a:r>
            <a:r>
              <a:rPr lang="en-US" sz="1800"/>
              <a:t>use machine </a:t>
            </a:r>
            <a:r>
              <a:rPr lang="en-US" sz="1800" dirty="0"/>
              <a:t>ID as host.)</a:t>
            </a:r>
          </a:p>
        </p:txBody>
      </p:sp>
    </p:spTree>
    <p:extLst>
      <p:ext uri="{BB962C8B-B14F-4D97-AF65-F5344CB8AC3E}">
        <p14:creationId xmlns:p14="http://schemas.microsoft.com/office/powerpoint/2010/main" val="24041743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a:t>Actions</a:t>
            </a:r>
          </a:p>
        </p:txBody>
      </p:sp>
      <p:sp>
        <p:nvSpPr>
          <p:cNvPr id="3" name="Content Placeholder 2"/>
          <p:cNvSpPr>
            <a:spLocks noGrp="1"/>
          </p:cNvSpPr>
          <p:nvPr>
            <p:ph sz="half" idx="1"/>
          </p:nvPr>
        </p:nvSpPr>
        <p:spPr>
          <a:xfrm>
            <a:off x="457200" y="1219200"/>
            <a:ext cx="8229600" cy="5257800"/>
          </a:xfrm>
        </p:spPr>
        <p:txBody>
          <a:bodyPr>
            <a:noAutofit/>
          </a:bodyPr>
          <a:lstStyle/>
          <a:p>
            <a:r>
              <a:rPr lang="en-US" sz="2000" dirty="0"/>
              <a:t>b = </a:t>
            </a:r>
            <a:r>
              <a:rPr lang="en-US" sz="2000" dirty="0" err="1"/>
              <a:t>sc.parallelize</a:t>
            </a:r>
            <a:r>
              <a:rPr lang="en-US" sz="2000" dirty="0"/>
              <a:t>([(1, "dog"), (3, "tiger"), (2, "lion"), (4, "cat"),(4, "Mouse")])</a:t>
            </a:r>
          </a:p>
          <a:p>
            <a:r>
              <a:rPr lang="en-US" sz="2000" dirty="0"/>
              <a:t>Take</a:t>
            </a:r>
          </a:p>
          <a:p>
            <a:pPr lvl="1">
              <a:buFont typeface="Wingdings" pitchFamily="2" charset="2"/>
              <a:buChar char="Ø"/>
            </a:pPr>
            <a:r>
              <a:rPr lang="en-US" sz="2000" dirty="0" err="1"/>
              <a:t>a.take</a:t>
            </a:r>
            <a:r>
              <a:rPr lang="en-US" sz="2000" dirty="0"/>
              <a:t>(5)</a:t>
            </a:r>
          </a:p>
          <a:p>
            <a:r>
              <a:rPr lang="en-US" sz="2000" dirty="0"/>
              <a:t>Top</a:t>
            </a:r>
          </a:p>
          <a:p>
            <a:pPr lvl="1">
              <a:buFont typeface="Wingdings" pitchFamily="2" charset="2"/>
              <a:buChar char="Ø"/>
            </a:pPr>
            <a:r>
              <a:rPr lang="en-US" sz="2000" dirty="0" err="1"/>
              <a:t>a.top</a:t>
            </a:r>
            <a:r>
              <a:rPr lang="en-US" sz="2000" dirty="0"/>
              <a:t>(5)</a:t>
            </a:r>
          </a:p>
          <a:p>
            <a:r>
              <a:rPr lang="en-US" sz="2000" dirty="0"/>
              <a:t>Take Ordered</a:t>
            </a:r>
          </a:p>
          <a:p>
            <a:pPr marL="742944" lvl="3" indent="-285750">
              <a:buFont typeface="Wingdings" pitchFamily="2" charset="2"/>
              <a:buChar char="Ø"/>
            </a:pPr>
            <a:r>
              <a:rPr lang="en-US" sz="2000" dirty="0" err="1"/>
              <a:t>rdd.takeOrdered</a:t>
            </a:r>
            <a:r>
              <a:rPr lang="en-US" sz="2000" dirty="0"/>
              <a:t>(4)</a:t>
            </a:r>
          </a:p>
          <a:p>
            <a:pPr marL="742944" lvl="3" indent="-285750">
              <a:buFont typeface="Wingdings" pitchFamily="2" charset="2"/>
              <a:buChar char="Ø"/>
            </a:pPr>
            <a:r>
              <a:rPr lang="en-US" sz="2000" dirty="0" err="1"/>
              <a:t>a.takeOrdered</a:t>
            </a:r>
            <a:r>
              <a:rPr lang="en-US" sz="2000" dirty="0"/>
              <a:t>(1, key=lambda x: -x) #Descending. Similar to </a:t>
            </a:r>
            <a:r>
              <a:rPr lang="en-US" sz="2000" dirty="0" err="1"/>
              <a:t>rdd.top</a:t>
            </a:r>
            <a:r>
              <a:rPr lang="en-US" sz="2000" dirty="0"/>
              <a:t>(1)</a:t>
            </a:r>
          </a:p>
          <a:p>
            <a:pPr marL="742944" lvl="3" indent="-285750">
              <a:buFont typeface="Wingdings" pitchFamily="2" charset="2"/>
              <a:buChar char="Ø"/>
            </a:pPr>
            <a:r>
              <a:rPr lang="en-US" sz="2000" dirty="0" err="1"/>
              <a:t>b.takeOrdered</a:t>
            </a:r>
            <a:r>
              <a:rPr lang="en-US" sz="2000" dirty="0"/>
              <a:t>(5, key = lambda x: x[0]) #In (K,V) RDD, Sort by Key </a:t>
            </a:r>
          </a:p>
          <a:p>
            <a:r>
              <a:rPr lang="en-US" sz="2000" dirty="0"/>
              <a:t>Count</a:t>
            </a:r>
          </a:p>
          <a:p>
            <a:pPr marL="742944" lvl="3" indent="-285750">
              <a:buFont typeface="Wingdings" pitchFamily="2" charset="2"/>
              <a:buChar char="Ø"/>
            </a:pPr>
            <a:r>
              <a:rPr lang="en-US" sz="2000" dirty="0" err="1"/>
              <a:t>a.count</a:t>
            </a:r>
            <a:r>
              <a:rPr lang="en-US" sz="2000" dirty="0"/>
              <a:t>()</a:t>
            </a:r>
          </a:p>
          <a:p>
            <a:r>
              <a:rPr lang="en-US" sz="2000" dirty="0" err="1"/>
              <a:t>CountByValue</a:t>
            </a:r>
            <a:endParaRPr lang="en-US" sz="2000" dirty="0"/>
          </a:p>
          <a:p>
            <a:pPr marL="742944" lvl="3" indent="-285750">
              <a:buFont typeface="Wingdings" pitchFamily="2" charset="2"/>
              <a:buChar char="Ø"/>
            </a:pPr>
            <a:r>
              <a:rPr lang="en-US" sz="2000" dirty="0" err="1"/>
              <a:t>a.countByValue</a:t>
            </a:r>
            <a:r>
              <a:rPr lang="en-US" sz="2000" dirty="0"/>
              <a:t>()</a:t>
            </a:r>
          </a:p>
        </p:txBody>
      </p:sp>
    </p:spTree>
    <p:extLst>
      <p:ext uri="{BB962C8B-B14F-4D97-AF65-F5344CB8AC3E}">
        <p14:creationId xmlns:p14="http://schemas.microsoft.com/office/powerpoint/2010/main" val="790174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76929-D265-61A6-4A65-8C2E06D1CBA3}"/>
              </a:ext>
            </a:extLst>
          </p:cNvPr>
          <p:cNvSpPr>
            <a:spLocks noGrp="1"/>
          </p:cNvSpPr>
          <p:nvPr>
            <p:ph type="title"/>
          </p:nvPr>
        </p:nvSpPr>
        <p:spPr/>
        <p:txBody>
          <a:bodyPr/>
          <a:lstStyle/>
          <a:p>
            <a:r>
              <a:rPr lang="en-US" dirty="0"/>
              <a:t>Open-Source Connectors</a:t>
            </a:r>
            <a:endParaRPr lang="en-IN" dirty="0"/>
          </a:p>
        </p:txBody>
      </p:sp>
      <p:pic>
        <p:nvPicPr>
          <p:cNvPr id="5" name="Content Placeholder 4">
            <a:extLst>
              <a:ext uri="{FF2B5EF4-FFF2-40B4-BE49-F238E27FC236}">
                <a16:creationId xmlns:a16="http://schemas.microsoft.com/office/drawing/2014/main" id="{4B3C5569-AB6C-6C89-2E73-28312D41ECAB}"/>
              </a:ext>
            </a:extLst>
          </p:cNvPr>
          <p:cNvPicPr>
            <a:picLocks noGrp="1" noChangeAspect="1"/>
          </p:cNvPicPr>
          <p:nvPr>
            <p:ph idx="1"/>
          </p:nvPr>
        </p:nvPicPr>
        <p:blipFill>
          <a:blip r:embed="rId2"/>
          <a:stretch>
            <a:fillRect/>
          </a:stretch>
        </p:blipFill>
        <p:spPr>
          <a:xfrm>
            <a:off x="457200" y="1676199"/>
            <a:ext cx="8229600" cy="4373964"/>
          </a:xfrm>
        </p:spPr>
      </p:pic>
    </p:spTree>
    <p:extLst>
      <p:ext uri="{BB962C8B-B14F-4D97-AF65-F5344CB8AC3E}">
        <p14:creationId xmlns:p14="http://schemas.microsoft.com/office/powerpoint/2010/main" val="28605205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a:t>Actions</a:t>
            </a:r>
          </a:p>
        </p:txBody>
      </p:sp>
      <p:sp>
        <p:nvSpPr>
          <p:cNvPr id="3" name="Content Placeholder 2"/>
          <p:cNvSpPr>
            <a:spLocks noGrp="1"/>
          </p:cNvSpPr>
          <p:nvPr>
            <p:ph sz="half" idx="1"/>
          </p:nvPr>
        </p:nvSpPr>
        <p:spPr>
          <a:xfrm>
            <a:off x="457200" y="1219200"/>
            <a:ext cx="8229600" cy="5257800"/>
          </a:xfrm>
        </p:spPr>
        <p:txBody>
          <a:bodyPr>
            <a:noAutofit/>
          </a:bodyPr>
          <a:lstStyle/>
          <a:p>
            <a:r>
              <a:rPr lang="en-US" sz="2000" dirty="0"/>
              <a:t>First</a:t>
            </a:r>
          </a:p>
          <a:p>
            <a:pPr lvl="1">
              <a:buFont typeface="Wingdings" pitchFamily="2" charset="2"/>
              <a:buChar char="Ø"/>
            </a:pPr>
            <a:r>
              <a:rPr lang="en-US" sz="2000" dirty="0" err="1"/>
              <a:t>a.first</a:t>
            </a:r>
            <a:r>
              <a:rPr lang="en-US" sz="2000" dirty="0"/>
              <a:t>()</a:t>
            </a:r>
          </a:p>
          <a:p>
            <a:r>
              <a:rPr lang="en-US" sz="2000" dirty="0"/>
              <a:t>Max</a:t>
            </a:r>
          </a:p>
          <a:p>
            <a:pPr lvl="1">
              <a:buFont typeface="Wingdings" pitchFamily="2" charset="2"/>
              <a:buChar char="Ø"/>
            </a:pPr>
            <a:r>
              <a:rPr lang="en-US" sz="2000" dirty="0" err="1"/>
              <a:t>a.max</a:t>
            </a:r>
            <a:r>
              <a:rPr lang="en-US" sz="2000" dirty="0"/>
              <a:t>()</a:t>
            </a:r>
          </a:p>
          <a:p>
            <a:r>
              <a:rPr lang="en-US" sz="2000" dirty="0"/>
              <a:t>Min</a:t>
            </a:r>
          </a:p>
          <a:p>
            <a:pPr lvl="1">
              <a:buFont typeface="Wingdings" pitchFamily="2" charset="2"/>
              <a:buChar char="Ø"/>
            </a:pPr>
            <a:r>
              <a:rPr lang="en-US" sz="2000" dirty="0" err="1"/>
              <a:t>a.min</a:t>
            </a:r>
            <a:r>
              <a:rPr lang="en-US" sz="2000" dirty="0"/>
              <a:t>() </a:t>
            </a:r>
          </a:p>
          <a:p>
            <a:r>
              <a:rPr lang="en-US" sz="2000" dirty="0"/>
              <a:t>Reduce</a:t>
            </a:r>
          </a:p>
          <a:p>
            <a:pPr lvl="1">
              <a:buFont typeface="Wingdings" pitchFamily="2" charset="2"/>
              <a:buChar char="Ø"/>
            </a:pPr>
            <a:r>
              <a:rPr lang="en-US" sz="2000" dirty="0" err="1"/>
              <a:t>a.reduce</a:t>
            </a:r>
            <a:r>
              <a:rPr lang="en-US" sz="2000" dirty="0"/>
              <a:t>(lambda </a:t>
            </a:r>
            <a:r>
              <a:rPr lang="en-US" sz="2000" dirty="0" err="1"/>
              <a:t>a,b</a:t>
            </a:r>
            <a:r>
              <a:rPr lang="en-US" sz="2000" dirty="0"/>
              <a:t> : a + b) #perform aggregations like sum/count of elements in  RDD</a:t>
            </a:r>
          </a:p>
          <a:p>
            <a:r>
              <a:rPr lang="en-US" sz="2000" dirty="0"/>
              <a:t>Fold</a:t>
            </a:r>
          </a:p>
          <a:p>
            <a:pPr lvl="1">
              <a:buFont typeface="Wingdings" pitchFamily="2" charset="2"/>
              <a:buChar char="Ø"/>
            </a:pPr>
            <a:r>
              <a:rPr lang="en-US" sz="2000" dirty="0" err="1"/>
              <a:t>a.fold</a:t>
            </a:r>
            <a:r>
              <a:rPr lang="en-US" sz="2000" dirty="0"/>
              <a:t>(1,lambda </a:t>
            </a:r>
            <a:r>
              <a:rPr lang="en-US" sz="2000" dirty="0" err="1"/>
              <a:t>a,b</a:t>
            </a:r>
            <a:r>
              <a:rPr lang="en-US" sz="2000" dirty="0"/>
              <a:t>: a + b) #takes a initial value </a:t>
            </a:r>
            <a:r>
              <a:rPr lang="en-US" sz="2000" b="1" dirty="0"/>
              <a:t>including each partition and driver.</a:t>
            </a:r>
          </a:p>
        </p:txBody>
      </p:sp>
    </p:spTree>
    <p:extLst>
      <p:ext uri="{BB962C8B-B14F-4D97-AF65-F5344CB8AC3E}">
        <p14:creationId xmlns:p14="http://schemas.microsoft.com/office/powerpoint/2010/main" val="28435129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a:t>Actions</a:t>
            </a:r>
          </a:p>
        </p:txBody>
      </p:sp>
      <p:sp>
        <p:nvSpPr>
          <p:cNvPr id="3" name="Content Placeholder 2"/>
          <p:cNvSpPr>
            <a:spLocks noGrp="1"/>
          </p:cNvSpPr>
          <p:nvPr>
            <p:ph sz="half" idx="1"/>
          </p:nvPr>
        </p:nvSpPr>
        <p:spPr>
          <a:xfrm>
            <a:off x="457200" y="1219200"/>
            <a:ext cx="8229600" cy="5257800"/>
          </a:xfrm>
        </p:spPr>
        <p:txBody>
          <a:bodyPr>
            <a:noAutofit/>
          </a:bodyPr>
          <a:lstStyle/>
          <a:p>
            <a:r>
              <a:rPr lang="es-ES" sz="2000" dirty="0" err="1"/>
              <a:t>Aggregate</a:t>
            </a:r>
            <a:endParaRPr lang="es-ES" sz="2000" dirty="0"/>
          </a:p>
          <a:p>
            <a:pPr lvl="1">
              <a:buFont typeface="Wingdings" pitchFamily="2" charset="2"/>
              <a:buChar char="Ø"/>
            </a:pPr>
            <a:r>
              <a:rPr lang="es-ES" sz="2000" dirty="0" err="1"/>
              <a:t>a.aggregate</a:t>
            </a:r>
            <a:r>
              <a:rPr lang="es-ES" sz="2000" dirty="0"/>
              <a:t>((1, 1), (lambda x, y: (x[0] + y, x[1] + 1)), (lambda x, y: (x[0] + y[0], x[1] + y[1]))) </a:t>
            </a:r>
            <a:endParaRPr lang="en-US" sz="2000" dirty="0"/>
          </a:p>
          <a:p>
            <a:r>
              <a:rPr lang="en-US" sz="2000" dirty="0" err="1"/>
              <a:t>CountByKey</a:t>
            </a:r>
            <a:endParaRPr lang="en-US" sz="2000" dirty="0"/>
          </a:p>
          <a:p>
            <a:pPr lvl="1">
              <a:buFont typeface="Wingdings" pitchFamily="2" charset="2"/>
              <a:buChar char="Ø"/>
            </a:pPr>
            <a:r>
              <a:rPr lang="en-US" sz="2000" dirty="0" err="1"/>
              <a:t>b.countByKey</a:t>
            </a:r>
            <a:r>
              <a:rPr lang="en-US" sz="2000" dirty="0"/>
              <a:t>()</a:t>
            </a:r>
          </a:p>
          <a:p>
            <a:r>
              <a:rPr lang="en-US" sz="2000" dirty="0"/>
              <a:t>Lookup</a:t>
            </a:r>
          </a:p>
          <a:p>
            <a:pPr lvl="1">
              <a:buFont typeface="Wingdings" pitchFamily="2" charset="2"/>
              <a:buChar char="Ø"/>
            </a:pPr>
            <a:r>
              <a:rPr lang="en-US" sz="2000" dirty="0" err="1"/>
              <a:t>b.lookup</a:t>
            </a:r>
            <a:r>
              <a:rPr lang="en-US" sz="2000" dirty="0"/>
              <a:t>('ST')</a:t>
            </a:r>
          </a:p>
          <a:p>
            <a:r>
              <a:rPr lang="en-US" sz="2000" dirty="0" err="1"/>
              <a:t>CollectAsMap</a:t>
            </a:r>
            <a:endParaRPr lang="en-US" sz="2000" dirty="0"/>
          </a:p>
          <a:p>
            <a:pPr lvl="1">
              <a:buFont typeface="Wingdings" pitchFamily="2" charset="2"/>
              <a:buChar char="Ø"/>
            </a:pPr>
            <a:r>
              <a:rPr lang="en-US" sz="2000" dirty="0" err="1"/>
              <a:t>b.collectAsMap</a:t>
            </a:r>
            <a:r>
              <a:rPr lang="en-US" sz="2000" dirty="0"/>
              <a:t>() </a:t>
            </a:r>
          </a:p>
          <a:p>
            <a:pPr lvl="1">
              <a:buFont typeface="Wingdings" pitchFamily="2" charset="2"/>
              <a:buChar char="Ø"/>
            </a:pPr>
            <a:r>
              <a:rPr lang="en-US" sz="2000" dirty="0"/>
              <a:t>It will overwrite the last value found for a key</a:t>
            </a:r>
          </a:p>
        </p:txBody>
      </p:sp>
    </p:spTree>
    <p:extLst>
      <p:ext uri="{BB962C8B-B14F-4D97-AF65-F5344CB8AC3E}">
        <p14:creationId xmlns:p14="http://schemas.microsoft.com/office/powerpoint/2010/main" val="39669546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Accumulator</a:t>
            </a:r>
          </a:p>
        </p:txBody>
      </p:sp>
      <p:sp>
        <p:nvSpPr>
          <p:cNvPr id="3" name="Content Placeholder 2"/>
          <p:cNvSpPr>
            <a:spLocks noGrp="1"/>
          </p:cNvSpPr>
          <p:nvPr>
            <p:ph idx="1"/>
          </p:nvPr>
        </p:nvSpPr>
        <p:spPr>
          <a:xfrm>
            <a:off x="457200" y="1600200"/>
            <a:ext cx="8229600" cy="5181600"/>
          </a:xfrm>
        </p:spPr>
        <p:txBody>
          <a:bodyPr>
            <a:noAutofit/>
          </a:bodyPr>
          <a:lstStyle/>
          <a:p>
            <a:r>
              <a:rPr lang="en-US" sz="2000" dirty="0"/>
              <a:t>Shared variable, accumulators, used for aggregating values from worker nodes back to the driver program. One of the most common uses of accumulators is to count events that occur during job execution for debugging purposes.</a:t>
            </a:r>
          </a:p>
          <a:p>
            <a:r>
              <a:rPr lang="en-US" sz="2000" dirty="0"/>
              <a:t>Note that tasks on worker nodes cannot access the accumulator’s value()as accumulators are </a:t>
            </a:r>
            <a:r>
              <a:rPr lang="en-US" sz="2000" i="1" dirty="0"/>
              <a:t>write-only </a:t>
            </a:r>
            <a:r>
              <a:rPr lang="en-US" sz="2000" dirty="0"/>
              <a:t>variables. </a:t>
            </a:r>
          </a:p>
          <a:p>
            <a:pPr lvl="1"/>
            <a:r>
              <a:rPr lang="en-US" sz="2000" dirty="0" err="1"/>
              <a:t>accumodd</a:t>
            </a:r>
            <a:r>
              <a:rPr lang="en-US" sz="2000" dirty="0"/>
              <a:t> = </a:t>
            </a:r>
            <a:r>
              <a:rPr lang="en-US" sz="2000" dirty="0" err="1"/>
              <a:t>sc.accumulator</a:t>
            </a:r>
            <a:r>
              <a:rPr lang="en-US" sz="2000" dirty="0"/>
              <a:t>(0)</a:t>
            </a:r>
          </a:p>
          <a:p>
            <a:pPr lvl="1"/>
            <a:r>
              <a:rPr lang="en-US" sz="2000" dirty="0" err="1"/>
              <a:t>accumeven</a:t>
            </a:r>
            <a:r>
              <a:rPr lang="en-US" sz="2000" dirty="0"/>
              <a:t> = </a:t>
            </a:r>
            <a:r>
              <a:rPr lang="en-US" sz="2000" dirty="0" err="1"/>
              <a:t>sc.accumulator</a:t>
            </a:r>
            <a:r>
              <a:rPr lang="en-US" sz="2000" dirty="0"/>
              <a:t>(0)</a:t>
            </a:r>
          </a:p>
          <a:p>
            <a:pPr lvl="1"/>
            <a:r>
              <a:rPr lang="en-US" sz="2000" dirty="0" err="1"/>
              <a:t>sc.parallelize</a:t>
            </a:r>
            <a:r>
              <a:rPr lang="en-US" sz="2000" dirty="0"/>
              <a:t>([1, 2, 3, 4,5,6,7],2).foreach(lambda x: {</a:t>
            </a:r>
            <a:r>
              <a:rPr lang="en-US" sz="2000" dirty="0" err="1"/>
              <a:t>accumeven.add</a:t>
            </a:r>
            <a:r>
              <a:rPr lang="en-US" sz="2000" dirty="0"/>
              <a:t>(1) if (x%2==0) else </a:t>
            </a:r>
            <a:r>
              <a:rPr lang="en-US" sz="2000" dirty="0" err="1"/>
              <a:t>accumodd.add</a:t>
            </a:r>
            <a:r>
              <a:rPr lang="en-US" sz="2000" dirty="0"/>
              <a:t>(1)})</a:t>
            </a:r>
          </a:p>
          <a:p>
            <a:pPr lvl="1"/>
            <a:r>
              <a:rPr lang="en-US" sz="2000" dirty="0" err="1"/>
              <a:t>accumeven.value</a:t>
            </a:r>
            <a:endParaRPr lang="en-US" sz="2000" dirty="0"/>
          </a:p>
          <a:p>
            <a:pPr lvl="1"/>
            <a:r>
              <a:rPr lang="en-US" sz="2000" dirty="0" err="1"/>
              <a:t>accumodd.value</a:t>
            </a:r>
            <a:endParaRPr lang="en-US" sz="2000" dirty="0"/>
          </a:p>
        </p:txBody>
      </p:sp>
    </p:spTree>
    <p:extLst>
      <p:ext uri="{BB962C8B-B14F-4D97-AF65-F5344CB8AC3E}">
        <p14:creationId xmlns:p14="http://schemas.microsoft.com/office/powerpoint/2010/main" val="6661851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Broadcast</a:t>
            </a:r>
          </a:p>
        </p:txBody>
      </p:sp>
      <p:sp>
        <p:nvSpPr>
          <p:cNvPr id="3" name="Content Placeholder 2"/>
          <p:cNvSpPr>
            <a:spLocks noGrp="1"/>
          </p:cNvSpPr>
          <p:nvPr>
            <p:ph idx="1"/>
          </p:nvPr>
        </p:nvSpPr>
        <p:spPr>
          <a:xfrm>
            <a:off x="457200" y="1600200"/>
            <a:ext cx="8229600" cy="5181600"/>
          </a:xfrm>
        </p:spPr>
        <p:txBody>
          <a:bodyPr>
            <a:noAutofit/>
          </a:bodyPr>
          <a:lstStyle/>
          <a:p>
            <a:r>
              <a:rPr lang="en-US" sz="2000" dirty="0"/>
              <a:t>Shared variable, broadcast variables, allows the program to efficiently send a large, read-only value to all the worker nodes for use in one or more Spark operations.</a:t>
            </a:r>
          </a:p>
          <a:p>
            <a:pPr lvl="1"/>
            <a:r>
              <a:rPr lang="en-US" sz="2000" dirty="0" err="1"/>
              <a:t>brc</a:t>
            </a:r>
            <a:r>
              <a:rPr lang="en-US" sz="2000" dirty="0"/>
              <a:t> = </a:t>
            </a:r>
            <a:r>
              <a:rPr lang="en-US" sz="2000" dirty="0" err="1"/>
              <a:t>sc.broadcast</a:t>
            </a:r>
            <a:r>
              <a:rPr lang="en-US" sz="2000" dirty="0"/>
              <a:t>([100,200])</a:t>
            </a:r>
          </a:p>
          <a:p>
            <a:pPr lvl="1"/>
            <a:r>
              <a:rPr lang="en-US" sz="2000" dirty="0"/>
              <a:t>a = </a:t>
            </a:r>
            <a:r>
              <a:rPr lang="en-US" sz="2000" dirty="0" err="1"/>
              <a:t>sc.parallelize</a:t>
            </a:r>
            <a:r>
              <a:rPr lang="en-US" sz="2000" dirty="0"/>
              <a:t>([10,20,30,40,50],2)</a:t>
            </a:r>
          </a:p>
          <a:p>
            <a:pPr lvl="1"/>
            <a:r>
              <a:rPr lang="en-US" sz="2000" dirty="0" err="1"/>
              <a:t>a.map</a:t>
            </a:r>
            <a:r>
              <a:rPr lang="en-US" sz="2000" dirty="0"/>
              <a:t>(lambda x: {x + (</a:t>
            </a:r>
            <a:r>
              <a:rPr lang="en-US" sz="2000" dirty="0" err="1"/>
              <a:t>brc.value</a:t>
            </a:r>
            <a:r>
              <a:rPr lang="en-US" sz="2000" dirty="0"/>
              <a:t>[0])  if(x&gt;=30) else x + </a:t>
            </a:r>
            <a:r>
              <a:rPr lang="en-US" sz="2000" dirty="0" err="1"/>
              <a:t>brc.value</a:t>
            </a:r>
            <a:r>
              <a:rPr lang="en-US" sz="2000" dirty="0"/>
              <a:t>[1]}).collect()</a:t>
            </a:r>
          </a:p>
          <a:p>
            <a:pPr lvl="1"/>
            <a:r>
              <a:rPr lang="en-US" sz="2000" dirty="0"/>
              <a:t>For Optimizing Broadcasts, When we are broadcasting large values, it is important to choose a data serialization format that is both fast and compact.</a:t>
            </a:r>
          </a:p>
        </p:txBody>
      </p:sp>
    </p:spTree>
    <p:extLst>
      <p:ext uri="{BB962C8B-B14F-4D97-AF65-F5344CB8AC3E}">
        <p14:creationId xmlns:p14="http://schemas.microsoft.com/office/powerpoint/2010/main" val="31178535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a:t>Persist(Cache) RDD</a:t>
            </a:r>
          </a:p>
        </p:txBody>
      </p:sp>
      <p:sp>
        <p:nvSpPr>
          <p:cNvPr id="3" name="Content Placeholder 2"/>
          <p:cNvSpPr>
            <a:spLocks noGrp="1"/>
          </p:cNvSpPr>
          <p:nvPr>
            <p:ph idx="1"/>
          </p:nvPr>
        </p:nvSpPr>
        <p:spPr>
          <a:xfrm>
            <a:off x="457200" y="1219200"/>
            <a:ext cx="8229600" cy="3048000"/>
          </a:xfrm>
        </p:spPr>
        <p:txBody>
          <a:bodyPr>
            <a:noAutofit/>
          </a:bodyPr>
          <a:lstStyle/>
          <a:p>
            <a:pPr lvl="0"/>
            <a:r>
              <a:rPr lang="en-US" sz="1800" dirty="0"/>
              <a:t>Spark’s RDDs are by default recomputed each time you run an action on them. If you would like to reuse an RDD in multiple actions, you can ask Spark to persist it using </a:t>
            </a:r>
            <a:r>
              <a:rPr lang="en-US" sz="1800" dirty="0" err="1"/>
              <a:t>RDD.persist</a:t>
            </a:r>
            <a:r>
              <a:rPr lang="en-US" sz="1800" dirty="0"/>
              <a:t>().</a:t>
            </a:r>
          </a:p>
          <a:p>
            <a:pPr lvl="0"/>
            <a:r>
              <a:rPr lang="en-US" sz="1800" dirty="0"/>
              <a:t>After computing it the first time, Spark will store the RDD contents in memory (partitioned across the machines in your cluster), and reuse them in future actions. Persisting RDDs on disk instead of memory is also possible.</a:t>
            </a:r>
          </a:p>
          <a:p>
            <a:r>
              <a:rPr lang="en-US" sz="1800" dirty="0"/>
              <a:t>If a node that has data persisted on it fails, Spark will re-compute the lost partitions of the data when needed.  We can also replicate our data on multiple nodes if we want to be able to handle node failure without slowdown.</a:t>
            </a:r>
          </a:p>
          <a:p>
            <a:r>
              <a:rPr lang="en-US" sz="1800" dirty="0"/>
              <a:t>If you attempt to cache too much data to fit in memory, Spark will automatically evict old partitions using a Least Recently Used (LRU) cache policy. Caching unnecessary data can lead to eviction of useful data and more re-computation time.</a:t>
            </a:r>
          </a:p>
          <a:p>
            <a:r>
              <a:rPr lang="en-US" sz="1800" dirty="0"/>
              <a:t>RDDs come with a method called </a:t>
            </a:r>
            <a:r>
              <a:rPr lang="en-US" sz="1800" dirty="0" err="1"/>
              <a:t>unpersist</a:t>
            </a:r>
            <a:r>
              <a:rPr lang="en-US" sz="1800" dirty="0"/>
              <a:t>() that lets you manually remove them from the cache.</a:t>
            </a:r>
          </a:p>
          <a:p>
            <a:r>
              <a:rPr lang="en-US" sz="1800" dirty="0"/>
              <a:t>cache() is the same as calling persist() with the default storage level.</a:t>
            </a:r>
          </a:p>
        </p:txBody>
      </p:sp>
    </p:spTree>
    <p:extLst>
      <p:ext uri="{BB962C8B-B14F-4D97-AF65-F5344CB8AC3E}">
        <p14:creationId xmlns:p14="http://schemas.microsoft.com/office/powerpoint/2010/main" val="9195230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Persist(Cache) RDD</a:t>
            </a:r>
          </a:p>
        </p:txBody>
      </p:sp>
      <p:pic>
        <p:nvPicPr>
          <p:cNvPr id="4" name="Content Placeholder 3"/>
          <p:cNvPicPr>
            <a:picLocks/>
          </p:cNvPicPr>
          <p:nvPr/>
        </p:nvPicPr>
        <p:blipFill>
          <a:blip r:embed="rId3"/>
          <a:stretch>
            <a:fillRect/>
          </a:stretch>
        </p:blipFill>
        <p:spPr>
          <a:xfrm>
            <a:off x="539838" y="1600200"/>
            <a:ext cx="8146961" cy="3009900"/>
          </a:xfrm>
          <a:prstGeom prst="rect">
            <a:avLst/>
          </a:prstGeom>
        </p:spPr>
      </p:pic>
    </p:spTree>
    <p:extLst>
      <p:ext uri="{BB962C8B-B14F-4D97-AF65-F5344CB8AC3E}">
        <p14:creationId xmlns:p14="http://schemas.microsoft.com/office/powerpoint/2010/main" val="1321825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Autofit/>
          </a:bodyPr>
          <a:lstStyle/>
          <a:p>
            <a:r>
              <a:rPr lang="en-US" sz="2800" dirty="0"/>
              <a:t>Spark Architecture and Tungsten Engine optimization</a:t>
            </a:r>
          </a:p>
        </p:txBody>
      </p:sp>
      <p:sp>
        <p:nvSpPr>
          <p:cNvPr id="3" name="Content Placeholder 2"/>
          <p:cNvSpPr>
            <a:spLocks noGrp="1"/>
          </p:cNvSpPr>
          <p:nvPr>
            <p:ph sz="half" idx="1"/>
          </p:nvPr>
        </p:nvSpPr>
        <p:spPr>
          <a:xfrm>
            <a:off x="304800" y="1143000"/>
            <a:ext cx="4343400" cy="5105400"/>
          </a:xfrm>
        </p:spPr>
        <p:txBody>
          <a:bodyPr>
            <a:noAutofit/>
          </a:bodyPr>
          <a:lstStyle/>
          <a:p>
            <a:r>
              <a:rPr lang="en-US" sz="1600" dirty="0"/>
              <a:t>The basic architecture is mostly same in Spark 1.x and 2.x, But Tungsten Engine is used in 2.x, that optimizes spark2 10x-20x faster.</a:t>
            </a:r>
          </a:p>
          <a:p>
            <a:r>
              <a:rPr lang="en-US" sz="1600" dirty="0"/>
              <a:t>Earlier versions of spark used to focus on improving IO and network communication efficiency but since early 2015, disks are getting faster due to SSDs. And Network are getting faster usually with 10GBPS. Only bottleneck seems to be CPU. Hence Tungsten focuses on substantially improving the efficiency of memory and CPU.</a:t>
            </a:r>
          </a:p>
          <a:p>
            <a:r>
              <a:rPr lang="en-US" sz="1600" dirty="0"/>
              <a:t>Spark used java internally and java makes heavy uses of virtual functions that requires lots of runtime computation that impacts significantly the execution speed. Tungsten completely avoids use of virtual functions.</a:t>
            </a:r>
          </a:p>
          <a:p>
            <a:r>
              <a:rPr lang="en-US" sz="1600" dirty="0"/>
              <a:t>JVM GC mechanism also prove to be an important and significant bottleneck. Tungsten uses it’s own object creation and garbage control mechanism for better efficiency.</a:t>
            </a:r>
          </a:p>
        </p:txBody>
      </p:sp>
      <p:pic>
        <p:nvPicPr>
          <p:cNvPr id="1026"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724401" y="1143000"/>
            <a:ext cx="42672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9871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4"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ext 1"/>
          <p:cNvSpPr txBox="1"/>
          <p:nvPr/>
        </p:nvSpPr>
        <p:spPr>
          <a:xfrm>
            <a:off x="2228850" y="339091"/>
            <a:ext cx="4760149" cy="461665"/>
          </a:xfrm>
          <a:prstGeom prst="rect">
            <a:avLst/>
          </a:prstGeom>
        </p:spPr>
        <p:txBody>
          <a:bodyPr vert="horz" wrap="none" lIns="0" tIns="0" rIns="0" bIns="0" rtlCol="0">
            <a:spAutoFit/>
          </a:bodyPr>
          <a:lstStyle/>
          <a:p>
            <a:r>
              <a:rPr sz="3000" spc="6" dirty="0">
                <a:solidFill>
                  <a:srgbClr val="404040"/>
                </a:solidFill>
                <a:latin typeface="Arial"/>
                <a:cs typeface="Arial"/>
              </a:rPr>
              <a:t>Performance Improvements</a:t>
            </a:r>
            <a:endParaRPr sz="3000" dirty="0">
              <a:latin typeface="Arial"/>
              <a:cs typeface="Arial"/>
            </a:endParaRPr>
          </a:p>
        </p:txBody>
      </p:sp>
      <p:pic>
        <p:nvPicPr>
          <p:cNvPr id="485"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8694" y="1600201"/>
            <a:ext cx="7190581" cy="3662099"/>
          </a:xfrm>
          <a:prstGeom prst="rect">
            <a:avLst/>
          </a:prstGeom>
        </p:spPr>
      </p:pic>
      <p:sp>
        <p:nvSpPr>
          <p:cNvPr id="3" name="text 1"/>
          <p:cNvSpPr txBox="1"/>
          <p:nvPr/>
        </p:nvSpPr>
        <p:spPr>
          <a:xfrm>
            <a:off x="1393031" y="1699260"/>
            <a:ext cx="842090" cy="261610"/>
          </a:xfrm>
          <a:prstGeom prst="rect">
            <a:avLst/>
          </a:prstGeom>
        </p:spPr>
        <p:txBody>
          <a:bodyPr vert="horz" wrap="none" lIns="0" tIns="0" rIns="0" bIns="0" rtlCol="0">
            <a:spAutoFit/>
          </a:bodyPr>
          <a:lstStyle/>
          <a:p>
            <a:r>
              <a:rPr sz="1700" spc="6" dirty="0">
                <a:solidFill>
                  <a:srgbClr val="FFFFFF"/>
                </a:solidFill>
                <a:latin typeface="Arial"/>
                <a:cs typeface="Arial"/>
              </a:rPr>
              <a:t>Primitive</a:t>
            </a:r>
            <a:endParaRPr sz="1700">
              <a:latin typeface="Arial"/>
              <a:cs typeface="Arial"/>
            </a:endParaRPr>
          </a:p>
        </p:txBody>
      </p:sp>
      <p:sp>
        <p:nvSpPr>
          <p:cNvPr id="4" name="text 1"/>
          <p:cNvSpPr txBox="1"/>
          <p:nvPr/>
        </p:nvSpPr>
        <p:spPr>
          <a:xfrm>
            <a:off x="3078957" y="1699260"/>
            <a:ext cx="943079" cy="261610"/>
          </a:xfrm>
          <a:prstGeom prst="rect">
            <a:avLst/>
          </a:prstGeom>
        </p:spPr>
        <p:txBody>
          <a:bodyPr vert="horz" wrap="none" lIns="0" tIns="0" rIns="0" bIns="0" rtlCol="0">
            <a:spAutoFit/>
          </a:bodyPr>
          <a:lstStyle/>
          <a:p>
            <a:r>
              <a:rPr sz="1700" spc="6" dirty="0">
                <a:solidFill>
                  <a:srgbClr val="FFFFFF"/>
                </a:solidFill>
                <a:latin typeface="Arial"/>
                <a:cs typeface="Arial"/>
              </a:rPr>
              <a:t>Spark 1.6</a:t>
            </a:r>
            <a:endParaRPr sz="1700">
              <a:latin typeface="Arial"/>
              <a:cs typeface="Arial"/>
            </a:endParaRPr>
          </a:p>
        </p:txBody>
      </p:sp>
      <p:sp>
        <p:nvSpPr>
          <p:cNvPr id="5" name="text 1"/>
          <p:cNvSpPr txBox="1"/>
          <p:nvPr/>
        </p:nvSpPr>
        <p:spPr>
          <a:xfrm>
            <a:off x="4750594" y="1699260"/>
            <a:ext cx="943079" cy="261610"/>
          </a:xfrm>
          <a:prstGeom prst="rect">
            <a:avLst/>
          </a:prstGeom>
        </p:spPr>
        <p:txBody>
          <a:bodyPr vert="horz" wrap="none" lIns="0" tIns="0" rIns="0" bIns="0" rtlCol="0">
            <a:spAutoFit/>
          </a:bodyPr>
          <a:lstStyle/>
          <a:p>
            <a:r>
              <a:rPr sz="1700" spc="6" dirty="0">
                <a:solidFill>
                  <a:srgbClr val="FFFFFF"/>
                </a:solidFill>
                <a:latin typeface="Arial"/>
                <a:cs typeface="Arial"/>
              </a:rPr>
              <a:t>Spark 2.0</a:t>
            </a:r>
            <a:endParaRPr sz="1700">
              <a:latin typeface="Arial"/>
              <a:cs typeface="Arial"/>
            </a:endParaRPr>
          </a:p>
        </p:txBody>
      </p:sp>
      <p:sp>
        <p:nvSpPr>
          <p:cNvPr id="6" name="text 1"/>
          <p:cNvSpPr txBox="1"/>
          <p:nvPr/>
        </p:nvSpPr>
        <p:spPr>
          <a:xfrm>
            <a:off x="6336506" y="1699260"/>
            <a:ext cx="1567289" cy="261610"/>
          </a:xfrm>
          <a:prstGeom prst="rect">
            <a:avLst/>
          </a:prstGeom>
        </p:spPr>
        <p:txBody>
          <a:bodyPr vert="horz" wrap="none" lIns="0" tIns="0" rIns="0" bIns="0" rtlCol="0">
            <a:spAutoFit/>
          </a:bodyPr>
          <a:lstStyle/>
          <a:p>
            <a:r>
              <a:rPr sz="1700" spc="6" dirty="0">
                <a:solidFill>
                  <a:srgbClr val="FFFFFF"/>
                </a:solidFill>
                <a:latin typeface="Arial"/>
                <a:cs typeface="Arial"/>
              </a:rPr>
              <a:t>Speedup Factor</a:t>
            </a:r>
            <a:endParaRPr sz="1700">
              <a:latin typeface="Arial"/>
              <a:cs typeface="Arial"/>
            </a:endParaRPr>
          </a:p>
        </p:txBody>
      </p:sp>
      <p:sp>
        <p:nvSpPr>
          <p:cNvPr id="7" name="text 1"/>
          <p:cNvSpPr txBox="1"/>
          <p:nvPr/>
        </p:nvSpPr>
        <p:spPr>
          <a:xfrm>
            <a:off x="1614488" y="2171700"/>
            <a:ext cx="391774" cy="246221"/>
          </a:xfrm>
          <a:prstGeom prst="rect">
            <a:avLst/>
          </a:prstGeom>
        </p:spPr>
        <p:txBody>
          <a:bodyPr vert="horz" wrap="none" lIns="0" tIns="0" rIns="0" bIns="0" rtlCol="0">
            <a:spAutoFit/>
          </a:bodyPr>
          <a:lstStyle/>
          <a:p>
            <a:r>
              <a:rPr sz="1600" spc="6" dirty="0">
                <a:latin typeface="Arial"/>
                <a:cs typeface="Arial"/>
              </a:rPr>
              <a:t>ﬁlter</a:t>
            </a:r>
            <a:endParaRPr sz="1600">
              <a:latin typeface="Arial"/>
              <a:cs typeface="Arial"/>
            </a:endParaRPr>
          </a:p>
        </p:txBody>
      </p:sp>
      <p:sp>
        <p:nvSpPr>
          <p:cNvPr id="8" name="text 1"/>
          <p:cNvSpPr txBox="1"/>
          <p:nvPr/>
        </p:nvSpPr>
        <p:spPr>
          <a:xfrm>
            <a:off x="3328988" y="2171700"/>
            <a:ext cx="447110" cy="246221"/>
          </a:xfrm>
          <a:prstGeom prst="rect">
            <a:avLst/>
          </a:prstGeom>
        </p:spPr>
        <p:txBody>
          <a:bodyPr vert="horz" wrap="none" lIns="0" tIns="0" rIns="0" bIns="0" rtlCol="0">
            <a:spAutoFit/>
          </a:bodyPr>
          <a:lstStyle/>
          <a:p>
            <a:r>
              <a:rPr sz="1600" spc="6" dirty="0">
                <a:latin typeface="Arial"/>
                <a:cs typeface="Arial"/>
              </a:rPr>
              <a:t>15ns</a:t>
            </a:r>
            <a:endParaRPr sz="1600">
              <a:latin typeface="Arial"/>
              <a:cs typeface="Arial"/>
            </a:endParaRPr>
          </a:p>
        </p:txBody>
      </p:sp>
      <p:sp>
        <p:nvSpPr>
          <p:cNvPr id="9" name="text 1"/>
          <p:cNvSpPr txBox="1"/>
          <p:nvPr/>
        </p:nvSpPr>
        <p:spPr>
          <a:xfrm>
            <a:off x="5022056" y="2171700"/>
            <a:ext cx="505588" cy="246221"/>
          </a:xfrm>
          <a:prstGeom prst="rect">
            <a:avLst/>
          </a:prstGeom>
        </p:spPr>
        <p:txBody>
          <a:bodyPr vert="horz" wrap="none" lIns="0" tIns="0" rIns="0" bIns="0" rtlCol="0">
            <a:spAutoFit/>
          </a:bodyPr>
          <a:lstStyle/>
          <a:p>
            <a:r>
              <a:rPr sz="1600" spc="6" dirty="0">
                <a:latin typeface="Arial"/>
                <a:cs typeface="Arial"/>
              </a:rPr>
              <a:t>1.1ns</a:t>
            </a:r>
            <a:endParaRPr sz="1600">
              <a:latin typeface="Arial"/>
              <a:cs typeface="Arial"/>
            </a:endParaRPr>
          </a:p>
        </p:txBody>
      </p:sp>
      <p:sp>
        <p:nvSpPr>
          <p:cNvPr id="10" name="text 1"/>
          <p:cNvSpPr txBox="1"/>
          <p:nvPr/>
        </p:nvSpPr>
        <p:spPr>
          <a:xfrm>
            <a:off x="6936581" y="2171700"/>
            <a:ext cx="402226" cy="246221"/>
          </a:xfrm>
          <a:prstGeom prst="rect">
            <a:avLst/>
          </a:prstGeom>
        </p:spPr>
        <p:txBody>
          <a:bodyPr vert="horz" wrap="none" lIns="0" tIns="0" rIns="0" bIns="0" rtlCol="0">
            <a:spAutoFit/>
          </a:bodyPr>
          <a:lstStyle/>
          <a:p>
            <a:r>
              <a:rPr sz="1600" spc="6" dirty="0">
                <a:latin typeface="Arial"/>
                <a:cs typeface="Arial"/>
              </a:rPr>
              <a:t>13.6</a:t>
            </a:r>
            <a:endParaRPr sz="1600">
              <a:latin typeface="Arial"/>
              <a:cs typeface="Arial"/>
            </a:endParaRPr>
          </a:p>
        </p:txBody>
      </p:sp>
      <p:sp>
        <p:nvSpPr>
          <p:cNvPr id="11" name="text 1"/>
          <p:cNvSpPr txBox="1"/>
          <p:nvPr/>
        </p:nvSpPr>
        <p:spPr>
          <a:xfrm>
            <a:off x="1150144" y="2628900"/>
            <a:ext cx="1356525" cy="246221"/>
          </a:xfrm>
          <a:prstGeom prst="rect">
            <a:avLst/>
          </a:prstGeom>
        </p:spPr>
        <p:txBody>
          <a:bodyPr vert="horz" wrap="none" lIns="0" tIns="0" rIns="0" bIns="0" rtlCol="0">
            <a:spAutoFit/>
          </a:bodyPr>
          <a:lstStyle/>
          <a:p>
            <a:r>
              <a:rPr sz="1600" spc="6" dirty="0">
                <a:latin typeface="Arial"/>
                <a:cs typeface="Arial"/>
              </a:rPr>
              <a:t>sum w/o group</a:t>
            </a:r>
            <a:endParaRPr sz="1600">
              <a:latin typeface="Arial"/>
              <a:cs typeface="Arial"/>
            </a:endParaRPr>
          </a:p>
        </p:txBody>
      </p:sp>
      <p:sp>
        <p:nvSpPr>
          <p:cNvPr id="12" name="text 1"/>
          <p:cNvSpPr txBox="1"/>
          <p:nvPr/>
        </p:nvSpPr>
        <p:spPr>
          <a:xfrm>
            <a:off x="3321844" y="2628900"/>
            <a:ext cx="447110" cy="246221"/>
          </a:xfrm>
          <a:prstGeom prst="rect">
            <a:avLst/>
          </a:prstGeom>
        </p:spPr>
        <p:txBody>
          <a:bodyPr vert="horz" wrap="none" lIns="0" tIns="0" rIns="0" bIns="0" rtlCol="0">
            <a:spAutoFit/>
          </a:bodyPr>
          <a:lstStyle/>
          <a:p>
            <a:r>
              <a:rPr sz="1600" spc="6" dirty="0">
                <a:latin typeface="Arial"/>
                <a:cs typeface="Arial"/>
              </a:rPr>
              <a:t>14ns</a:t>
            </a:r>
            <a:endParaRPr sz="1600">
              <a:latin typeface="Arial"/>
              <a:cs typeface="Arial"/>
            </a:endParaRPr>
          </a:p>
        </p:txBody>
      </p:sp>
      <p:sp>
        <p:nvSpPr>
          <p:cNvPr id="13" name="text 1"/>
          <p:cNvSpPr txBox="1"/>
          <p:nvPr/>
        </p:nvSpPr>
        <p:spPr>
          <a:xfrm>
            <a:off x="4964907" y="2628900"/>
            <a:ext cx="505588" cy="246221"/>
          </a:xfrm>
          <a:prstGeom prst="rect">
            <a:avLst/>
          </a:prstGeom>
        </p:spPr>
        <p:txBody>
          <a:bodyPr vert="horz" wrap="none" lIns="0" tIns="0" rIns="0" bIns="0" rtlCol="0">
            <a:spAutoFit/>
          </a:bodyPr>
          <a:lstStyle/>
          <a:p>
            <a:r>
              <a:rPr sz="1600" spc="6" dirty="0">
                <a:latin typeface="Arial"/>
                <a:cs typeface="Arial"/>
              </a:rPr>
              <a:t>0.9ns</a:t>
            </a:r>
            <a:endParaRPr sz="1600">
              <a:latin typeface="Arial"/>
              <a:cs typeface="Arial"/>
            </a:endParaRPr>
          </a:p>
        </p:txBody>
      </p:sp>
      <p:sp>
        <p:nvSpPr>
          <p:cNvPr id="14" name="text 1"/>
          <p:cNvSpPr txBox="1"/>
          <p:nvPr/>
        </p:nvSpPr>
        <p:spPr>
          <a:xfrm>
            <a:off x="6936582" y="2628900"/>
            <a:ext cx="402226" cy="246221"/>
          </a:xfrm>
          <a:prstGeom prst="rect">
            <a:avLst/>
          </a:prstGeom>
        </p:spPr>
        <p:txBody>
          <a:bodyPr vert="horz" wrap="none" lIns="0" tIns="0" rIns="0" bIns="0" rtlCol="0">
            <a:spAutoFit/>
          </a:bodyPr>
          <a:lstStyle/>
          <a:p>
            <a:r>
              <a:rPr sz="1600" spc="6" dirty="0">
                <a:latin typeface="Arial"/>
                <a:cs typeface="Arial"/>
              </a:rPr>
              <a:t>15.6</a:t>
            </a:r>
            <a:endParaRPr sz="1600">
              <a:latin typeface="Arial"/>
              <a:cs typeface="Arial"/>
            </a:endParaRPr>
          </a:p>
        </p:txBody>
      </p:sp>
      <p:sp>
        <p:nvSpPr>
          <p:cNvPr id="15" name="text 1"/>
          <p:cNvSpPr txBox="1"/>
          <p:nvPr/>
        </p:nvSpPr>
        <p:spPr>
          <a:xfrm>
            <a:off x="1200150" y="3086100"/>
            <a:ext cx="1241943" cy="246221"/>
          </a:xfrm>
          <a:prstGeom prst="rect">
            <a:avLst/>
          </a:prstGeom>
        </p:spPr>
        <p:txBody>
          <a:bodyPr vert="horz" wrap="none" lIns="0" tIns="0" rIns="0" bIns="0" rtlCol="0">
            <a:spAutoFit/>
          </a:bodyPr>
          <a:lstStyle/>
          <a:p>
            <a:r>
              <a:rPr sz="1600" spc="6" dirty="0">
                <a:latin typeface="Arial"/>
                <a:cs typeface="Arial"/>
              </a:rPr>
              <a:t>sum w/ group</a:t>
            </a:r>
            <a:endParaRPr sz="1600">
              <a:latin typeface="Arial"/>
              <a:cs typeface="Arial"/>
            </a:endParaRPr>
          </a:p>
        </p:txBody>
      </p:sp>
      <p:sp>
        <p:nvSpPr>
          <p:cNvPr id="16" name="text 1"/>
          <p:cNvSpPr txBox="1"/>
          <p:nvPr/>
        </p:nvSpPr>
        <p:spPr>
          <a:xfrm>
            <a:off x="3307557" y="3086100"/>
            <a:ext cx="447110" cy="246221"/>
          </a:xfrm>
          <a:prstGeom prst="rect">
            <a:avLst/>
          </a:prstGeom>
        </p:spPr>
        <p:txBody>
          <a:bodyPr vert="horz" wrap="none" lIns="0" tIns="0" rIns="0" bIns="0" rtlCol="0">
            <a:spAutoFit/>
          </a:bodyPr>
          <a:lstStyle/>
          <a:p>
            <a:r>
              <a:rPr sz="1600" spc="6" dirty="0">
                <a:latin typeface="Arial"/>
                <a:cs typeface="Arial"/>
              </a:rPr>
              <a:t>79ns</a:t>
            </a:r>
            <a:endParaRPr sz="1600">
              <a:latin typeface="Arial"/>
              <a:cs typeface="Arial"/>
            </a:endParaRPr>
          </a:p>
        </p:txBody>
      </p:sp>
      <p:sp>
        <p:nvSpPr>
          <p:cNvPr id="17" name="text 1"/>
          <p:cNvSpPr txBox="1"/>
          <p:nvPr/>
        </p:nvSpPr>
        <p:spPr>
          <a:xfrm>
            <a:off x="4936331" y="3086100"/>
            <a:ext cx="620170" cy="246221"/>
          </a:xfrm>
          <a:prstGeom prst="rect">
            <a:avLst/>
          </a:prstGeom>
        </p:spPr>
        <p:txBody>
          <a:bodyPr vert="horz" wrap="none" lIns="0" tIns="0" rIns="0" bIns="0" rtlCol="0">
            <a:spAutoFit/>
          </a:bodyPr>
          <a:lstStyle/>
          <a:p>
            <a:r>
              <a:rPr sz="1600" spc="6" dirty="0">
                <a:latin typeface="Arial"/>
                <a:cs typeface="Arial"/>
              </a:rPr>
              <a:t>10.7ns</a:t>
            </a:r>
            <a:endParaRPr sz="1600">
              <a:latin typeface="Arial"/>
              <a:cs typeface="Arial"/>
            </a:endParaRPr>
          </a:p>
        </p:txBody>
      </p:sp>
      <p:sp>
        <p:nvSpPr>
          <p:cNvPr id="18" name="text 1"/>
          <p:cNvSpPr txBox="1"/>
          <p:nvPr/>
        </p:nvSpPr>
        <p:spPr>
          <a:xfrm>
            <a:off x="6979444" y="3086100"/>
            <a:ext cx="287643" cy="246221"/>
          </a:xfrm>
          <a:prstGeom prst="rect">
            <a:avLst/>
          </a:prstGeom>
        </p:spPr>
        <p:txBody>
          <a:bodyPr vert="horz" wrap="none" lIns="0" tIns="0" rIns="0" bIns="0" rtlCol="0">
            <a:spAutoFit/>
          </a:bodyPr>
          <a:lstStyle/>
          <a:p>
            <a:r>
              <a:rPr sz="1600" spc="6" dirty="0">
                <a:latin typeface="Arial"/>
                <a:cs typeface="Arial"/>
              </a:rPr>
              <a:t>7.4</a:t>
            </a:r>
            <a:endParaRPr sz="1600">
              <a:latin typeface="Arial"/>
              <a:cs typeface="Arial"/>
            </a:endParaRPr>
          </a:p>
        </p:txBody>
      </p:sp>
      <p:sp>
        <p:nvSpPr>
          <p:cNvPr id="19" name="text 1"/>
          <p:cNvSpPr txBox="1"/>
          <p:nvPr/>
        </p:nvSpPr>
        <p:spPr>
          <a:xfrm>
            <a:off x="1421606" y="3543300"/>
            <a:ext cx="826060" cy="246221"/>
          </a:xfrm>
          <a:prstGeom prst="rect">
            <a:avLst/>
          </a:prstGeom>
        </p:spPr>
        <p:txBody>
          <a:bodyPr vert="horz" wrap="none" lIns="0" tIns="0" rIns="0" bIns="0" rtlCol="0">
            <a:spAutoFit/>
          </a:bodyPr>
          <a:lstStyle/>
          <a:p>
            <a:r>
              <a:rPr sz="1600" spc="6" dirty="0">
                <a:latin typeface="Arial"/>
                <a:cs typeface="Arial"/>
              </a:rPr>
              <a:t>hash join</a:t>
            </a:r>
            <a:endParaRPr sz="1600">
              <a:latin typeface="Arial"/>
              <a:cs typeface="Arial"/>
            </a:endParaRPr>
          </a:p>
        </p:txBody>
      </p:sp>
      <p:sp>
        <p:nvSpPr>
          <p:cNvPr id="20" name="text 1"/>
          <p:cNvSpPr txBox="1"/>
          <p:nvPr/>
        </p:nvSpPr>
        <p:spPr>
          <a:xfrm>
            <a:off x="3293269" y="3543300"/>
            <a:ext cx="546432" cy="246221"/>
          </a:xfrm>
          <a:prstGeom prst="rect">
            <a:avLst/>
          </a:prstGeom>
        </p:spPr>
        <p:txBody>
          <a:bodyPr vert="horz" wrap="none" lIns="0" tIns="0" rIns="0" bIns="0" rtlCol="0">
            <a:spAutoFit/>
          </a:bodyPr>
          <a:lstStyle/>
          <a:p>
            <a:r>
              <a:rPr sz="1600" spc="6" dirty="0">
                <a:latin typeface="Arial"/>
                <a:cs typeface="Arial"/>
              </a:rPr>
              <a:t>115ns</a:t>
            </a:r>
            <a:endParaRPr sz="1600">
              <a:latin typeface="Arial"/>
              <a:cs typeface="Arial"/>
            </a:endParaRPr>
          </a:p>
        </p:txBody>
      </p:sp>
      <p:sp>
        <p:nvSpPr>
          <p:cNvPr id="21" name="text 1"/>
          <p:cNvSpPr txBox="1"/>
          <p:nvPr/>
        </p:nvSpPr>
        <p:spPr>
          <a:xfrm>
            <a:off x="4964907" y="3543300"/>
            <a:ext cx="505588" cy="246221"/>
          </a:xfrm>
          <a:prstGeom prst="rect">
            <a:avLst/>
          </a:prstGeom>
        </p:spPr>
        <p:txBody>
          <a:bodyPr vert="horz" wrap="none" lIns="0" tIns="0" rIns="0" bIns="0" rtlCol="0">
            <a:spAutoFit/>
          </a:bodyPr>
          <a:lstStyle/>
          <a:p>
            <a:r>
              <a:rPr sz="1600" spc="6" dirty="0">
                <a:latin typeface="Arial"/>
                <a:cs typeface="Arial"/>
              </a:rPr>
              <a:t>4.0ns</a:t>
            </a:r>
            <a:endParaRPr sz="1600">
              <a:latin typeface="Arial"/>
              <a:cs typeface="Arial"/>
            </a:endParaRPr>
          </a:p>
        </p:txBody>
      </p:sp>
      <p:sp>
        <p:nvSpPr>
          <p:cNvPr id="22" name="text 1"/>
          <p:cNvSpPr txBox="1"/>
          <p:nvPr/>
        </p:nvSpPr>
        <p:spPr>
          <a:xfrm>
            <a:off x="6922294" y="3543300"/>
            <a:ext cx="402226" cy="246221"/>
          </a:xfrm>
          <a:prstGeom prst="rect">
            <a:avLst/>
          </a:prstGeom>
        </p:spPr>
        <p:txBody>
          <a:bodyPr vert="horz" wrap="none" lIns="0" tIns="0" rIns="0" bIns="0" rtlCol="0">
            <a:spAutoFit/>
          </a:bodyPr>
          <a:lstStyle/>
          <a:p>
            <a:r>
              <a:rPr sz="1600" spc="6" dirty="0">
                <a:latin typeface="Arial"/>
                <a:cs typeface="Arial"/>
              </a:rPr>
              <a:t>28.8</a:t>
            </a:r>
            <a:endParaRPr sz="1600">
              <a:latin typeface="Arial"/>
              <a:cs typeface="Arial"/>
            </a:endParaRPr>
          </a:p>
        </p:txBody>
      </p:sp>
      <p:sp>
        <p:nvSpPr>
          <p:cNvPr id="23" name="text 1"/>
          <p:cNvSpPr txBox="1"/>
          <p:nvPr/>
        </p:nvSpPr>
        <p:spPr>
          <a:xfrm>
            <a:off x="1328737" y="4000500"/>
            <a:ext cx="946991" cy="246221"/>
          </a:xfrm>
          <a:prstGeom prst="rect">
            <a:avLst/>
          </a:prstGeom>
        </p:spPr>
        <p:txBody>
          <a:bodyPr vert="horz" wrap="none" lIns="0" tIns="0" rIns="0" bIns="0" rtlCol="0">
            <a:spAutoFit/>
          </a:bodyPr>
          <a:lstStyle/>
          <a:p>
            <a:r>
              <a:rPr sz="1600" spc="6" dirty="0">
                <a:latin typeface="Arial"/>
                <a:cs typeface="Arial"/>
              </a:rPr>
              <a:t>sort (8-bit)</a:t>
            </a:r>
            <a:endParaRPr sz="1600">
              <a:latin typeface="Arial"/>
              <a:cs typeface="Arial"/>
            </a:endParaRPr>
          </a:p>
        </p:txBody>
      </p:sp>
      <p:sp>
        <p:nvSpPr>
          <p:cNvPr id="24" name="text 1"/>
          <p:cNvSpPr txBox="1"/>
          <p:nvPr/>
        </p:nvSpPr>
        <p:spPr>
          <a:xfrm>
            <a:off x="3236119" y="4000500"/>
            <a:ext cx="561692" cy="246221"/>
          </a:xfrm>
          <a:prstGeom prst="rect">
            <a:avLst/>
          </a:prstGeom>
        </p:spPr>
        <p:txBody>
          <a:bodyPr vert="horz" wrap="none" lIns="0" tIns="0" rIns="0" bIns="0" rtlCol="0">
            <a:spAutoFit/>
          </a:bodyPr>
          <a:lstStyle/>
          <a:p>
            <a:r>
              <a:rPr sz="1600" spc="6" dirty="0">
                <a:latin typeface="Arial"/>
                <a:cs typeface="Arial"/>
              </a:rPr>
              <a:t>620ns</a:t>
            </a:r>
            <a:endParaRPr sz="1600">
              <a:latin typeface="Arial"/>
              <a:cs typeface="Arial"/>
            </a:endParaRPr>
          </a:p>
        </p:txBody>
      </p:sp>
      <p:sp>
        <p:nvSpPr>
          <p:cNvPr id="25" name="text 1"/>
          <p:cNvSpPr txBox="1"/>
          <p:nvPr/>
        </p:nvSpPr>
        <p:spPr>
          <a:xfrm>
            <a:off x="4972050" y="4000500"/>
            <a:ext cx="505588" cy="246221"/>
          </a:xfrm>
          <a:prstGeom prst="rect">
            <a:avLst/>
          </a:prstGeom>
        </p:spPr>
        <p:txBody>
          <a:bodyPr vert="horz" wrap="none" lIns="0" tIns="0" rIns="0" bIns="0" rtlCol="0">
            <a:spAutoFit/>
          </a:bodyPr>
          <a:lstStyle/>
          <a:p>
            <a:r>
              <a:rPr sz="1600" spc="6" dirty="0">
                <a:latin typeface="Arial"/>
                <a:cs typeface="Arial"/>
              </a:rPr>
              <a:t>5.3ns</a:t>
            </a:r>
            <a:endParaRPr sz="1600">
              <a:latin typeface="Arial"/>
              <a:cs typeface="Arial"/>
            </a:endParaRPr>
          </a:p>
        </p:txBody>
      </p:sp>
      <p:sp>
        <p:nvSpPr>
          <p:cNvPr id="26" name="text 1"/>
          <p:cNvSpPr txBox="1"/>
          <p:nvPr/>
        </p:nvSpPr>
        <p:spPr>
          <a:xfrm>
            <a:off x="6908007" y="4000500"/>
            <a:ext cx="501548" cy="246221"/>
          </a:xfrm>
          <a:prstGeom prst="rect">
            <a:avLst/>
          </a:prstGeom>
        </p:spPr>
        <p:txBody>
          <a:bodyPr vert="horz" wrap="none" lIns="0" tIns="0" rIns="0" bIns="0" rtlCol="0">
            <a:spAutoFit/>
          </a:bodyPr>
          <a:lstStyle/>
          <a:p>
            <a:r>
              <a:rPr sz="1600" spc="6" dirty="0">
                <a:latin typeface="Arial"/>
                <a:cs typeface="Arial"/>
              </a:rPr>
              <a:t>117.0</a:t>
            </a:r>
            <a:endParaRPr sz="1600">
              <a:latin typeface="Arial"/>
              <a:cs typeface="Arial"/>
            </a:endParaRPr>
          </a:p>
        </p:txBody>
      </p:sp>
      <p:sp>
        <p:nvSpPr>
          <p:cNvPr id="27" name="text 1"/>
          <p:cNvSpPr txBox="1"/>
          <p:nvPr/>
        </p:nvSpPr>
        <p:spPr>
          <a:xfrm>
            <a:off x="1264444" y="4457700"/>
            <a:ext cx="1061573" cy="246221"/>
          </a:xfrm>
          <a:prstGeom prst="rect">
            <a:avLst/>
          </a:prstGeom>
        </p:spPr>
        <p:txBody>
          <a:bodyPr vert="horz" wrap="none" lIns="0" tIns="0" rIns="0" bIns="0" rtlCol="0">
            <a:spAutoFit/>
          </a:bodyPr>
          <a:lstStyle/>
          <a:p>
            <a:r>
              <a:rPr sz="1600" spc="6" dirty="0">
                <a:latin typeface="Arial"/>
                <a:cs typeface="Arial"/>
              </a:rPr>
              <a:t>sort (64-bit)</a:t>
            </a:r>
            <a:endParaRPr sz="1600">
              <a:latin typeface="Arial"/>
              <a:cs typeface="Arial"/>
            </a:endParaRPr>
          </a:p>
        </p:txBody>
      </p:sp>
      <p:sp>
        <p:nvSpPr>
          <p:cNvPr id="28" name="text 1"/>
          <p:cNvSpPr txBox="1"/>
          <p:nvPr/>
        </p:nvSpPr>
        <p:spPr>
          <a:xfrm>
            <a:off x="3236119" y="4457700"/>
            <a:ext cx="561692" cy="246221"/>
          </a:xfrm>
          <a:prstGeom prst="rect">
            <a:avLst/>
          </a:prstGeom>
        </p:spPr>
        <p:txBody>
          <a:bodyPr vert="horz" wrap="none" lIns="0" tIns="0" rIns="0" bIns="0" rtlCol="0">
            <a:spAutoFit/>
          </a:bodyPr>
          <a:lstStyle/>
          <a:p>
            <a:r>
              <a:rPr sz="1600" spc="6" dirty="0">
                <a:latin typeface="Arial"/>
                <a:cs typeface="Arial"/>
              </a:rPr>
              <a:t>620ns</a:t>
            </a:r>
            <a:endParaRPr sz="1600">
              <a:latin typeface="Arial"/>
              <a:cs typeface="Arial"/>
            </a:endParaRPr>
          </a:p>
        </p:txBody>
      </p:sp>
      <p:sp>
        <p:nvSpPr>
          <p:cNvPr id="29" name="text 1"/>
          <p:cNvSpPr txBox="1"/>
          <p:nvPr/>
        </p:nvSpPr>
        <p:spPr>
          <a:xfrm>
            <a:off x="4986337" y="4457700"/>
            <a:ext cx="447110" cy="246221"/>
          </a:xfrm>
          <a:prstGeom prst="rect">
            <a:avLst/>
          </a:prstGeom>
        </p:spPr>
        <p:txBody>
          <a:bodyPr vert="horz" wrap="none" lIns="0" tIns="0" rIns="0" bIns="0" rtlCol="0">
            <a:spAutoFit/>
          </a:bodyPr>
          <a:lstStyle/>
          <a:p>
            <a:r>
              <a:rPr sz="1600" spc="6" dirty="0">
                <a:latin typeface="Arial"/>
                <a:cs typeface="Arial"/>
              </a:rPr>
              <a:t>40ns</a:t>
            </a:r>
            <a:endParaRPr sz="1600">
              <a:latin typeface="Arial"/>
              <a:cs typeface="Arial"/>
            </a:endParaRPr>
          </a:p>
        </p:txBody>
      </p:sp>
      <p:sp>
        <p:nvSpPr>
          <p:cNvPr id="30" name="text 1"/>
          <p:cNvSpPr txBox="1"/>
          <p:nvPr/>
        </p:nvSpPr>
        <p:spPr>
          <a:xfrm>
            <a:off x="6943725" y="4457700"/>
            <a:ext cx="402226" cy="246221"/>
          </a:xfrm>
          <a:prstGeom prst="rect">
            <a:avLst/>
          </a:prstGeom>
        </p:spPr>
        <p:txBody>
          <a:bodyPr vert="horz" wrap="none" lIns="0" tIns="0" rIns="0" bIns="0" rtlCol="0">
            <a:spAutoFit/>
          </a:bodyPr>
          <a:lstStyle/>
          <a:p>
            <a:r>
              <a:rPr sz="1600" spc="6" dirty="0">
                <a:latin typeface="Arial"/>
                <a:cs typeface="Arial"/>
              </a:rPr>
              <a:t>15.5</a:t>
            </a:r>
            <a:endParaRPr sz="1600">
              <a:latin typeface="Arial"/>
              <a:cs typeface="Arial"/>
            </a:endParaRPr>
          </a:p>
        </p:txBody>
      </p:sp>
      <p:sp>
        <p:nvSpPr>
          <p:cNvPr id="31" name="text 1"/>
          <p:cNvSpPr txBox="1"/>
          <p:nvPr/>
        </p:nvSpPr>
        <p:spPr>
          <a:xfrm>
            <a:off x="1121569" y="4914900"/>
            <a:ext cx="1391728" cy="246221"/>
          </a:xfrm>
          <a:prstGeom prst="rect">
            <a:avLst/>
          </a:prstGeom>
        </p:spPr>
        <p:txBody>
          <a:bodyPr vert="horz" wrap="none" lIns="0" tIns="0" rIns="0" bIns="0" rtlCol="0">
            <a:spAutoFit/>
          </a:bodyPr>
          <a:lstStyle/>
          <a:p>
            <a:r>
              <a:rPr sz="1600" spc="6" dirty="0">
                <a:latin typeface="Arial"/>
                <a:cs typeface="Arial"/>
              </a:rPr>
              <a:t>sort-merge-join</a:t>
            </a:r>
            <a:endParaRPr sz="1600">
              <a:latin typeface="Arial"/>
              <a:cs typeface="Arial"/>
            </a:endParaRPr>
          </a:p>
        </p:txBody>
      </p:sp>
      <p:sp>
        <p:nvSpPr>
          <p:cNvPr id="480" name="text 1"/>
          <p:cNvSpPr txBox="1"/>
          <p:nvPr/>
        </p:nvSpPr>
        <p:spPr>
          <a:xfrm>
            <a:off x="3243263" y="4914900"/>
            <a:ext cx="561692" cy="246221"/>
          </a:xfrm>
          <a:prstGeom prst="rect">
            <a:avLst/>
          </a:prstGeom>
        </p:spPr>
        <p:txBody>
          <a:bodyPr vert="horz" wrap="none" lIns="0" tIns="0" rIns="0" bIns="0" rtlCol="0">
            <a:spAutoFit/>
          </a:bodyPr>
          <a:lstStyle/>
          <a:p>
            <a:r>
              <a:rPr sz="1600" spc="6" dirty="0">
                <a:latin typeface="Arial"/>
                <a:cs typeface="Arial"/>
              </a:rPr>
              <a:t>750ns</a:t>
            </a:r>
            <a:endParaRPr sz="1600">
              <a:latin typeface="Arial"/>
              <a:cs typeface="Arial"/>
            </a:endParaRPr>
          </a:p>
        </p:txBody>
      </p:sp>
      <p:sp>
        <p:nvSpPr>
          <p:cNvPr id="481" name="text 1"/>
          <p:cNvSpPr txBox="1"/>
          <p:nvPr/>
        </p:nvSpPr>
        <p:spPr>
          <a:xfrm>
            <a:off x="4929188" y="4914900"/>
            <a:ext cx="561692" cy="246221"/>
          </a:xfrm>
          <a:prstGeom prst="rect">
            <a:avLst/>
          </a:prstGeom>
        </p:spPr>
        <p:txBody>
          <a:bodyPr vert="horz" wrap="none" lIns="0" tIns="0" rIns="0" bIns="0" rtlCol="0">
            <a:spAutoFit/>
          </a:bodyPr>
          <a:lstStyle/>
          <a:p>
            <a:r>
              <a:rPr sz="1600" spc="6" dirty="0">
                <a:latin typeface="Arial"/>
                <a:cs typeface="Arial"/>
              </a:rPr>
              <a:t>700ns</a:t>
            </a:r>
            <a:endParaRPr sz="1600">
              <a:latin typeface="Arial"/>
              <a:cs typeface="Arial"/>
            </a:endParaRPr>
          </a:p>
        </p:txBody>
      </p:sp>
      <p:sp>
        <p:nvSpPr>
          <p:cNvPr id="482" name="text 1"/>
          <p:cNvSpPr txBox="1"/>
          <p:nvPr/>
        </p:nvSpPr>
        <p:spPr>
          <a:xfrm>
            <a:off x="7022306" y="4914900"/>
            <a:ext cx="250774" cy="215444"/>
          </a:xfrm>
          <a:prstGeom prst="rect">
            <a:avLst/>
          </a:prstGeom>
        </p:spPr>
        <p:txBody>
          <a:bodyPr vert="horz" wrap="none" lIns="0" tIns="0" rIns="0" bIns="0" rtlCol="0">
            <a:spAutoFit/>
          </a:bodyPr>
          <a:lstStyle/>
          <a:p>
            <a:r>
              <a:rPr sz="1400" spc="6" dirty="0">
                <a:latin typeface="Arial"/>
                <a:cs typeface="Arial"/>
              </a:rPr>
              <a:t>1.1</a:t>
            </a:r>
            <a:endParaRPr sz="1400">
              <a:latin typeface="Arial"/>
              <a:cs typeface="Arial"/>
            </a:endParaRPr>
          </a:p>
        </p:txBody>
      </p:sp>
      <p:sp>
        <p:nvSpPr>
          <p:cNvPr id="483" name="text 1"/>
          <p:cNvSpPr txBox="1"/>
          <p:nvPr/>
        </p:nvSpPr>
        <p:spPr>
          <a:xfrm>
            <a:off x="3116183" y="5507864"/>
            <a:ext cx="5187959" cy="169277"/>
          </a:xfrm>
          <a:prstGeom prst="rect">
            <a:avLst/>
          </a:prstGeom>
        </p:spPr>
        <p:txBody>
          <a:bodyPr vert="horz" wrap="none" lIns="0" tIns="0" rIns="0" bIns="0" rtlCol="0">
            <a:spAutoFit/>
          </a:bodyPr>
          <a:lstStyle/>
          <a:p>
            <a:r>
              <a:rPr sz="1100" spc="6" dirty="0">
                <a:solidFill>
                  <a:srgbClr val="A72E5C"/>
                </a:solidFill>
                <a:latin typeface="Arial"/>
                <a:cs typeface="Arial"/>
              </a:rPr>
              <a:t>Source: https://databricks.com/blog/2016/07/26/introducing-apache-spark-2-0.html</a:t>
            </a:r>
            <a:endParaRPr sz="1100">
              <a:latin typeface="Arial"/>
              <a:cs typeface="Arial"/>
            </a:endParaRPr>
          </a:p>
        </p:txBody>
      </p:sp>
      <p:pic>
        <p:nvPicPr>
          <p:cNvPr id="486" name="Image">
            <a:hlinkClick r:id="rId4"/>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06938" y="5655703"/>
            <a:ext cx="4696594" cy="3238"/>
          </a:xfrm>
          <a:prstGeom prst="rect">
            <a:avLst/>
          </a:prstGeom>
        </p:spPr>
      </p:pic>
      <p:sp>
        <p:nvSpPr>
          <p:cNvPr id="487" name="text 1"/>
          <p:cNvSpPr txBox="1"/>
          <p:nvPr/>
        </p:nvSpPr>
        <p:spPr>
          <a:xfrm>
            <a:off x="2550319" y="1219200"/>
            <a:ext cx="4825808" cy="200055"/>
          </a:xfrm>
          <a:prstGeom prst="rect">
            <a:avLst/>
          </a:prstGeom>
        </p:spPr>
        <p:txBody>
          <a:bodyPr vert="horz" wrap="none" lIns="0" tIns="0" rIns="0" bIns="0" rtlCol="0">
            <a:spAutoFit/>
          </a:bodyPr>
          <a:lstStyle/>
          <a:p>
            <a:r>
              <a:rPr sz="1300" spc="6" dirty="0">
                <a:latin typeface="Arial"/>
                <a:cs typeface="Arial"/>
              </a:rPr>
              <a:t>Comparison of time per row, on 1 billion records on single thread</a:t>
            </a:r>
            <a:endParaRPr sz="1300">
              <a:latin typeface="Arial"/>
              <a:cs typeface="Arial"/>
            </a:endParaRPr>
          </a:p>
        </p:txBody>
      </p:sp>
      <p:pic>
        <p:nvPicPr>
          <p:cNvPr id="488" name="Imag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93693" y="1465096"/>
            <a:ext cx="1851217" cy="3794954"/>
          </a:xfrm>
          <a:prstGeom prst="rect">
            <a:avLst/>
          </a:prstGeom>
        </p:spPr>
      </p:pic>
    </p:spTree>
    <p:extLst>
      <p:ext uri="{BB962C8B-B14F-4D97-AF65-F5344CB8AC3E}">
        <p14:creationId xmlns:p14="http://schemas.microsoft.com/office/powerpoint/2010/main" val="2498507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object 37"/>
          <p:cNvSpPr/>
          <p:nvPr/>
        </p:nvSpPr>
        <p:spPr>
          <a:xfrm>
            <a:off x="0" y="0"/>
            <a:ext cx="9144000" cy="6858000"/>
          </a:xfrm>
          <a:custGeom>
            <a:avLst/>
            <a:gdLst/>
            <a:ahLst/>
            <a:cxnLst/>
            <a:rect l="l" t="t" r="r" b="b"/>
            <a:pathLst>
              <a:path w="16256000" h="9144000">
                <a:moveTo>
                  <a:pt x="0" y="9144000"/>
                </a:moveTo>
                <a:lnTo>
                  <a:pt x="0" y="0"/>
                </a:lnTo>
                <a:lnTo>
                  <a:pt x="16256000" y="0"/>
                </a:lnTo>
                <a:lnTo>
                  <a:pt x="16256000" y="9144000"/>
                </a:lnTo>
                <a:lnTo>
                  <a:pt x="0" y="9144000"/>
                </a:lnTo>
                <a:close/>
              </a:path>
            </a:pathLst>
          </a:custGeom>
          <a:solidFill>
            <a:srgbClr val="FFFFFF"/>
          </a:solidFill>
        </p:spPr>
        <p:txBody>
          <a:bodyPr wrap="square" lIns="0" tIns="0" rIns="0" bIns="0" rtlCol="0">
            <a:noAutofit/>
          </a:bodyPr>
          <a:lstStyle/>
          <a:p>
            <a:endParaRPr/>
          </a:p>
        </p:txBody>
      </p:sp>
      <p:pic>
        <p:nvPicPr>
          <p:cNvPr id="706"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707"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ext 1"/>
          <p:cNvSpPr txBox="1"/>
          <p:nvPr/>
        </p:nvSpPr>
        <p:spPr>
          <a:xfrm>
            <a:off x="2373517" y="2852426"/>
            <a:ext cx="6219010" cy="461665"/>
          </a:xfrm>
          <a:prstGeom prst="rect">
            <a:avLst/>
          </a:prstGeom>
        </p:spPr>
        <p:txBody>
          <a:bodyPr vert="horz" wrap="none" lIns="0" tIns="0" rIns="0" bIns="0" rtlCol="0">
            <a:spAutoFit/>
          </a:bodyPr>
          <a:lstStyle/>
          <a:p>
            <a:r>
              <a:rPr sz="3000" spc="6" dirty="0">
                <a:solidFill>
                  <a:srgbClr val="202020"/>
                </a:solidFill>
                <a:latin typeface="Arial"/>
                <a:cs typeface="Arial"/>
              </a:rPr>
              <a:t>The Spark Programming Abstraction</a:t>
            </a:r>
            <a:endParaRPr sz="3000">
              <a:latin typeface="Arial"/>
              <a:cs typeface="Arial"/>
            </a:endParaRPr>
          </a:p>
        </p:txBody>
      </p:sp>
    </p:spTree>
    <p:extLst>
      <p:ext uri="{BB962C8B-B14F-4D97-AF65-F5344CB8AC3E}">
        <p14:creationId xmlns:p14="http://schemas.microsoft.com/office/powerpoint/2010/main" val="2082980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object 39"/>
          <p:cNvSpPr/>
          <p:nvPr/>
        </p:nvSpPr>
        <p:spPr>
          <a:xfrm>
            <a:off x="0" y="0"/>
            <a:ext cx="9144000" cy="6858000"/>
          </a:xfrm>
          <a:custGeom>
            <a:avLst/>
            <a:gdLst/>
            <a:ahLst/>
            <a:cxnLst/>
            <a:rect l="l" t="t" r="r" b="b"/>
            <a:pathLst>
              <a:path w="16256000" h="9144000">
                <a:moveTo>
                  <a:pt x="0" y="9144000"/>
                </a:moveTo>
                <a:lnTo>
                  <a:pt x="0" y="0"/>
                </a:lnTo>
                <a:lnTo>
                  <a:pt x="16256000" y="0"/>
                </a:lnTo>
                <a:lnTo>
                  <a:pt x="16256000" y="9144000"/>
                </a:lnTo>
                <a:lnTo>
                  <a:pt x="0" y="9144000"/>
                </a:lnTo>
                <a:close/>
              </a:path>
            </a:pathLst>
          </a:custGeom>
          <a:solidFill>
            <a:srgbClr val="FFFFFF"/>
          </a:solidFill>
        </p:spPr>
        <p:txBody>
          <a:bodyPr wrap="square" lIns="0" tIns="0" rIns="0" bIns="0" rtlCol="0">
            <a:noAutofit/>
          </a:bodyPr>
          <a:lstStyle/>
          <a:p>
            <a:endParaRPr/>
          </a:p>
        </p:txBody>
      </p:sp>
      <p:pic>
        <p:nvPicPr>
          <p:cNvPr id="710"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ext 1"/>
          <p:cNvSpPr txBox="1"/>
          <p:nvPr/>
        </p:nvSpPr>
        <p:spPr>
          <a:xfrm>
            <a:off x="1378744" y="5027295"/>
            <a:ext cx="6346802" cy="523220"/>
          </a:xfrm>
          <a:prstGeom prst="rect">
            <a:avLst/>
          </a:prstGeom>
        </p:spPr>
        <p:txBody>
          <a:bodyPr vert="horz" wrap="none" lIns="0" tIns="0" rIns="0" bIns="0" rtlCol="0">
            <a:spAutoFit/>
          </a:bodyPr>
          <a:lstStyle/>
          <a:p>
            <a:r>
              <a:rPr sz="3400" spc="6" dirty="0">
                <a:latin typeface="Arial"/>
                <a:cs typeface="Arial"/>
              </a:rPr>
              <a:t>An RDD is a </a:t>
            </a:r>
            <a:r>
              <a:rPr sz="3400" spc="6" dirty="0">
                <a:solidFill>
                  <a:srgbClr val="FF2600"/>
                </a:solidFill>
                <a:latin typeface="Arial"/>
                <a:cs typeface="Arial"/>
              </a:rPr>
              <a:t>collection</a:t>
            </a:r>
            <a:r>
              <a:rPr sz="3400" spc="6" dirty="0">
                <a:latin typeface="Arial"/>
                <a:cs typeface="Arial"/>
              </a:rPr>
              <a:t> of entities</a:t>
            </a:r>
            <a:endParaRPr sz="3400">
              <a:latin typeface="Arial"/>
              <a:cs typeface="Arial"/>
            </a:endParaRPr>
          </a:p>
        </p:txBody>
      </p:sp>
      <p:sp>
        <p:nvSpPr>
          <p:cNvPr id="3" name="text 1"/>
          <p:cNvSpPr txBox="1"/>
          <p:nvPr/>
        </p:nvSpPr>
        <p:spPr>
          <a:xfrm>
            <a:off x="3136106" y="5646420"/>
            <a:ext cx="2896947" cy="523220"/>
          </a:xfrm>
          <a:prstGeom prst="rect">
            <a:avLst/>
          </a:prstGeom>
        </p:spPr>
        <p:txBody>
          <a:bodyPr vert="horz" wrap="none" lIns="0" tIns="0" rIns="0" bIns="0" rtlCol="0">
            <a:spAutoFit/>
          </a:bodyPr>
          <a:lstStyle/>
          <a:p>
            <a:r>
              <a:rPr sz="3400" spc="6" dirty="0">
                <a:latin typeface="Arial"/>
                <a:cs typeface="Arial"/>
              </a:rPr>
              <a:t>- rows, records</a:t>
            </a:r>
            <a:endParaRPr sz="3400">
              <a:latin typeface="Arial"/>
              <a:cs typeface="Arial"/>
            </a:endParaRPr>
          </a:p>
        </p:txBody>
      </p:sp>
      <p:sp>
        <p:nvSpPr>
          <p:cNvPr id="4" name="text 1"/>
          <p:cNvSpPr txBox="1"/>
          <p:nvPr/>
        </p:nvSpPr>
        <p:spPr>
          <a:xfrm>
            <a:off x="2085975" y="510548"/>
            <a:ext cx="5061322" cy="461665"/>
          </a:xfrm>
          <a:prstGeom prst="rect">
            <a:avLst/>
          </a:prstGeom>
        </p:spPr>
        <p:txBody>
          <a:bodyPr vert="horz" wrap="none" lIns="0" tIns="0" rIns="0" bIns="0" rtlCol="0">
            <a:spAutoFit/>
          </a:bodyPr>
          <a:lstStyle/>
          <a:p>
            <a:r>
              <a:rPr sz="3000" spc="6" dirty="0">
                <a:solidFill>
                  <a:srgbClr val="404040"/>
                </a:solidFill>
                <a:latin typeface="Arial"/>
                <a:cs typeface="Arial"/>
              </a:rPr>
              <a:t>Resilient Distributed Datasets</a:t>
            </a:r>
            <a:endParaRPr sz="3000">
              <a:latin typeface="Arial"/>
              <a:cs typeface="Arial"/>
            </a:endParaRPr>
          </a:p>
        </p:txBody>
      </p:sp>
      <p:pic>
        <p:nvPicPr>
          <p:cNvPr id="711"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0415" y="1495427"/>
            <a:ext cx="2543175" cy="3000375"/>
          </a:xfrm>
          <a:prstGeom prst="rect">
            <a:avLst/>
          </a:prstGeom>
        </p:spPr>
      </p:pic>
    </p:spTree>
    <p:extLst>
      <p:ext uri="{BB962C8B-B14F-4D97-AF65-F5344CB8AC3E}">
        <p14:creationId xmlns:p14="http://schemas.microsoft.com/office/powerpoint/2010/main" val="3922721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object 40"/>
          <p:cNvSpPr/>
          <p:nvPr/>
        </p:nvSpPr>
        <p:spPr>
          <a:xfrm>
            <a:off x="0" y="0"/>
            <a:ext cx="9144000" cy="6858000"/>
          </a:xfrm>
          <a:custGeom>
            <a:avLst/>
            <a:gdLst/>
            <a:ahLst/>
            <a:cxnLst/>
            <a:rect l="l" t="t" r="r" b="b"/>
            <a:pathLst>
              <a:path w="16256000" h="9144000">
                <a:moveTo>
                  <a:pt x="0" y="9144000"/>
                </a:moveTo>
                <a:lnTo>
                  <a:pt x="0" y="0"/>
                </a:lnTo>
                <a:lnTo>
                  <a:pt x="16256000" y="0"/>
                </a:lnTo>
                <a:lnTo>
                  <a:pt x="16256000" y="9144000"/>
                </a:lnTo>
                <a:lnTo>
                  <a:pt x="0" y="9144000"/>
                </a:lnTo>
                <a:close/>
              </a:path>
            </a:pathLst>
          </a:custGeom>
          <a:solidFill>
            <a:srgbClr val="FFFFFF"/>
          </a:solidFill>
        </p:spPr>
        <p:txBody>
          <a:bodyPr wrap="square" lIns="0" tIns="0" rIns="0" bIns="0" rtlCol="0">
            <a:noAutofit/>
          </a:bodyPr>
          <a:lstStyle/>
          <a:p>
            <a:endParaRPr/>
          </a:p>
        </p:txBody>
      </p:sp>
      <p:pic>
        <p:nvPicPr>
          <p:cNvPr id="712"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713"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1381" y="417178"/>
            <a:ext cx="14288" cy="6009476"/>
          </a:xfrm>
          <a:prstGeom prst="rect">
            <a:avLst/>
          </a:prstGeom>
        </p:spPr>
      </p:pic>
      <p:pic>
        <p:nvPicPr>
          <p:cNvPr id="714"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8640" y="1933575"/>
            <a:ext cx="2543175" cy="2990850"/>
          </a:xfrm>
          <a:prstGeom prst="rect">
            <a:avLst/>
          </a:prstGeom>
        </p:spPr>
      </p:pic>
      <p:sp>
        <p:nvSpPr>
          <p:cNvPr id="2" name="text 1"/>
          <p:cNvSpPr txBox="1"/>
          <p:nvPr/>
        </p:nvSpPr>
        <p:spPr>
          <a:xfrm>
            <a:off x="3964789" y="2028825"/>
            <a:ext cx="4387163" cy="677108"/>
          </a:xfrm>
          <a:prstGeom prst="rect">
            <a:avLst/>
          </a:prstGeom>
        </p:spPr>
        <p:txBody>
          <a:bodyPr vert="horz" wrap="none" lIns="0" tIns="0" rIns="0" bIns="0" rtlCol="0">
            <a:spAutoFit/>
          </a:bodyPr>
          <a:lstStyle/>
          <a:p>
            <a:r>
              <a:rPr sz="2200" spc="6" dirty="0">
                <a:latin typeface="Arial"/>
                <a:cs typeface="Arial"/>
              </a:rPr>
              <a:t>An RDD in Spark is analogous to a</a:t>
            </a:r>
            <a:endParaRPr sz="2200">
              <a:latin typeface="Arial"/>
              <a:cs typeface="Arial"/>
            </a:endParaRPr>
          </a:p>
          <a:p>
            <a:r>
              <a:rPr sz="2200" spc="6" dirty="0">
                <a:solidFill>
                  <a:srgbClr val="0A7E99"/>
                </a:solidFill>
                <a:latin typeface="Arial"/>
                <a:cs typeface="Arial"/>
              </a:rPr>
              <a:t>Collection object in Java</a:t>
            </a:r>
            <a:endParaRPr sz="2200">
              <a:latin typeface="Arial"/>
              <a:cs typeface="Arial"/>
            </a:endParaRPr>
          </a:p>
        </p:txBody>
      </p:sp>
      <p:sp>
        <p:nvSpPr>
          <p:cNvPr id="3" name="text 1"/>
          <p:cNvSpPr txBox="1"/>
          <p:nvPr/>
        </p:nvSpPr>
        <p:spPr>
          <a:xfrm>
            <a:off x="3964781" y="3057525"/>
            <a:ext cx="4487254" cy="677108"/>
          </a:xfrm>
          <a:prstGeom prst="rect">
            <a:avLst/>
          </a:prstGeom>
        </p:spPr>
        <p:txBody>
          <a:bodyPr vert="horz" wrap="none" lIns="0" tIns="0" rIns="0" bIns="0" rtlCol="0">
            <a:spAutoFit/>
          </a:bodyPr>
          <a:lstStyle/>
          <a:p>
            <a:r>
              <a:rPr sz="2200" spc="6" dirty="0">
                <a:latin typeface="Arial"/>
                <a:cs typeface="Arial"/>
              </a:rPr>
              <a:t>It can be </a:t>
            </a:r>
            <a:r>
              <a:rPr sz="2200" spc="6" dirty="0">
                <a:solidFill>
                  <a:srgbClr val="0A7E99"/>
                </a:solidFill>
                <a:latin typeface="Arial"/>
                <a:cs typeface="Arial"/>
              </a:rPr>
              <a:t>assigned to a variable</a:t>
            </a:r>
            <a:r>
              <a:rPr sz="2200" spc="6" dirty="0">
                <a:latin typeface="Arial"/>
                <a:cs typeface="Arial"/>
              </a:rPr>
              <a:t> and</a:t>
            </a:r>
            <a:endParaRPr sz="2200">
              <a:latin typeface="Arial"/>
              <a:cs typeface="Arial"/>
            </a:endParaRPr>
          </a:p>
          <a:p>
            <a:r>
              <a:rPr sz="2200" spc="6" dirty="0">
                <a:latin typeface="Arial"/>
                <a:cs typeface="Arial"/>
              </a:rPr>
              <a:t>methods can be invoked on it</a:t>
            </a:r>
            <a:endParaRPr sz="2200">
              <a:latin typeface="Arial"/>
              <a:cs typeface="Arial"/>
            </a:endParaRPr>
          </a:p>
        </p:txBody>
      </p:sp>
      <p:sp>
        <p:nvSpPr>
          <p:cNvPr id="4" name="text 1"/>
          <p:cNvSpPr txBox="1"/>
          <p:nvPr/>
        </p:nvSpPr>
        <p:spPr>
          <a:xfrm>
            <a:off x="3964782" y="4086225"/>
            <a:ext cx="3902350" cy="677108"/>
          </a:xfrm>
          <a:prstGeom prst="rect">
            <a:avLst/>
          </a:prstGeom>
        </p:spPr>
        <p:txBody>
          <a:bodyPr vert="horz" wrap="none" lIns="0" tIns="0" rIns="0" bIns="0" rtlCol="0">
            <a:spAutoFit/>
          </a:bodyPr>
          <a:lstStyle/>
          <a:p>
            <a:r>
              <a:rPr sz="2200" spc="6" dirty="0">
                <a:latin typeface="Arial"/>
                <a:cs typeface="Arial"/>
              </a:rPr>
              <a:t>Methods </a:t>
            </a:r>
            <a:r>
              <a:rPr sz="2200" spc="6" dirty="0">
                <a:solidFill>
                  <a:srgbClr val="0A7E99"/>
                </a:solidFill>
                <a:latin typeface="Arial"/>
                <a:cs typeface="Arial"/>
              </a:rPr>
              <a:t>return values</a:t>
            </a:r>
            <a:r>
              <a:rPr sz="2200" spc="6" dirty="0">
                <a:latin typeface="Arial"/>
                <a:cs typeface="Arial"/>
              </a:rPr>
              <a:t> or </a:t>
            </a:r>
            <a:r>
              <a:rPr sz="2200" spc="6" dirty="0">
                <a:solidFill>
                  <a:srgbClr val="0A7E99"/>
                </a:solidFill>
                <a:latin typeface="Arial"/>
                <a:cs typeface="Arial"/>
              </a:rPr>
              <a:t>apply</a:t>
            </a:r>
            <a:endParaRPr sz="2200">
              <a:latin typeface="Arial"/>
              <a:cs typeface="Arial"/>
            </a:endParaRPr>
          </a:p>
          <a:p>
            <a:r>
              <a:rPr sz="2200" spc="6" dirty="0">
                <a:solidFill>
                  <a:srgbClr val="0A7E99"/>
                </a:solidFill>
                <a:latin typeface="Arial"/>
                <a:cs typeface="Arial"/>
              </a:rPr>
              <a:t>transformations</a:t>
            </a:r>
            <a:r>
              <a:rPr sz="2200" spc="6" dirty="0">
                <a:latin typeface="Arial"/>
                <a:cs typeface="Arial"/>
              </a:rPr>
              <a:t> on the RDDs</a:t>
            </a:r>
            <a:endParaRPr sz="2200">
              <a:latin typeface="Arial"/>
              <a:cs typeface="Arial"/>
            </a:endParaRPr>
          </a:p>
        </p:txBody>
      </p:sp>
      <p:sp>
        <p:nvSpPr>
          <p:cNvPr id="5" name="text 1"/>
          <p:cNvSpPr txBox="1"/>
          <p:nvPr/>
        </p:nvSpPr>
        <p:spPr>
          <a:xfrm>
            <a:off x="3714750" y="815345"/>
            <a:ext cx="5061322" cy="461665"/>
          </a:xfrm>
          <a:prstGeom prst="rect">
            <a:avLst/>
          </a:prstGeom>
        </p:spPr>
        <p:txBody>
          <a:bodyPr vert="horz" wrap="none" lIns="0" tIns="0" rIns="0" bIns="0" rtlCol="0">
            <a:spAutoFit/>
          </a:bodyPr>
          <a:lstStyle/>
          <a:p>
            <a:r>
              <a:rPr sz="3000" spc="6" dirty="0">
                <a:solidFill>
                  <a:srgbClr val="404040"/>
                </a:solidFill>
                <a:latin typeface="Arial"/>
                <a:cs typeface="Arial"/>
              </a:rPr>
              <a:t>Resilient Distributed Datasets</a:t>
            </a:r>
            <a:endParaRPr sz="3000">
              <a:latin typeface="Arial"/>
              <a:cs typeface="Arial"/>
            </a:endParaRPr>
          </a:p>
        </p:txBody>
      </p:sp>
    </p:spTree>
    <p:extLst>
      <p:ext uri="{BB962C8B-B14F-4D97-AF65-F5344CB8AC3E}">
        <p14:creationId xmlns:p14="http://schemas.microsoft.com/office/powerpoint/2010/main" val="37511413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sisl xmlns:xsi="http://www.w3.org/2001/XMLSchema-instance" xmlns:xsd="http://www.w3.org/2001/XMLSchema" xmlns="http://www.boldonjames.com/2008/01/sie/internal/label" sislVersion="0" policy="d4161281-19ac-4487-8e19-1947623352c0" origin="userSelected">
  <element uid="id_classification_nonbusiness" value=""/>
</sisl>
</file>

<file path=customXml/itemProps1.xml><?xml version="1.0" encoding="utf-8"?>
<ds:datastoreItem xmlns:ds="http://schemas.openxmlformats.org/officeDocument/2006/customXml" ds:itemID="{1D460022-DFAE-4653-889A-4B96A25F8F39}">
  <ds:schemaRefs>
    <ds:schemaRef ds:uri="http://www.w3.org/2001/XMLSchema"/>
    <ds:schemaRef ds:uri="http://www.boldonjames.com/2008/01/sie/internal/label"/>
  </ds:schemaRefs>
</ds:datastoreItem>
</file>

<file path=docProps/app.xml><?xml version="1.0" encoding="utf-8"?>
<Properties xmlns="http://schemas.openxmlformats.org/officeDocument/2006/extended-properties" xmlns:vt="http://schemas.openxmlformats.org/officeDocument/2006/docPropsVTypes">
  <Template/>
  <TotalTime>108396</TotalTime>
  <Words>3655</Words>
  <Application>Microsoft Office PowerPoint</Application>
  <PresentationFormat>On-screen Show (4:3)</PresentationFormat>
  <Paragraphs>361</Paragraphs>
  <Slides>45</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45</vt:i4>
      </vt:variant>
    </vt:vector>
  </HeadingPairs>
  <TitlesOfParts>
    <vt:vector size="49" baseType="lpstr">
      <vt:lpstr>Arial</vt:lpstr>
      <vt:lpstr>Calibri</vt:lpstr>
      <vt:lpstr>Wingdings</vt:lpstr>
      <vt:lpstr>Office Theme</vt:lpstr>
      <vt:lpstr>Apache Spark</vt:lpstr>
      <vt:lpstr>The Spark stack</vt:lpstr>
      <vt:lpstr>Core Spark Concept</vt:lpstr>
      <vt:lpstr>Open-Source Connectors</vt:lpstr>
      <vt:lpstr>Spark Architecture and Tungsten Engine optimization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RDD</vt:lpstr>
      <vt:lpstr>RDD Operations</vt:lpstr>
      <vt:lpstr>Transformation</vt:lpstr>
      <vt:lpstr>Transformation</vt:lpstr>
      <vt:lpstr>Transformation</vt:lpstr>
      <vt:lpstr>Transformation</vt:lpstr>
      <vt:lpstr>Transformation</vt:lpstr>
      <vt:lpstr>Transformation</vt:lpstr>
      <vt:lpstr>Transformation</vt:lpstr>
      <vt:lpstr>Execute Spark Sample Program</vt:lpstr>
      <vt:lpstr>Web UI-Spark Application’s Web Console</vt:lpstr>
      <vt:lpstr>Execution DAG</vt:lpstr>
      <vt:lpstr>Stages</vt:lpstr>
      <vt:lpstr>Storage Tab</vt:lpstr>
      <vt:lpstr>Environment Tab</vt:lpstr>
      <vt:lpstr>Executors Tab</vt:lpstr>
      <vt:lpstr>Partition transformation</vt:lpstr>
      <vt:lpstr>Coalesce/Repartition</vt:lpstr>
      <vt:lpstr>Actions</vt:lpstr>
      <vt:lpstr>Actions</vt:lpstr>
      <vt:lpstr>Actions</vt:lpstr>
      <vt:lpstr>Accumulator</vt:lpstr>
      <vt:lpstr>Broadcast</vt:lpstr>
      <vt:lpstr>Persist(Cache) RDD</vt:lpstr>
      <vt:lpstr>Persist(Cache) RDD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PIG Latin</dc:title>
  <dc:creator>soham</dc:creator>
  <cp:lastModifiedBy>sandeep mohanty</cp:lastModifiedBy>
  <cp:revision>2123</cp:revision>
  <dcterms:created xsi:type="dcterms:W3CDTF">2006-08-16T00:00:00Z</dcterms:created>
  <dcterms:modified xsi:type="dcterms:W3CDTF">2024-01-08T09:49:51Z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IndexRef">
    <vt:lpwstr>c9207458-5fdb-4402-8029-dc5b52b8a648</vt:lpwstr>
  </property>
  <property fmtid="{D5CDD505-2E9C-101B-9397-08002B2CF9AE}" pid="3" name="bjSaver">
    <vt:lpwstr>mN9WyE0ADLGZoBjebBZmryqnNQNq1yeq</vt:lpwstr>
  </property>
  <property fmtid="{D5CDD505-2E9C-101B-9397-08002B2CF9AE}" pid="4" name="bjDocumentLabelXML">
    <vt:lpwstr>&lt;?xml version="1.0" encoding="us-ascii"?&gt;&lt;sisl xmlns:xsi="http://www.w3.org/2001/XMLSchema-instance" xmlns:xsd="http://www.w3.org/2001/XMLSchema" sislVersion="0" policy="d4161281-19ac-4487-8e19-1947623352c0" origin="userSelected" xmlns="http://www.boldonj</vt:lpwstr>
  </property>
  <property fmtid="{D5CDD505-2E9C-101B-9397-08002B2CF9AE}" pid="5" name="bjDocumentLabelXML-0">
    <vt:lpwstr>ames.com/2008/01/sie/internal/label"&gt;&lt;element uid="id_classification_nonbusiness" value="" /&gt;&lt;/sisl&gt;</vt:lpwstr>
  </property>
  <property fmtid="{D5CDD505-2E9C-101B-9397-08002B2CF9AE}" pid="6" name="bjDocumentSecurityLabel">
    <vt:lpwstr>Unrestricted</vt:lpwstr>
  </property>
  <property fmtid="{D5CDD505-2E9C-101B-9397-08002B2CF9AE}" pid="7" name="BarclaysDC">
    <vt:lpwstr>Unrestricted</vt:lpwstr>
  </property>
  <property fmtid="{D5CDD505-2E9C-101B-9397-08002B2CF9AE}" pid="8" name="_AdHocReviewCycleID">
    <vt:i4>795475794</vt:i4>
  </property>
  <property fmtid="{D5CDD505-2E9C-101B-9397-08002B2CF9AE}" pid="9" name="_NewReviewCycle">
    <vt:lpwstr/>
  </property>
  <property fmtid="{D5CDD505-2E9C-101B-9397-08002B2CF9AE}" pid="10" name="_EmailSubject">
    <vt:lpwstr>ppt</vt:lpwstr>
  </property>
  <property fmtid="{D5CDD505-2E9C-101B-9397-08002B2CF9AE}" pid="11" name="_AuthorEmail">
    <vt:lpwstr>SANDEEPTA.MOHANTY@barclayscorp.com</vt:lpwstr>
  </property>
  <property fmtid="{D5CDD505-2E9C-101B-9397-08002B2CF9AE}" pid="12" name="_AuthorEmailDisplayName">
    <vt:lpwstr>MOHANTY, SANDEEPTA : Group Centre</vt:lpwstr>
  </property>
  <property fmtid="{D5CDD505-2E9C-101B-9397-08002B2CF9AE}" pid="13" name="_PreviousAdHocReviewCycleID">
    <vt:i4>1934618954</vt:i4>
  </property>
</Properties>
</file>