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29"/>
  </p:notesMasterIdLst>
  <p:handoutMasterIdLst>
    <p:handoutMasterId r:id="rId30"/>
  </p:handoutMasterIdLst>
  <p:sldIdLst>
    <p:sldId id="562" r:id="rId3"/>
    <p:sldId id="499" r:id="rId4"/>
    <p:sldId id="549" r:id="rId5"/>
    <p:sldId id="502" r:id="rId6"/>
    <p:sldId id="506" r:id="rId7"/>
    <p:sldId id="551" r:id="rId8"/>
    <p:sldId id="543" r:id="rId9"/>
    <p:sldId id="552" r:id="rId10"/>
    <p:sldId id="553" r:id="rId11"/>
    <p:sldId id="545" r:id="rId12"/>
    <p:sldId id="546" r:id="rId13"/>
    <p:sldId id="554" r:id="rId14"/>
    <p:sldId id="555" r:id="rId15"/>
    <p:sldId id="505" r:id="rId16"/>
    <p:sldId id="557" r:id="rId17"/>
    <p:sldId id="526" r:id="rId18"/>
    <p:sldId id="558" r:id="rId19"/>
    <p:sldId id="530" r:id="rId20"/>
    <p:sldId id="559" r:id="rId21"/>
    <p:sldId id="529" r:id="rId22"/>
    <p:sldId id="534" r:id="rId23"/>
    <p:sldId id="560" r:id="rId24"/>
    <p:sldId id="561" r:id="rId25"/>
    <p:sldId id="539" r:id="rId26"/>
    <p:sldId id="533" r:id="rId27"/>
    <p:sldId id="556" r:id="rId28"/>
  </p:sldIdLst>
  <p:sldSz cx="9144000" cy="6858000" type="screen4x3"/>
  <p:notesSz cx="6858000" cy="9144000"/>
  <p:defaultText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2349" autoAdjust="0"/>
  </p:normalViewPr>
  <p:slideViewPr>
    <p:cSldViewPr>
      <p:cViewPr varScale="1">
        <p:scale>
          <a:sx n="72" d="100"/>
          <a:sy n="72" d="100"/>
        </p:scale>
        <p:origin x="1254" y="66"/>
      </p:cViewPr>
      <p:guideLst>
        <p:guide orient="horz" pos="2160"/>
        <p:guide pos="2880"/>
      </p:guideLst>
    </p:cSldViewPr>
  </p:slideViewPr>
  <p:outlineViewPr>
    <p:cViewPr>
      <p:scale>
        <a:sx n="33" d="100"/>
        <a:sy n="33" d="100"/>
      </p:scale>
      <p:origin x="48" y="68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6AAB0-CCE9-4CFA-9459-F9AF6CC32642}" type="datetimeFigureOut">
              <a:rPr lang="en-US" smtClean="0"/>
              <a:t>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000BC-3EE1-4B0F-A6C6-9EBCFCA98B7D}" type="slidenum">
              <a:rPr lang="en-US" smtClean="0"/>
              <a:t>‹#›</a:t>
            </a:fld>
            <a:endParaRPr lang="en-US"/>
          </a:p>
        </p:txBody>
      </p:sp>
    </p:spTree>
    <p:extLst>
      <p:ext uri="{BB962C8B-B14F-4D97-AF65-F5344CB8AC3E}">
        <p14:creationId xmlns:p14="http://schemas.microsoft.com/office/powerpoint/2010/main" val="93844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extLst>
      <p:ext uri="{BB962C8B-B14F-4D97-AF65-F5344CB8AC3E}">
        <p14:creationId xmlns:p14="http://schemas.microsoft.com/office/powerpoint/2010/main" val="2645324263"/>
      </p:ext>
    </p:extLst>
  </p:cSld>
  <p:clrMap bg1="lt1" tx1="dk1" bg2="lt2" tx2="dk2" accent1="accent1" accent2="accent2" accent3="accent3" accent4="accent4" accent5="accent5" accent6="accent6" hlink="hlink" folHlink="folHlink"/>
  <p:hf dt="0"/>
  <p:notesStyle>
    <a:lvl1pPr marL="0" algn="l" defTabSz="914393" rtl="0" eaLnBrk="1" latinLnBrk="0" hangingPunct="1">
      <a:defRPr sz="1200" kern="1200">
        <a:solidFill>
          <a:schemeClr val="tx1"/>
        </a:solidFill>
        <a:latin typeface="+mn-lt"/>
        <a:ea typeface="+mn-ea"/>
        <a:cs typeface="+mn-cs"/>
      </a:defRPr>
    </a:lvl1pPr>
    <a:lvl2pPr marL="457200"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92" algn="l" defTabSz="914393" rtl="0" eaLnBrk="1" latinLnBrk="0" hangingPunct="1">
      <a:defRPr sz="1200" kern="1200">
        <a:solidFill>
          <a:schemeClr val="tx1"/>
        </a:solidFill>
        <a:latin typeface="+mn-lt"/>
        <a:ea typeface="+mn-ea"/>
        <a:cs typeface="+mn-cs"/>
      </a:defRPr>
    </a:lvl4pPr>
    <a:lvl5pPr marL="1828786" algn="l" defTabSz="914393" rtl="0" eaLnBrk="1" latinLnBrk="0" hangingPunct="1">
      <a:defRPr sz="1200" kern="1200">
        <a:solidFill>
          <a:schemeClr val="tx1"/>
        </a:solidFill>
        <a:latin typeface="+mn-lt"/>
        <a:ea typeface="+mn-ea"/>
        <a:cs typeface="+mn-cs"/>
      </a:defRPr>
    </a:lvl5pPr>
    <a:lvl6pPr marL="2285985" algn="l" defTabSz="914393" rtl="0" eaLnBrk="1" latinLnBrk="0" hangingPunct="1">
      <a:defRPr sz="1200" kern="1200">
        <a:solidFill>
          <a:schemeClr val="tx1"/>
        </a:solidFill>
        <a:latin typeface="+mn-lt"/>
        <a:ea typeface="+mn-ea"/>
        <a:cs typeface="+mn-cs"/>
      </a:defRPr>
    </a:lvl6pPr>
    <a:lvl7pPr marL="2743180" algn="l" defTabSz="914393" rtl="0" eaLnBrk="1" latinLnBrk="0" hangingPunct="1">
      <a:defRPr sz="1200" kern="1200">
        <a:solidFill>
          <a:schemeClr val="tx1"/>
        </a:solidFill>
        <a:latin typeface="+mn-lt"/>
        <a:ea typeface="+mn-ea"/>
        <a:cs typeface="+mn-cs"/>
      </a:defRPr>
    </a:lvl7pPr>
    <a:lvl8pPr marL="3200379" algn="l" defTabSz="914393" rtl="0" eaLnBrk="1" latinLnBrk="0" hangingPunct="1">
      <a:defRPr sz="1200" kern="1200">
        <a:solidFill>
          <a:schemeClr val="tx1"/>
        </a:solidFill>
        <a:latin typeface="+mn-lt"/>
        <a:ea typeface="+mn-ea"/>
        <a:cs typeface="+mn-cs"/>
      </a:defRPr>
    </a:lvl8pPr>
    <a:lvl9pPr marL="3657573" algn="l" defTabSz="91439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3" indent="0" algn="ctr">
              <a:buNone/>
              <a:defRPr>
                <a:solidFill>
                  <a:schemeClr val="tx1">
                    <a:tint val="75000"/>
                  </a:schemeClr>
                </a:solidFill>
              </a:defRPr>
            </a:lvl3pPr>
            <a:lvl4pPr marL="1371592" indent="0" algn="ctr">
              <a:buNone/>
              <a:defRPr>
                <a:solidFill>
                  <a:schemeClr val="tx1">
                    <a:tint val="75000"/>
                  </a:schemeClr>
                </a:solidFill>
              </a:defRPr>
            </a:lvl4pPr>
            <a:lvl5pPr marL="1828786" indent="0" algn="ctr">
              <a:buNone/>
              <a:defRPr>
                <a:solidFill>
                  <a:schemeClr val="tx1">
                    <a:tint val="75000"/>
                  </a:schemeClr>
                </a:solidFill>
              </a:defRPr>
            </a:lvl5pPr>
            <a:lvl6pPr marL="2285985" indent="0" algn="ctr">
              <a:buNone/>
              <a:defRPr>
                <a:solidFill>
                  <a:schemeClr val="tx1">
                    <a:tint val="75000"/>
                  </a:schemeClr>
                </a:solidFill>
              </a:defRPr>
            </a:lvl6pPr>
            <a:lvl7pPr marL="2743180" indent="0" algn="ctr">
              <a:buNone/>
              <a:defRPr>
                <a:solidFill>
                  <a:schemeClr val="tx1">
                    <a:tint val="75000"/>
                  </a:schemeClr>
                </a:solidFill>
              </a:defRPr>
            </a:lvl7pPr>
            <a:lvl8pPr marL="3200379" indent="0" algn="ctr">
              <a:buNone/>
              <a:defRPr>
                <a:solidFill>
                  <a:schemeClr val="tx1">
                    <a:tint val="75000"/>
                  </a:schemeClr>
                </a:solidFill>
              </a:defRPr>
            </a:lvl8pPr>
            <a:lvl9pPr marL="365757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596C7E-F256-4849-B7B8-10B520DC0049}"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DB8DF-D106-4EC9-99D8-8EE094B0F009}"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74905-2541-46AA-B26E-0F6FAEA80D98}"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2993" indent="-228600">
              <a:buFont typeface="Wingdings" pitchFamily="2" charset="2"/>
              <a:buChar char="ü"/>
              <a:defRPr/>
            </a:lvl3pPr>
            <a:lvl4pPr marL="1600187"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177CE-73BD-4BA2-A09E-C28B4C5D1ECA}"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3" indent="0">
              <a:buNone/>
              <a:defRPr sz="1600">
                <a:solidFill>
                  <a:schemeClr val="tx1">
                    <a:tint val="75000"/>
                  </a:schemeClr>
                </a:solidFill>
              </a:defRPr>
            </a:lvl3pPr>
            <a:lvl4pPr marL="1371592" indent="0">
              <a:buNone/>
              <a:defRPr sz="1400">
                <a:solidFill>
                  <a:schemeClr val="tx1">
                    <a:tint val="75000"/>
                  </a:schemeClr>
                </a:solidFill>
              </a:defRPr>
            </a:lvl4pPr>
            <a:lvl5pPr marL="1828786" indent="0">
              <a:buNone/>
              <a:defRPr sz="1400">
                <a:solidFill>
                  <a:schemeClr val="tx1">
                    <a:tint val="75000"/>
                  </a:schemeClr>
                </a:solidFill>
              </a:defRPr>
            </a:lvl5pPr>
            <a:lvl6pPr marL="2285985" indent="0">
              <a:buNone/>
              <a:defRPr sz="1400">
                <a:solidFill>
                  <a:schemeClr val="tx1">
                    <a:tint val="75000"/>
                  </a:schemeClr>
                </a:solidFill>
              </a:defRPr>
            </a:lvl6pPr>
            <a:lvl7pPr marL="2743180" indent="0">
              <a:buNone/>
              <a:defRPr sz="1400">
                <a:solidFill>
                  <a:schemeClr val="tx1">
                    <a:tint val="75000"/>
                  </a:schemeClr>
                </a:solidFill>
              </a:defRPr>
            </a:lvl7pPr>
            <a:lvl8pPr marL="3200379" indent="0">
              <a:buNone/>
              <a:defRPr sz="1400">
                <a:solidFill>
                  <a:schemeClr val="tx1">
                    <a:tint val="75000"/>
                  </a:schemeClr>
                </a:solidFill>
              </a:defRPr>
            </a:lvl8pPr>
            <a:lvl9pPr marL="365757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95B9-431D-43D6-9C87-F6A5F139C2EF}" type="datetime1">
              <a:rPr lang="en-US" smtClean="0"/>
              <a:t>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9ABA24-D8A7-49D9-A7CF-7ED306EE74D4}" type="datetime1">
              <a:rPr lang="en-US" smtClean="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206305-D5A2-4F02-8CEC-08941AA78B58}" type="datetime1">
              <a:rPr lang="en-US" smtClean="0"/>
              <a:t>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BE856-4EB6-453C-BC69-7EC66187A457}" type="datetime1">
              <a:rPr lang="en-US" smtClean="0"/>
              <a:t>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CA1F-6ED0-47B2-8E7D-CD307F5F4192}" type="datetime1">
              <a:rPr lang="en-US" smtClean="0"/>
              <a:t>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7"/>
            <a:ext cx="3008313" cy="4691063"/>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5D67C-74EF-42B9-A64E-644EF120E749}" type="datetime1">
              <a:rPr lang="en-US" smtClean="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3" indent="0">
              <a:buNone/>
              <a:defRPr sz="2400"/>
            </a:lvl3pPr>
            <a:lvl4pPr marL="1371592" indent="0">
              <a:buNone/>
              <a:defRPr sz="2000"/>
            </a:lvl4pPr>
            <a:lvl5pPr marL="1828786" indent="0">
              <a:buNone/>
              <a:defRPr sz="2000"/>
            </a:lvl5pPr>
            <a:lvl6pPr marL="2285985" indent="0">
              <a:buNone/>
              <a:defRPr sz="2000"/>
            </a:lvl6pPr>
            <a:lvl7pPr marL="2743180" indent="0">
              <a:buNone/>
              <a:defRPr sz="2000"/>
            </a:lvl7pPr>
            <a:lvl8pPr marL="3200379" indent="0">
              <a:buNone/>
              <a:defRPr sz="2000"/>
            </a:lvl8pPr>
            <a:lvl9pPr marL="3657573"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5914C-A941-4F48-82EE-86C15DEE67A1}" type="datetime1">
              <a:rPr lang="en-US" smtClean="0"/>
              <a:t>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011EC-75E7-44F9-8D2E-955476348012}" type="datetime1">
              <a:rPr lang="en-US" smtClean="0"/>
              <a:t>1/9/2024</a:t>
            </a:fld>
            <a:endParaRPr lang="en-US" dirty="0"/>
          </a:p>
        </p:txBody>
      </p:sp>
      <p:sp>
        <p:nvSpPr>
          <p:cNvPr id="5" name="Footer Placeholder 4"/>
          <p:cNvSpPr>
            <a:spLocks noGrp="1"/>
          </p:cNvSpPr>
          <p:nvPr>
            <p:ph type="ftr" sz="quarter" idx="3"/>
          </p:nvPr>
        </p:nvSpPr>
        <p:spPr>
          <a:xfrm>
            <a:off x="3124201" y="635635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393"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600" algn="l" defTabSz="9143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6"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3"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9"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7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2"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Spark SQL</a:t>
            </a:r>
          </a:p>
        </p:txBody>
      </p:sp>
      <p:sp>
        <p:nvSpPr>
          <p:cNvPr id="3" name="Content Placeholder 2"/>
          <p:cNvSpPr>
            <a:spLocks noGrp="1"/>
          </p:cNvSpPr>
          <p:nvPr>
            <p:ph idx="1"/>
          </p:nvPr>
        </p:nvSpPr>
        <p:spPr/>
        <p:txBody>
          <a:bodyPr>
            <a:normAutofit/>
          </a:bodyPr>
          <a:lstStyle/>
          <a:p>
            <a:r>
              <a:rPr lang="en-US" sz="2000" dirty="0"/>
              <a:t>Spark SQL is a Spark module for structured data processing. </a:t>
            </a:r>
          </a:p>
          <a:p>
            <a:r>
              <a:rPr lang="en-US" sz="2000" dirty="0"/>
              <a:t>Unlike the basic Spark RDD API, the interfaces provided by Spark SQL provide Spark with more information about the structure of both the data and the computation being performed. </a:t>
            </a:r>
          </a:p>
          <a:p>
            <a:r>
              <a:rPr lang="en-US" sz="2000" dirty="0"/>
              <a:t>Internally, Spark SQL uses this extra information to perform extra optimizations. </a:t>
            </a:r>
          </a:p>
        </p:txBody>
      </p:sp>
    </p:spTree>
    <p:extLst>
      <p:ext uri="{BB962C8B-B14F-4D97-AF65-F5344CB8AC3E}">
        <p14:creationId xmlns:p14="http://schemas.microsoft.com/office/powerpoint/2010/main" val="341330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Explicit Schema</a:t>
            </a:r>
          </a:p>
        </p:txBody>
      </p:sp>
      <p:sp>
        <p:nvSpPr>
          <p:cNvPr id="4" name="Content Placeholder 3"/>
          <p:cNvSpPr>
            <a:spLocks noGrp="1"/>
          </p:cNvSpPr>
          <p:nvPr>
            <p:ph sz="half" idx="2"/>
          </p:nvPr>
        </p:nvSpPr>
        <p:spPr>
          <a:xfrm>
            <a:off x="457200" y="1295400"/>
            <a:ext cx="8229600" cy="5410200"/>
          </a:xfrm>
        </p:spPr>
        <p:txBody>
          <a:bodyPr>
            <a:noAutofit/>
          </a:bodyPr>
          <a:lstStyle/>
          <a:p>
            <a:r>
              <a:rPr lang="en-US" sz="2000" dirty="0"/>
              <a:t>lines = </a:t>
            </a:r>
            <a:r>
              <a:rPr lang="en-US" sz="2000" dirty="0" err="1"/>
              <a:t>sc.textFile</a:t>
            </a:r>
            <a:r>
              <a:rPr lang="en-US" sz="2000" dirty="0"/>
              <a:t>("/home/</a:t>
            </a:r>
            <a:r>
              <a:rPr lang="en-US" sz="2000" dirty="0" err="1"/>
              <a:t>notroot</a:t>
            </a:r>
            <a:r>
              <a:rPr lang="en-US" sz="2000" dirty="0"/>
              <a:t>/datasets/students.txt")</a:t>
            </a:r>
          </a:p>
          <a:p>
            <a:r>
              <a:rPr lang="en-US" sz="2000" dirty="0"/>
              <a:t>parts = </a:t>
            </a:r>
            <a:r>
              <a:rPr lang="en-US" sz="2000" dirty="0" err="1"/>
              <a:t>lines.map</a:t>
            </a:r>
            <a:r>
              <a:rPr lang="en-US" sz="2000" dirty="0"/>
              <a:t>(lambda x : </a:t>
            </a:r>
            <a:r>
              <a:rPr lang="en-US" sz="2000" dirty="0" err="1"/>
              <a:t>x.split</a:t>
            </a:r>
            <a:r>
              <a:rPr lang="en-US" sz="2000" dirty="0"/>
              <a:t>(","))</a:t>
            </a:r>
          </a:p>
          <a:p>
            <a:r>
              <a:rPr lang="en-US" sz="2000" dirty="0" err="1"/>
              <a:t>parts.collect</a:t>
            </a:r>
            <a:r>
              <a:rPr lang="en-US" sz="2000" dirty="0"/>
              <a:t>()</a:t>
            </a:r>
          </a:p>
          <a:p>
            <a:r>
              <a:rPr lang="en-US" sz="2000" dirty="0"/>
              <a:t>from </a:t>
            </a:r>
            <a:r>
              <a:rPr lang="en-US" sz="2000" dirty="0" err="1"/>
              <a:t>pyspark.sql.types</a:t>
            </a:r>
            <a:r>
              <a:rPr lang="en-US" sz="2000" dirty="0"/>
              <a:t> import </a:t>
            </a:r>
            <a:r>
              <a:rPr lang="en-US" sz="2000" dirty="0" err="1"/>
              <a:t>StructType,StringType,StructField,LongType</a:t>
            </a:r>
            <a:endParaRPr lang="en-US" sz="2000" dirty="0"/>
          </a:p>
          <a:p>
            <a:r>
              <a:rPr lang="en-US" sz="2000" dirty="0"/>
              <a:t>fields = [</a:t>
            </a:r>
            <a:r>
              <a:rPr lang="en-US" sz="2000" dirty="0" err="1"/>
              <a:t>StructField</a:t>
            </a:r>
            <a:r>
              <a:rPr lang="en-US" sz="2000" dirty="0"/>
              <a:t>('name',</a:t>
            </a:r>
            <a:r>
              <a:rPr lang="en-US" sz="2000" dirty="0" err="1"/>
              <a:t>StringType</a:t>
            </a:r>
            <a:r>
              <a:rPr lang="en-US" sz="2000" dirty="0"/>
              <a:t>(),True),</a:t>
            </a:r>
            <a:r>
              <a:rPr lang="en-US" sz="2000" dirty="0" err="1"/>
              <a:t>StructField</a:t>
            </a:r>
            <a:r>
              <a:rPr lang="en-US" sz="2000" dirty="0"/>
              <a:t>('Math',</a:t>
            </a:r>
            <a:r>
              <a:rPr lang="en-US" sz="2000" dirty="0" err="1"/>
              <a:t>LongType</a:t>
            </a:r>
            <a:r>
              <a:rPr lang="en-US" sz="2000" dirty="0"/>
              <a:t>(),True),</a:t>
            </a:r>
            <a:r>
              <a:rPr lang="en-US" sz="2000" dirty="0" err="1"/>
              <a:t>StructField</a:t>
            </a:r>
            <a:r>
              <a:rPr lang="en-US" sz="2000" dirty="0"/>
              <a:t>('</a:t>
            </a:r>
            <a:r>
              <a:rPr lang="en-US" sz="2000" dirty="0" err="1"/>
              <a:t>Eng</a:t>
            </a:r>
            <a:r>
              <a:rPr lang="en-US" sz="2000" dirty="0"/>
              <a:t>',</a:t>
            </a:r>
            <a:r>
              <a:rPr lang="en-US" sz="2000" dirty="0" err="1"/>
              <a:t>LongType</a:t>
            </a:r>
            <a:r>
              <a:rPr lang="en-US" sz="2000" dirty="0"/>
              <a:t>(),True),</a:t>
            </a:r>
            <a:r>
              <a:rPr lang="en-US" sz="2000" dirty="0" err="1"/>
              <a:t>StructField</a:t>
            </a:r>
            <a:r>
              <a:rPr lang="en-US" sz="2000" dirty="0"/>
              <a:t>('</a:t>
            </a:r>
            <a:r>
              <a:rPr lang="en-US" sz="2000" dirty="0" err="1"/>
              <a:t>Sc</a:t>
            </a:r>
            <a:r>
              <a:rPr lang="en-US" sz="2000" dirty="0"/>
              <a:t>',</a:t>
            </a:r>
            <a:r>
              <a:rPr lang="en-US" sz="2000" dirty="0" err="1"/>
              <a:t>LongType</a:t>
            </a:r>
            <a:r>
              <a:rPr lang="en-US" sz="2000" dirty="0"/>
              <a:t>(),True)]</a:t>
            </a:r>
          </a:p>
          <a:p>
            <a:r>
              <a:rPr lang="en-US" sz="2000" dirty="0"/>
              <a:t>schema = </a:t>
            </a:r>
            <a:r>
              <a:rPr lang="en-US" sz="2000" dirty="0" err="1"/>
              <a:t>StructType</a:t>
            </a:r>
            <a:r>
              <a:rPr lang="en-US" sz="2000" dirty="0"/>
              <a:t>(fields)</a:t>
            </a:r>
          </a:p>
          <a:p>
            <a:r>
              <a:rPr lang="en-US" sz="2000" dirty="0" err="1"/>
              <a:t>schema_students</a:t>
            </a:r>
            <a:r>
              <a:rPr lang="en-US" sz="2000" dirty="0"/>
              <a:t>= </a:t>
            </a:r>
            <a:r>
              <a:rPr lang="en-US" sz="2000" dirty="0" err="1"/>
              <a:t>spark.createDataFrame</a:t>
            </a:r>
            <a:r>
              <a:rPr lang="en-US" sz="2000" dirty="0"/>
              <a:t>(</a:t>
            </a:r>
            <a:r>
              <a:rPr lang="en-US" sz="2000" dirty="0" err="1"/>
              <a:t>parts,schema</a:t>
            </a:r>
            <a:r>
              <a:rPr lang="en-US" sz="2000" dirty="0"/>
              <a:t>) # This time we are explicitly providing schema as input while creating DataFrame</a:t>
            </a:r>
          </a:p>
          <a:p>
            <a:r>
              <a:rPr lang="en-US" sz="2000" dirty="0" err="1"/>
              <a:t>schema_students.columns</a:t>
            </a:r>
            <a:endParaRPr lang="en-US" sz="2000" dirty="0"/>
          </a:p>
          <a:p>
            <a:r>
              <a:rPr lang="en-US" sz="2000" dirty="0" err="1"/>
              <a:t>schema_students.schema</a:t>
            </a:r>
            <a:endParaRPr lang="en-US" sz="2000" dirty="0"/>
          </a:p>
          <a:p>
            <a:r>
              <a:rPr lang="en-US" sz="2000" dirty="0" err="1"/>
              <a:t>spark.sql</a:t>
            </a:r>
            <a:r>
              <a:rPr lang="en-US" sz="2000" dirty="0"/>
              <a:t>("select * from </a:t>
            </a:r>
            <a:r>
              <a:rPr lang="en-US" sz="2000" dirty="0" err="1"/>
              <a:t>students_tbl</a:t>
            </a:r>
            <a:r>
              <a:rPr lang="en-US" sz="2000" dirty="0"/>
              <a:t>").show()</a:t>
            </a:r>
          </a:p>
        </p:txBody>
      </p:sp>
    </p:spTree>
    <p:extLst>
      <p:ext uri="{BB962C8B-B14F-4D97-AF65-F5344CB8AC3E}">
        <p14:creationId xmlns:p14="http://schemas.microsoft.com/office/powerpoint/2010/main" val="107406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Window Function</a:t>
            </a:r>
          </a:p>
        </p:txBody>
      </p:sp>
      <p:sp>
        <p:nvSpPr>
          <p:cNvPr id="3" name="Content Placeholder 2"/>
          <p:cNvSpPr>
            <a:spLocks noGrp="1"/>
          </p:cNvSpPr>
          <p:nvPr>
            <p:ph sz="half" idx="1"/>
          </p:nvPr>
        </p:nvSpPr>
        <p:spPr>
          <a:xfrm>
            <a:off x="457200" y="1219200"/>
            <a:ext cx="8229600" cy="4983163"/>
          </a:xfrm>
        </p:spPr>
        <p:txBody>
          <a:bodyPr>
            <a:noAutofit/>
          </a:bodyPr>
          <a:lstStyle/>
          <a:p>
            <a:r>
              <a:rPr lang="en-US" sz="1800" dirty="0"/>
              <a:t>Operates over a range of rows in a DataFrame, Ideally range is specified by the user and called a window. Every window function must have a </a:t>
            </a:r>
            <a:r>
              <a:rPr lang="en-US" sz="1800" dirty="0" err="1"/>
              <a:t>partitionBy</a:t>
            </a:r>
            <a:r>
              <a:rPr lang="en-US" sz="1800" dirty="0"/>
              <a:t> and </a:t>
            </a:r>
            <a:r>
              <a:rPr lang="en-US" sz="1800" dirty="0" err="1"/>
              <a:t>orderBy</a:t>
            </a:r>
            <a:r>
              <a:rPr lang="en-US" sz="1800" dirty="0"/>
              <a:t> column but optional to provide frame.</a:t>
            </a:r>
          </a:p>
          <a:p>
            <a:r>
              <a:rPr lang="en-US" sz="1800" dirty="0"/>
              <a:t>Create Spark session</a:t>
            </a:r>
          </a:p>
          <a:p>
            <a:pPr lvl="1">
              <a:buFont typeface="Wingdings" pitchFamily="2" charset="2"/>
              <a:buChar char="Ø"/>
            </a:pPr>
            <a:r>
              <a:rPr lang="en-US" sz="1800" dirty="0"/>
              <a:t>from </a:t>
            </a:r>
            <a:r>
              <a:rPr lang="en-US" sz="1800" dirty="0" err="1"/>
              <a:t>pyspark.sql</a:t>
            </a:r>
            <a:r>
              <a:rPr lang="en-US" sz="1800" dirty="0"/>
              <a:t> import SparkSession</a:t>
            </a:r>
          </a:p>
          <a:p>
            <a:pPr lvl="1">
              <a:buFont typeface="Wingdings" pitchFamily="2" charset="2"/>
              <a:buChar char="Ø"/>
            </a:pPr>
            <a:r>
              <a:rPr lang="en-US" sz="1800" dirty="0"/>
              <a:t>spark = </a:t>
            </a:r>
            <a:r>
              <a:rPr lang="en-US" sz="1800" dirty="0" err="1"/>
              <a:t>SparkSession.builder.appName</a:t>
            </a:r>
            <a:r>
              <a:rPr lang="en-US" sz="1800" dirty="0"/>
              <a:t>("Window function").</a:t>
            </a:r>
            <a:r>
              <a:rPr lang="en-US" sz="1800" dirty="0" err="1"/>
              <a:t>getOrCreate</a:t>
            </a:r>
            <a:r>
              <a:rPr lang="en-US" sz="1800" dirty="0"/>
              <a:t>()</a:t>
            </a:r>
          </a:p>
          <a:p>
            <a:r>
              <a:rPr lang="en-US" sz="1800" dirty="0"/>
              <a:t>Import necessary libraries</a:t>
            </a:r>
          </a:p>
          <a:p>
            <a:pPr lvl="1">
              <a:buFont typeface="Wingdings" pitchFamily="2" charset="2"/>
              <a:buChar char="Ø"/>
            </a:pPr>
            <a:r>
              <a:rPr lang="en-US" sz="1800" dirty="0"/>
              <a:t>import sys</a:t>
            </a:r>
          </a:p>
          <a:p>
            <a:pPr lvl="1">
              <a:buFont typeface="Wingdings" pitchFamily="2" charset="2"/>
              <a:buChar char="Ø"/>
            </a:pPr>
            <a:r>
              <a:rPr lang="en-US" sz="1800" dirty="0"/>
              <a:t>from </a:t>
            </a:r>
            <a:r>
              <a:rPr lang="en-US" sz="1800" dirty="0" err="1"/>
              <a:t>pyspark.sql.window</a:t>
            </a:r>
            <a:r>
              <a:rPr lang="en-US" sz="1800" dirty="0"/>
              <a:t> import Window</a:t>
            </a:r>
          </a:p>
          <a:p>
            <a:pPr lvl="1">
              <a:buFont typeface="Wingdings" pitchFamily="2" charset="2"/>
              <a:buChar char="Ø"/>
            </a:pPr>
            <a:r>
              <a:rPr lang="en-US" sz="1800" dirty="0"/>
              <a:t>import </a:t>
            </a:r>
            <a:r>
              <a:rPr lang="en-US" sz="1800" dirty="0" err="1"/>
              <a:t>pyspark.sql.functions</a:t>
            </a:r>
            <a:r>
              <a:rPr lang="en-US" sz="1800" dirty="0"/>
              <a:t> as </a:t>
            </a:r>
            <a:r>
              <a:rPr lang="en-US" sz="1800" dirty="0" err="1"/>
              <a:t>func</a:t>
            </a:r>
            <a:endParaRPr lang="en-US" sz="1800" dirty="0"/>
          </a:p>
          <a:p>
            <a:r>
              <a:rPr lang="en-US" sz="1800" dirty="0"/>
              <a:t>Read data file</a:t>
            </a:r>
          </a:p>
          <a:p>
            <a:pPr lvl="1">
              <a:buFont typeface="Wingdings" pitchFamily="2" charset="2"/>
              <a:buChar char="Ø"/>
            </a:pPr>
            <a:r>
              <a:rPr lang="en-US" sz="1800" dirty="0"/>
              <a:t>data = </a:t>
            </a:r>
            <a:r>
              <a:rPr lang="en-US" sz="1800" dirty="0" err="1"/>
              <a:t>spark.read.format</a:t>
            </a:r>
            <a:r>
              <a:rPr lang="en-US" sz="1800" dirty="0"/>
              <a:t>("</a:t>
            </a:r>
            <a:r>
              <a:rPr lang="en-US" sz="1800" dirty="0" err="1"/>
              <a:t>csv</a:t>
            </a:r>
            <a:r>
              <a:rPr lang="en-US" sz="1800" dirty="0"/>
              <a:t>").option("</a:t>
            </a:r>
            <a:r>
              <a:rPr lang="en-US" sz="1800" dirty="0" err="1"/>
              <a:t>header",True</a:t>
            </a:r>
            <a:r>
              <a:rPr lang="en-US" sz="1800" dirty="0"/>
              <a:t>).load("/home/</a:t>
            </a:r>
            <a:r>
              <a:rPr lang="en-US" sz="1800" dirty="0" err="1"/>
              <a:t>notroot</a:t>
            </a:r>
            <a:r>
              <a:rPr lang="en-US" sz="1800" dirty="0"/>
              <a:t>/datasets/products.csv") </a:t>
            </a:r>
          </a:p>
          <a:p>
            <a:pPr lvl="1">
              <a:buFont typeface="Wingdings" pitchFamily="2" charset="2"/>
              <a:buChar char="Ø"/>
            </a:pPr>
            <a:r>
              <a:rPr lang="en-US" sz="1800" dirty="0" err="1"/>
              <a:t>data.show</a:t>
            </a:r>
            <a:r>
              <a:rPr lang="en-US" sz="1800" dirty="0"/>
              <a:t>()</a:t>
            </a:r>
          </a:p>
        </p:txBody>
      </p:sp>
    </p:spTree>
    <p:extLst>
      <p:ext uri="{BB962C8B-B14F-4D97-AF65-F5344CB8AC3E}">
        <p14:creationId xmlns:p14="http://schemas.microsoft.com/office/powerpoint/2010/main" val="425330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Window Function</a:t>
            </a:r>
          </a:p>
        </p:txBody>
      </p:sp>
      <p:sp>
        <p:nvSpPr>
          <p:cNvPr id="4" name="Content Placeholder 3"/>
          <p:cNvSpPr>
            <a:spLocks noGrp="1"/>
          </p:cNvSpPr>
          <p:nvPr>
            <p:ph sz="half" idx="2"/>
          </p:nvPr>
        </p:nvSpPr>
        <p:spPr>
          <a:xfrm>
            <a:off x="457200" y="1143000"/>
            <a:ext cx="8229600" cy="5562600"/>
          </a:xfrm>
        </p:spPr>
        <p:txBody>
          <a:bodyPr>
            <a:noAutofit/>
          </a:bodyPr>
          <a:lstStyle/>
          <a:p>
            <a:r>
              <a:rPr lang="en-US" sz="1900" dirty="0"/>
              <a:t>Find Rank Based on price using Window function</a:t>
            </a:r>
          </a:p>
          <a:p>
            <a:pPr lvl="1">
              <a:buFont typeface="Wingdings" pitchFamily="2" charset="2"/>
              <a:buChar char="Ø"/>
            </a:pPr>
            <a:r>
              <a:rPr lang="en-US" sz="1900" dirty="0"/>
              <a:t>specification1 = </a:t>
            </a:r>
            <a:r>
              <a:rPr lang="en-US" sz="1900" dirty="0" err="1"/>
              <a:t>Window.partitionBy</a:t>
            </a:r>
            <a:r>
              <a:rPr lang="en-US" sz="1900" dirty="0"/>
              <a:t>(data['category']).</a:t>
            </a:r>
            <a:r>
              <a:rPr lang="en-US" sz="1900" dirty="0" err="1"/>
              <a:t>orderBy</a:t>
            </a:r>
            <a:r>
              <a:rPr lang="en-US" sz="1900" dirty="0"/>
              <a:t>(data['price'].desc())</a:t>
            </a:r>
          </a:p>
          <a:p>
            <a:pPr lvl="1">
              <a:buFont typeface="Wingdings" pitchFamily="2" charset="2"/>
              <a:buChar char="Ø"/>
            </a:pPr>
            <a:r>
              <a:rPr lang="en-US" sz="1900" dirty="0" err="1"/>
              <a:t>price_rank</a:t>
            </a:r>
            <a:r>
              <a:rPr lang="en-US" sz="1900" dirty="0"/>
              <a:t> = </a:t>
            </a:r>
            <a:r>
              <a:rPr lang="en-US" sz="1900" dirty="0" err="1"/>
              <a:t>func.rank</a:t>
            </a:r>
            <a:r>
              <a:rPr lang="en-US" sz="1900" dirty="0"/>
              <a:t>().over(specification1)</a:t>
            </a:r>
          </a:p>
          <a:p>
            <a:pPr lvl="1">
              <a:buFont typeface="Wingdings" pitchFamily="2" charset="2"/>
              <a:buChar char="Ø"/>
            </a:pPr>
            <a:r>
              <a:rPr lang="en-US" sz="1900" dirty="0" err="1"/>
              <a:t>product_rank</a:t>
            </a:r>
            <a:r>
              <a:rPr lang="en-US" sz="1900" dirty="0"/>
              <a:t> = </a:t>
            </a:r>
            <a:r>
              <a:rPr lang="en-US" sz="1900" dirty="0" err="1"/>
              <a:t>data.select</a:t>
            </a:r>
            <a:r>
              <a:rPr lang="en-US" sz="1900" dirty="0"/>
              <a:t>(data['product'],data['category'],data['price']).</a:t>
            </a:r>
            <a:r>
              <a:rPr lang="en-US" sz="1900" dirty="0" err="1"/>
              <a:t>withColumn</a:t>
            </a:r>
            <a:r>
              <a:rPr lang="en-US" sz="1900" dirty="0"/>
              <a:t>('Rank',</a:t>
            </a:r>
            <a:r>
              <a:rPr lang="en-US" sz="1900" dirty="0" err="1"/>
              <a:t>price_rank</a:t>
            </a:r>
            <a:r>
              <a:rPr lang="en-US" sz="1900" dirty="0"/>
              <a:t>)</a:t>
            </a:r>
          </a:p>
          <a:p>
            <a:r>
              <a:rPr lang="en-US" sz="1900" dirty="0"/>
              <a:t>Find Maximum price of a product using window function within specified rows </a:t>
            </a:r>
          </a:p>
          <a:p>
            <a:pPr lvl="1">
              <a:buFont typeface="Wingdings" pitchFamily="2" charset="2"/>
              <a:buChar char="Ø"/>
            </a:pPr>
            <a:r>
              <a:rPr lang="en-US" sz="1900" dirty="0"/>
              <a:t>specification2 = </a:t>
            </a:r>
            <a:r>
              <a:rPr lang="en-US" sz="1900" dirty="0" err="1"/>
              <a:t>Window.partitionBy</a:t>
            </a:r>
            <a:r>
              <a:rPr lang="en-US" sz="1900" dirty="0"/>
              <a:t>(data['category']).</a:t>
            </a:r>
            <a:r>
              <a:rPr lang="en-US" sz="1900" dirty="0" err="1"/>
              <a:t>orderBy</a:t>
            </a:r>
            <a:r>
              <a:rPr lang="en-US" sz="1900" dirty="0"/>
              <a:t>(data['price'].desc()).</a:t>
            </a:r>
            <a:r>
              <a:rPr lang="en-US" sz="1900" dirty="0" err="1"/>
              <a:t>rowsBetween</a:t>
            </a:r>
            <a:r>
              <a:rPr lang="en-US" sz="1900" dirty="0"/>
              <a:t>(-1,0) </a:t>
            </a:r>
          </a:p>
          <a:p>
            <a:pPr lvl="1">
              <a:buFont typeface="Wingdings" pitchFamily="2" charset="2"/>
              <a:buChar char="Ø"/>
            </a:pPr>
            <a:r>
              <a:rPr lang="en-US" sz="1900" dirty="0"/>
              <a:t># In the above example ZERO is the current record position and -1 is previous record</a:t>
            </a:r>
          </a:p>
          <a:p>
            <a:pPr lvl="1">
              <a:buFont typeface="Wingdings" pitchFamily="2" charset="2"/>
              <a:buChar char="Ø"/>
            </a:pPr>
            <a:r>
              <a:rPr lang="en-US" sz="1900" dirty="0" err="1"/>
              <a:t>max_price</a:t>
            </a:r>
            <a:r>
              <a:rPr lang="en-US" sz="1900" dirty="0"/>
              <a:t> = </a:t>
            </a:r>
            <a:r>
              <a:rPr lang="en-US" sz="1900" dirty="0" err="1"/>
              <a:t>func.max</a:t>
            </a:r>
            <a:r>
              <a:rPr lang="en-US" sz="1900" dirty="0"/>
              <a:t>(data['price']).over(specification2)</a:t>
            </a:r>
          </a:p>
          <a:p>
            <a:pPr lvl="1">
              <a:buFont typeface="Wingdings" pitchFamily="2" charset="2"/>
              <a:buChar char="Ø"/>
            </a:pPr>
            <a:r>
              <a:rPr lang="en-US" sz="1900" dirty="0" err="1"/>
              <a:t>data.select</a:t>
            </a:r>
            <a:r>
              <a:rPr lang="en-US" sz="1900" dirty="0"/>
              <a:t>(data['product'],data['category'],data['price'],</a:t>
            </a:r>
            <a:r>
              <a:rPr lang="en-US" sz="1900" dirty="0" err="1"/>
              <a:t>max_price.alias</a:t>
            </a:r>
            <a:r>
              <a:rPr lang="en-US" sz="1900" dirty="0"/>
              <a:t>('maximum price')).show()</a:t>
            </a:r>
          </a:p>
        </p:txBody>
      </p:sp>
    </p:spTree>
    <p:extLst>
      <p:ext uri="{BB962C8B-B14F-4D97-AF65-F5344CB8AC3E}">
        <p14:creationId xmlns:p14="http://schemas.microsoft.com/office/powerpoint/2010/main" val="67260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Window Function</a:t>
            </a:r>
          </a:p>
        </p:txBody>
      </p:sp>
      <p:sp>
        <p:nvSpPr>
          <p:cNvPr id="4" name="Content Placeholder 3"/>
          <p:cNvSpPr>
            <a:spLocks noGrp="1"/>
          </p:cNvSpPr>
          <p:nvPr>
            <p:ph sz="half" idx="2"/>
          </p:nvPr>
        </p:nvSpPr>
        <p:spPr>
          <a:xfrm>
            <a:off x="457200" y="1143000"/>
            <a:ext cx="8229600" cy="5562600"/>
          </a:xfrm>
        </p:spPr>
        <p:txBody>
          <a:bodyPr>
            <a:noAutofit/>
          </a:bodyPr>
          <a:lstStyle/>
          <a:p>
            <a:r>
              <a:rPr lang="en-US" sz="2000" dirty="0"/>
              <a:t>Find Price difference of each product from the maximum price</a:t>
            </a:r>
          </a:p>
          <a:p>
            <a:pPr lvl="1">
              <a:buFont typeface="Wingdings" pitchFamily="2" charset="2"/>
              <a:buChar char="Ø"/>
            </a:pPr>
            <a:r>
              <a:rPr lang="en-US" sz="2000" dirty="0"/>
              <a:t>specification3 = </a:t>
            </a:r>
            <a:r>
              <a:rPr lang="en-US" sz="2000" dirty="0" err="1"/>
              <a:t>Window.partitionBy</a:t>
            </a:r>
            <a:r>
              <a:rPr lang="en-US" sz="2000" dirty="0"/>
              <a:t>(data['category']).</a:t>
            </a:r>
            <a:r>
              <a:rPr lang="en-US" sz="2000" dirty="0" err="1"/>
              <a:t>orderBy</a:t>
            </a:r>
            <a:r>
              <a:rPr lang="en-US" sz="2000" dirty="0"/>
              <a:t>(data['price'].desc()).</a:t>
            </a:r>
            <a:r>
              <a:rPr lang="en-US" sz="2000" dirty="0" err="1"/>
              <a:t>rangeBetween</a:t>
            </a:r>
            <a:r>
              <a:rPr lang="en-US" sz="2000" dirty="0"/>
              <a:t>(-</a:t>
            </a:r>
            <a:r>
              <a:rPr lang="en-US" sz="2000" dirty="0" err="1"/>
              <a:t>sys.maxsize,sys.maxsize</a:t>
            </a:r>
            <a:r>
              <a:rPr lang="en-US" sz="2000" dirty="0"/>
              <a:t>)</a:t>
            </a:r>
          </a:p>
          <a:p>
            <a:pPr lvl="1">
              <a:buFont typeface="Wingdings" pitchFamily="2" charset="2"/>
              <a:buChar char="Ø"/>
            </a:pPr>
            <a:r>
              <a:rPr lang="en-US" sz="2000" dirty="0" err="1"/>
              <a:t>price_diff</a:t>
            </a:r>
            <a:r>
              <a:rPr lang="en-US" sz="2000" dirty="0"/>
              <a:t> = </a:t>
            </a:r>
            <a:r>
              <a:rPr lang="en-US" sz="2000" dirty="0" err="1"/>
              <a:t>func.max</a:t>
            </a:r>
            <a:r>
              <a:rPr lang="en-US" sz="2000" dirty="0"/>
              <a:t>(data['price']).over(specification3) - data['price']</a:t>
            </a:r>
          </a:p>
          <a:p>
            <a:pPr lvl="1">
              <a:buFont typeface="Wingdings" pitchFamily="2" charset="2"/>
              <a:buChar char="Ø"/>
            </a:pPr>
            <a:r>
              <a:rPr lang="en-US" sz="2000" dirty="0" err="1"/>
              <a:t>data.select</a:t>
            </a:r>
            <a:r>
              <a:rPr lang="en-US" sz="2000" dirty="0"/>
              <a:t>(data['product'],data['category'],data['price'],</a:t>
            </a:r>
            <a:r>
              <a:rPr lang="en-US" sz="2000" dirty="0" err="1"/>
              <a:t>price_diff.alias</a:t>
            </a:r>
            <a:r>
              <a:rPr lang="en-US" sz="2000" dirty="0"/>
              <a:t>('</a:t>
            </a:r>
            <a:r>
              <a:rPr lang="en-US" sz="2000" dirty="0" err="1"/>
              <a:t>price_difference</a:t>
            </a:r>
            <a:r>
              <a:rPr lang="en-US" sz="2000" dirty="0"/>
              <a:t>')).show()</a:t>
            </a:r>
          </a:p>
        </p:txBody>
      </p:sp>
    </p:spTree>
    <p:extLst>
      <p:ext uri="{BB962C8B-B14F-4D97-AF65-F5344CB8AC3E}">
        <p14:creationId xmlns:p14="http://schemas.microsoft.com/office/powerpoint/2010/main" val="2620955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3200" dirty="0"/>
              <a:t>Analyzing Crime Data</a:t>
            </a:r>
            <a:endParaRPr lang="en-US" sz="5400" dirty="0"/>
          </a:p>
        </p:txBody>
      </p:sp>
      <p:sp>
        <p:nvSpPr>
          <p:cNvPr id="3" name="Content Placeholder 2"/>
          <p:cNvSpPr>
            <a:spLocks noGrp="1"/>
          </p:cNvSpPr>
          <p:nvPr>
            <p:ph idx="1"/>
          </p:nvPr>
        </p:nvSpPr>
        <p:spPr>
          <a:xfrm>
            <a:off x="457200" y="1143000"/>
            <a:ext cx="8229600" cy="5562600"/>
          </a:xfrm>
        </p:spPr>
        <p:txBody>
          <a:bodyPr>
            <a:normAutofit/>
          </a:bodyPr>
          <a:lstStyle/>
          <a:p>
            <a:r>
              <a:rPr lang="en-US" sz="2000" dirty="0"/>
              <a:t>data = spark.read.csv(header=</a:t>
            </a:r>
            <a:r>
              <a:rPr lang="en-US" sz="2000" dirty="0" err="1"/>
              <a:t>True,path</a:t>
            </a:r>
            <a:r>
              <a:rPr lang="en-US" sz="2000" dirty="0"/>
              <a:t>="/home/</a:t>
            </a:r>
            <a:r>
              <a:rPr lang="en-US" sz="2000" dirty="0" err="1"/>
              <a:t>notroot</a:t>
            </a:r>
            <a:r>
              <a:rPr lang="en-US" sz="2000" dirty="0"/>
              <a:t>/datasets/london_crime_by_lsoa.csv")</a:t>
            </a:r>
          </a:p>
          <a:p>
            <a:r>
              <a:rPr lang="en-US" sz="2000" dirty="0" err="1"/>
              <a:t>data.limit</a:t>
            </a:r>
            <a:r>
              <a:rPr lang="en-US" sz="2000" dirty="0"/>
              <a:t>(5).show()</a:t>
            </a:r>
          </a:p>
          <a:p>
            <a:r>
              <a:rPr lang="en-US" sz="2000" dirty="0" err="1"/>
              <a:t>data.printSchema</a:t>
            </a:r>
            <a:r>
              <a:rPr lang="en-US" sz="2000" dirty="0"/>
              <a:t>()</a:t>
            </a:r>
          </a:p>
          <a:p>
            <a:r>
              <a:rPr lang="en-US" sz="2000" dirty="0" err="1"/>
              <a:t>data.count</a:t>
            </a:r>
            <a:r>
              <a:rPr lang="en-US" sz="2000" dirty="0"/>
              <a:t>() #13490604</a:t>
            </a:r>
          </a:p>
          <a:p>
            <a:r>
              <a:rPr lang="en-US" sz="2000" dirty="0"/>
              <a:t>#To see unique values for a column use distinct</a:t>
            </a:r>
          </a:p>
          <a:p>
            <a:pPr lvl="1"/>
            <a:r>
              <a:rPr lang="en-US" sz="2000" dirty="0" err="1"/>
              <a:t>data.select</a:t>
            </a:r>
            <a:r>
              <a:rPr lang="en-US" sz="2000" dirty="0"/>
              <a:t>("borough").distinct().show()</a:t>
            </a:r>
          </a:p>
          <a:p>
            <a:r>
              <a:rPr lang="en-US" sz="2000" dirty="0"/>
              <a:t>#To filter the data with condition</a:t>
            </a:r>
          </a:p>
          <a:p>
            <a:pPr lvl="1"/>
            <a:r>
              <a:rPr lang="en-US" sz="2000" dirty="0" err="1"/>
              <a:t>filter_data</a:t>
            </a:r>
            <a:r>
              <a:rPr lang="en-US" sz="2000" dirty="0"/>
              <a:t> = </a:t>
            </a:r>
            <a:r>
              <a:rPr lang="en-US" sz="2000" dirty="0" err="1"/>
              <a:t>data.filter</a:t>
            </a:r>
            <a:r>
              <a:rPr lang="en-US" sz="2000" dirty="0"/>
              <a:t>(data["borough"] == "Hackney")</a:t>
            </a:r>
          </a:p>
          <a:p>
            <a:pPr lvl="1"/>
            <a:r>
              <a:rPr lang="en-US" sz="2000" dirty="0" err="1"/>
              <a:t>filter_data.show</a:t>
            </a:r>
            <a:r>
              <a:rPr lang="en-US" sz="2000" dirty="0"/>
              <a:t>(5)</a:t>
            </a:r>
          </a:p>
          <a:p>
            <a:pPr lvl="1"/>
            <a:r>
              <a:rPr lang="en-US" sz="2000" dirty="0" err="1"/>
              <a:t>filter_data</a:t>
            </a:r>
            <a:r>
              <a:rPr lang="en-US" sz="2000" dirty="0"/>
              <a:t> = </a:t>
            </a:r>
            <a:r>
              <a:rPr lang="en-US" sz="2000" dirty="0" err="1"/>
              <a:t>data.filter</a:t>
            </a:r>
            <a:r>
              <a:rPr lang="en-US" sz="2000" dirty="0"/>
              <a:t>(data["borough"].</a:t>
            </a:r>
            <a:r>
              <a:rPr lang="en-US" sz="2000" dirty="0" err="1"/>
              <a:t>isin</a:t>
            </a:r>
            <a:r>
              <a:rPr lang="en-US" sz="2000" dirty="0"/>
              <a:t>(["Hackney","</a:t>
            </a:r>
            <a:r>
              <a:rPr lang="en-US" sz="2000" dirty="0" err="1"/>
              <a:t>Bexley</a:t>
            </a:r>
            <a:r>
              <a:rPr lang="en-US" sz="2000" dirty="0"/>
              <a:t>"]))</a:t>
            </a:r>
          </a:p>
          <a:p>
            <a:pPr lvl="1"/>
            <a:r>
              <a:rPr lang="en-US" sz="2000" dirty="0" err="1"/>
              <a:t>filter_data.sample</a:t>
            </a:r>
            <a:r>
              <a:rPr lang="en-US" sz="2000" dirty="0"/>
              <a:t>(fraction = 0.1).show() # Data Sample</a:t>
            </a:r>
          </a:p>
          <a:p>
            <a:endParaRPr lang="en-US" sz="2000" dirty="0"/>
          </a:p>
        </p:txBody>
      </p:sp>
    </p:spTree>
    <p:extLst>
      <p:ext uri="{BB962C8B-B14F-4D97-AF65-F5344CB8AC3E}">
        <p14:creationId xmlns:p14="http://schemas.microsoft.com/office/powerpoint/2010/main" val="363942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3200"/>
              <a:t>Analyzing Crime </a:t>
            </a:r>
            <a:r>
              <a:rPr lang="en-US" sz="3200" dirty="0"/>
              <a:t>Data</a:t>
            </a:r>
            <a:endParaRPr lang="en-US" sz="5400" dirty="0"/>
          </a:p>
        </p:txBody>
      </p:sp>
      <p:sp>
        <p:nvSpPr>
          <p:cNvPr id="3" name="Content Placeholder 2"/>
          <p:cNvSpPr>
            <a:spLocks noGrp="1"/>
          </p:cNvSpPr>
          <p:nvPr>
            <p:ph idx="1"/>
          </p:nvPr>
        </p:nvSpPr>
        <p:spPr>
          <a:xfrm>
            <a:off x="457200" y="1143000"/>
            <a:ext cx="8229600" cy="5562600"/>
          </a:xfrm>
        </p:spPr>
        <p:txBody>
          <a:bodyPr>
            <a:normAutofit/>
          </a:bodyPr>
          <a:lstStyle/>
          <a:p>
            <a:r>
              <a:rPr lang="en-US" sz="2000" dirty="0"/>
              <a:t># logically group </a:t>
            </a:r>
            <a:r>
              <a:rPr lang="en-US" sz="2000" dirty="0" err="1"/>
              <a:t>crimedata</a:t>
            </a:r>
            <a:r>
              <a:rPr lang="en-US" sz="2000" dirty="0"/>
              <a:t> on per-borough basis</a:t>
            </a:r>
          </a:p>
          <a:p>
            <a:pPr lvl="1"/>
            <a:r>
              <a:rPr lang="en-US" sz="2000" dirty="0" err="1"/>
              <a:t>group_borough</a:t>
            </a:r>
            <a:r>
              <a:rPr lang="en-US" sz="2000" dirty="0"/>
              <a:t> = </a:t>
            </a:r>
            <a:r>
              <a:rPr lang="en-US" sz="2000" dirty="0" err="1"/>
              <a:t>data.groupBy</a:t>
            </a:r>
            <a:r>
              <a:rPr lang="en-US" sz="2000" dirty="0"/>
              <a:t>("Borough").count() </a:t>
            </a:r>
          </a:p>
          <a:p>
            <a:pPr lvl="1"/>
            <a:r>
              <a:rPr lang="en-US" sz="2000" dirty="0" err="1"/>
              <a:t>group_borough.show</a:t>
            </a:r>
            <a:r>
              <a:rPr lang="en-US" sz="2000" dirty="0"/>
              <a:t>()</a:t>
            </a:r>
          </a:p>
          <a:p>
            <a:r>
              <a:rPr lang="en-US" sz="2000" dirty="0"/>
              <a:t>#total of all the convictions i.e. sum of value column per borough basis</a:t>
            </a:r>
          </a:p>
          <a:p>
            <a:pPr lvl="1"/>
            <a:r>
              <a:rPr lang="en-US" sz="2000" dirty="0" err="1"/>
              <a:t>group_borough</a:t>
            </a:r>
            <a:r>
              <a:rPr lang="en-US" sz="2000" dirty="0"/>
              <a:t> = </a:t>
            </a:r>
            <a:r>
              <a:rPr lang="en-US" sz="2000" dirty="0" err="1"/>
              <a:t>data.groupBy</a:t>
            </a:r>
            <a:r>
              <a:rPr lang="en-US" sz="2000" dirty="0"/>
              <a:t>("Borough").agg({"value" : "sum"}) #sum is a built in function</a:t>
            </a:r>
          </a:p>
          <a:p>
            <a:pPr lvl="1"/>
            <a:r>
              <a:rPr lang="en-US" sz="2000" dirty="0" err="1"/>
              <a:t>group_borough</a:t>
            </a:r>
            <a:r>
              <a:rPr lang="en-US" sz="2000" dirty="0"/>
              <a:t> = </a:t>
            </a:r>
            <a:r>
              <a:rPr lang="en-US" sz="2000" dirty="0" err="1"/>
              <a:t>data.groupBy</a:t>
            </a:r>
            <a:r>
              <a:rPr lang="en-US" sz="2000" dirty="0"/>
              <a:t>("Borough").agg({"value" : "sum"}).withColumnRenamed("sum(value)","convictions").withColumnRenamed("</a:t>
            </a:r>
            <a:r>
              <a:rPr lang="en-US" sz="2000" dirty="0" err="1"/>
              <a:t>Borough","Location</a:t>
            </a:r>
            <a:r>
              <a:rPr lang="en-US" sz="2000" dirty="0"/>
              <a:t>") #sum is a built in function</a:t>
            </a:r>
          </a:p>
          <a:p>
            <a:pPr lvl="1"/>
            <a:r>
              <a:rPr lang="en-US" sz="2000" dirty="0" err="1"/>
              <a:t>group_borough.show</a:t>
            </a:r>
            <a:r>
              <a:rPr lang="en-US" sz="2000" dirty="0"/>
              <a:t>(5)</a:t>
            </a:r>
          </a:p>
        </p:txBody>
      </p:sp>
    </p:spTree>
    <p:extLst>
      <p:ext uri="{BB962C8B-B14F-4D97-AF65-F5344CB8AC3E}">
        <p14:creationId xmlns:p14="http://schemas.microsoft.com/office/powerpoint/2010/main" val="3896799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Grouping, Aggregating and ordering</a:t>
            </a:r>
          </a:p>
        </p:txBody>
      </p:sp>
      <p:sp>
        <p:nvSpPr>
          <p:cNvPr id="3" name="Content Placeholder 2"/>
          <p:cNvSpPr>
            <a:spLocks noGrp="1"/>
          </p:cNvSpPr>
          <p:nvPr>
            <p:ph idx="1"/>
          </p:nvPr>
        </p:nvSpPr>
        <p:spPr>
          <a:xfrm>
            <a:off x="457200" y="1219200"/>
            <a:ext cx="8229600" cy="5410200"/>
          </a:xfrm>
        </p:spPr>
        <p:txBody>
          <a:bodyPr>
            <a:noAutofit/>
          </a:bodyPr>
          <a:lstStyle/>
          <a:p>
            <a:r>
              <a:rPr lang="en-US" sz="1800" dirty="0"/>
              <a:t>#To find total Number of Convictions till date and percentage of convictions per borough</a:t>
            </a:r>
          </a:p>
          <a:p>
            <a:pPr lvl="1"/>
            <a:r>
              <a:rPr lang="en-US" sz="1800" dirty="0" err="1"/>
              <a:t>total_convictions</a:t>
            </a:r>
            <a:r>
              <a:rPr lang="en-US" sz="1800" dirty="0"/>
              <a:t> = </a:t>
            </a:r>
            <a:r>
              <a:rPr lang="en-US" sz="1800" dirty="0" err="1"/>
              <a:t>data.agg</a:t>
            </a:r>
            <a:r>
              <a:rPr lang="en-US" sz="1800" dirty="0"/>
              <a:t>({"value" : "sum"}) # Use the agg function without group by</a:t>
            </a:r>
          </a:p>
          <a:p>
            <a:pPr lvl="1"/>
            <a:r>
              <a:rPr lang="en-US" sz="1800" dirty="0" err="1"/>
              <a:t>total_convictions.show</a:t>
            </a:r>
            <a:r>
              <a:rPr lang="en-US" sz="1800" dirty="0"/>
              <a:t>()</a:t>
            </a:r>
          </a:p>
          <a:p>
            <a:pPr lvl="1"/>
            <a:r>
              <a:rPr lang="en-US" sz="1800" dirty="0" err="1"/>
              <a:t>total_convictions_count</a:t>
            </a:r>
            <a:r>
              <a:rPr lang="en-US" sz="1800" dirty="0"/>
              <a:t> = </a:t>
            </a:r>
            <a:r>
              <a:rPr lang="en-US" sz="1800" dirty="0" err="1"/>
              <a:t>total_convictions.collect</a:t>
            </a:r>
            <a:r>
              <a:rPr lang="en-US" sz="1800" dirty="0"/>
              <a:t>()[0][0] #stores the total conviction to calculate percentage</a:t>
            </a:r>
          </a:p>
          <a:p>
            <a:pPr lvl="1"/>
            <a:r>
              <a:rPr lang="en-US" sz="1800" dirty="0"/>
              <a:t>import </a:t>
            </a:r>
            <a:r>
              <a:rPr lang="en-US" sz="1800" dirty="0" err="1"/>
              <a:t>pyspark.sql.functions</a:t>
            </a:r>
            <a:r>
              <a:rPr lang="en-US" sz="1800" dirty="0"/>
              <a:t> as </a:t>
            </a:r>
            <a:r>
              <a:rPr lang="en-US" sz="1800" dirty="0" err="1"/>
              <a:t>func</a:t>
            </a:r>
            <a:endParaRPr lang="en-US" sz="1800" dirty="0"/>
          </a:p>
          <a:p>
            <a:pPr lvl="1"/>
            <a:r>
              <a:rPr lang="en-US" sz="1800" dirty="0" err="1"/>
              <a:t>borough_perc</a:t>
            </a:r>
            <a:r>
              <a:rPr lang="en-US" sz="1800" dirty="0"/>
              <a:t> = </a:t>
            </a:r>
            <a:r>
              <a:rPr lang="en-US" sz="1800" dirty="0" err="1"/>
              <a:t>group_borough.withColumn</a:t>
            </a:r>
            <a:r>
              <a:rPr lang="en-US" sz="1800" dirty="0"/>
              <a:t>("Contribution%",</a:t>
            </a:r>
            <a:r>
              <a:rPr lang="en-US" sz="1800" dirty="0" err="1"/>
              <a:t>func.round</a:t>
            </a:r>
            <a:r>
              <a:rPr lang="en-US" sz="1800" dirty="0"/>
              <a:t>(</a:t>
            </a:r>
            <a:r>
              <a:rPr lang="en-US" sz="1800" dirty="0" err="1"/>
              <a:t>group_borough.convictions</a:t>
            </a:r>
            <a:r>
              <a:rPr lang="en-US" sz="1800" dirty="0"/>
              <a:t> / </a:t>
            </a:r>
            <a:r>
              <a:rPr lang="en-US" sz="1800" dirty="0" err="1"/>
              <a:t>total_convictions_count</a:t>
            </a:r>
            <a:r>
              <a:rPr lang="en-US" sz="1800" dirty="0"/>
              <a:t> * 100,2)) # This will show the percentage of crime per borough </a:t>
            </a:r>
          </a:p>
          <a:p>
            <a:pPr lvl="1"/>
            <a:r>
              <a:rPr lang="en-US" sz="1800" dirty="0" err="1"/>
              <a:t>borough_perc.show</a:t>
            </a:r>
            <a:r>
              <a:rPr lang="en-US" sz="1800" dirty="0"/>
              <a:t>(5)</a:t>
            </a:r>
          </a:p>
          <a:p>
            <a:pPr lvl="1"/>
            <a:r>
              <a:rPr lang="en-US" sz="1800" dirty="0" err="1"/>
              <a:t>borough_perc.printSchema</a:t>
            </a:r>
            <a:r>
              <a:rPr lang="en-US" sz="1800" dirty="0"/>
              <a:t>()</a:t>
            </a:r>
          </a:p>
          <a:p>
            <a:pPr lvl="1"/>
            <a:r>
              <a:rPr lang="en-US" sz="1800" dirty="0"/>
              <a:t>To perform order by the maximum convictions percentage for boroughs</a:t>
            </a:r>
          </a:p>
          <a:p>
            <a:pPr lvl="1"/>
            <a:r>
              <a:rPr lang="en-US" sz="1800" dirty="0" err="1"/>
              <a:t>borough_perc.orderBy</a:t>
            </a:r>
            <a:r>
              <a:rPr lang="en-US" sz="1800" dirty="0"/>
              <a:t>(</a:t>
            </a:r>
            <a:r>
              <a:rPr lang="en-US" sz="1800" dirty="0" err="1"/>
              <a:t>borough_perc</a:t>
            </a:r>
            <a:r>
              <a:rPr lang="en-US" sz="1800" dirty="0"/>
              <a:t>[2].desc()).show(5)</a:t>
            </a:r>
          </a:p>
        </p:txBody>
      </p:sp>
    </p:spTree>
    <p:extLst>
      <p:ext uri="{BB962C8B-B14F-4D97-AF65-F5344CB8AC3E}">
        <p14:creationId xmlns:p14="http://schemas.microsoft.com/office/powerpoint/2010/main" val="1146991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Grouping, Aggregating and ordering</a:t>
            </a:r>
          </a:p>
        </p:txBody>
      </p:sp>
      <p:sp>
        <p:nvSpPr>
          <p:cNvPr id="3" name="Content Placeholder 2"/>
          <p:cNvSpPr>
            <a:spLocks noGrp="1"/>
          </p:cNvSpPr>
          <p:nvPr>
            <p:ph idx="1"/>
          </p:nvPr>
        </p:nvSpPr>
        <p:spPr>
          <a:xfrm>
            <a:off x="457200" y="1219200"/>
            <a:ext cx="8229600" cy="5410200"/>
          </a:xfrm>
        </p:spPr>
        <p:txBody>
          <a:bodyPr>
            <a:noAutofit/>
          </a:bodyPr>
          <a:lstStyle/>
          <a:p>
            <a:r>
              <a:rPr lang="en-US" sz="2000" dirty="0"/>
              <a:t>#Find total convictions for a each month of a </a:t>
            </a:r>
            <a:r>
              <a:rPr lang="en-US" sz="2000" dirty="0" err="1"/>
              <a:t>perticular</a:t>
            </a:r>
            <a:r>
              <a:rPr lang="en-US" sz="2000" dirty="0"/>
              <a:t> year</a:t>
            </a:r>
          </a:p>
          <a:p>
            <a:pPr lvl="1"/>
            <a:r>
              <a:rPr lang="en-US" sz="2000" dirty="0" err="1"/>
              <a:t>convictions_monthly</a:t>
            </a:r>
            <a:r>
              <a:rPr lang="en-US" sz="2000" dirty="0"/>
              <a:t> = </a:t>
            </a:r>
            <a:r>
              <a:rPr lang="en-US" sz="2000" dirty="0" err="1"/>
              <a:t>data.filter</a:t>
            </a:r>
            <a:r>
              <a:rPr lang="en-US" sz="2000" dirty="0"/>
              <a:t>(data['year'] == 2014).</a:t>
            </a:r>
            <a:r>
              <a:rPr lang="en-US" sz="2000" dirty="0" err="1"/>
              <a:t>groupBy</a:t>
            </a:r>
            <a:r>
              <a:rPr lang="en-US" sz="2000" dirty="0"/>
              <a:t>('month').agg({"value" : "sum"}).withColumnRenamed("sum(value)","convictions")</a:t>
            </a:r>
          </a:p>
          <a:p>
            <a:pPr lvl="1"/>
            <a:r>
              <a:rPr lang="en-US" sz="2000" dirty="0" err="1"/>
              <a:t>total_convictions_monthly</a:t>
            </a:r>
            <a:r>
              <a:rPr lang="en-US" sz="2000" dirty="0"/>
              <a:t> = </a:t>
            </a:r>
            <a:r>
              <a:rPr lang="en-US" sz="2000" dirty="0" err="1"/>
              <a:t>convictions_monthly.agg</a:t>
            </a:r>
            <a:r>
              <a:rPr lang="en-US" sz="2000" dirty="0"/>
              <a:t>({"</a:t>
            </a:r>
            <a:r>
              <a:rPr lang="en-US" sz="2000" dirty="0" err="1"/>
              <a:t>convictions":"sum</a:t>
            </a:r>
            <a:r>
              <a:rPr lang="en-US" sz="2000" dirty="0"/>
              <a:t>"}).collect()[0][0]</a:t>
            </a:r>
          </a:p>
          <a:p>
            <a:pPr lvl="1"/>
            <a:r>
              <a:rPr lang="en-US" sz="2000" dirty="0" err="1"/>
              <a:t>total_convictions_monthly_percentage</a:t>
            </a:r>
            <a:r>
              <a:rPr lang="en-US" sz="2000" dirty="0"/>
              <a:t> = </a:t>
            </a:r>
            <a:r>
              <a:rPr lang="en-US" sz="2000" dirty="0" err="1"/>
              <a:t>convictions_monthly.withColumn</a:t>
            </a:r>
            <a:r>
              <a:rPr lang="en-US" sz="2000" dirty="0"/>
              <a:t>("Percentage",</a:t>
            </a:r>
            <a:r>
              <a:rPr lang="en-US" sz="2000" dirty="0" err="1"/>
              <a:t>func.round</a:t>
            </a:r>
            <a:r>
              <a:rPr lang="en-US" sz="2000" dirty="0"/>
              <a:t>(</a:t>
            </a:r>
            <a:r>
              <a:rPr lang="en-US" sz="2000" dirty="0" err="1"/>
              <a:t>convictions_monthly.convictions</a:t>
            </a:r>
            <a:r>
              <a:rPr lang="en-US" sz="2000" dirty="0"/>
              <a:t>/</a:t>
            </a:r>
            <a:r>
              <a:rPr lang="en-US" sz="2000" dirty="0" err="1"/>
              <a:t>total_convictions_monthly</a:t>
            </a:r>
            <a:r>
              <a:rPr lang="en-US" sz="2000" dirty="0"/>
              <a:t> *100,2))</a:t>
            </a:r>
          </a:p>
          <a:p>
            <a:pPr lvl="1"/>
            <a:r>
              <a:rPr lang="en-US" sz="2000" dirty="0" err="1"/>
              <a:t>total_convictions_monthly_percentage.columns</a:t>
            </a:r>
            <a:endParaRPr lang="en-US" sz="2000" dirty="0"/>
          </a:p>
          <a:p>
            <a:pPr lvl="1"/>
            <a:r>
              <a:rPr lang="en-US" sz="2000" dirty="0" err="1"/>
              <a:t>total_convictions_monthly_percentage.orderBy</a:t>
            </a:r>
            <a:r>
              <a:rPr lang="en-US" sz="2000" dirty="0"/>
              <a:t>(</a:t>
            </a:r>
            <a:r>
              <a:rPr lang="en-US" sz="2000" dirty="0" err="1"/>
              <a:t>total_convictions_monthly_percentage.Percentage.desc</a:t>
            </a:r>
            <a:r>
              <a:rPr lang="en-US" sz="2000" dirty="0"/>
              <a:t>()).show()</a:t>
            </a:r>
          </a:p>
        </p:txBody>
      </p:sp>
    </p:spTree>
    <p:extLst>
      <p:ext uri="{BB962C8B-B14F-4D97-AF65-F5344CB8AC3E}">
        <p14:creationId xmlns:p14="http://schemas.microsoft.com/office/powerpoint/2010/main" val="341017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a:t>Analyzing Players Data</a:t>
            </a:r>
          </a:p>
        </p:txBody>
      </p:sp>
      <p:sp>
        <p:nvSpPr>
          <p:cNvPr id="3" name="Content Placeholder 2"/>
          <p:cNvSpPr>
            <a:spLocks noGrp="1"/>
          </p:cNvSpPr>
          <p:nvPr>
            <p:ph idx="1"/>
          </p:nvPr>
        </p:nvSpPr>
        <p:spPr>
          <a:xfrm>
            <a:off x="457200" y="990600"/>
            <a:ext cx="8229600" cy="5181600"/>
          </a:xfrm>
        </p:spPr>
        <p:txBody>
          <a:bodyPr>
            <a:noAutofit/>
          </a:bodyPr>
          <a:lstStyle/>
          <a:p>
            <a:r>
              <a:rPr lang="en-US" sz="2000" dirty="0"/>
              <a:t>Extract player data using UDF</a:t>
            </a:r>
          </a:p>
          <a:p>
            <a:pPr lvl="1"/>
            <a:r>
              <a:rPr lang="en-US" sz="2000" dirty="0"/>
              <a:t>players = spark.read.csv(header="</a:t>
            </a:r>
            <a:r>
              <a:rPr lang="en-US" sz="2000" dirty="0" err="1"/>
              <a:t>true",path</a:t>
            </a:r>
            <a:r>
              <a:rPr lang="en-US" sz="2000" dirty="0"/>
              <a:t>="/home/</a:t>
            </a:r>
            <a:r>
              <a:rPr lang="en-US" sz="2000" dirty="0" err="1"/>
              <a:t>notroot</a:t>
            </a:r>
            <a:r>
              <a:rPr lang="en-US" sz="2000" dirty="0"/>
              <a:t>/datasets/player.csv")</a:t>
            </a:r>
          </a:p>
          <a:p>
            <a:pPr lvl="1"/>
            <a:r>
              <a:rPr lang="en-US" sz="2000" dirty="0" err="1"/>
              <a:t>player_attr</a:t>
            </a:r>
            <a:r>
              <a:rPr lang="en-US" sz="2000" dirty="0"/>
              <a:t> = spark.read.csv(header="true", path="/home/</a:t>
            </a:r>
            <a:r>
              <a:rPr lang="en-US" sz="2000" dirty="0" err="1"/>
              <a:t>notroot</a:t>
            </a:r>
            <a:r>
              <a:rPr lang="en-US" sz="2000" dirty="0"/>
              <a:t>/datasets/player_attributes.csv") # </a:t>
            </a:r>
            <a:r>
              <a:rPr lang="en-US" sz="2000" dirty="0" err="1"/>
              <a:t>players.columns</a:t>
            </a:r>
            <a:r>
              <a:rPr lang="en-US" sz="2000" dirty="0"/>
              <a:t>, </a:t>
            </a:r>
            <a:r>
              <a:rPr lang="en-US" sz="2000" dirty="0" err="1"/>
              <a:t>player_attr.columns</a:t>
            </a:r>
            <a:endParaRPr lang="en-US" sz="2000" dirty="0"/>
          </a:p>
          <a:p>
            <a:pPr lvl="1"/>
            <a:r>
              <a:rPr lang="en-US" sz="2000" dirty="0" err="1"/>
              <a:t>players_attribute</a:t>
            </a:r>
            <a:r>
              <a:rPr lang="en-US" sz="2000" dirty="0"/>
              <a:t> = </a:t>
            </a:r>
            <a:r>
              <a:rPr lang="en-US" sz="2000" dirty="0" err="1"/>
              <a:t>player_attr.drop</a:t>
            </a:r>
            <a:r>
              <a:rPr lang="en-US" sz="2000" dirty="0"/>
              <a:t>('id','player_fifa_api_id','preferred_foot','attacking_work_rate','defensive_work_rate','crossing','potential','short_passing','sprint_speed','balance','jumping','aggression') # Drop unnecessary columns not required for further processing</a:t>
            </a:r>
          </a:p>
          <a:p>
            <a:pPr lvl="1"/>
            <a:r>
              <a:rPr lang="en-US" sz="2000" dirty="0"/>
              <a:t>from </a:t>
            </a:r>
            <a:r>
              <a:rPr lang="en-US" sz="2000" dirty="0" err="1"/>
              <a:t>pyspark.sql.functions</a:t>
            </a:r>
            <a:r>
              <a:rPr lang="en-US" sz="2000" dirty="0"/>
              <a:t> import </a:t>
            </a:r>
            <a:r>
              <a:rPr lang="en-US" sz="2000" dirty="0" err="1"/>
              <a:t>udf</a:t>
            </a:r>
            <a:r>
              <a:rPr lang="en-US" sz="2000" dirty="0"/>
              <a:t> #import UDF module</a:t>
            </a:r>
          </a:p>
          <a:p>
            <a:pPr lvl="1"/>
            <a:r>
              <a:rPr lang="en-US" sz="2000" dirty="0" err="1"/>
              <a:t>year_extract_udf</a:t>
            </a:r>
            <a:r>
              <a:rPr lang="en-US" sz="2000" dirty="0"/>
              <a:t> = </a:t>
            </a:r>
            <a:r>
              <a:rPr lang="en-US" sz="2000" dirty="0" err="1"/>
              <a:t>udf</a:t>
            </a:r>
            <a:r>
              <a:rPr lang="en-US" sz="2000" dirty="0"/>
              <a:t>(lambda date: </a:t>
            </a:r>
            <a:r>
              <a:rPr lang="en-US" sz="2000" dirty="0" err="1"/>
              <a:t>date.split</a:t>
            </a:r>
            <a:r>
              <a:rPr lang="en-US" sz="2000" dirty="0"/>
              <a:t>('-')[0]) #UDF to fetch year column from date value like '2014-8-1'</a:t>
            </a:r>
          </a:p>
        </p:txBody>
      </p:sp>
    </p:spTree>
    <p:extLst>
      <p:ext uri="{BB962C8B-B14F-4D97-AF65-F5344CB8AC3E}">
        <p14:creationId xmlns:p14="http://schemas.microsoft.com/office/powerpoint/2010/main" val="3296085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dirty="0"/>
              <a:t>Analyzing Players Data</a:t>
            </a:r>
          </a:p>
        </p:txBody>
      </p:sp>
      <p:sp>
        <p:nvSpPr>
          <p:cNvPr id="3" name="Content Placeholder 2"/>
          <p:cNvSpPr>
            <a:spLocks noGrp="1"/>
          </p:cNvSpPr>
          <p:nvPr>
            <p:ph idx="1"/>
          </p:nvPr>
        </p:nvSpPr>
        <p:spPr>
          <a:xfrm>
            <a:off x="457200" y="990600"/>
            <a:ext cx="8229600" cy="5181600"/>
          </a:xfrm>
        </p:spPr>
        <p:txBody>
          <a:bodyPr>
            <a:noAutofit/>
          </a:bodyPr>
          <a:lstStyle/>
          <a:p>
            <a:pPr lvl="1"/>
            <a:r>
              <a:rPr lang="en-US" sz="2000" dirty="0" err="1"/>
              <a:t>players_attribute</a:t>
            </a:r>
            <a:r>
              <a:rPr lang="en-US" sz="2000" dirty="0"/>
              <a:t> = </a:t>
            </a:r>
            <a:r>
              <a:rPr lang="en-US" sz="2000" dirty="0" err="1"/>
              <a:t>players_attribute.withColumn</a:t>
            </a:r>
            <a:r>
              <a:rPr lang="en-US" sz="2000" dirty="0"/>
              <a:t>("Year", </a:t>
            </a:r>
            <a:r>
              <a:rPr lang="en-US" sz="2000" dirty="0" err="1"/>
              <a:t>year_extract_udf</a:t>
            </a:r>
            <a:r>
              <a:rPr lang="en-US" sz="2000" dirty="0"/>
              <a:t>(</a:t>
            </a:r>
            <a:r>
              <a:rPr lang="en-US" sz="2000" dirty="0" err="1"/>
              <a:t>players_attribute.date</a:t>
            </a:r>
            <a:r>
              <a:rPr lang="en-US" sz="2000" dirty="0"/>
              <a:t>))</a:t>
            </a:r>
          </a:p>
          <a:p>
            <a:pPr lvl="1"/>
            <a:r>
              <a:rPr lang="en-US" sz="2000" dirty="0" err="1"/>
              <a:t>players_attribute.select</a:t>
            </a:r>
            <a:r>
              <a:rPr lang="en-US" sz="2000" dirty="0"/>
              <a:t>([</a:t>
            </a:r>
            <a:r>
              <a:rPr lang="en-US" sz="2000" dirty="0" err="1"/>
              <a:t>players_attribute.player_api_id,players_attribute.Year</a:t>
            </a:r>
            <a:r>
              <a:rPr lang="en-US" sz="2000" dirty="0"/>
              <a:t>]).show()</a:t>
            </a:r>
          </a:p>
          <a:p>
            <a:pPr lvl="1"/>
            <a:r>
              <a:rPr lang="en-US" sz="2000" dirty="0"/>
              <a:t>players_2016 = </a:t>
            </a:r>
            <a:r>
              <a:rPr lang="en-US" sz="2000" dirty="0" err="1"/>
              <a:t>players_attribute.filter</a:t>
            </a:r>
            <a:r>
              <a:rPr lang="en-US" sz="2000" dirty="0"/>
              <a:t>(</a:t>
            </a:r>
            <a:r>
              <a:rPr lang="en-US" sz="2000" dirty="0" err="1"/>
              <a:t>players_attribute.Year</a:t>
            </a:r>
            <a:r>
              <a:rPr lang="en-US" sz="2000" dirty="0"/>
              <a:t> == 2016) #count() #14103</a:t>
            </a:r>
          </a:p>
          <a:p>
            <a:pPr lvl="1"/>
            <a:r>
              <a:rPr lang="en-US" sz="2000" dirty="0"/>
              <a:t>players_2016.select(players_2016.player_api_id).distinct().count() #unique players data</a:t>
            </a:r>
          </a:p>
          <a:p>
            <a:pPr lvl="1"/>
            <a:r>
              <a:rPr lang="en-US" sz="2000" dirty="0"/>
              <a:t>players_2016_striker = players_2016.groupBy("player_api_id").agg({'finishing' : "avg", 'acceleration' : "avg",'</a:t>
            </a:r>
            <a:r>
              <a:rPr lang="en-US" sz="2000" dirty="0" err="1"/>
              <a:t>shot_power</a:t>
            </a:r>
            <a:r>
              <a:rPr lang="en-US" sz="2000" dirty="0"/>
              <a:t>': "avg"})</a:t>
            </a:r>
          </a:p>
          <a:p>
            <a:pPr lvl="1"/>
            <a:r>
              <a:rPr lang="en-US" sz="2000" dirty="0"/>
              <a:t>players_2016_striker = players_2016_striker.withColumnRenamed("avg(finishing)","Finishing").withColumnRenamed("avg(acceleration)","Acceleration").withColumnRenamed("avg(</a:t>
            </a:r>
            <a:r>
              <a:rPr lang="en-US" sz="2000" dirty="0" err="1"/>
              <a:t>shot_power</a:t>
            </a:r>
            <a:r>
              <a:rPr lang="en-US" sz="2000" dirty="0"/>
              <a:t>)","</a:t>
            </a:r>
            <a:r>
              <a:rPr lang="en-US" sz="2000" dirty="0" err="1"/>
              <a:t>Shot_Power</a:t>
            </a:r>
            <a:r>
              <a:rPr lang="en-US" sz="2000" dirty="0"/>
              <a:t>")</a:t>
            </a:r>
          </a:p>
          <a:p>
            <a:pPr lvl="1"/>
            <a:r>
              <a:rPr lang="en-US" sz="2000" dirty="0"/>
              <a:t>players_2016_striker.show(5)</a:t>
            </a:r>
          </a:p>
        </p:txBody>
      </p:sp>
    </p:spTree>
    <p:extLst>
      <p:ext uri="{BB962C8B-B14F-4D97-AF65-F5344CB8AC3E}">
        <p14:creationId xmlns:p14="http://schemas.microsoft.com/office/powerpoint/2010/main" val="322150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sz="5400" dirty="0"/>
              <a:t>DataFrame</a:t>
            </a:r>
          </a:p>
        </p:txBody>
      </p:sp>
      <p:sp>
        <p:nvSpPr>
          <p:cNvPr id="3" name="Content Placeholder 2"/>
          <p:cNvSpPr>
            <a:spLocks noGrp="1"/>
          </p:cNvSpPr>
          <p:nvPr>
            <p:ph idx="1"/>
          </p:nvPr>
        </p:nvSpPr>
        <p:spPr>
          <a:xfrm>
            <a:off x="457200" y="1295400"/>
            <a:ext cx="8458200" cy="4876800"/>
          </a:xfrm>
        </p:spPr>
        <p:txBody>
          <a:bodyPr>
            <a:noAutofit/>
          </a:bodyPr>
          <a:lstStyle/>
          <a:p>
            <a:r>
              <a:rPr lang="en-US" sz="1400" dirty="0"/>
              <a:t>A DataFrame is a Dataset organized into named columns. It is conceptually equivalent to a table in a relational database or a data frame in R/Python, but with richer optimizations under the hood. </a:t>
            </a:r>
          </a:p>
          <a:p>
            <a:r>
              <a:rPr lang="en-US" sz="1400" dirty="0"/>
              <a:t>DataFrame can be constructed from a wide array of sources such as: structured data files, tables in Hive, external databases, or existing RDDs. The DataFrame API is available in Scala, Java, Python, and R. </a:t>
            </a:r>
          </a:p>
          <a:p>
            <a:r>
              <a:rPr lang="en-US" sz="1400" dirty="0"/>
              <a:t>spark = </a:t>
            </a:r>
            <a:r>
              <a:rPr lang="en-US" sz="1400" dirty="0" err="1"/>
              <a:t>SparkSession.builder.master</a:t>
            </a:r>
            <a:r>
              <a:rPr lang="en-US" sz="1400" dirty="0"/>
              <a:t>("local").</a:t>
            </a:r>
            <a:r>
              <a:rPr lang="en-US" sz="1400" dirty="0" err="1"/>
              <a:t>appName</a:t>
            </a:r>
            <a:r>
              <a:rPr lang="en-US" sz="1400" dirty="0"/>
              <a:t>("app1").</a:t>
            </a:r>
            <a:r>
              <a:rPr lang="en-US" sz="1400" dirty="0" err="1"/>
              <a:t>getOrCreate</a:t>
            </a:r>
            <a:r>
              <a:rPr lang="en-US" sz="1400" dirty="0"/>
              <a:t>()</a:t>
            </a:r>
          </a:p>
          <a:p>
            <a:r>
              <a:rPr lang="en-US" sz="1400" dirty="0"/>
              <a:t>Reading data from CSV file formats</a:t>
            </a:r>
          </a:p>
          <a:p>
            <a:pPr lvl="1"/>
            <a:r>
              <a:rPr lang="en-US" sz="1400" dirty="0" err="1"/>
              <a:t>dfcsv</a:t>
            </a:r>
            <a:r>
              <a:rPr lang="en-US" sz="1400" dirty="0"/>
              <a:t> = </a:t>
            </a:r>
            <a:r>
              <a:rPr lang="en-US" sz="1400" dirty="0" err="1"/>
              <a:t>spark.read.option</a:t>
            </a:r>
            <a:r>
              <a:rPr lang="en-US" sz="1400" dirty="0"/>
              <a:t>("</a:t>
            </a:r>
            <a:r>
              <a:rPr lang="en-US" sz="1400" dirty="0" err="1"/>
              <a:t>header","true</a:t>
            </a:r>
            <a:r>
              <a:rPr lang="en-US" sz="1400" dirty="0"/>
              <a:t>").csv("datasets/students.csv")</a:t>
            </a:r>
          </a:p>
          <a:p>
            <a:r>
              <a:rPr lang="en-US" sz="1400" dirty="0"/>
              <a:t>Reading data from JSON file formats</a:t>
            </a:r>
          </a:p>
          <a:p>
            <a:pPr lvl="1"/>
            <a:r>
              <a:rPr lang="en-US" sz="1400" dirty="0" err="1"/>
              <a:t>dfjson</a:t>
            </a:r>
            <a:r>
              <a:rPr lang="en-US" sz="1400" dirty="0"/>
              <a:t> = </a:t>
            </a:r>
            <a:r>
              <a:rPr lang="en-US" sz="1400" dirty="0" err="1"/>
              <a:t>spark.read.option</a:t>
            </a:r>
            <a:r>
              <a:rPr lang="en-US" sz="1400" dirty="0"/>
              <a:t>("</a:t>
            </a:r>
            <a:r>
              <a:rPr lang="en-US" sz="1400" dirty="0" err="1"/>
              <a:t>header","true</a:t>
            </a:r>
            <a:r>
              <a:rPr lang="en-US" sz="1400" dirty="0"/>
              <a:t>").json("datasets/</a:t>
            </a:r>
            <a:r>
              <a:rPr lang="en-US" sz="1400" dirty="0" err="1"/>
              <a:t>students.json</a:t>
            </a:r>
            <a:r>
              <a:rPr lang="en-US" sz="1400" dirty="0"/>
              <a:t>")</a:t>
            </a:r>
          </a:p>
          <a:p>
            <a:pPr lvl="1"/>
            <a:r>
              <a:rPr lang="en-US" sz="1400" dirty="0" err="1"/>
              <a:t>dfjson</a:t>
            </a:r>
            <a:r>
              <a:rPr lang="en-US" sz="1400" dirty="0"/>
              <a:t> = </a:t>
            </a:r>
            <a:r>
              <a:rPr lang="en-US" sz="1400" dirty="0" err="1"/>
              <a:t>spark.read.option</a:t>
            </a:r>
            <a:r>
              <a:rPr lang="en-US" sz="1400" dirty="0"/>
              <a:t>("</a:t>
            </a:r>
            <a:r>
              <a:rPr lang="en-US" sz="1400" dirty="0" err="1"/>
              <a:t>mode","PERMISSIVE</a:t>
            </a:r>
            <a:r>
              <a:rPr lang="en-US" sz="1400" dirty="0"/>
              <a:t>").option("</a:t>
            </a:r>
            <a:r>
              <a:rPr lang="en-US" sz="1400" dirty="0" err="1"/>
              <a:t>header","true</a:t>
            </a:r>
            <a:r>
              <a:rPr lang="en-US" sz="1400" dirty="0"/>
              <a:t>").</a:t>
            </a:r>
            <a:r>
              <a:rPr lang="en-US" sz="1400" dirty="0" err="1"/>
              <a:t>json</a:t>
            </a:r>
            <a:r>
              <a:rPr lang="en-US" sz="1400" dirty="0"/>
              <a:t>("datasets/</a:t>
            </a:r>
            <a:r>
              <a:rPr lang="en-US" sz="1400" dirty="0" err="1"/>
              <a:t>students.json</a:t>
            </a:r>
            <a:r>
              <a:rPr lang="en-US" sz="1400" dirty="0"/>
              <a:t>") //Read JSON with Permissive mode</a:t>
            </a:r>
          </a:p>
          <a:p>
            <a:pPr lvl="1"/>
            <a:r>
              <a:rPr lang="en-US" sz="1400" dirty="0" err="1"/>
              <a:t>dfjson</a:t>
            </a:r>
            <a:r>
              <a:rPr lang="en-US" sz="1400" dirty="0"/>
              <a:t> = </a:t>
            </a:r>
            <a:r>
              <a:rPr lang="en-US" sz="1400" dirty="0" err="1"/>
              <a:t>spark.read.option</a:t>
            </a:r>
            <a:r>
              <a:rPr lang="en-US" sz="1400" dirty="0"/>
              <a:t>("mode", "FAILFAST").option("</a:t>
            </a:r>
            <a:r>
              <a:rPr lang="en-US" sz="1400" dirty="0" err="1"/>
              <a:t>header","true</a:t>
            </a:r>
            <a:r>
              <a:rPr lang="en-US" sz="1400" dirty="0"/>
              <a:t>").</a:t>
            </a:r>
            <a:r>
              <a:rPr lang="en-US" sz="1400" dirty="0" err="1"/>
              <a:t>json</a:t>
            </a:r>
            <a:r>
              <a:rPr lang="en-US" sz="1400" dirty="0"/>
              <a:t>("datasets/</a:t>
            </a:r>
            <a:r>
              <a:rPr lang="en-US" sz="1400" dirty="0" err="1"/>
              <a:t>students.json</a:t>
            </a:r>
            <a:r>
              <a:rPr lang="en-US" sz="1400" dirty="0"/>
              <a:t>") //Read JSON with FAILFAST mode</a:t>
            </a:r>
          </a:p>
          <a:p>
            <a:pPr lvl="1"/>
            <a:r>
              <a:rPr lang="en-US" sz="1400" dirty="0" err="1"/>
              <a:t>dfjson</a:t>
            </a:r>
            <a:r>
              <a:rPr lang="en-US" sz="1400" dirty="0"/>
              <a:t> = </a:t>
            </a:r>
            <a:r>
              <a:rPr lang="en-US" sz="1400" dirty="0" err="1"/>
              <a:t>spark.read.option</a:t>
            </a:r>
            <a:r>
              <a:rPr lang="en-US" sz="1400" dirty="0"/>
              <a:t>("mode", "DROPMALFORMED").option("</a:t>
            </a:r>
            <a:r>
              <a:rPr lang="en-US" sz="1400" dirty="0" err="1"/>
              <a:t>header","true</a:t>
            </a:r>
            <a:r>
              <a:rPr lang="en-US" sz="1400" dirty="0"/>
              <a:t>").</a:t>
            </a:r>
            <a:r>
              <a:rPr lang="en-US" sz="1400" dirty="0" err="1"/>
              <a:t>json</a:t>
            </a:r>
            <a:r>
              <a:rPr lang="en-US" sz="1400" dirty="0"/>
              <a:t>("datasets/</a:t>
            </a:r>
            <a:r>
              <a:rPr lang="en-US" sz="1400" dirty="0" err="1"/>
              <a:t>students.json</a:t>
            </a:r>
            <a:r>
              <a:rPr lang="en-US" sz="1400" dirty="0"/>
              <a:t>")  //Read JSON with </a:t>
            </a:r>
            <a:r>
              <a:rPr lang="en-US" sz="1400" dirty="0" err="1"/>
              <a:t>DropMalformed</a:t>
            </a:r>
            <a:r>
              <a:rPr lang="en-US" sz="1400" dirty="0"/>
              <a:t> mode</a:t>
            </a:r>
          </a:p>
          <a:p>
            <a:r>
              <a:rPr lang="en-US" sz="1400" dirty="0"/>
              <a:t>Save a </a:t>
            </a:r>
            <a:r>
              <a:rPr lang="en-US" sz="1400" dirty="0" err="1"/>
              <a:t>dataframe</a:t>
            </a:r>
            <a:r>
              <a:rPr lang="en-US" sz="1400" dirty="0"/>
              <a:t> in csv/json format</a:t>
            </a:r>
          </a:p>
          <a:p>
            <a:pPr lvl="1"/>
            <a:r>
              <a:rPr lang="en-US" sz="1400" dirty="0" err="1"/>
              <a:t>dfcsv.coalesce</a:t>
            </a:r>
            <a:r>
              <a:rPr lang="en-US" sz="1400" dirty="0"/>
              <a:t>(1).</a:t>
            </a:r>
            <a:r>
              <a:rPr lang="en-US" sz="1400" dirty="0" err="1"/>
              <a:t>write.option</a:t>
            </a:r>
            <a:r>
              <a:rPr lang="en-US" sz="1400" dirty="0"/>
              <a:t>("</a:t>
            </a:r>
            <a:r>
              <a:rPr lang="en-US" sz="1400" dirty="0" err="1"/>
              <a:t>header","true</a:t>
            </a:r>
            <a:r>
              <a:rPr lang="en-US" sz="1400" dirty="0"/>
              <a:t>").csv("Output/</a:t>
            </a:r>
            <a:r>
              <a:rPr lang="en-US" sz="1400" dirty="0" err="1"/>
              <a:t>csvDemo</a:t>
            </a:r>
            <a:r>
              <a:rPr lang="en-US" sz="1400" dirty="0"/>
              <a:t>") </a:t>
            </a:r>
          </a:p>
          <a:p>
            <a:pPr lvl="1"/>
            <a:r>
              <a:rPr lang="en-US" sz="1400" dirty="0" err="1"/>
              <a:t>dfcsv.coalesce</a:t>
            </a:r>
            <a:r>
              <a:rPr lang="en-US" sz="1400" dirty="0"/>
              <a:t>(1).</a:t>
            </a:r>
            <a:r>
              <a:rPr lang="en-US" sz="1400" dirty="0" err="1"/>
              <a:t>write.option</a:t>
            </a:r>
            <a:r>
              <a:rPr lang="en-US" sz="1400" dirty="0"/>
              <a:t>("</a:t>
            </a:r>
            <a:r>
              <a:rPr lang="en-US" sz="1400" dirty="0" err="1"/>
              <a:t>header","true</a:t>
            </a:r>
            <a:r>
              <a:rPr lang="en-US" sz="1400" dirty="0"/>
              <a:t>").mode("overwrite").csv("Output/</a:t>
            </a:r>
            <a:r>
              <a:rPr lang="en-US" sz="1400" dirty="0" err="1"/>
              <a:t>csvDemo</a:t>
            </a:r>
            <a:r>
              <a:rPr lang="en-US" sz="1400" dirty="0"/>
              <a:t>")  //</a:t>
            </a:r>
          </a:p>
          <a:p>
            <a:pPr lvl="1"/>
            <a:r>
              <a:rPr lang="en-US" sz="1400" dirty="0" err="1"/>
              <a:t>dfjson.coalesce</a:t>
            </a:r>
            <a:r>
              <a:rPr lang="en-US" sz="1400" dirty="0"/>
              <a:t>(1).</a:t>
            </a:r>
            <a:r>
              <a:rPr lang="en-US" sz="1400" dirty="0" err="1"/>
              <a:t>write.json</a:t>
            </a:r>
            <a:r>
              <a:rPr lang="en-US" sz="1400" dirty="0"/>
              <a:t>("Output/</a:t>
            </a:r>
            <a:r>
              <a:rPr lang="en-US" sz="1400" dirty="0" err="1"/>
              <a:t>jsonDemo</a:t>
            </a:r>
            <a:r>
              <a:rPr lang="en-US" sz="1400" dirty="0"/>
              <a:t>")</a:t>
            </a:r>
          </a:p>
        </p:txBody>
      </p:sp>
      <p:pic>
        <p:nvPicPr>
          <p:cNvPr id="5" name="Picture 4">
            <a:extLst>
              <a:ext uri="{FF2B5EF4-FFF2-40B4-BE49-F238E27FC236}">
                <a16:creationId xmlns:a16="http://schemas.microsoft.com/office/drawing/2014/main" id="{1043FE8C-6A42-AAEB-606F-C4D0B934CE54}"/>
              </a:ext>
            </a:extLst>
          </p:cNvPr>
          <p:cNvPicPr>
            <a:picLocks noChangeAspect="1"/>
          </p:cNvPicPr>
          <p:nvPr/>
        </p:nvPicPr>
        <p:blipFill>
          <a:blip r:embed="rId2"/>
          <a:stretch>
            <a:fillRect/>
          </a:stretch>
        </p:blipFill>
        <p:spPr>
          <a:xfrm>
            <a:off x="5057986" y="6152322"/>
            <a:ext cx="4052884" cy="633412"/>
          </a:xfrm>
          <a:prstGeom prst="rect">
            <a:avLst/>
          </a:prstGeom>
        </p:spPr>
      </p:pic>
    </p:spTree>
    <p:extLst>
      <p:ext uri="{BB962C8B-B14F-4D97-AF65-F5344CB8AC3E}">
        <p14:creationId xmlns:p14="http://schemas.microsoft.com/office/powerpoint/2010/main" val="1452488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2000" dirty="0"/>
              <a:t>#Find the best striker for the year 2016 based on player attributes</a:t>
            </a:r>
          </a:p>
        </p:txBody>
      </p:sp>
      <p:sp>
        <p:nvSpPr>
          <p:cNvPr id="3" name="Content Placeholder 2"/>
          <p:cNvSpPr>
            <a:spLocks noGrp="1"/>
          </p:cNvSpPr>
          <p:nvPr>
            <p:ph idx="1"/>
          </p:nvPr>
        </p:nvSpPr>
        <p:spPr>
          <a:xfrm>
            <a:off x="457200" y="990600"/>
            <a:ext cx="8229600" cy="5334000"/>
          </a:xfrm>
        </p:spPr>
        <p:txBody>
          <a:bodyPr>
            <a:noAutofit/>
          </a:bodyPr>
          <a:lstStyle/>
          <a:p>
            <a:r>
              <a:rPr lang="en-US" sz="1600" dirty="0"/>
              <a:t># Give weightage to each specialty to calculate the quality striker, ideally given by business.</a:t>
            </a:r>
          </a:p>
          <a:p>
            <a:pPr lvl="1"/>
            <a:r>
              <a:rPr lang="en-US" sz="1600" dirty="0" err="1"/>
              <a:t>weight_finish</a:t>
            </a:r>
            <a:r>
              <a:rPr lang="en-US" sz="1600" dirty="0"/>
              <a:t> = 1</a:t>
            </a:r>
          </a:p>
          <a:p>
            <a:pPr lvl="1"/>
            <a:r>
              <a:rPr lang="en-US" sz="1600" dirty="0" err="1"/>
              <a:t>weight_shot_power</a:t>
            </a:r>
            <a:r>
              <a:rPr lang="en-US" sz="1600" dirty="0"/>
              <a:t> = 2</a:t>
            </a:r>
          </a:p>
          <a:p>
            <a:pPr lvl="1"/>
            <a:r>
              <a:rPr lang="en-US" sz="1600" dirty="0" err="1"/>
              <a:t>weight_acceleration</a:t>
            </a:r>
            <a:r>
              <a:rPr lang="en-US" sz="1600" dirty="0"/>
              <a:t> = 1</a:t>
            </a:r>
          </a:p>
          <a:p>
            <a:pPr lvl="1"/>
            <a:r>
              <a:rPr lang="en-US" sz="1600" dirty="0" err="1"/>
              <a:t>total_weight</a:t>
            </a:r>
            <a:r>
              <a:rPr lang="en-US" sz="1600" dirty="0"/>
              <a:t> = </a:t>
            </a:r>
            <a:r>
              <a:rPr lang="en-US" sz="1600" dirty="0" err="1"/>
              <a:t>weight_finish</a:t>
            </a:r>
            <a:r>
              <a:rPr lang="en-US" sz="1600" dirty="0"/>
              <a:t> + </a:t>
            </a:r>
            <a:r>
              <a:rPr lang="en-US" sz="1600" dirty="0" err="1"/>
              <a:t>weight_shot_power</a:t>
            </a:r>
            <a:r>
              <a:rPr lang="en-US" sz="1600" dirty="0"/>
              <a:t> + </a:t>
            </a:r>
            <a:r>
              <a:rPr lang="en-US" sz="1600" dirty="0" err="1"/>
              <a:t>weight_acceleration</a:t>
            </a:r>
            <a:endParaRPr lang="en-US" sz="1600" dirty="0"/>
          </a:p>
          <a:p>
            <a:pPr lvl="1"/>
            <a:r>
              <a:rPr lang="en-US" sz="1600" dirty="0" err="1"/>
              <a:t>total_weight</a:t>
            </a:r>
            <a:endParaRPr lang="en-US" sz="1600" dirty="0"/>
          </a:p>
          <a:p>
            <a:r>
              <a:rPr lang="en-US" sz="1600" dirty="0"/>
              <a:t>Create and calculate a new column “grade” for Striker players</a:t>
            </a:r>
          </a:p>
          <a:p>
            <a:pPr lvl="1"/>
            <a:r>
              <a:rPr lang="en-US" sz="1600" dirty="0"/>
              <a:t>striker = players_2016_striker.withColumn("Grade",(players_2016_striker.Finishing * </a:t>
            </a:r>
            <a:r>
              <a:rPr lang="en-US" sz="1600" dirty="0" err="1"/>
              <a:t>weight_finish</a:t>
            </a:r>
            <a:r>
              <a:rPr lang="en-US" sz="1600" dirty="0"/>
              <a:t> + players_2016_striker.Acceleration * </a:t>
            </a:r>
            <a:r>
              <a:rPr lang="en-US" sz="1600" dirty="0" err="1"/>
              <a:t>weight_acceleration</a:t>
            </a:r>
            <a:r>
              <a:rPr lang="en-US" sz="1600" dirty="0"/>
              <a:t> + players_2016_striker.Shot_Power * </a:t>
            </a:r>
            <a:r>
              <a:rPr lang="en-US" sz="1600" dirty="0" err="1"/>
              <a:t>weight_shot_power</a:t>
            </a:r>
            <a:r>
              <a:rPr lang="en-US" sz="1600" dirty="0"/>
              <a:t>) / </a:t>
            </a:r>
            <a:r>
              <a:rPr lang="en-US" sz="1600" dirty="0" err="1"/>
              <a:t>total_weight</a:t>
            </a:r>
            <a:r>
              <a:rPr lang="en-US" sz="1600" dirty="0"/>
              <a:t>)</a:t>
            </a:r>
          </a:p>
          <a:p>
            <a:pPr lvl="1"/>
            <a:r>
              <a:rPr lang="en-US" sz="1600" dirty="0"/>
              <a:t>striker = </a:t>
            </a:r>
            <a:r>
              <a:rPr lang="en-US" sz="1600" dirty="0" err="1"/>
              <a:t>striker.drop</a:t>
            </a:r>
            <a:r>
              <a:rPr lang="en-US" sz="1600" dirty="0"/>
              <a:t>("Finishing","Acceleration","</a:t>
            </a:r>
            <a:r>
              <a:rPr lang="en-US" sz="1600" dirty="0" err="1"/>
              <a:t>Shot_Power</a:t>
            </a:r>
            <a:r>
              <a:rPr lang="en-US" sz="1600" dirty="0"/>
              <a:t>") # It is good practice to remove unnecessary columns as it reduces the data shuffle and increase performance</a:t>
            </a:r>
          </a:p>
          <a:p>
            <a:pPr lvl="1"/>
            <a:r>
              <a:rPr lang="en-US" sz="1600" dirty="0"/>
              <a:t>striker = </a:t>
            </a:r>
            <a:r>
              <a:rPr lang="en-US" sz="1600" dirty="0" err="1"/>
              <a:t>striker.filter</a:t>
            </a:r>
            <a:r>
              <a:rPr lang="en-US" sz="1600" dirty="0"/>
              <a:t>(</a:t>
            </a:r>
            <a:r>
              <a:rPr lang="en-US" sz="1600" dirty="0" err="1"/>
              <a:t>striker.Grade</a:t>
            </a:r>
            <a:r>
              <a:rPr lang="en-US" sz="1600" dirty="0"/>
              <a:t> &gt; 70.0).sort(</a:t>
            </a:r>
            <a:r>
              <a:rPr lang="en-US" sz="1600" dirty="0" err="1"/>
              <a:t>striker.Grade.desc</a:t>
            </a:r>
            <a:r>
              <a:rPr lang="en-US" sz="1600" dirty="0"/>
              <a:t>())</a:t>
            </a:r>
          </a:p>
          <a:p>
            <a:pPr lvl="1"/>
            <a:r>
              <a:rPr lang="en-US" sz="1600" dirty="0" err="1"/>
              <a:t>striker.show</a:t>
            </a:r>
            <a:r>
              <a:rPr lang="en-US" sz="1600" dirty="0"/>
              <a:t>(10) # Here we get only the player_api_id and Grade but not the name</a:t>
            </a:r>
          </a:p>
          <a:p>
            <a:pPr lvl="1"/>
            <a:r>
              <a:rPr lang="en-US" sz="1600" dirty="0" err="1"/>
              <a:t>striker_details</a:t>
            </a:r>
            <a:r>
              <a:rPr lang="en-US" sz="1600" dirty="0"/>
              <a:t> = </a:t>
            </a:r>
            <a:r>
              <a:rPr lang="en-US" sz="1600" dirty="0" err="1"/>
              <a:t>players.join</a:t>
            </a:r>
            <a:r>
              <a:rPr lang="en-US" sz="1600" dirty="0"/>
              <a:t>(striker, </a:t>
            </a:r>
            <a:r>
              <a:rPr lang="en-US" sz="1600" dirty="0" err="1"/>
              <a:t>players.player_api_id</a:t>
            </a:r>
            <a:r>
              <a:rPr lang="en-US" sz="1600" dirty="0"/>
              <a:t> == </a:t>
            </a:r>
            <a:r>
              <a:rPr lang="en-US" sz="1600" dirty="0" err="1"/>
              <a:t>striker.player_api_id</a:t>
            </a:r>
            <a:r>
              <a:rPr lang="en-US" sz="1600" dirty="0"/>
              <a:t>) # player_api_id will be present twice(once from both data sets)</a:t>
            </a:r>
          </a:p>
          <a:p>
            <a:pPr lvl="1"/>
            <a:r>
              <a:rPr lang="en-US" sz="1600" dirty="0" err="1"/>
              <a:t>striker_details</a:t>
            </a:r>
            <a:r>
              <a:rPr lang="en-US" sz="1600" dirty="0"/>
              <a:t> = </a:t>
            </a:r>
            <a:r>
              <a:rPr lang="en-US" sz="1600" dirty="0" err="1"/>
              <a:t>players.join</a:t>
            </a:r>
            <a:r>
              <a:rPr lang="en-US" sz="1600" dirty="0"/>
              <a:t>(striker,["player_api_id"]) # In this case player_api_id will be present only once</a:t>
            </a:r>
          </a:p>
          <a:p>
            <a:pPr lvl="1"/>
            <a:r>
              <a:rPr lang="en-US" sz="1600" dirty="0" err="1"/>
              <a:t>striker_details.show</a:t>
            </a:r>
            <a:r>
              <a:rPr lang="en-US" sz="1600" dirty="0"/>
              <a:t>(5)</a:t>
            </a:r>
          </a:p>
        </p:txBody>
      </p:sp>
    </p:spTree>
    <p:extLst>
      <p:ext uri="{BB962C8B-B14F-4D97-AF65-F5344CB8AC3E}">
        <p14:creationId xmlns:p14="http://schemas.microsoft.com/office/powerpoint/2010/main" val="58664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a:t>Broadcast </a:t>
            </a:r>
          </a:p>
        </p:txBody>
      </p:sp>
      <p:sp>
        <p:nvSpPr>
          <p:cNvPr id="3" name="Content Placeholder 2"/>
          <p:cNvSpPr>
            <a:spLocks noGrp="1"/>
          </p:cNvSpPr>
          <p:nvPr>
            <p:ph idx="1"/>
          </p:nvPr>
        </p:nvSpPr>
        <p:spPr>
          <a:xfrm>
            <a:off x="457200" y="1143007"/>
            <a:ext cx="8229600" cy="4525963"/>
          </a:xfrm>
        </p:spPr>
        <p:txBody>
          <a:bodyPr>
            <a:noAutofit/>
          </a:bodyPr>
          <a:lstStyle/>
          <a:p>
            <a:pPr marL="342900" lvl="1" indent="-342900">
              <a:buFont typeface="Arial" pitchFamily="34" charset="0"/>
              <a:buChar char="•"/>
            </a:pPr>
            <a:r>
              <a:rPr lang="en-US" sz="2000" b="1" dirty="0"/>
              <a:t>Broadcast</a:t>
            </a:r>
            <a:r>
              <a:rPr lang="en-US" sz="2000" dirty="0"/>
              <a:t> allows the program to efficiently send a large, read-only value to all the worker nodes for use in one or more Spark operations, a great performance improvements if one dataset is smaller as this dataset will be copied and stored in each worker nodes cache memory to improve the performance.</a:t>
            </a:r>
          </a:p>
          <a:p>
            <a:pPr lvl="1"/>
            <a:r>
              <a:rPr lang="en-US" sz="2000" dirty="0"/>
              <a:t>from </a:t>
            </a:r>
            <a:r>
              <a:rPr lang="en-US" sz="2000" dirty="0" err="1"/>
              <a:t>pyspark.sql.functions</a:t>
            </a:r>
            <a:r>
              <a:rPr lang="en-US" sz="2000" dirty="0"/>
              <a:t> import broadcast</a:t>
            </a:r>
          </a:p>
          <a:p>
            <a:pPr lvl="1"/>
            <a:r>
              <a:rPr lang="en-US" sz="2000" dirty="0" err="1"/>
              <a:t>striker_details</a:t>
            </a:r>
            <a:r>
              <a:rPr lang="en-US" sz="2000" dirty="0"/>
              <a:t> = </a:t>
            </a:r>
            <a:r>
              <a:rPr lang="en-US" sz="2000" dirty="0" err="1"/>
              <a:t>players.select</a:t>
            </a:r>
            <a:r>
              <a:rPr lang="en-US" sz="2000" dirty="0"/>
              <a:t>("player_api_id","</a:t>
            </a:r>
            <a:r>
              <a:rPr lang="en-US" sz="2000" dirty="0" err="1"/>
              <a:t>player_name</a:t>
            </a:r>
            <a:r>
              <a:rPr lang="en-US" sz="2000" dirty="0"/>
              <a:t>").join(broadcast(striker), ["player_api_id"],"inner") </a:t>
            </a:r>
          </a:p>
          <a:p>
            <a:pPr lvl="1"/>
            <a:r>
              <a:rPr lang="en-US" sz="2000" dirty="0" err="1"/>
              <a:t>striker_details</a:t>
            </a:r>
            <a:r>
              <a:rPr lang="en-US" sz="2000" dirty="0"/>
              <a:t> = </a:t>
            </a:r>
            <a:r>
              <a:rPr lang="en-US" sz="2000" dirty="0" err="1"/>
              <a:t>striker_details.sort</a:t>
            </a:r>
            <a:r>
              <a:rPr lang="en-US" sz="2000" dirty="0"/>
              <a:t>(</a:t>
            </a:r>
            <a:r>
              <a:rPr lang="en-US" sz="2000" dirty="0" err="1"/>
              <a:t>striker_details.Grade.desc</a:t>
            </a:r>
            <a:r>
              <a:rPr lang="en-US" sz="2000" dirty="0"/>
              <a:t>())</a:t>
            </a:r>
          </a:p>
          <a:p>
            <a:pPr lvl="1"/>
            <a:r>
              <a:rPr lang="en-US" sz="2000" dirty="0" err="1"/>
              <a:t>striker_details.show</a:t>
            </a:r>
            <a:r>
              <a:rPr lang="en-US" sz="2000" dirty="0"/>
              <a:t>(5)</a:t>
            </a:r>
          </a:p>
        </p:txBody>
      </p:sp>
    </p:spTree>
    <p:extLst>
      <p:ext uri="{BB962C8B-B14F-4D97-AF65-F5344CB8AC3E}">
        <p14:creationId xmlns:p14="http://schemas.microsoft.com/office/powerpoint/2010/main" val="1507695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a:t>Accumulator </a:t>
            </a:r>
          </a:p>
        </p:txBody>
      </p:sp>
      <p:sp>
        <p:nvSpPr>
          <p:cNvPr id="3" name="Content Placeholder 2"/>
          <p:cNvSpPr>
            <a:spLocks noGrp="1"/>
          </p:cNvSpPr>
          <p:nvPr>
            <p:ph idx="1"/>
          </p:nvPr>
        </p:nvSpPr>
        <p:spPr>
          <a:xfrm>
            <a:off x="457200" y="1143007"/>
            <a:ext cx="8229600" cy="4525963"/>
          </a:xfrm>
        </p:spPr>
        <p:txBody>
          <a:bodyPr>
            <a:noAutofit/>
          </a:bodyPr>
          <a:lstStyle/>
          <a:p>
            <a:r>
              <a:rPr lang="en-US" sz="1600" b="1" dirty="0"/>
              <a:t>Accumulator</a:t>
            </a:r>
            <a:r>
              <a:rPr lang="en-US" sz="1600" dirty="0"/>
              <a:t> is write only global shared variable, used for aggregating values from worker nodes back to the driver program. </a:t>
            </a:r>
          </a:p>
          <a:p>
            <a:r>
              <a:rPr lang="en-US" sz="1600" dirty="0"/>
              <a:t>For example, Let’s analyze if height of a player results in a better heading accuracy, to achieve this we need to join players data with players attribute data where we need only “</a:t>
            </a:r>
            <a:r>
              <a:rPr lang="en-US" sz="1600" dirty="0" err="1"/>
              <a:t>heading_accuracy</a:t>
            </a:r>
            <a:r>
              <a:rPr lang="en-US" sz="1600" dirty="0"/>
              <a:t>” column from players attribute.</a:t>
            </a:r>
          </a:p>
          <a:p>
            <a:pPr lvl="1"/>
            <a:r>
              <a:rPr lang="en-US" sz="1600" dirty="0" err="1"/>
              <a:t>players_heading_acc</a:t>
            </a:r>
            <a:r>
              <a:rPr lang="en-US" sz="1600" dirty="0"/>
              <a:t> = </a:t>
            </a:r>
            <a:r>
              <a:rPr lang="en-US" sz="1600" dirty="0" err="1"/>
              <a:t>players_attribute.select</a:t>
            </a:r>
            <a:r>
              <a:rPr lang="en-US" sz="1600" dirty="0"/>
              <a:t>("player_api_id","</a:t>
            </a:r>
            <a:r>
              <a:rPr lang="en-US" sz="1600" dirty="0" err="1"/>
              <a:t>heading_accuracy</a:t>
            </a:r>
            <a:r>
              <a:rPr lang="en-US" sz="1600" dirty="0"/>
              <a:t>").join(broadcast(players),</a:t>
            </a:r>
            <a:r>
              <a:rPr lang="en-US" sz="1600" dirty="0" err="1"/>
              <a:t>players_attribute.player_api_id</a:t>
            </a:r>
            <a:r>
              <a:rPr lang="en-US" sz="1600" dirty="0"/>
              <a:t> == </a:t>
            </a:r>
            <a:r>
              <a:rPr lang="en-US" sz="1600" dirty="0" err="1"/>
              <a:t>players.player_api_id</a:t>
            </a:r>
            <a:r>
              <a:rPr lang="en-US" sz="1600" dirty="0"/>
              <a:t>)</a:t>
            </a:r>
          </a:p>
          <a:p>
            <a:pPr lvl="1"/>
            <a:r>
              <a:rPr lang="en-US" sz="1600" dirty="0" err="1"/>
              <a:t>players_heading_acc.columns</a:t>
            </a:r>
            <a:endParaRPr lang="en-US" sz="1600" dirty="0"/>
          </a:p>
          <a:p>
            <a:r>
              <a:rPr lang="en-US" sz="1600" dirty="0"/>
              <a:t>#Create category of players based on height</a:t>
            </a:r>
          </a:p>
          <a:p>
            <a:pPr lvl="1"/>
            <a:r>
              <a:rPr lang="en-US" sz="1600" dirty="0"/>
              <a:t>short = spark.sparkContext.accumulator(0)</a:t>
            </a:r>
          </a:p>
          <a:p>
            <a:pPr lvl="1"/>
            <a:r>
              <a:rPr lang="en-US" sz="1600" dirty="0"/>
              <a:t>avg = spark.sparkContext.accumulator(0)</a:t>
            </a:r>
          </a:p>
          <a:p>
            <a:pPr lvl="1"/>
            <a:r>
              <a:rPr lang="en-US" sz="1600" dirty="0"/>
              <a:t>med = spark.sparkContext.accumulator(0)</a:t>
            </a:r>
          </a:p>
          <a:p>
            <a:pPr lvl="1"/>
            <a:r>
              <a:rPr lang="en-US" sz="1600" dirty="0"/>
              <a:t>tall =spark.sparkContext.accumulator(0)</a:t>
            </a:r>
          </a:p>
          <a:p>
            <a:r>
              <a:rPr lang="en-US" sz="1600" dirty="0"/>
              <a:t>#Create category heading accuracy of players based on height</a:t>
            </a:r>
          </a:p>
          <a:p>
            <a:pPr lvl="1"/>
            <a:r>
              <a:rPr lang="en-US" sz="1600" dirty="0" err="1"/>
              <a:t>short_ha</a:t>
            </a:r>
            <a:r>
              <a:rPr lang="en-US" sz="1600" dirty="0"/>
              <a:t> = spark.sparkContext.accumulator(0)</a:t>
            </a:r>
          </a:p>
          <a:p>
            <a:pPr lvl="1"/>
            <a:r>
              <a:rPr lang="en-US" sz="1600" dirty="0" err="1"/>
              <a:t>avg_ha</a:t>
            </a:r>
            <a:r>
              <a:rPr lang="en-US" sz="1600" dirty="0"/>
              <a:t> = spark.sparkContext.accumulator(0)</a:t>
            </a:r>
          </a:p>
          <a:p>
            <a:pPr lvl="1"/>
            <a:r>
              <a:rPr lang="en-US" sz="1600" dirty="0" err="1"/>
              <a:t>med_ha</a:t>
            </a:r>
            <a:r>
              <a:rPr lang="en-US" sz="1600" dirty="0"/>
              <a:t> = spark.sparkContext.accumulator(0)</a:t>
            </a:r>
          </a:p>
          <a:p>
            <a:pPr lvl="1"/>
            <a:r>
              <a:rPr lang="en-US" sz="1600" dirty="0" err="1"/>
              <a:t>tall_ha</a:t>
            </a:r>
            <a:r>
              <a:rPr lang="en-US" sz="1600" dirty="0"/>
              <a:t> =spark.sparkContext.accumulator(0)</a:t>
            </a:r>
          </a:p>
        </p:txBody>
      </p:sp>
    </p:spTree>
    <p:extLst>
      <p:ext uri="{BB962C8B-B14F-4D97-AF65-F5344CB8AC3E}">
        <p14:creationId xmlns:p14="http://schemas.microsoft.com/office/powerpoint/2010/main" val="50125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US" sz="2400" dirty="0"/>
              <a:t>Analyze if height of a player results in a better heading accuracy</a:t>
            </a:r>
          </a:p>
        </p:txBody>
      </p:sp>
      <p:sp>
        <p:nvSpPr>
          <p:cNvPr id="3" name="Content Placeholder 2"/>
          <p:cNvSpPr>
            <a:spLocks noGrp="1"/>
          </p:cNvSpPr>
          <p:nvPr>
            <p:ph idx="1"/>
          </p:nvPr>
        </p:nvSpPr>
        <p:spPr>
          <a:xfrm>
            <a:off x="457200" y="914400"/>
            <a:ext cx="8229600" cy="5029200"/>
          </a:xfrm>
        </p:spPr>
        <p:txBody>
          <a:bodyPr>
            <a:noAutofit/>
          </a:bodyPr>
          <a:lstStyle/>
          <a:p>
            <a:r>
              <a:rPr lang="en-US" sz="1800" dirty="0"/>
              <a:t>#Create a method to count number of players in each category</a:t>
            </a:r>
          </a:p>
          <a:p>
            <a:pPr lvl="1"/>
            <a:r>
              <a:rPr lang="en-US" sz="1800" dirty="0" err="1"/>
              <a:t>def</a:t>
            </a:r>
            <a:r>
              <a:rPr lang="en-US" sz="1800" dirty="0"/>
              <a:t> </a:t>
            </a:r>
            <a:r>
              <a:rPr lang="en-US" sz="1800" dirty="0" err="1"/>
              <a:t>count_players_by_height</a:t>
            </a:r>
            <a:r>
              <a:rPr lang="en-US" sz="1800" dirty="0"/>
              <a:t>(row):</a:t>
            </a:r>
          </a:p>
          <a:p>
            <a:pPr lvl="1"/>
            <a:r>
              <a:rPr lang="en-US" sz="1800" dirty="0"/>
              <a:t>    height = float(</a:t>
            </a:r>
            <a:r>
              <a:rPr lang="en-US" sz="1800" dirty="0" err="1"/>
              <a:t>row.height</a:t>
            </a:r>
            <a:r>
              <a:rPr lang="en-US" sz="1800" dirty="0"/>
              <a:t>)    </a:t>
            </a:r>
          </a:p>
          <a:p>
            <a:pPr lvl="1"/>
            <a:r>
              <a:rPr lang="en-US" sz="1800" dirty="0"/>
              <a:t>    if(height&lt;=175):</a:t>
            </a:r>
          </a:p>
          <a:p>
            <a:pPr lvl="1"/>
            <a:r>
              <a:rPr lang="en-US" sz="1800" dirty="0"/>
              <a:t>        </a:t>
            </a:r>
            <a:r>
              <a:rPr lang="en-US" sz="1800" dirty="0" err="1"/>
              <a:t>short.add</a:t>
            </a:r>
            <a:r>
              <a:rPr lang="en-US" sz="1800" dirty="0"/>
              <a:t>(1)</a:t>
            </a:r>
          </a:p>
          <a:p>
            <a:pPr lvl="1"/>
            <a:r>
              <a:rPr lang="en-US" sz="1800" dirty="0"/>
              <a:t>    </a:t>
            </a:r>
            <a:r>
              <a:rPr lang="en-US" sz="1800" dirty="0" err="1"/>
              <a:t>elif</a:t>
            </a:r>
            <a:r>
              <a:rPr lang="en-US" sz="1800" dirty="0"/>
              <a:t>(height &lt;= 183 and height &gt; 175):</a:t>
            </a:r>
          </a:p>
          <a:p>
            <a:pPr lvl="1"/>
            <a:r>
              <a:rPr lang="en-US" sz="1800" dirty="0"/>
              <a:t>        </a:t>
            </a:r>
            <a:r>
              <a:rPr lang="en-US" sz="1800" dirty="0" err="1"/>
              <a:t>avg.add</a:t>
            </a:r>
            <a:r>
              <a:rPr lang="en-US" sz="1800" dirty="0"/>
              <a:t>(1)</a:t>
            </a:r>
          </a:p>
          <a:p>
            <a:pPr lvl="1"/>
            <a:r>
              <a:rPr lang="en-US" sz="1800" dirty="0"/>
              <a:t>    </a:t>
            </a:r>
            <a:r>
              <a:rPr lang="en-US" sz="1800" dirty="0" err="1"/>
              <a:t>elif</a:t>
            </a:r>
            <a:r>
              <a:rPr lang="en-US" sz="1800" dirty="0"/>
              <a:t>(height &lt;= 195 and height &gt; 183):</a:t>
            </a:r>
          </a:p>
          <a:p>
            <a:pPr lvl="1"/>
            <a:r>
              <a:rPr lang="en-US" sz="1800" dirty="0"/>
              <a:t>        </a:t>
            </a:r>
            <a:r>
              <a:rPr lang="en-US" sz="1800" dirty="0" err="1"/>
              <a:t>med.add</a:t>
            </a:r>
            <a:r>
              <a:rPr lang="en-US" sz="1800" dirty="0"/>
              <a:t>(1)</a:t>
            </a:r>
          </a:p>
          <a:p>
            <a:pPr lvl="1"/>
            <a:r>
              <a:rPr lang="en-US" sz="1800" dirty="0"/>
              <a:t>    </a:t>
            </a:r>
            <a:r>
              <a:rPr lang="en-US" sz="1800" dirty="0" err="1"/>
              <a:t>elif</a:t>
            </a:r>
            <a:r>
              <a:rPr lang="en-US" sz="1800" dirty="0"/>
              <a:t>(height &gt; 195):</a:t>
            </a:r>
          </a:p>
          <a:p>
            <a:pPr lvl="1"/>
            <a:r>
              <a:rPr lang="en-US" sz="1800" dirty="0"/>
              <a:t>        </a:t>
            </a:r>
            <a:r>
              <a:rPr lang="en-US" sz="1800" dirty="0" err="1"/>
              <a:t>tall.add</a:t>
            </a:r>
            <a:r>
              <a:rPr lang="en-US" sz="1800" dirty="0"/>
              <a:t>(1) </a:t>
            </a:r>
          </a:p>
        </p:txBody>
      </p:sp>
    </p:spTree>
    <p:extLst>
      <p:ext uri="{BB962C8B-B14F-4D97-AF65-F5344CB8AC3E}">
        <p14:creationId xmlns:p14="http://schemas.microsoft.com/office/powerpoint/2010/main" val="2196689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000" dirty="0"/>
              <a:t>Let’s analyze if height of a player results in a better heading accuracy</a:t>
            </a:r>
            <a:endParaRPr lang="en-US" sz="1400" dirty="0"/>
          </a:p>
        </p:txBody>
      </p:sp>
      <p:sp>
        <p:nvSpPr>
          <p:cNvPr id="4" name="Content Placeholder 3"/>
          <p:cNvSpPr>
            <a:spLocks noGrp="1"/>
          </p:cNvSpPr>
          <p:nvPr>
            <p:ph sz="half" idx="2"/>
          </p:nvPr>
        </p:nvSpPr>
        <p:spPr>
          <a:xfrm>
            <a:off x="457200" y="1219200"/>
            <a:ext cx="8229600" cy="5257800"/>
          </a:xfrm>
        </p:spPr>
        <p:txBody>
          <a:bodyPr>
            <a:normAutofit lnSpcReduction="10000"/>
          </a:bodyPr>
          <a:lstStyle/>
          <a:p>
            <a:r>
              <a:rPr lang="en-US" sz="1600" dirty="0"/>
              <a:t>#Create a method to only count number of players say whose heading accuracy is above set threshold in each category</a:t>
            </a:r>
          </a:p>
          <a:p>
            <a:pPr lvl="1">
              <a:buFont typeface="Wingdings" pitchFamily="2" charset="2"/>
              <a:buChar char="Ø"/>
            </a:pPr>
            <a:r>
              <a:rPr lang="en-US" sz="1600" dirty="0" err="1"/>
              <a:t>def</a:t>
            </a:r>
            <a:r>
              <a:rPr lang="en-US" sz="1600" dirty="0"/>
              <a:t> </a:t>
            </a:r>
            <a:r>
              <a:rPr lang="en-US" sz="1600" dirty="0" err="1"/>
              <a:t>count_players_by_height_ha</a:t>
            </a:r>
            <a:r>
              <a:rPr lang="en-US" sz="1600" dirty="0"/>
              <a:t>(</a:t>
            </a:r>
            <a:r>
              <a:rPr lang="en-US" sz="1600" dirty="0" err="1"/>
              <a:t>row,threshold</a:t>
            </a:r>
            <a:r>
              <a:rPr lang="en-US" sz="1600" dirty="0"/>
              <a:t>):</a:t>
            </a:r>
          </a:p>
          <a:p>
            <a:pPr lvl="1">
              <a:buFont typeface="Wingdings" pitchFamily="2" charset="2"/>
              <a:buChar char="Ø"/>
            </a:pPr>
            <a:r>
              <a:rPr lang="en-US" sz="1600" dirty="0"/>
              <a:t>    height = float(</a:t>
            </a:r>
            <a:r>
              <a:rPr lang="en-US" sz="1600" dirty="0" err="1"/>
              <a:t>row.height</a:t>
            </a:r>
            <a:r>
              <a:rPr lang="en-US" sz="1600" dirty="0"/>
              <a:t>)    </a:t>
            </a:r>
          </a:p>
          <a:p>
            <a:pPr lvl="1">
              <a:buFont typeface="Wingdings" pitchFamily="2" charset="2"/>
              <a:buChar char="Ø"/>
            </a:pPr>
            <a:r>
              <a:rPr lang="en-US" sz="1600" dirty="0"/>
              <a:t>    if(</a:t>
            </a:r>
            <a:r>
              <a:rPr lang="en-US" sz="1600" dirty="0" err="1"/>
              <a:t>row.heading_accuracy</a:t>
            </a:r>
            <a:r>
              <a:rPr lang="en-US" sz="1600" dirty="0"/>
              <a:t> == None):</a:t>
            </a:r>
          </a:p>
          <a:p>
            <a:pPr lvl="1">
              <a:buFont typeface="Wingdings" pitchFamily="2" charset="2"/>
              <a:buChar char="Ø"/>
            </a:pPr>
            <a:r>
              <a:rPr lang="en-US" sz="1600" dirty="0"/>
              <a:t>        ha = 0</a:t>
            </a:r>
          </a:p>
          <a:p>
            <a:pPr lvl="1">
              <a:buFont typeface="Wingdings" pitchFamily="2" charset="2"/>
              <a:buChar char="Ø"/>
            </a:pPr>
            <a:r>
              <a:rPr lang="en-US" sz="1600" dirty="0"/>
              <a:t>    else:</a:t>
            </a:r>
          </a:p>
          <a:p>
            <a:pPr lvl="1">
              <a:buFont typeface="Wingdings" pitchFamily="2" charset="2"/>
              <a:buChar char="Ø"/>
            </a:pPr>
            <a:r>
              <a:rPr lang="en-US" sz="1600" dirty="0"/>
              <a:t>        ha = float(</a:t>
            </a:r>
            <a:r>
              <a:rPr lang="en-US" sz="1600" dirty="0" err="1"/>
              <a:t>row.heading_accuracy</a:t>
            </a:r>
            <a:r>
              <a:rPr lang="en-US" sz="1600" dirty="0"/>
              <a:t>)        </a:t>
            </a:r>
          </a:p>
          <a:p>
            <a:pPr lvl="1">
              <a:buFont typeface="Wingdings" pitchFamily="2" charset="2"/>
              <a:buChar char="Ø"/>
            </a:pPr>
            <a:r>
              <a:rPr lang="en-US" sz="1600" dirty="0"/>
              <a:t>    if ha &lt; threshold:</a:t>
            </a:r>
          </a:p>
          <a:p>
            <a:pPr lvl="1">
              <a:buFont typeface="Wingdings" pitchFamily="2" charset="2"/>
              <a:buChar char="Ø"/>
            </a:pPr>
            <a:r>
              <a:rPr lang="en-US" sz="1600" dirty="0"/>
              <a:t>        return ha    </a:t>
            </a:r>
          </a:p>
          <a:p>
            <a:pPr lvl="1">
              <a:buFont typeface="Wingdings" pitchFamily="2" charset="2"/>
              <a:buChar char="Ø"/>
            </a:pPr>
            <a:r>
              <a:rPr lang="en-US" sz="1600" dirty="0"/>
              <a:t>    if(height&lt;=175):</a:t>
            </a:r>
          </a:p>
          <a:p>
            <a:pPr lvl="1">
              <a:buFont typeface="Wingdings" pitchFamily="2" charset="2"/>
              <a:buChar char="Ø"/>
            </a:pPr>
            <a:r>
              <a:rPr lang="en-US" sz="1600" dirty="0"/>
              <a:t>        </a:t>
            </a:r>
            <a:r>
              <a:rPr lang="en-US" sz="1600" dirty="0" err="1"/>
              <a:t>short_ha.add</a:t>
            </a:r>
            <a:r>
              <a:rPr lang="en-US" sz="1600" dirty="0"/>
              <a:t>(1)</a:t>
            </a:r>
          </a:p>
          <a:p>
            <a:pPr lvl="1">
              <a:buFont typeface="Wingdings" pitchFamily="2" charset="2"/>
              <a:buChar char="Ø"/>
            </a:pPr>
            <a:r>
              <a:rPr lang="en-US" sz="1600" dirty="0"/>
              <a:t>    </a:t>
            </a:r>
            <a:r>
              <a:rPr lang="en-US" sz="1600" dirty="0" err="1"/>
              <a:t>elif</a:t>
            </a:r>
            <a:r>
              <a:rPr lang="en-US" sz="1600" dirty="0"/>
              <a:t>(height &lt;= 183 and height &gt; 175):</a:t>
            </a:r>
          </a:p>
          <a:p>
            <a:pPr lvl="1">
              <a:buFont typeface="Wingdings" pitchFamily="2" charset="2"/>
              <a:buChar char="Ø"/>
            </a:pPr>
            <a:r>
              <a:rPr lang="en-US" sz="1600" dirty="0"/>
              <a:t>        </a:t>
            </a:r>
            <a:r>
              <a:rPr lang="en-US" sz="1600" dirty="0" err="1"/>
              <a:t>avg_ha.add</a:t>
            </a:r>
            <a:r>
              <a:rPr lang="en-US" sz="1600" dirty="0"/>
              <a:t>(1)</a:t>
            </a:r>
          </a:p>
          <a:p>
            <a:pPr lvl="1">
              <a:buFont typeface="Wingdings" pitchFamily="2" charset="2"/>
              <a:buChar char="Ø"/>
            </a:pPr>
            <a:r>
              <a:rPr lang="en-US" sz="1600" dirty="0"/>
              <a:t>    </a:t>
            </a:r>
            <a:r>
              <a:rPr lang="en-US" sz="1600" dirty="0" err="1"/>
              <a:t>elif</a:t>
            </a:r>
            <a:r>
              <a:rPr lang="en-US" sz="1600" dirty="0"/>
              <a:t>(height &lt;= 195 and height &gt; 183):</a:t>
            </a:r>
          </a:p>
          <a:p>
            <a:pPr lvl="1">
              <a:buFont typeface="Wingdings" pitchFamily="2" charset="2"/>
              <a:buChar char="Ø"/>
            </a:pPr>
            <a:r>
              <a:rPr lang="en-US" sz="1600" dirty="0"/>
              <a:t>        </a:t>
            </a:r>
            <a:r>
              <a:rPr lang="en-US" sz="1600" dirty="0" err="1"/>
              <a:t>med_ha.add</a:t>
            </a:r>
            <a:r>
              <a:rPr lang="en-US" sz="1600" dirty="0"/>
              <a:t>(1)</a:t>
            </a:r>
          </a:p>
          <a:p>
            <a:pPr lvl="1">
              <a:buFont typeface="Wingdings" pitchFamily="2" charset="2"/>
              <a:buChar char="Ø"/>
            </a:pPr>
            <a:r>
              <a:rPr lang="en-US" sz="1600" dirty="0"/>
              <a:t>    </a:t>
            </a:r>
            <a:r>
              <a:rPr lang="en-US" sz="1600" dirty="0" err="1"/>
              <a:t>elif</a:t>
            </a:r>
            <a:r>
              <a:rPr lang="en-US" sz="1600" dirty="0"/>
              <a:t>(height &gt; 195):</a:t>
            </a:r>
          </a:p>
          <a:p>
            <a:pPr lvl="1">
              <a:buFont typeface="Wingdings" pitchFamily="2" charset="2"/>
              <a:buChar char="Ø"/>
            </a:pPr>
            <a:r>
              <a:rPr lang="en-US" sz="1600" dirty="0"/>
              <a:t>        </a:t>
            </a:r>
            <a:r>
              <a:rPr lang="en-US" sz="1600" dirty="0" err="1"/>
              <a:t>tall_ha.add</a:t>
            </a:r>
            <a:r>
              <a:rPr lang="en-US" sz="1600" dirty="0"/>
              <a:t>(1)</a:t>
            </a:r>
            <a:endParaRPr lang="en-US" dirty="0"/>
          </a:p>
        </p:txBody>
      </p:sp>
    </p:spTree>
    <p:extLst>
      <p:ext uri="{BB962C8B-B14F-4D97-AF65-F5344CB8AC3E}">
        <p14:creationId xmlns:p14="http://schemas.microsoft.com/office/powerpoint/2010/main" val="1727649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2400" dirty="0"/>
              <a:t>Let’s analyze if height of a player results in a better heading accuracy</a:t>
            </a:r>
          </a:p>
        </p:txBody>
      </p:sp>
      <p:sp>
        <p:nvSpPr>
          <p:cNvPr id="3" name="Content Placeholder 2"/>
          <p:cNvSpPr>
            <a:spLocks noGrp="1"/>
          </p:cNvSpPr>
          <p:nvPr>
            <p:ph idx="1"/>
          </p:nvPr>
        </p:nvSpPr>
        <p:spPr>
          <a:xfrm>
            <a:off x="457200" y="1447800"/>
            <a:ext cx="8229600" cy="4724400"/>
          </a:xfrm>
        </p:spPr>
        <p:txBody>
          <a:bodyPr>
            <a:noAutofit/>
          </a:bodyPr>
          <a:lstStyle/>
          <a:p>
            <a:r>
              <a:rPr lang="en-US" sz="1600" dirty="0" err="1"/>
              <a:t>players_heading_acc.foreach</a:t>
            </a:r>
            <a:r>
              <a:rPr lang="en-US" sz="1600" dirty="0"/>
              <a:t>(lambda x: </a:t>
            </a:r>
            <a:r>
              <a:rPr lang="en-US" sz="1600" dirty="0" err="1"/>
              <a:t>count_players_by_height</a:t>
            </a:r>
            <a:r>
              <a:rPr lang="en-US" sz="1600" dirty="0"/>
              <a:t>(x)) #Foreach applies the method to elements of each partition</a:t>
            </a:r>
          </a:p>
          <a:p>
            <a:r>
              <a:rPr lang="en-US" sz="1600" dirty="0" err="1"/>
              <a:t>short.value,avg.value,med.value,tall.value</a:t>
            </a:r>
            <a:r>
              <a:rPr lang="en-US" sz="1600" dirty="0"/>
              <a:t> #Check the count of each category player</a:t>
            </a:r>
          </a:p>
          <a:p>
            <a:r>
              <a:rPr lang="en-US" sz="1600" dirty="0" err="1"/>
              <a:t>players_heading_acc.foreach</a:t>
            </a:r>
            <a:r>
              <a:rPr lang="en-US" sz="1600" dirty="0"/>
              <a:t>(lambda x: </a:t>
            </a:r>
            <a:r>
              <a:rPr lang="en-US" sz="1600" dirty="0" err="1"/>
              <a:t>count_players_by_height_ha</a:t>
            </a:r>
            <a:r>
              <a:rPr lang="en-US" sz="1600" dirty="0"/>
              <a:t>(x,60))</a:t>
            </a:r>
          </a:p>
          <a:p>
            <a:r>
              <a:rPr lang="en-US" sz="1600" dirty="0" err="1"/>
              <a:t>short_ha.value,avg_ha.value,med_ha.value,tall_ha.value</a:t>
            </a:r>
            <a:r>
              <a:rPr lang="en-US" sz="1600" dirty="0"/>
              <a:t> #check the count of each category players with heading accuracy </a:t>
            </a:r>
          </a:p>
          <a:p>
            <a:r>
              <a:rPr lang="en-US" sz="1600" dirty="0"/>
              <a:t>#Find the percentage of heading accuracy per category</a:t>
            </a:r>
          </a:p>
          <a:p>
            <a:pPr lvl="1"/>
            <a:r>
              <a:rPr lang="en-US" sz="1600" dirty="0" err="1"/>
              <a:t>percentage_value</a:t>
            </a:r>
            <a:r>
              <a:rPr lang="en-US" sz="1600" dirty="0"/>
              <a:t> = [</a:t>
            </a:r>
            <a:r>
              <a:rPr lang="en-US" sz="1600" dirty="0" err="1"/>
              <a:t>short_ha.value</a:t>
            </a:r>
            <a:r>
              <a:rPr lang="en-US" sz="1600" dirty="0"/>
              <a:t>/</a:t>
            </a:r>
            <a:r>
              <a:rPr lang="en-US" sz="1600" dirty="0" err="1"/>
              <a:t>short.value</a:t>
            </a:r>
            <a:r>
              <a:rPr lang="en-US" sz="1600" dirty="0"/>
              <a:t> *100,avg_ha.value/</a:t>
            </a:r>
            <a:r>
              <a:rPr lang="en-US" sz="1600" dirty="0" err="1"/>
              <a:t>avg.value</a:t>
            </a:r>
            <a:r>
              <a:rPr lang="en-US" sz="1600" dirty="0"/>
              <a:t>*100, </a:t>
            </a:r>
            <a:r>
              <a:rPr lang="en-US" sz="1600" dirty="0" err="1"/>
              <a:t>med_ha.value</a:t>
            </a:r>
            <a:r>
              <a:rPr lang="en-US" sz="1600" dirty="0"/>
              <a:t>/</a:t>
            </a:r>
            <a:r>
              <a:rPr lang="en-US" sz="1600" dirty="0" err="1"/>
              <a:t>med.value</a:t>
            </a:r>
            <a:r>
              <a:rPr lang="en-US" sz="1600" dirty="0"/>
              <a:t>*100,tall_ha.value/</a:t>
            </a:r>
            <a:r>
              <a:rPr lang="en-US" sz="1600" dirty="0" err="1"/>
              <a:t>tall.value</a:t>
            </a:r>
            <a:r>
              <a:rPr lang="en-US" sz="1600" dirty="0"/>
              <a:t>*100]</a:t>
            </a:r>
          </a:p>
          <a:p>
            <a:pPr lvl="1"/>
            <a:r>
              <a:rPr lang="en-US" sz="1600" dirty="0" err="1"/>
              <a:t>percentage_value</a:t>
            </a:r>
            <a:r>
              <a:rPr lang="en-US" sz="1600" dirty="0"/>
              <a:t> #[22.33909602166215, 46.571272661128965, 66.9513387063178, 46.40234948604993]</a:t>
            </a:r>
          </a:p>
          <a:p>
            <a:pPr lvl="1"/>
            <a:r>
              <a:rPr lang="en-US" sz="1600" dirty="0"/>
              <a:t>From above data it seems medium height and tall people has more chances of heading accuracy to goal.</a:t>
            </a:r>
          </a:p>
          <a:p>
            <a:pPr lvl="1"/>
            <a:r>
              <a:rPr lang="en-US" sz="1600" dirty="0"/>
              <a:t>This data can be further used for machine learning to do predictive analysis.</a:t>
            </a:r>
          </a:p>
        </p:txBody>
      </p:sp>
    </p:spTree>
    <p:extLst>
      <p:ext uri="{BB962C8B-B14F-4D97-AF65-F5344CB8AC3E}">
        <p14:creationId xmlns:p14="http://schemas.microsoft.com/office/powerpoint/2010/main" val="2204631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Catalyst optimizer</a:t>
            </a:r>
          </a:p>
        </p:txBody>
      </p:sp>
      <p:sp>
        <p:nvSpPr>
          <p:cNvPr id="3" name="Content Placeholder 2"/>
          <p:cNvSpPr>
            <a:spLocks noGrp="1"/>
          </p:cNvSpPr>
          <p:nvPr>
            <p:ph idx="1"/>
          </p:nvPr>
        </p:nvSpPr>
        <p:spPr>
          <a:xfrm>
            <a:off x="304800" y="1143007"/>
            <a:ext cx="8610600" cy="4983163"/>
          </a:xfrm>
        </p:spPr>
        <p:txBody>
          <a:bodyPr>
            <a:normAutofit/>
          </a:bodyPr>
          <a:lstStyle/>
          <a:p>
            <a:r>
              <a:rPr lang="en-US" sz="1800" dirty="0"/>
              <a:t>Optimization engine that powers spark SQL(2.0) as well as DataFrame API</a:t>
            </a:r>
          </a:p>
          <a:p>
            <a:r>
              <a:rPr lang="en-US" sz="1800" dirty="0"/>
              <a:t>Input to the catalyst optimizer is the SQL or DataFrame that we want to process</a:t>
            </a:r>
          </a:p>
          <a:p>
            <a:r>
              <a:rPr lang="en-US" sz="1800" dirty="0"/>
              <a:t>Based on this input CO sets up the logical plan which is unresolved as the types of the columns or its existence in table is yet to be confirmed.</a:t>
            </a:r>
          </a:p>
          <a:p>
            <a:r>
              <a:rPr lang="en-US" sz="1800" dirty="0"/>
              <a:t>CO then tracks tables in all data sources to resolve this and generate resolved  logical plan and then the actual optimization starts by projection, null propagation, expression simplification etc. After many permutations and combinations CO then generates variety of optimized logical plans which then calculated on costs and picks the lowest cost logical plan and is then converted to various physical plans.</a:t>
            </a:r>
          </a:p>
          <a:p>
            <a:r>
              <a:rPr lang="en-US" sz="1800" dirty="0"/>
              <a:t>Now the cost of all these physical plan is calculated with the help of spark Tungsten engine to find the best physical plan which is then used to generate java byte code to run final query on spark engine.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76800"/>
            <a:ext cx="914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018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sz="5400" dirty="0"/>
              <a:t>DataFrame</a:t>
            </a:r>
          </a:p>
        </p:txBody>
      </p:sp>
      <p:sp>
        <p:nvSpPr>
          <p:cNvPr id="3" name="Content Placeholder 2"/>
          <p:cNvSpPr>
            <a:spLocks noGrp="1"/>
          </p:cNvSpPr>
          <p:nvPr>
            <p:ph idx="1"/>
          </p:nvPr>
        </p:nvSpPr>
        <p:spPr>
          <a:xfrm>
            <a:off x="457200" y="1295400"/>
            <a:ext cx="8458200" cy="4876800"/>
          </a:xfrm>
        </p:spPr>
        <p:txBody>
          <a:bodyPr>
            <a:noAutofit/>
          </a:bodyPr>
          <a:lstStyle/>
          <a:p>
            <a:r>
              <a:rPr lang="en-US" sz="1600" dirty="0"/>
              <a:t>Simple data in DataFrame</a:t>
            </a:r>
          </a:p>
          <a:p>
            <a:pPr lvl="1"/>
            <a:r>
              <a:rPr lang="en-US" sz="1600" dirty="0"/>
              <a:t>records = </a:t>
            </a:r>
            <a:r>
              <a:rPr lang="en-US" sz="1600" dirty="0" err="1"/>
              <a:t>sc.parallelize</a:t>
            </a:r>
            <a:r>
              <a:rPr lang="en-US" sz="1600" dirty="0"/>
              <a:t>([[1,"Alice",50],[2,"bob",80]]) //RDD</a:t>
            </a:r>
          </a:p>
          <a:p>
            <a:pPr lvl="1"/>
            <a:r>
              <a:rPr lang="en-US" sz="1600" dirty="0"/>
              <a:t>df = </a:t>
            </a:r>
            <a:r>
              <a:rPr lang="en-US" sz="1600" dirty="0" err="1"/>
              <a:t>records.toDF</a:t>
            </a:r>
            <a:r>
              <a:rPr lang="en-US" sz="1600" dirty="0"/>
              <a:t>()</a:t>
            </a:r>
          </a:p>
          <a:p>
            <a:pPr lvl="1"/>
            <a:r>
              <a:rPr lang="en-US" sz="1600" dirty="0"/>
              <a:t>df </a:t>
            </a:r>
          </a:p>
          <a:p>
            <a:pPr lvl="2"/>
            <a:r>
              <a:rPr lang="en-US" sz="1600" dirty="0"/>
              <a:t>Automatically provides schema, DataFrame [_1: </a:t>
            </a:r>
            <a:r>
              <a:rPr lang="en-US" sz="1600" dirty="0" err="1"/>
              <a:t>bigint</a:t>
            </a:r>
            <a:r>
              <a:rPr lang="en-US" sz="1600" dirty="0"/>
              <a:t>, _2: string, _3: </a:t>
            </a:r>
            <a:r>
              <a:rPr lang="en-US" sz="1600" dirty="0" err="1"/>
              <a:t>bigint</a:t>
            </a:r>
            <a:r>
              <a:rPr lang="en-US" sz="1600" dirty="0"/>
              <a:t>]</a:t>
            </a:r>
          </a:p>
          <a:p>
            <a:pPr lvl="1"/>
            <a:r>
              <a:rPr lang="en-US" sz="1600" dirty="0" err="1"/>
              <a:t>df.show</a:t>
            </a:r>
            <a:r>
              <a:rPr lang="en-US" sz="1600" dirty="0"/>
              <a:t>()</a:t>
            </a:r>
          </a:p>
          <a:p>
            <a:r>
              <a:rPr lang="en-US" sz="1600" dirty="0"/>
              <a:t>Another Example</a:t>
            </a:r>
          </a:p>
          <a:p>
            <a:pPr lvl="1"/>
            <a:r>
              <a:rPr lang="en-US" sz="1600" dirty="0"/>
              <a:t>from </a:t>
            </a:r>
            <a:r>
              <a:rPr lang="en-US" sz="1600" dirty="0" err="1"/>
              <a:t>pyspark.sql.types</a:t>
            </a:r>
            <a:r>
              <a:rPr lang="en-US" sz="1600" dirty="0"/>
              <a:t> import Row</a:t>
            </a:r>
          </a:p>
          <a:p>
            <a:pPr lvl="1"/>
            <a:r>
              <a:rPr lang="en-US" sz="1600" dirty="0"/>
              <a:t>data = </a:t>
            </a:r>
            <a:r>
              <a:rPr lang="en-US" sz="1600" dirty="0" err="1"/>
              <a:t>sc.parallelize</a:t>
            </a:r>
            <a:r>
              <a:rPr lang="en-US" sz="1600" dirty="0"/>
              <a:t>([Row(id=1,name="</a:t>
            </a:r>
            <a:r>
              <a:rPr lang="en-US" sz="1600" dirty="0" err="1"/>
              <a:t>Alice",age</a:t>
            </a:r>
            <a:r>
              <a:rPr lang="en-US" sz="1600" dirty="0"/>
              <a:t> = 50), Row(id=2,name="</a:t>
            </a:r>
            <a:r>
              <a:rPr lang="en-US" sz="1600" dirty="0" err="1"/>
              <a:t>Bob",age</a:t>
            </a:r>
            <a:r>
              <a:rPr lang="en-US" sz="1600" dirty="0"/>
              <a:t>=80)])</a:t>
            </a:r>
          </a:p>
          <a:p>
            <a:pPr lvl="1"/>
            <a:r>
              <a:rPr lang="en-US" sz="1600" dirty="0"/>
              <a:t>df= </a:t>
            </a:r>
            <a:r>
              <a:rPr lang="en-US" sz="1600" dirty="0" err="1"/>
              <a:t>data.toDF</a:t>
            </a:r>
            <a:r>
              <a:rPr lang="en-US" sz="1600" dirty="0"/>
              <a:t>()</a:t>
            </a:r>
          </a:p>
          <a:p>
            <a:r>
              <a:rPr lang="en-US" sz="1600" dirty="0"/>
              <a:t>Complex data in DataFrame</a:t>
            </a:r>
            <a:endParaRPr lang="en-US" sz="1600" b="1" dirty="0"/>
          </a:p>
          <a:p>
            <a:pPr lvl="1"/>
            <a:r>
              <a:rPr lang="en-US" sz="1600" b="1" dirty="0"/>
              <a:t>from </a:t>
            </a:r>
            <a:r>
              <a:rPr lang="en-US" sz="1600" b="1" dirty="0" err="1"/>
              <a:t>pyspark.sql.types</a:t>
            </a:r>
            <a:r>
              <a:rPr lang="en-US" sz="1600" b="1" dirty="0"/>
              <a:t> import Row</a:t>
            </a:r>
          </a:p>
          <a:p>
            <a:pPr lvl="1"/>
            <a:r>
              <a:rPr lang="en-US" sz="1600" b="1" dirty="0"/>
              <a:t>from </a:t>
            </a:r>
            <a:r>
              <a:rPr lang="en-US" sz="1600" b="1" dirty="0" err="1"/>
              <a:t>datetime</a:t>
            </a:r>
            <a:r>
              <a:rPr lang="en-US" sz="1600" b="1" dirty="0"/>
              <a:t> import </a:t>
            </a:r>
            <a:r>
              <a:rPr lang="en-US" sz="1600" b="1" dirty="0" err="1"/>
              <a:t>datetime</a:t>
            </a:r>
            <a:endParaRPr lang="en-US" sz="1600" b="1" dirty="0"/>
          </a:p>
          <a:p>
            <a:pPr lvl="1"/>
            <a:r>
              <a:rPr lang="en-US" sz="1600" dirty="0" err="1"/>
              <a:t>complexdata</a:t>
            </a:r>
            <a:r>
              <a:rPr lang="en-US" sz="1600" dirty="0"/>
              <a:t> = </a:t>
            </a:r>
            <a:r>
              <a:rPr lang="en-US" sz="1600" dirty="0" err="1"/>
              <a:t>sc.parallelize</a:t>
            </a:r>
            <a:r>
              <a:rPr lang="en-US" sz="1600" dirty="0"/>
              <a:t>(</a:t>
            </a:r>
          </a:p>
          <a:p>
            <a:pPr lvl="1"/>
            <a:r>
              <a:rPr lang="en-US" sz="1600" dirty="0"/>
              <a:t>[Row(1,'Alice',4.2,True,[1,2,3],{"k1" : 0},Row(a=10,b=20),</a:t>
            </a:r>
            <a:r>
              <a:rPr lang="en-US" sz="1600" dirty="0" err="1"/>
              <a:t>datetime</a:t>
            </a:r>
            <a:r>
              <a:rPr lang="en-US" sz="1600" dirty="0"/>
              <a:t>(2015,8,2,14,1,5)),</a:t>
            </a:r>
          </a:p>
          <a:p>
            <a:pPr lvl="1"/>
            <a:r>
              <a:rPr lang="en-US" sz="1600" dirty="0"/>
              <a:t>Row(2,'Bob',4.4,True,[1,2,3,5],{"k1" :0,"k2":1},Row(a=30,b=40),</a:t>
            </a:r>
            <a:r>
              <a:rPr lang="en-US" sz="1600" dirty="0" err="1"/>
              <a:t>datetime</a:t>
            </a:r>
            <a:r>
              <a:rPr lang="en-US" sz="1600" dirty="0"/>
              <a:t>(2015,8,2,14,1,6)),</a:t>
            </a:r>
          </a:p>
          <a:p>
            <a:pPr lvl="1"/>
            <a:r>
              <a:rPr lang="en-US" sz="1600" dirty="0"/>
              <a:t>Row(3,'Charlie',4.1,False,[1,2,3,4,5],{"k3" : 0},Row(a=50,b=20),</a:t>
            </a:r>
            <a:r>
              <a:rPr lang="en-US" sz="1600" dirty="0" err="1"/>
              <a:t>datetime</a:t>
            </a:r>
            <a:r>
              <a:rPr lang="en-US" sz="1600" dirty="0"/>
              <a:t>(2015,8,2,14,1,7))])</a:t>
            </a:r>
          </a:p>
        </p:txBody>
      </p:sp>
    </p:spTree>
    <p:extLst>
      <p:ext uri="{BB962C8B-B14F-4D97-AF65-F5344CB8AC3E}">
        <p14:creationId xmlns:p14="http://schemas.microsoft.com/office/powerpoint/2010/main" val="10893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dirty="0"/>
              <a:t>DataFrame</a:t>
            </a:r>
          </a:p>
        </p:txBody>
      </p:sp>
      <p:sp>
        <p:nvSpPr>
          <p:cNvPr id="3" name="Content Placeholder 2"/>
          <p:cNvSpPr>
            <a:spLocks noGrp="1"/>
          </p:cNvSpPr>
          <p:nvPr>
            <p:ph idx="1"/>
          </p:nvPr>
        </p:nvSpPr>
        <p:spPr>
          <a:xfrm>
            <a:off x="457200" y="1219200"/>
            <a:ext cx="8534400" cy="5410200"/>
          </a:xfrm>
        </p:spPr>
        <p:txBody>
          <a:bodyPr>
            <a:noAutofit/>
          </a:bodyPr>
          <a:lstStyle/>
          <a:p>
            <a:r>
              <a:rPr lang="en-US" sz="2000" dirty="0"/>
              <a:t>DataFrame created using SQLContext</a:t>
            </a:r>
          </a:p>
          <a:p>
            <a:pPr lvl="1"/>
            <a:r>
              <a:rPr lang="en-US" sz="2000" dirty="0" err="1"/>
              <a:t>sqlContext</a:t>
            </a:r>
            <a:r>
              <a:rPr lang="en-US" sz="2000" dirty="0"/>
              <a:t> = SQLContext(</a:t>
            </a:r>
            <a:r>
              <a:rPr lang="en-US" sz="2000" dirty="0" err="1"/>
              <a:t>sc</a:t>
            </a:r>
            <a:r>
              <a:rPr lang="en-US" sz="2000" dirty="0"/>
              <a:t>)</a:t>
            </a:r>
          </a:p>
          <a:p>
            <a:pPr lvl="1"/>
            <a:r>
              <a:rPr lang="en-US" sz="2000" dirty="0" err="1"/>
              <a:t>sqlContext.createDataFrame</a:t>
            </a:r>
            <a:r>
              <a:rPr lang="en-US" sz="2000" dirty="0"/>
              <a:t>(</a:t>
            </a:r>
            <a:r>
              <a:rPr lang="en-US" sz="2000" dirty="0" err="1"/>
              <a:t>complexdata</a:t>
            </a:r>
            <a:r>
              <a:rPr lang="en-US" sz="2000" dirty="0"/>
              <a:t>).show()</a:t>
            </a:r>
          </a:p>
          <a:p>
            <a:pPr lvl="1"/>
            <a:r>
              <a:rPr lang="en-US" sz="2000" dirty="0" err="1"/>
              <a:t>sqlContext.createDataFrame</a:t>
            </a:r>
            <a:r>
              <a:rPr lang="en-US" sz="2000" dirty="0"/>
              <a:t>(</a:t>
            </a:r>
            <a:r>
              <a:rPr lang="en-US" sz="2000" dirty="0" err="1"/>
              <a:t>complexdata</a:t>
            </a:r>
            <a:r>
              <a:rPr lang="en-US" sz="2000" dirty="0"/>
              <a:t>,["id","name","grade","Status","SomeList","SomeDictionary","AnotherRow","Date"]).show()</a:t>
            </a:r>
          </a:p>
          <a:p>
            <a:r>
              <a:rPr lang="en-US" sz="2000" dirty="0"/>
              <a:t>Another Example of DataFrame from RDD using SQLContext</a:t>
            </a:r>
          </a:p>
          <a:p>
            <a:pPr lvl="1"/>
            <a:r>
              <a:rPr lang="en-US" sz="2000" dirty="0"/>
              <a:t>data = </a:t>
            </a:r>
            <a:r>
              <a:rPr lang="en-US" sz="2000" dirty="0" err="1"/>
              <a:t>sc.parallelize</a:t>
            </a:r>
            <a:r>
              <a:rPr lang="en-US" sz="2000" dirty="0"/>
              <a:t>([Row(1,"Alice",50),Row(2,"Bob",80),Row(3,"Charlie",40)])</a:t>
            </a:r>
          </a:p>
          <a:p>
            <a:pPr lvl="1"/>
            <a:r>
              <a:rPr lang="en-US" sz="2000" dirty="0" err="1"/>
              <a:t>column_name</a:t>
            </a:r>
            <a:r>
              <a:rPr lang="en-US" sz="2000" dirty="0"/>
              <a:t> = Row("</a:t>
            </a:r>
            <a:r>
              <a:rPr lang="en-US" sz="2000" dirty="0" err="1"/>
              <a:t>id","name","marks</a:t>
            </a:r>
            <a:r>
              <a:rPr lang="en-US" sz="2000" dirty="0"/>
              <a:t>")</a:t>
            </a:r>
          </a:p>
          <a:p>
            <a:pPr lvl="1"/>
            <a:r>
              <a:rPr lang="en-US" sz="2000" dirty="0"/>
              <a:t>student = </a:t>
            </a:r>
            <a:r>
              <a:rPr lang="en-US" sz="2000" dirty="0" err="1"/>
              <a:t>data.map</a:t>
            </a:r>
            <a:r>
              <a:rPr lang="en-US" sz="2000" dirty="0"/>
              <a:t>(lambda r : </a:t>
            </a:r>
            <a:r>
              <a:rPr lang="en-US" sz="2000" dirty="0" err="1"/>
              <a:t>column_name</a:t>
            </a:r>
            <a:r>
              <a:rPr lang="en-US" sz="2000" dirty="0"/>
              <a:t>(*r))</a:t>
            </a:r>
          </a:p>
          <a:p>
            <a:pPr lvl="1"/>
            <a:r>
              <a:rPr lang="en-US" sz="2000" dirty="0" err="1"/>
              <a:t>student.collect</a:t>
            </a:r>
            <a:r>
              <a:rPr lang="en-US" sz="2000" dirty="0"/>
              <a:t>()</a:t>
            </a:r>
          </a:p>
          <a:p>
            <a:pPr lvl="1"/>
            <a:r>
              <a:rPr lang="en-US" sz="2000" dirty="0" err="1"/>
              <a:t>student_df</a:t>
            </a:r>
            <a:r>
              <a:rPr lang="en-US" sz="2000" dirty="0"/>
              <a:t> = </a:t>
            </a:r>
            <a:r>
              <a:rPr lang="en-US" sz="2000" dirty="0" err="1"/>
              <a:t>sqlContext.createDataFrame</a:t>
            </a:r>
            <a:r>
              <a:rPr lang="en-US" sz="2000" dirty="0"/>
              <a:t>(student)</a:t>
            </a:r>
          </a:p>
          <a:p>
            <a:pPr lvl="1"/>
            <a:r>
              <a:rPr lang="en-US" sz="2000" dirty="0" err="1"/>
              <a:t>student_df.show</a:t>
            </a:r>
            <a:r>
              <a:rPr lang="en-US" sz="2000" dirty="0"/>
              <a:t>()</a:t>
            </a:r>
          </a:p>
        </p:txBody>
      </p:sp>
    </p:spTree>
    <p:extLst>
      <p:ext uri="{BB962C8B-B14F-4D97-AF65-F5344CB8AC3E}">
        <p14:creationId xmlns:p14="http://schemas.microsoft.com/office/powerpoint/2010/main" val="30175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Accessing </a:t>
            </a:r>
            <a:r>
              <a:rPr lang="en-US" dirty="0" err="1"/>
              <a:t>Dataframe</a:t>
            </a:r>
            <a:endParaRPr lang="en-US" dirty="0"/>
          </a:p>
        </p:txBody>
      </p:sp>
      <p:sp>
        <p:nvSpPr>
          <p:cNvPr id="4" name="Content Placeholder 3"/>
          <p:cNvSpPr>
            <a:spLocks noGrp="1"/>
          </p:cNvSpPr>
          <p:nvPr>
            <p:ph sz="half" idx="2"/>
          </p:nvPr>
        </p:nvSpPr>
        <p:spPr>
          <a:xfrm>
            <a:off x="457200" y="1219200"/>
            <a:ext cx="8229600" cy="4876800"/>
          </a:xfrm>
        </p:spPr>
        <p:txBody>
          <a:bodyPr>
            <a:noAutofit/>
          </a:bodyPr>
          <a:lstStyle/>
          <a:p>
            <a:r>
              <a:rPr lang="en-US" sz="2000" dirty="0" err="1"/>
              <a:t>cdf</a:t>
            </a:r>
            <a:r>
              <a:rPr lang="en-US" sz="2000" dirty="0"/>
              <a:t>= </a:t>
            </a:r>
            <a:r>
              <a:rPr lang="en-US" sz="2000" dirty="0" err="1"/>
              <a:t>sqlContext.createDataFrame</a:t>
            </a:r>
            <a:r>
              <a:rPr lang="en-US" sz="2000" dirty="0"/>
              <a:t>(</a:t>
            </a:r>
            <a:r>
              <a:rPr lang="en-US" sz="2000" dirty="0" err="1"/>
              <a:t>complexdata</a:t>
            </a:r>
            <a:r>
              <a:rPr lang="en-US" sz="2000" dirty="0"/>
              <a:t>, ["id","name","grade","Status","SomeList","SomeDictionary","AnotherRow","Date"])</a:t>
            </a:r>
          </a:p>
          <a:p>
            <a:r>
              <a:rPr lang="en-US" sz="2000" dirty="0" err="1"/>
              <a:t>cdf.first</a:t>
            </a:r>
            <a:r>
              <a:rPr lang="en-US" sz="2000" dirty="0"/>
              <a:t>()</a:t>
            </a:r>
          </a:p>
          <a:p>
            <a:r>
              <a:rPr lang="en-US" sz="2000" dirty="0" err="1"/>
              <a:t>cell_string</a:t>
            </a:r>
            <a:r>
              <a:rPr lang="en-US" sz="2000" dirty="0"/>
              <a:t> = </a:t>
            </a:r>
            <a:r>
              <a:rPr lang="en-US" sz="2000" dirty="0" err="1"/>
              <a:t>cdf.collect</a:t>
            </a:r>
            <a:r>
              <a:rPr lang="en-US" sz="2000" dirty="0"/>
              <a:t>()[0][1]</a:t>
            </a:r>
          </a:p>
          <a:p>
            <a:r>
              <a:rPr lang="en-US" sz="2000" dirty="0" err="1"/>
              <a:t>cell_string</a:t>
            </a:r>
            <a:endParaRPr lang="en-US" sz="2000" dirty="0"/>
          </a:p>
          <a:p>
            <a:r>
              <a:rPr lang="en-US" sz="2000" dirty="0" err="1"/>
              <a:t>cdf.select</a:t>
            </a:r>
            <a:r>
              <a:rPr lang="en-US" sz="2000" dirty="0"/>
              <a:t>("</a:t>
            </a:r>
            <a:r>
              <a:rPr lang="en-US" sz="2000" dirty="0" err="1"/>
              <a:t>id","name","grade</a:t>
            </a:r>
            <a:r>
              <a:rPr lang="en-US" sz="2000" dirty="0"/>
              <a:t>").show()</a:t>
            </a:r>
          </a:p>
          <a:p>
            <a:pPr marL="342900" lvl="1" indent="-342900">
              <a:buFont typeface="Arial" pitchFamily="34" charset="0"/>
              <a:buChar char="•"/>
            </a:pPr>
            <a:r>
              <a:rPr lang="en-US" dirty="0" err="1"/>
              <a:t>cdf.rdd.map</a:t>
            </a:r>
            <a:r>
              <a:rPr lang="en-US" dirty="0"/>
              <a:t>(lambda r: ("Hi " + r.name)).collect()</a:t>
            </a:r>
          </a:p>
          <a:p>
            <a:pPr marL="342900" lvl="1" indent="-342900">
              <a:buFont typeface="Arial" pitchFamily="34" charset="0"/>
              <a:buChar char="•"/>
            </a:pPr>
            <a:r>
              <a:rPr lang="en-US" dirty="0"/>
              <a:t>a = </a:t>
            </a:r>
            <a:r>
              <a:rPr lang="en-US" dirty="0" err="1"/>
              <a:t>cdf.select</a:t>
            </a:r>
            <a:r>
              <a:rPr lang="en-US" dirty="0"/>
              <a:t>("</a:t>
            </a:r>
            <a:r>
              <a:rPr lang="en-US" dirty="0" err="1"/>
              <a:t>name","grade</a:t>
            </a:r>
            <a:r>
              <a:rPr lang="en-US" dirty="0"/>
              <a:t>").</a:t>
            </a:r>
            <a:r>
              <a:rPr lang="en-US" dirty="0" err="1"/>
              <a:t>withColumn</a:t>
            </a:r>
            <a:r>
              <a:rPr lang="en-US" dirty="0"/>
              <a:t>("New Grade", </a:t>
            </a:r>
            <a:r>
              <a:rPr lang="en-US" dirty="0" err="1"/>
              <a:t>cdf.grade</a:t>
            </a:r>
            <a:r>
              <a:rPr lang="en-US" dirty="0"/>
              <a:t> + 10.0).withColumnRenamed("name","</a:t>
            </a:r>
            <a:r>
              <a:rPr lang="en-US" dirty="0" err="1"/>
              <a:t>FirstName</a:t>
            </a:r>
            <a:r>
              <a:rPr lang="en-US" dirty="0"/>
              <a:t>")</a:t>
            </a:r>
          </a:p>
          <a:p>
            <a:pPr marL="342900" lvl="1" indent="-342900">
              <a:buFont typeface="Arial" pitchFamily="34" charset="0"/>
              <a:buChar char="•"/>
            </a:pPr>
            <a:r>
              <a:rPr lang="en-US" dirty="0" err="1"/>
              <a:t>cdf.select</a:t>
            </a:r>
            <a:r>
              <a:rPr lang="en-US" dirty="0"/>
              <a:t>(</a:t>
            </a:r>
            <a:r>
              <a:rPr lang="en-US" dirty="0" err="1"/>
              <a:t>cdf.name.alias</a:t>
            </a:r>
            <a:r>
              <a:rPr lang="en-US" dirty="0"/>
              <a:t>("</a:t>
            </a:r>
            <a:r>
              <a:rPr lang="en-US" dirty="0" err="1"/>
              <a:t>FirstName</a:t>
            </a:r>
            <a:r>
              <a:rPr lang="en-US" dirty="0"/>
              <a:t>"),</a:t>
            </a:r>
            <a:r>
              <a:rPr lang="en-US" dirty="0" err="1"/>
              <a:t>cdf.id.alias</a:t>
            </a:r>
            <a:r>
              <a:rPr lang="en-US" dirty="0"/>
              <a:t>("</a:t>
            </a:r>
            <a:r>
              <a:rPr lang="en-US" dirty="0" err="1"/>
              <a:t>stID</a:t>
            </a:r>
            <a:r>
              <a:rPr lang="en-US" dirty="0"/>
              <a:t>")).show() #using alias</a:t>
            </a:r>
          </a:p>
        </p:txBody>
      </p:sp>
    </p:spTree>
    <p:extLst>
      <p:ext uri="{BB962C8B-B14F-4D97-AF65-F5344CB8AC3E}">
        <p14:creationId xmlns:p14="http://schemas.microsoft.com/office/powerpoint/2010/main" val="372652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JOINS in DataFrame</a:t>
            </a:r>
          </a:p>
        </p:txBody>
      </p:sp>
      <p:sp>
        <p:nvSpPr>
          <p:cNvPr id="4" name="Content Placeholder 3"/>
          <p:cNvSpPr>
            <a:spLocks noGrp="1"/>
          </p:cNvSpPr>
          <p:nvPr>
            <p:ph sz="half" idx="2"/>
          </p:nvPr>
        </p:nvSpPr>
        <p:spPr>
          <a:xfrm>
            <a:off x="457200" y="1143000"/>
            <a:ext cx="8229600" cy="4953000"/>
          </a:xfrm>
        </p:spPr>
        <p:txBody>
          <a:bodyPr>
            <a:noAutofit/>
          </a:bodyPr>
          <a:lstStyle/>
          <a:p>
            <a:r>
              <a:rPr lang="en-US" sz="2000" dirty="0"/>
              <a:t>JOINS in DataFrame</a:t>
            </a:r>
          </a:p>
          <a:p>
            <a:pPr lvl="1">
              <a:buFont typeface="Wingdings" pitchFamily="2" charset="2"/>
              <a:buChar char="Ø"/>
            </a:pPr>
            <a:r>
              <a:rPr lang="en-US" dirty="0"/>
              <a:t>a  = [("john",1000),("James",2000),("emily",3000),("Naina",4000)]</a:t>
            </a:r>
          </a:p>
          <a:p>
            <a:pPr lvl="1">
              <a:buFont typeface="Wingdings" pitchFamily="2" charset="2"/>
              <a:buChar char="Ø"/>
            </a:pPr>
            <a:r>
              <a:rPr lang="en-US" dirty="0"/>
              <a:t>b = [("john",1),("James",2),("Steve",3),("Frank",4)]</a:t>
            </a:r>
            <a:endParaRPr lang="en-US" sz="1600" dirty="0"/>
          </a:p>
          <a:p>
            <a:pPr lvl="1">
              <a:buFont typeface="Wingdings" pitchFamily="2" charset="2"/>
              <a:buChar char="Ø"/>
            </a:pPr>
            <a:r>
              <a:rPr lang="en-US" dirty="0"/>
              <a:t>data1=</a:t>
            </a:r>
            <a:r>
              <a:rPr lang="en-US" dirty="0" err="1"/>
              <a:t>spark.createDataFrame</a:t>
            </a:r>
            <a:r>
              <a:rPr lang="en-US" dirty="0"/>
              <a:t>(a,["</a:t>
            </a:r>
            <a:r>
              <a:rPr lang="en-US" dirty="0" err="1"/>
              <a:t>Name","Salary</a:t>
            </a:r>
            <a:r>
              <a:rPr lang="en-US" dirty="0"/>
              <a:t>"])</a:t>
            </a:r>
          </a:p>
          <a:p>
            <a:pPr lvl="1">
              <a:buFont typeface="Wingdings" pitchFamily="2" charset="2"/>
              <a:buChar char="Ø"/>
            </a:pPr>
            <a:r>
              <a:rPr lang="en-US" dirty="0"/>
              <a:t>data2 =</a:t>
            </a:r>
            <a:r>
              <a:rPr lang="en-US" dirty="0" err="1"/>
              <a:t>spark.createDataFrame</a:t>
            </a:r>
            <a:r>
              <a:rPr lang="en-US" dirty="0"/>
              <a:t>(b,["</a:t>
            </a:r>
            <a:r>
              <a:rPr lang="en-US" dirty="0" err="1"/>
              <a:t>Name","ID</a:t>
            </a:r>
            <a:r>
              <a:rPr lang="en-US" dirty="0"/>
              <a:t>"])</a:t>
            </a:r>
          </a:p>
          <a:p>
            <a:pPr lvl="1">
              <a:buFont typeface="Wingdings" pitchFamily="2" charset="2"/>
              <a:buChar char="Ø"/>
            </a:pPr>
            <a:r>
              <a:rPr lang="en-US" dirty="0"/>
              <a:t>data1.join(data2,data1.Name == data2.Name).show() </a:t>
            </a:r>
          </a:p>
          <a:p>
            <a:pPr lvl="1">
              <a:buFont typeface="Wingdings" pitchFamily="2" charset="2"/>
              <a:buChar char="Ø"/>
            </a:pPr>
            <a:r>
              <a:rPr lang="en-US" dirty="0"/>
              <a:t>data1.join(data2,data1.Name == data2.Name,how="left").show()</a:t>
            </a:r>
          </a:p>
          <a:p>
            <a:pPr lvl="1">
              <a:buFont typeface="Wingdings" pitchFamily="2" charset="2"/>
              <a:buChar char="Ø"/>
            </a:pPr>
            <a:r>
              <a:rPr lang="en-US" dirty="0"/>
              <a:t>data1.join(data2,data1.Name == data2.Name,how="right").show()</a:t>
            </a:r>
          </a:p>
          <a:p>
            <a:pPr lvl="1">
              <a:buFont typeface="Wingdings" pitchFamily="2" charset="2"/>
              <a:buChar char="Ø"/>
            </a:pPr>
            <a:r>
              <a:rPr lang="en-US" dirty="0"/>
              <a:t>data1.join(data2,data1.Name == data2.Name,how="full").show()</a:t>
            </a:r>
          </a:p>
        </p:txBody>
      </p:sp>
    </p:spTree>
    <p:extLst>
      <p:ext uri="{BB962C8B-B14F-4D97-AF65-F5344CB8AC3E}">
        <p14:creationId xmlns:p14="http://schemas.microsoft.com/office/powerpoint/2010/main" val="265252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a:t>Analyzing Using Spark SQL</a:t>
            </a:r>
          </a:p>
        </p:txBody>
      </p:sp>
      <p:sp>
        <p:nvSpPr>
          <p:cNvPr id="3" name="Content Placeholder 2"/>
          <p:cNvSpPr>
            <a:spLocks noGrp="1"/>
          </p:cNvSpPr>
          <p:nvPr>
            <p:ph idx="1"/>
          </p:nvPr>
        </p:nvSpPr>
        <p:spPr>
          <a:xfrm>
            <a:off x="457200" y="1295400"/>
            <a:ext cx="8229600" cy="4953000"/>
          </a:xfrm>
        </p:spPr>
        <p:txBody>
          <a:bodyPr>
            <a:noAutofit/>
          </a:bodyPr>
          <a:lstStyle/>
          <a:p>
            <a:r>
              <a:rPr lang="en-US" sz="2000" dirty="0"/>
              <a:t>data = </a:t>
            </a:r>
            <a:r>
              <a:rPr lang="en-US" sz="2000" dirty="0" err="1"/>
              <a:t>sc.parallelize</a:t>
            </a:r>
            <a:r>
              <a:rPr lang="en-US" sz="2000" dirty="0"/>
              <a:t>([Row(id = 2, name = "</a:t>
            </a:r>
            <a:r>
              <a:rPr lang="en-US" sz="2000" dirty="0" err="1"/>
              <a:t>Bob",Active</a:t>
            </a:r>
            <a:r>
              <a:rPr lang="en-US" sz="2000" dirty="0"/>
              <a:t> = False, games = ["</a:t>
            </a:r>
            <a:r>
              <a:rPr lang="en-US" sz="2000" dirty="0" err="1"/>
              <a:t>chess","hockey</a:t>
            </a:r>
            <a:r>
              <a:rPr lang="en-US" sz="2000" dirty="0"/>
              <a:t>"], subject = {"math":80,"En":70}), Row(id = 1, name = "</a:t>
            </a:r>
            <a:r>
              <a:rPr lang="en-US" sz="2000" dirty="0" err="1"/>
              <a:t>Alice",Active</a:t>
            </a:r>
            <a:r>
              <a:rPr lang="en-US" sz="2000" dirty="0"/>
              <a:t> = True, games = ["</a:t>
            </a:r>
            <a:r>
              <a:rPr lang="en-US" sz="2000" dirty="0" err="1"/>
              <a:t>tennis","cricket</a:t>
            </a:r>
            <a:r>
              <a:rPr lang="en-US" sz="2000" dirty="0"/>
              <a:t>"],subject = {"math":40,"En":60})])</a:t>
            </a:r>
          </a:p>
          <a:p>
            <a:r>
              <a:rPr lang="en-US" sz="2000" dirty="0" err="1"/>
              <a:t>data_df</a:t>
            </a:r>
            <a:r>
              <a:rPr lang="en-US" sz="2000" dirty="0"/>
              <a:t> = </a:t>
            </a:r>
            <a:r>
              <a:rPr lang="en-US" sz="2000" dirty="0" err="1"/>
              <a:t>data.toDF</a:t>
            </a:r>
            <a:r>
              <a:rPr lang="en-US" sz="2000" dirty="0"/>
              <a:t>()</a:t>
            </a:r>
          </a:p>
          <a:p>
            <a:r>
              <a:rPr lang="en-US" sz="2000" dirty="0" err="1"/>
              <a:t>data_tbl</a:t>
            </a:r>
            <a:r>
              <a:rPr lang="en-US" sz="2000" dirty="0"/>
              <a:t> = </a:t>
            </a:r>
            <a:r>
              <a:rPr lang="en-US" sz="2000" dirty="0" err="1"/>
              <a:t>data_df.createOrReplaceTempView</a:t>
            </a:r>
            <a:r>
              <a:rPr lang="en-US" sz="2000" dirty="0"/>
              <a:t>("Student") #Create a table per session basis</a:t>
            </a:r>
          </a:p>
          <a:p>
            <a:r>
              <a:rPr lang="en-US" sz="2000" dirty="0" err="1"/>
              <a:t>spark.sql</a:t>
            </a:r>
            <a:r>
              <a:rPr lang="en-US" sz="2000" dirty="0"/>
              <a:t>("select * from Student").show()</a:t>
            </a:r>
          </a:p>
          <a:p>
            <a:r>
              <a:rPr lang="en-US" sz="2000" dirty="0" err="1"/>
              <a:t>sqlContext.sql</a:t>
            </a:r>
            <a:r>
              <a:rPr lang="en-US" sz="2000" dirty="0"/>
              <a:t>("select </a:t>
            </a:r>
            <a:r>
              <a:rPr lang="en-US" sz="2000" dirty="0" err="1"/>
              <a:t>name,games</a:t>
            </a:r>
            <a:r>
              <a:rPr lang="en-US" sz="2000" dirty="0"/>
              <a:t>[0],subject['En'] from Student").show()</a:t>
            </a:r>
          </a:p>
          <a:p>
            <a:r>
              <a:rPr lang="en-US" sz="2000" dirty="0" err="1"/>
              <a:t>sqlContext.sql</a:t>
            </a:r>
            <a:r>
              <a:rPr lang="en-US" sz="2000" dirty="0"/>
              <a:t>("select </a:t>
            </a:r>
            <a:r>
              <a:rPr lang="en-US" sz="2000" dirty="0" err="1"/>
              <a:t>name,games</a:t>
            </a:r>
            <a:r>
              <a:rPr lang="en-US" sz="2000" dirty="0"/>
              <a:t>[0] from Student where subject['math'] &gt; 70").show() #Register table globally if the table needs to be accessed across all spark sessions. To access the table </a:t>
            </a:r>
            <a:r>
              <a:rPr lang="en-US" sz="2000" dirty="0" err="1"/>
              <a:t>global_temp</a:t>
            </a:r>
            <a:r>
              <a:rPr lang="en-US" sz="2000" dirty="0"/>
              <a:t> must be prefixed before table name.</a:t>
            </a:r>
          </a:p>
          <a:p>
            <a:r>
              <a:rPr lang="en-US" sz="2000" dirty="0" err="1"/>
              <a:t>data_global_tbl</a:t>
            </a:r>
            <a:r>
              <a:rPr lang="en-US" sz="2000" dirty="0"/>
              <a:t> = </a:t>
            </a:r>
            <a:r>
              <a:rPr lang="en-US" sz="2000" dirty="0" err="1"/>
              <a:t>data_df.createOrReplaceGlobalTempView</a:t>
            </a:r>
            <a:r>
              <a:rPr lang="en-US" sz="2000" dirty="0"/>
              <a:t>("</a:t>
            </a:r>
            <a:r>
              <a:rPr lang="en-US" sz="2000" dirty="0" err="1"/>
              <a:t>Student_gl</a:t>
            </a:r>
            <a:r>
              <a:rPr lang="en-US" sz="2000" dirty="0"/>
              <a:t>")</a:t>
            </a:r>
          </a:p>
          <a:p>
            <a:r>
              <a:rPr lang="en-US" sz="2000" dirty="0" err="1"/>
              <a:t>sqlContext.sql</a:t>
            </a:r>
            <a:r>
              <a:rPr lang="en-US" sz="2000" dirty="0"/>
              <a:t>("select * from </a:t>
            </a:r>
            <a:r>
              <a:rPr lang="en-US" sz="2000" dirty="0" err="1"/>
              <a:t>global_temp.Student_gl</a:t>
            </a:r>
            <a:r>
              <a:rPr lang="en-US" sz="2000" dirty="0"/>
              <a:t>").show()</a:t>
            </a:r>
          </a:p>
          <a:p>
            <a:endParaRPr lang="en-US" sz="2000" dirty="0"/>
          </a:p>
        </p:txBody>
      </p:sp>
    </p:spTree>
    <p:extLst>
      <p:ext uri="{BB962C8B-B14F-4D97-AF65-F5344CB8AC3E}">
        <p14:creationId xmlns:p14="http://schemas.microsoft.com/office/powerpoint/2010/main" val="388887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a:t>External Datasets using Spark SQL</a:t>
            </a:r>
          </a:p>
        </p:txBody>
      </p:sp>
      <p:sp>
        <p:nvSpPr>
          <p:cNvPr id="3" name="Content Placeholder 2"/>
          <p:cNvSpPr>
            <a:spLocks noGrp="1"/>
          </p:cNvSpPr>
          <p:nvPr>
            <p:ph idx="1"/>
          </p:nvPr>
        </p:nvSpPr>
        <p:spPr>
          <a:xfrm>
            <a:off x="457200" y="1371600"/>
            <a:ext cx="8229600" cy="4876800"/>
          </a:xfrm>
        </p:spPr>
        <p:txBody>
          <a:bodyPr>
            <a:noAutofit/>
          </a:bodyPr>
          <a:lstStyle/>
          <a:p>
            <a:r>
              <a:rPr lang="en-US" sz="2000" b="1" dirty="0"/>
              <a:t>External Datasets using Spark SQL</a:t>
            </a:r>
          </a:p>
          <a:p>
            <a:r>
              <a:rPr lang="en-US" sz="2000" dirty="0" err="1"/>
              <a:t>flight_path</a:t>
            </a:r>
            <a:r>
              <a:rPr lang="en-US" sz="2000" dirty="0"/>
              <a:t> = "datasets/flights.csv"</a:t>
            </a:r>
          </a:p>
          <a:p>
            <a:r>
              <a:rPr lang="en-US" sz="2000" dirty="0"/>
              <a:t>airlines = </a:t>
            </a:r>
            <a:r>
              <a:rPr lang="en-US" sz="2000" dirty="0" err="1"/>
              <a:t>spark.read.format</a:t>
            </a:r>
            <a:r>
              <a:rPr lang="en-US" sz="2000" dirty="0"/>
              <a:t>("</a:t>
            </a:r>
            <a:r>
              <a:rPr lang="en-US" sz="2000" dirty="0" err="1"/>
              <a:t>csv</a:t>
            </a:r>
            <a:r>
              <a:rPr lang="en-US" sz="2000" dirty="0"/>
              <a:t>").option("</a:t>
            </a:r>
            <a:r>
              <a:rPr lang="en-US" sz="2000" dirty="0" err="1"/>
              <a:t>header","true</a:t>
            </a:r>
            <a:r>
              <a:rPr lang="en-US" sz="2000" dirty="0"/>
              <a:t>").load(</a:t>
            </a:r>
            <a:r>
              <a:rPr lang="en-US" sz="2000" dirty="0" err="1"/>
              <a:t>airlines_path</a:t>
            </a:r>
            <a:r>
              <a:rPr lang="en-US" sz="2000" dirty="0"/>
              <a:t>)</a:t>
            </a:r>
          </a:p>
          <a:p>
            <a:r>
              <a:rPr lang="en-US" sz="2000" dirty="0" err="1"/>
              <a:t>airlines.createOrReplaceTempView</a:t>
            </a:r>
            <a:r>
              <a:rPr lang="en-US" sz="2000" dirty="0"/>
              <a:t>("airlines") #</a:t>
            </a:r>
            <a:r>
              <a:rPr lang="en-US" sz="2000" dirty="0" err="1"/>
              <a:t>airlines.columns</a:t>
            </a:r>
            <a:endParaRPr lang="en-US" sz="2000" dirty="0"/>
          </a:p>
          <a:p>
            <a:r>
              <a:rPr lang="en-US" sz="2000" dirty="0"/>
              <a:t>flights = </a:t>
            </a:r>
            <a:r>
              <a:rPr lang="en-US" sz="2000" dirty="0" err="1"/>
              <a:t>spark.read.format</a:t>
            </a:r>
            <a:r>
              <a:rPr lang="en-US" sz="2000" dirty="0"/>
              <a:t>("</a:t>
            </a:r>
            <a:r>
              <a:rPr lang="en-US" sz="2000" dirty="0" err="1"/>
              <a:t>csv</a:t>
            </a:r>
            <a:r>
              <a:rPr lang="en-US" sz="2000" dirty="0"/>
              <a:t>").option("</a:t>
            </a:r>
            <a:r>
              <a:rPr lang="en-US" sz="2000" dirty="0" err="1"/>
              <a:t>header","true</a:t>
            </a:r>
            <a:r>
              <a:rPr lang="en-US" sz="2000" dirty="0"/>
              <a:t>").load(</a:t>
            </a:r>
            <a:r>
              <a:rPr lang="en-US" sz="2000" dirty="0" err="1"/>
              <a:t>flight_path</a:t>
            </a:r>
            <a:r>
              <a:rPr lang="en-US" sz="2000" dirty="0"/>
              <a:t>)</a:t>
            </a:r>
          </a:p>
          <a:p>
            <a:r>
              <a:rPr lang="en-US" sz="2000" dirty="0" err="1"/>
              <a:t>flights.createOrReplaceTempView</a:t>
            </a:r>
            <a:r>
              <a:rPr lang="en-US" sz="2000" dirty="0"/>
              <a:t>("flights") #</a:t>
            </a:r>
            <a:r>
              <a:rPr lang="en-US" sz="2000" dirty="0" err="1"/>
              <a:t>flights.columns</a:t>
            </a:r>
            <a:endParaRPr lang="en-US" sz="2000" dirty="0"/>
          </a:p>
          <a:p>
            <a:pPr>
              <a:buFont typeface="Wingdings" pitchFamily="2" charset="2"/>
              <a:buChar char="Ø"/>
            </a:pPr>
            <a:r>
              <a:rPr lang="en-US" sz="2000" dirty="0" err="1"/>
              <a:t>total_distance_covered_by_allflights</a:t>
            </a:r>
            <a:r>
              <a:rPr lang="en-US" sz="2000" dirty="0"/>
              <a:t>= </a:t>
            </a:r>
            <a:r>
              <a:rPr lang="en-US" sz="2000" dirty="0" err="1"/>
              <a:t>spark.sql</a:t>
            </a:r>
            <a:r>
              <a:rPr lang="en-US" sz="2000" dirty="0"/>
              <a:t>("select distance from flights").agg({"</a:t>
            </a:r>
            <a:r>
              <a:rPr lang="en-US" sz="2000" dirty="0" err="1"/>
              <a:t>distance":"sum</a:t>
            </a:r>
            <a:r>
              <a:rPr lang="en-US" sz="2000" dirty="0"/>
              <a:t>"}).withColumnRenamed("sum(distance)","Total </a:t>
            </a:r>
            <a:r>
              <a:rPr lang="en-US" sz="2000" dirty="0" err="1"/>
              <a:t>Dist</a:t>
            </a:r>
            <a:r>
              <a:rPr lang="en-US" sz="2000" dirty="0"/>
              <a:t>").show() #</a:t>
            </a:r>
            <a:r>
              <a:rPr lang="en-US" sz="2000" dirty="0" err="1"/>
              <a:t>total_distance_covered_by_allflights</a:t>
            </a:r>
            <a:r>
              <a:rPr lang="en-US" sz="2000" dirty="0"/>
              <a:t> </a:t>
            </a:r>
          </a:p>
          <a:p>
            <a:r>
              <a:rPr lang="en-US" sz="2000" dirty="0" err="1"/>
              <a:t>spark.sql</a:t>
            </a:r>
            <a:r>
              <a:rPr lang="en-US" sz="2000" dirty="0"/>
              <a:t>("select </a:t>
            </a:r>
            <a:r>
              <a:rPr lang="en-US" sz="2000" dirty="0" err="1"/>
              <a:t>a.code,a.description,b.arrival</a:t>
            </a:r>
            <a:r>
              <a:rPr lang="en-US" sz="2000" dirty="0"/>
              <a:t> from airlines a join flights b on </a:t>
            </a:r>
            <a:r>
              <a:rPr lang="en-US" sz="2000" dirty="0" err="1"/>
              <a:t>a.code</a:t>
            </a:r>
            <a:r>
              <a:rPr lang="en-US" sz="2000" dirty="0"/>
              <a:t> = </a:t>
            </a:r>
            <a:r>
              <a:rPr lang="en-US" sz="2000" dirty="0" err="1"/>
              <a:t>b.airlines</a:t>
            </a:r>
            <a:r>
              <a:rPr lang="en-US" sz="2000" dirty="0"/>
              <a:t>").show(5)</a:t>
            </a:r>
          </a:p>
          <a:p>
            <a:endParaRPr lang="en-US" sz="2000" dirty="0"/>
          </a:p>
        </p:txBody>
      </p:sp>
    </p:spTree>
    <p:extLst>
      <p:ext uri="{BB962C8B-B14F-4D97-AF65-F5344CB8AC3E}">
        <p14:creationId xmlns:p14="http://schemas.microsoft.com/office/powerpoint/2010/main" val="63396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Inferred Schema</a:t>
            </a:r>
          </a:p>
        </p:txBody>
      </p:sp>
      <p:sp>
        <p:nvSpPr>
          <p:cNvPr id="3" name="Content Placeholder 2"/>
          <p:cNvSpPr>
            <a:spLocks noGrp="1"/>
          </p:cNvSpPr>
          <p:nvPr>
            <p:ph sz="half" idx="1"/>
          </p:nvPr>
        </p:nvSpPr>
        <p:spPr>
          <a:xfrm>
            <a:off x="533400" y="1295400"/>
            <a:ext cx="8229600" cy="5410200"/>
          </a:xfrm>
        </p:spPr>
        <p:txBody>
          <a:bodyPr>
            <a:noAutofit/>
          </a:bodyPr>
          <a:lstStyle/>
          <a:p>
            <a:r>
              <a:rPr lang="en-US" sz="2000" dirty="0"/>
              <a:t>Spark can use reflection to infer schema based on actual data i.e. stored.</a:t>
            </a:r>
          </a:p>
          <a:p>
            <a:r>
              <a:rPr lang="en-US" sz="2000" dirty="0"/>
              <a:t>lines = </a:t>
            </a:r>
            <a:r>
              <a:rPr lang="en-US" sz="2000" dirty="0" err="1"/>
              <a:t>sc.textFile</a:t>
            </a:r>
            <a:r>
              <a:rPr lang="en-US" sz="2000" dirty="0"/>
              <a:t>("/home/</a:t>
            </a:r>
            <a:r>
              <a:rPr lang="en-US" sz="2000" dirty="0" err="1"/>
              <a:t>notroot</a:t>
            </a:r>
            <a:r>
              <a:rPr lang="en-US" sz="2000" dirty="0"/>
              <a:t>/datasets/students.txt")</a:t>
            </a:r>
          </a:p>
          <a:p>
            <a:r>
              <a:rPr lang="en-US" sz="2000" dirty="0"/>
              <a:t>parts = </a:t>
            </a:r>
            <a:r>
              <a:rPr lang="en-US" sz="2000" dirty="0" err="1"/>
              <a:t>lines.map</a:t>
            </a:r>
            <a:r>
              <a:rPr lang="en-US" sz="2000" dirty="0"/>
              <a:t>(lambda x : </a:t>
            </a:r>
            <a:r>
              <a:rPr lang="en-US" sz="2000" dirty="0" err="1"/>
              <a:t>x.split</a:t>
            </a:r>
            <a:r>
              <a:rPr lang="en-US" sz="2000" dirty="0"/>
              <a:t>(","))</a:t>
            </a:r>
          </a:p>
          <a:p>
            <a:r>
              <a:rPr lang="en-US" sz="2000" dirty="0"/>
              <a:t>students = </a:t>
            </a:r>
            <a:r>
              <a:rPr lang="en-US" sz="2000" dirty="0" err="1"/>
              <a:t>parts.map</a:t>
            </a:r>
            <a:r>
              <a:rPr lang="en-US" sz="2000" dirty="0"/>
              <a:t>(lambda x: Row(name=x[0],math=int(x[1]),en=int(x[2]),</a:t>
            </a:r>
            <a:r>
              <a:rPr lang="en-US" sz="2000" dirty="0" err="1"/>
              <a:t>sc</a:t>
            </a:r>
            <a:r>
              <a:rPr lang="en-US" sz="2000" dirty="0"/>
              <a:t>=int(x[3]))) #Providing row column to RDD, observe we have not provided any data types here.</a:t>
            </a:r>
          </a:p>
          <a:p>
            <a:r>
              <a:rPr lang="en-US" sz="2000" dirty="0" err="1"/>
              <a:t>schema_Students</a:t>
            </a:r>
            <a:r>
              <a:rPr lang="en-US" sz="2000" dirty="0"/>
              <a:t> = </a:t>
            </a:r>
            <a:r>
              <a:rPr lang="en-US" sz="2000" dirty="0" err="1"/>
              <a:t>spark.createDataFrame</a:t>
            </a:r>
            <a:r>
              <a:rPr lang="en-US" sz="2000" dirty="0"/>
              <a:t>(students)</a:t>
            </a:r>
          </a:p>
          <a:p>
            <a:r>
              <a:rPr lang="en-US" sz="2000" dirty="0" err="1"/>
              <a:t>schema_Students.createOrReplaceTempView</a:t>
            </a:r>
            <a:r>
              <a:rPr lang="en-US" sz="2000" dirty="0"/>
              <a:t>("</a:t>
            </a:r>
            <a:r>
              <a:rPr lang="en-US" sz="2000" dirty="0" err="1"/>
              <a:t>students_tbl</a:t>
            </a:r>
            <a:r>
              <a:rPr lang="en-US" sz="2000" dirty="0"/>
              <a:t>") # we can register this DataFrame as table.</a:t>
            </a:r>
          </a:p>
          <a:p>
            <a:r>
              <a:rPr lang="en-US" sz="2000" dirty="0" err="1"/>
              <a:t>spark.sql</a:t>
            </a:r>
            <a:r>
              <a:rPr lang="en-US" sz="2000" dirty="0"/>
              <a:t>("select * from </a:t>
            </a:r>
            <a:r>
              <a:rPr lang="en-US" sz="2000" dirty="0" err="1"/>
              <a:t>students_tbl</a:t>
            </a:r>
            <a:r>
              <a:rPr lang="en-US" sz="2000" dirty="0"/>
              <a:t>").show()</a:t>
            </a:r>
          </a:p>
          <a:p>
            <a:r>
              <a:rPr lang="en-US" sz="2000" dirty="0" err="1"/>
              <a:t>schema_Students.columns</a:t>
            </a:r>
            <a:r>
              <a:rPr lang="en-US" sz="2000" dirty="0"/>
              <a:t> # This will have the same column name as the RDD that we have provided the schema but no data types defined yet.</a:t>
            </a:r>
          </a:p>
          <a:p>
            <a:r>
              <a:rPr lang="en-US" sz="2000" dirty="0" err="1"/>
              <a:t>schema_Students.schema</a:t>
            </a:r>
            <a:r>
              <a:rPr lang="en-US" sz="2000" dirty="0"/>
              <a:t> </a:t>
            </a:r>
          </a:p>
          <a:p>
            <a:r>
              <a:rPr lang="en-US" sz="2000" dirty="0"/>
              <a:t># It’s a </a:t>
            </a:r>
            <a:r>
              <a:rPr lang="en-US" sz="2000" dirty="0" err="1"/>
              <a:t>struct</a:t>
            </a:r>
            <a:r>
              <a:rPr lang="en-US" sz="2000" dirty="0"/>
              <a:t> type as it stores multiple types and third parameter is if data can be null or not.</a:t>
            </a:r>
          </a:p>
        </p:txBody>
      </p:sp>
    </p:spTree>
    <p:extLst>
      <p:ext uri="{BB962C8B-B14F-4D97-AF65-F5344CB8AC3E}">
        <p14:creationId xmlns:p14="http://schemas.microsoft.com/office/powerpoint/2010/main" val="2919415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1D460022-DFAE-4653-889A-4B96A25F8F3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109119</TotalTime>
  <Words>4327</Words>
  <Application>Microsoft Office PowerPoint</Application>
  <PresentationFormat>On-screen Show (4:3)</PresentationFormat>
  <Paragraphs>270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Spark SQL</vt:lpstr>
      <vt:lpstr>DataFrame</vt:lpstr>
      <vt:lpstr>DataFrame</vt:lpstr>
      <vt:lpstr>DataFrame</vt:lpstr>
      <vt:lpstr>Accessing Dataframe</vt:lpstr>
      <vt:lpstr>JOINS in DataFrame</vt:lpstr>
      <vt:lpstr>Analyzing Using Spark SQL</vt:lpstr>
      <vt:lpstr>External Datasets using Spark SQL</vt:lpstr>
      <vt:lpstr>Inferred Schema</vt:lpstr>
      <vt:lpstr>Explicit Schema</vt:lpstr>
      <vt:lpstr>Window Function</vt:lpstr>
      <vt:lpstr>Window Function</vt:lpstr>
      <vt:lpstr>Window Function</vt:lpstr>
      <vt:lpstr>Analyzing Crime Data</vt:lpstr>
      <vt:lpstr>Analyzing Crime Data</vt:lpstr>
      <vt:lpstr>Grouping, Aggregating and ordering</vt:lpstr>
      <vt:lpstr>Grouping, Aggregating and ordering</vt:lpstr>
      <vt:lpstr>Analyzing Players Data</vt:lpstr>
      <vt:lpstr>Analyzing Players Data</vt:lpstr>
      <vt:lpstr>#Find the best striker for the year 2016 based on player attributes</vt:lpstr>
      <vt:lpstr>Broadcast </vt:lpstr>
      <vt:lpstr>Accumulator </vt:lpstr>
      <vt:lpstr>Analyze if height of a player results in a better heading accuracy</vt:lpstr>
      <vt:lpstr>Let’s analyze if height of a player results in a better heading accuracy</vt:lpstr>
      <vt:lpstr>Let’s analyze if height of a player results in a better heading accuracy</vt:lpstr>
      <vt:lpstr>Catalyst optimizer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sandeep mohanty</cp:lastModifiedBy>
  <cp:revision>2132</cp:revision>
  <dcterms:created xsi:type="dcterms:W3CDTF">2006-08-16T00:00:00Z</dcterms:created>
  <dcterms:modified xsi:type="dcterms:W3CDTF">2024-01-09T11:08:16Z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c9207458-5fdb-4402-8029-dc5b52b8a648</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795475794</vt:i4>
  </property>
  <property fmtid="{D5CDD505-2E9C-101B-9397-08002B2CF9AE}" pid="9" name="_NewReviewCycle">
    <vt:lpwstr/>
  </property>
  <property fmtid="{D5CDD505-2E9C-101B-9397-08002B2CF9AE}" pid="10" name="_EmailSubject">
    <vt:lpwstr>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y fmtid="{D5CDD505-2E9C-101B-9397-08002B2CF9AE}" pid="13" name="_PreviousAdHocReviewCycleID">
    <vt:i4>1934618954</vt:i4>
  </property>
</Properties>
</file>