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 id="2147483666" r:id="rId4"/>
  </p:sldMasterIdLst>
  <p:notesMasterIdLst>
    <p:notesMasterId r:id="rId74"/>
  </p:notesMasterIdLst>
  <p:handoutMasterIdLst>
    <p:handoutMasterId r:id="rId75"/>
  </p:handoutMasterIdLst>
  <p:sldIdLst>
    <p:sldId id="705" r:id="rId5"/>
    <p:sldId id="548" r:id="rId6"/>
    <p:sldId id="706" r:id="rId7"/>
    <p:sldId id="707" r:id="rId8"/>
    <p:sldId id="597" r:id="rId9"/>
    <p:sldId id="598" r:id="rId10"/>
    <p:sldId id="600" r:id="rId11"/>
    <p:sldId id="602" r:id="rId12"/>
    <p:sldId id="603" r:id="rId13"/>
    <p:sldId id="708" r:id="rId14"/>
    <p:sldId id="606" r:id="rId15"/>
    <p:sldId id="549" r:id="rId16"/>
    <p:sldId id="709" r:id="rId17"/>
    <p:sldId id="608" r:id="rId18"/>
    <p:sldId id="609" r:id="rId19"/>
    <p:sldId id="610" r:id="rId20"/>
    <p:sldId id="612" r:id="rId21"/>
    <p:sldId id="613" r:id="rId22"/>
    <p:sldId id="614" r:id="rId23"/>
    <p:sldId id="615" r:id="rId24"/>
    <p:sldId id="616" r:id="rId25"/>
    <p:sldId id="617" r:id="rId26"/>
    <p:sldId id="618" r:id="rId27"/>
    <p:sldId id="711" r:id="rId28"/>
    <p:sldId id="710" r:id="rId29"/>
    <p:sldId id="621" r:id="rId30"/>
    <p:sldId id="622" r:id="rId31"/>
    <p:sldId id="623" r:id="rId32"/>
    <p:sldId id="624" r:id="rId33"/>
    <p:sldId id="625" r:id="rId34"/>
    <p:sldId id="626" r:id="rId35"/>
    <p:sldId id="627" r:id="rId36"/>
    <p:sldId id="551" r:id="rId37"/>
    <p:sldId id="643" r:id="rId38"/>
    <p:sldId id="628" r:id="rId39"/>
    <p:sldId id="629" r:id="rId40"/>
    <p:sldId id="630" r:id="rId41"/>
    <p:sldId id="631" r:id="rId42"/>
    <p:sldId id="632" r:id="rId43"/>
    <p:sldId id="633" r:id="rId44"/>
    <p:sldId id="634" r:id="rId45"/>
    <p:sldId id="635" r:id="rId46"/>
    <p:sldId id="636" r:id="rId47"/>
    <p:sldId id="637" r:id="rId48"/>
    <p:sldId id="638" r:id="rId49"/>
    <p:sldId id="642" r:id="rId50"/>
    <p:sldId id="552" r:id="rId51"/>
    <p:sldId id="645" r:id="rId52"/>
    <p:sldId id="646" r:id="rId53"/>
    <p:sldId id="647" r:id="rId54"/>
    <p:sldId id="648" r:id="rId55"/>
    <p:sldId id="649" r:id="rId56"/>
    <p:sldId id="553" r:id="rId57"/>
    <p:sldId id="554" r:id="rId58"/>
    <p:sldId id="555" r:id="rId59"/>
    <p:sldId id="712" r:id="rId60"/>
    <p:sldId id="655" r:id="rId61"/>
    <p:sldId id="713" r:id="rId62"/>
    <p:sldId id="714" r:id="rId63"/>
    <p:sldId id="693" r:id="rId64"/>
    <p:sldId id="694" r:id="rId65"/>
    <p:sldId id="696" r:id="rId66"/>
    <p:sldId id="698" r:id="rId67"/>
    <p:sldId id="715" r:id="rId68"/>
    <p:sldId id="700" r:id="rId69"/>
    <p:sldId id="701" r:id="rId70"/>
    <p:sldId id="702" r:id="rId71"/>
    <p:sldId id="716" r:id="rId72"/>
    <p:sldId id="703" r:id="rId73"/>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varScale="1">
        <p:scale>
          <a:sx n="72" d="100"/>
          <a:sy n="72" d="100"/>
        </p:scale>
        <p:origin x="1254" y="78"/>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1.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2.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12/25/2018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3787" y="438153"/>
            <a:ext cx="5736431" cy="461665"/>
          </a:xfrm>
          <a:prstGeom prst="rect">
            <a:avLst/>
          </a:prstGeom>
        </p:spPr>
        <p:txBody>
          <a:bodyPr wrap="square" lIns="0" tIns="0" rIns="0" bIns="0">
            <a:spAutoFit/>
          </a:bodyPr>
          <a:lstStyle>
            <a:lvl1pPr>
              <a:defRPr sz="3000" b="0" i="0">
                <a:solidFill>
                  <a:srgbClr val="404040"/>
                </a:solidFill>
                <a:latin typeface="Arial"/>
                <a:cs typeface="Arial"/>
              </a:defRPr>
            </a:lvl1pPr>
          </a:lstStyle>
          <a:p>
            <a:endParaRPr/>
          </a:p>
        </p:txBody>
      </p:sp>
      <p:sp>
        <p:nvSpPr>
          <p:cNvPr id="3" name="Holder 3"/>
          <p:cNvSpPr>
            <a:spLocks noGrp="1"/>
          </p:cNvSpPr>
          <p:nvPr>
            <p:ph type="subTitle" idx="4"/>
          </p:nvPr>
        </p:nvSpPr>
        <p:spPr>
          <a:xfrm>
            <a:off x="821532" y="4495705"/>
            <a:ext cx="7500938" cy="600164"/>
          </a:xfrm>
          <a:prstGeom prst="rect">
            <a:avLst/>
          </a:prstGeom>
        </p:spPr>
        <p:txBody>
          <a:bodyPr wrap="square" lIns="0" tIns="0" rIns="0" bIns="0">
            <a:spAutoFit/>
          </a:bodyPr>
          <a:lstStyle>
            <a:lvl1pPr>
              <a:defRPr sz="3900" b="0" i="0">
                <a:solidFill>
                  <a:srgbClr val="4D4D4D"/>
                </a:solidFill>
                <a:latin typeface="DejaVu Sans"/>
                <a:cs typeface="DejaVu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09484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438523" y="426703"/>
            <a:ext cx="0" cy="5990749"/>
          </a:xfrm>
          <a:custGeom>
            <a:avLst/>
            <a:gdLst/>
            <a:ahLst/>
            <a:cxnLst/>
            <a:rect l="l" t="t" r="r" b="b"/>
            <a:pathLst>
              <a:path h="7987665">
                <a:moveTo>
                  <a:pt x="0" y="0"/>
                </a:moveTo>
                <a:lnTo>
                  <a:pt x="0" y="7987233"/>
                </a:lnTo>
              </a:path>
            </a:pathLst>
          </a:custGeom>
          <a:ln w="25400">
            <a:solidFill>
              <a:srgbClr val="F05A28"/>
            </a:solidFill>
          </a:ln>
        </p:spPr>
        <p:txBody>
          <a:bodyPr wrap="square" lIns="0" tIns="0" rIns="0" bIns="0" rtlCol="0"/>
          <a:lstStyle/>
          <a:p>
            <a:pPr defTabSz="576070"/>
            <a:endParaRPr sz="1100">
              <a:solidFill>
                <a:prstClr val="black"/>
              </a:solidFill>
            </a:endParaRPr>
          </a:p>
        </p:txBody>
      </p:sp>
      <p:sp>
        <p:nvSpPr>
          <p:cNvPr id="2" name="Holder 2"/>
          <p:cNvSpPr>
            <a:spLocks noGrp="1"/>
          </p:cNvSpPr>
          <p:nvPr>
            <p:ph type="title"/>
          </p:nvPr>
        </p:nvSpPr>
        <p:spPr>
          <a:xfrm>
            <a:off x="624008" y="1876429"/>
            <a:ext cx="7895987" cy="307777"/>
          </a:xfrm>
        </p:spPr>
        <p:txBody>
          <a:bodyPr lIns="0" tIns="0" rIns="0" bIns="0"/>
          <a:lstStyle>
            <a:lvl1pPr>
              <a:defRPr sz="2000" b="0" i="0">
                <a:solidFill>
                  <a:schemeClr val="tx1"/>
                </a:solidFill>
                <a:latin typeface="DejaVu Sans"/>
                <a:cs typeface="DejaVu Sans"/>
              </a:defRPr>
            </a:lvl1pPr>
          </a:lstStyle>
          <a:p>
            <a:endParaRPr/>
          </a:p>
        </p:txBody>
      </p:sp>
      <p:sp>
        <p:nvSpPr>
          <p:cNvPr id="3" name="Holder 3"/>
          <p:cNvSpPr>
            <a:spLocks noGrp="1"/>
          </p:cNvSpPr>
          <p:nvPr>
            <p:ph type="body" idx="1"/>
          </p:nvPr>
        </p:nvSpPr>
        <p:spPr>
          <a:xfrm>
            <a:off x="415412" y="2076452"/>
            <a:ext cx="8313181" cy="307777"/>
          </a:xfrm>
        </p:spPr>
        <p:txBody>
          <a:bodyPr lIns="0" tIns="0" rIns="0" bIns="0"/>
          <a:lstStyle>
            <a:lvl1pPr>
              <a:defRPr sz="2000" b="0" i="0">
                <a:solidFill>
                  <a:schemeClr val="tx1"/>
                </a:solidFill>
                <a:latin typeface="DejaVu Sans"/>
                <a:cs typeface="DejaVu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97700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4008" y="1876429"/>
            <a:ext cx="7895987" cy="307777"/>
          </a:xfrm>
        </p:spPr>
        <p:txBody>
          <a:bodyPr lIns="0" tIns="0" rIns="0" bIns="0"/>
          <a:lstStyle>
            <a:lvl1pPr>
              <a:defRPr sz="2000" b="0" i="0">
                <a:solidFill>
                  <a:schemeClr val="tx1"/>
                </a:solidFill>
                <a:latin typeface="DejaVu Sans"/>
                <a:cs typeface="DejaVu Sans"/>
              </a:defRPr>
            </a:lvl1pPr>
          </a:lstStyle>
          <a:p>
            <a:endParaRPr/>
          </a:p>
        </p:txBody>
      </p:sp>
      <p:sp>
        <p:nvSpPr>
          <p:cNvPr id="3" name="Holder 3"/>
          <p:cNvSpPr>
            <a:spLocks noGrp="1"/>
          </p:cNvSpPr>
          <p:nvPr>
            <p:ph sz="half" idx="2"/>
          </p:nvPr>
        </p:nvSpPr>
        <p:spPr>
          <a:xfrm>
            <a:off x="457200" y="1577342"/>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499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4008" y="1876429"/>
            <a:ext cx="7895987" cy="307777"/>
          </a:xfrm>
        </p:spPr>
        <p:txBody>
          <a:bodyPr lIns="0" tIns="0" rIns="0" bIns="0"/>
          <a:lstStyle>
            <a:lvl1pPr>
              <a:defRPr sz="2000" b="0" i="0">
                <a:solidFill>
                  <a:schemeClr val="tx1"/>
                </a:solidFill>
                <a:latin typeface="DejaVu Sans"/>
                <a:cs typeface="DejaVu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80450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9781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defTabSz="914400">
              <a:lnSpc>
                <a:spcPts val="2200"/>
              </a:lnSpc>
              <a:spcBef>
                <a:spcPct val="0"/>
              </a:spcBef>
              <a:defRPr/>
            </a:pPr>
            <a:r>
              <a:rPr lang="en-US" sz="1300" b="1" dirty="0">
                <a:solidFill>
                  <a:srgbClr val="376092"/>
                </a:solidFill>
              </a:rPr>
              <a:t>care@edupristine.com</a:t>
            </a:r>
          </a:p>
          <a:p>
            <a:pPr defTabSz="914400">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defTabSz="914400"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12/25/2018</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24008" y="1876428"/>
            <a:ext cx="7895987" cy="492443"/>
          </a:xfrm>
          <a:prstGeom prst="rect">
            <a:avLst/>
          </a:prstGeom>
        </p:spPr>
        <p:txBody>
          <a:bodyPr wrap="square" lIns="0" tIns="0" rIns="0" bIns="0">
            <a:spAutoFit/>
          </a:bodyPr>
          <a:lstStyle>
            <a:lvl1pPr>
              <a:defRPr sz="3200" b="0" i="0">
                <a:solidFill>
                  <a:schemeClr val="tx1"/>
                </a:solidFill>
                <a:latin typeface="DejaVu Sans"/>
                <a:cs typeface="DejaVu Sans"/>
              </a:defRPr>
            </a:lvl1pPr>
          </a:lstStyle>
          <a:p>
            <a:endParaRPr/>
          </a:p>
        </p:txBody>
      </p:sp>
      <p:sp>
        <p:nvSpPr>
          <p:cNvPr id="3" name="Holder 3"/>
          <p:cNvSpPr>
            <a:spLocks noGrp="1"/>
          </p:cNvSpPr>
          <p:nvPr>
            <p:ph type="body" idx="1"/>
          </p:nvPr>
        </p:nvSpPr>
        <p:spPr>
          <a:xfrm>
            <a:off x="415412" y="2076452"/>
            <a:ext cx="8313181" cy="492443"/>
          </a:xfrm>
          <a:prstGeom prst="rect">
            <a:avLst/>
          </a:prstGeom>
        </p:spPr>
        <p:txBody>
          <a:bodyPr wrap="square" lIns="0" tIns="0" rIns="0" bIns="0">
            <a:spAutoFit/>
          </a:bodyPr>
          <a:lstStyle>
            <a:lvl1pPr>
              <a:defRPr sz="3200" b="0" i="0">
                <a:solidFill>
                  <a:schemeClr val="tx1"/>
                </a:solidFill>
                <a:latin typeface="DejaVu Sans"/>
                <a:cs typeface="DejaVu Sans"/>
              </a:defRPr>
            </a:lvl1pPr>
          </a:lstStyle>
          <a:p>
            <a:endParaRPr/>
          </a:p>
        </p:txBody>
      </p:sp>
      <p:sp>
        <p:nvSpPr>
          <p:cNvPr id="4" name="Holder 4"/>
          <p:cNvSpPr>
            <a:spLocks noGrp="1"/>
          </p:cNvSpPr>
          <p:nvPr>
            <p:ph type="ftr" sz="quarter" idx="5"/>
          </p:nvPr>
        </p:nvSpPr>
        <p:spPr>
          <a:xfrm>
            <a:off x="3108960" y="6377941"/>
            <a:ext cx="2926080" cy="169277"/>
          </a:xfrm>
          <a:prstGeom prst="rect">
            <a:avLst/>
          </a:prstGeom>
        </p:spPr>
        <p:txBody>
          <a:bodyPr wrap="square" lIns="0" tIns="0" rIns="0" bIns="0">
            <a:spAutoFit/>
          </a:bodyPr>
          <a:lstStyle>
            <a:lvl1pPr algn="ctr">
              <a:defRPr>
                <a:solidFill>
                  <a:schemeClr val="tx1">
                    <a:tint val="75000"/>
                  </a:schemeClr>
                </a:solidFill>
              </a:defRPr>
            </a:lvl1pPr>
          </a:lstStyle>
          <a:p>
            <a:pPr defTabSz="576070"/>
            <a:endParaRPr sz="1100">
              <a:solidFill>
                <a:prstClr val="black">
                  <a:tint val="75000"/>
                </a:prstClr>
              </a:solidFill>
            </a:endParaRPr>
          </a:p>
        </p:txBody>
      </p:sp>
      <p:sp>
        <p:nvSpPr>
          <p:cNvPr id="5" name="Holder 5"/>
          <p:cNvSpPr>
            <a:spLocks noGrp="1"/>
          </p:cNvSpPr>
          <p:nvPr>
            <p:ph type="dt" sz="half" idx="6"/>
          </p:nvPr>
        </p:nvSpPr>
        <p:spPr>
          <a:xfrm>
            <a:off x="457200" y="6377941"/>
            <a:ext cx="2103120" cy="169277"/>
          </a:xfrm>
          <a:prstGeom prst="rect">
            <a:avLst/>
          </a:prstGeom>
        </p:spPr>
        <p:txBody>
          <a:bodyPr wrap="square" lIns="0" tIns="0" rIns="0" bIns="0">
            <a:spAutoFit/>
          </a:bodyPr>
          <a:lstStyle>
            <a:lvl1pPr algn="l">
              <a:defRPr>
                <a:solidFill>
                  <a:schemeClr val="tx1">
                    <a:tint val="75000"/>
                  </a:schemeClr>
                </a:solidFill>
              </a:defRPr>
            </a:lvl1pPr>
          </a:lstStyle>
          <a:p>
            <a:pPr defTabSz="576070"/>
            <a:fld id="{1D8BD707-D9CF-40AE-B4C6-C98DA3205C09}" type="datetimeFigureOut">
              <a:rPr lang="en-US" sz="1100">
                <a:solidFill>
                  <a:prstClr val="black">
                    <a:tint val="75000"/>
                  </a:prstClr>
                </a:solidFill>
              </a:rPr>
              <a:pPr defTabSz="576070"/>
              <a:t>12/25/2018</a:t>
            </a:fld>
            <a:endParaRPr lang="en-US" sz="1100">
              <a:solidFill>
                <a:prstClr val="black">
                  <a:tint val="75000"/>
                </a:prstClr>
              </a:solidFill>
            </a:endParaRPr>
          </a:p>
        </p:txBody>
      </p:sp>
      <p:sp>
        <p:nvSpPr>
          <p:cNvPr id="6" name="Holder 6"/>
          <p:cNvSpPr>
            <a:spLocks noGrp="1"/>
          </p:cNvSpPr>
          <p:nvPr>
            <p:ph type="sldNum" sz="quarter" idx="7"/>
          </p:nvPr>
        </p:nvSpPr>
        <p:spPr>
          <a:xfrm>
            <a:off x="6583680" y="6377941"/>
            <a:ext cx="2103120" cy="169277"/>
          </a:xfrm>
          <a:prstGeom prst="rect">
            <a:avLst/>
          </a:prstGeom>
        </p:spPr>
        <p:txBody>
          <a:bodyPr wrap="square" lIns="0" tIns="0" rIns="0" bIns="0">
            <a:spAutoFit/>
          </a:bodyPr>
          <a:lstStyle>
            <a:lvl1pPr algn="r">
              <a:defRPr>
                <a:solidFill>
                  <a:schemeClr val="tx1">
                    <a:tint val="75000"/>
                  </a:schemeClr>
                </a:solidFill>
              </a:defRPr>
            </a:lvl1pPr>
          </a:lstStyle>
          <a:p>
            <a:pPr defTabSz="576070"/>
            <a:fld id="{B6F15528-21DE-4FAA-801E-634DDDAF4B2B}" type="slidenum">
              <a:rPr sz="1100">
                <a:solidFill>
                  <a:prstClr val="black">
                    <a:tint val="75000"/>
                  </a:prstClr>
                </a:solidFill>
              </a:rPr>
              <a:pPr defTabSz="576070"/>
              <a:t>‹#›</a:t>
            </a:fld>
            <a:endParaRPr sz="1100">
              <a:solidFill>
                <a:prstClr val="black">
                  <a:tint val="75000"/>
                </a:prstClr>
              </a:solidFill>
            </a:endParaRPr>
          </a:p>
        </p:txBody>
      </p:sp>
    </p:spTree>
    <p:extLst>
      <p:ext uri="{BB962C8B-B14F-4D97-AF65-F5344CB8AC3E}">
        <p14:creationId xmlns:p14="http://schemas.microsoft.com/office/powerpoint/2010/main" val="3858373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88036">
        <a:defRPr>
          <a:latin typeface="+mn-lt"/>
          <a:ea typeface="+mn-ea"/>
          <a:cs typeface="+mn-cs"/>
        </a:defRPr>
      </a:lvl2pPr>
      <a:lvl3pPr marL="576070">
        <a:defRPr>
          <a:latin typeface="+mn-lt"/>
          <a:ea typeface="+mn-ea"/>
          <a:cs typeface="+mn-cs"/>
        </a:defRPr>
      </a:lvl3pPr>
      <a:lvl4pPr marL="864106">
        <a:defRPr>
          <a:latin typeface="+mn-lt"/>
          <a:ea typeface="+mn-ea"/>
          <a:cs typeface="+mn-cs"/>
        </a:defRPr>
      </a:lvl4pPr>
      <a:lvl5pPr marL="1152142">
        <a:defRPr>
          <a:latin typeface="+mn-lt"/>
          <a:ea typeface="+mn-ea"/>
          <a:cs typeface="+mn-cs"/>
        </a:defRPr>
      </a:lvl5pPr>
      <a:lvl6pPr marL="1440177">
        <a:defRPr>
          <a:latin typeface="+mn-lt"/>
          <a:ea typeface="+mn-ea"/>
          <a:cs typeface="+mn-cs"/>
        </a:defRPr>
      </a:lvl6pPr>
      <a:lvl7pPr marL="1728212">
        <a:defRPr>
          <a:latin typeface="+mn-lt"/>
          <a:ea typeface="+mn-ea"/>
          <a:cs typeface="+mn-cs"/>
        </a:defRPr>
      </a:lvl7pPr>
      <a:lvl8pPr marL="2016248">
        <a:defRPr>
          <a:latin typeface="+mn-lt"/>
          <a:ea typeface="+mn-ea"/>
          <a:cs typeface="+mn-cs"/>
        </a:defRPr>
      </a:lvl8pPr>
      <a:lvl9pPr marL="2304283">
        <a:defRPr>
          <a:latin typeface="+mn-lt"/>
          <a:ea typeface="+mn-ea"/>
          <a:cs typeface="+mn-cs"/>
        </a:defRPr>
      </a:lvl9pPr>
    </p:bodyStyle>
    <p:otherStyle>
      <a:lvl1pPr marL="0">
        <a:defRPr>
          <a:latin typeface="+mn-lt"/>
          <a:ea typeface="+mn-ea"/>
          <a:cs typeface="+mn-cs"/>
        </a:defRPr>
      </a:lvl1pPr>
      <a:lvl2pPr marL="288036">
        <a:defRPr>
          <a:latin typeface="+mn-lt"/>
          <a:ea typeface="+mn-ea"/>
          <a:cs typeface="+mn-cs"/>
        </a:defRPr>
      </a:lvl2pPr>
      <a:lvl3pPr marL="576070">
        <a:defRPr>
          <a:latin typeface="+mn-lt"/>
          <a:ea typeface="+mn-ea"/>
          <a:cs typeface="+mn-cs"/>
        </a:defRPr>
      </a:lvl3pPr>
      <a:lvl4pPr marL="864106">
        <a:defRPr>
          <a:latin typeface="+mn-lt"/>
          <a:ea typeface="+mn-ea"/>
          <a:cs typeface="+mn-cs"/>
        </a:defRPr>
      </a:lvl4pPr>
      <a:lvl5pPr marL="1152142">
        <a:defRPr>
          <a:latin typeface="+mn-lt"/>
          <a:ea typeface="+mn-ea"/>
          <a:cs typeface="+mn-cs"/>
        </a:defRPr>
      </a:lvl5pPr>
      <a:lvl6pPr marL="1440177">
        <a:defRPr>
          <a:latin typeface="+mn-lt"/>
          <a:ea typeface="+mn-ea"/>
          <a:cs typeface="+mn-cs"/>
        </a:defRPr>
      </a:lvl6pPr>
      <a:lvl7pPr marL="1728212">
        <a:defRPr>
          <a:latin typeface="+mn-lt"/>
          <a:ea typeface="+mn-ea"/>
          <a:cs typeface="+mn-cs"/>
        </a:defRPr>
      </a:lvl7pPr>
      <a:lvl8pPr marL="2016248">
        <a:defRPr>
          <a:latin typeface="+mn-lt"/>
          <a:ea typeface="+mn-ea"/>
          <a:cs typeface="+mn-cs"/>
        </a:defRPr>
      </a:lvl8pPr>
      <a:lvl9pPr marL="2304283">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12/25/2018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1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9.png"/><Relationship Id="rId4" Type="http://schemas.openxmlformats.org/officeDocument/2006/relationships/image" Target="../media/image80.png"/><Relationship Id="rId9" Type="http://schemas.openxmlformats.org/officeDocument/2006/relationships/image" Target="../media/image8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image" Target="../media/image86.png"/><Relationship Id="rId16"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2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 Id="rId9" Type="http://schemas.openxmlformats.org/officeDocument/2006/relationships/image" Target="../media/image115.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image" Target="../media/image3.png"/><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s>
</file>

<file path=ppt/slides/_rels/slide36.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image" Target="../media/image3.png"/><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s>
</file>

<file path=ppt/slides/_rels/slide3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image" Target="../media/image3.png"/><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s>
</file>

<file path=ppt/slides/_rels/slide38.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image" Target="../media/image3.png"/><Relationship Id="rId16" Type="http://schemas.openxmlformats.org/officeDocument/2006/relationships/image" Target="../media/image129.png"/><Relationship Id="rId20"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s>
</file>

<file path=ppt/slides/_rels/slide39.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9.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9.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1.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2.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0.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148.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3.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9.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4.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4.png"/><Relationship Id="rId18" Type="http://schemas.openxmlformats.org/officeDocument/2006/relationships/image" Target="../media/image159.png"/><Relationship Id="rId26" Type="http://schemas.openxmlformats.org/officeDocument/2006/relationships/image" Target="../media/image167.png"/><Relationship Id="rId3" Type="http://schemas.openxmlformats.org/officeDocument/2006/relationships/image" Target="../media/image136.png"/><Relationship Id="rId21" Type="http://schemas.openxmlformats.org/officeDocument/2006/relationships/image" Target="../media/image162.png"/><Relationship Id="rId7" Type="http://schemas.openxmlformats.org/officeDocument/2006/relationships/image" Target="../media/image140.png"/><Relationship Id="rId12" Type="http://schemas.openxmlformats.org/officeDocument/2006/relationships/image" Target="../media/image153.png"/><Relationship Id="rId17" Type="http://schemas.openxmlformats.org/officeDocument/2006/relationships/image" Target="../media/image158.png"/><Relationship Id="rId25" Type="http://schemas.openxmlformats.org/officeDocument/2006/relationships/image" Target="../media/image166.png"/><Relationship Id="rId2" Type="http://schemas.openxmlformats.org/officeDocument/2006/relationships/image" Target="../media/image3.png"/><Relationship Id="rId16" Type="http://schemas.openxmlformats.org/officeDocument/2006/relationships/image" Target="../media/image157.png"/><Relationship Id="rId20" Type="http://schemas.openxmlformats.org/officeDocument/2006/relationships/image" Target="../media/image161.png"/><Relationship Id="rId29"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152.png"/><Relationship Id="rId24" Type="http://schemas.openxmlformats.org/officeDocument/2006/relationships/image" Target="../media/image165.png"/><Relationship Id="rId5" Type="http://schemas.openxmlformats.org/officeDocument/2006/relationships/image" Target="../media/image138.png"/><Relationship Id="rId15" Type="http://schemas.openxmlformats.org/officeDocument/2006/relationships/image" Target="../media/image156.png"/><Relationship Id="rId23" Type="http://schemas.openxmlformats.org/officeDocument/2006/relationships/image" Target="../media/image164.png"/><Relationship Id="rId28" Type="http://schemas.openxmlformats.org/officeDocument/2006/relationships/image" Target="../media/image99.png"/><Relationship Id="rId10" Type="http://schemas.openxmlformats.org/officeDocument/2006/relationships/image" Target="../media/image143.png"/><Relationship Id="rId19" Type="http://schemas.openxmlformats.org/officeDocument/2006/relationships/image" Target="../media/image160.pn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55.png"/><Relationship Id="rId22" Type="http://schemas.openxmlformats.org/officeDocument/2006/relationships/image" Target="../media/image163.png"/><Relationship Id="rId27" Type="http://schemas.openxmlformats.org/officeDocument/2006/relationships/image" Target="../media/image168.png"/><Relationship Id="rId30" Type="http://schemas.openxmlformats.org/officeDocument/2006/relationships/image" Target="../media/image170.png"/></Relationships>
</file>

<file path=ppt/slides/_rels/slide45.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99.png"/><Relationship Id="rId18" Type="http://schemas.openxmlformats.org/officeDocument/2006/relationships/image" Target="../media/image165.png"/><Relationship Id="rId3" Type="http://schemas.openxmlformats.org/officeDocument/2006/relationships/image" Target="../media/image136.png"/><Relationship Id="rId21" Type="http://schemas.openxmlformats.org/officeDocument/2006/relationships/image" Target="../media/image94.png"/><Relationship Id="rId7" Type="http://schemas.openxmlformats.org/officeDocument/2006/relationships/image" Target="../media/image140.png"/><Relationship Id="rId12" Type="http://schemas.openxmlformats.org/officeDocument/2006/relationships/image" Target="../media/image143.png"/><Relationship Id="rId17" Type="http://schemas.openxmlformats.org/officeDocument/2006/relationships/image" Target="../media/image174.png"/><Relationship Id="rId2" Type="http://schemas.openxmlformats.org/officeDocument/2006/relationships/image" Target="../media/image3.png"/><Relationship Id="rId16" Type="http://schemas.openxmlformats.org/officeDocument/2006/relationships/image" Target="../media/image158.png"/><Relationship Id="rId20" Type="http://schemas.openxmlformats.org/officeDocument/2006/relationships/image" Target="../media/image166.png"/><Relationship Id="rId1" Type="http://schemas.openxmlformats.org/officeDocument/2006/relationships/slideLayout" Target="../slideLayouts/slideLayout7.xml"/><Relationship Id="rId6" Type="http://schemas.openxmlformats.org/officeDocument/2006/relationships/image" Target="../media/image139.png"/><Relationship Id="rId11" Type="http://schemas.openxmlformats.org/officeDocument/2006/relationships/image" Target="../media/image142.png"/><Relationship Id="rId24" Type="http://schemas.openxmlformats.org/officeDocument/2006/relationships/image" Target="../media/image178.png"/><Relationship Id="rId5" Type="http://schemas.openxmlformats.org/officeDocument/2006/relationships/image" Target="../media/image138.png"/><Relationship Id="rId15" Type="http://schemas.openxmlformats.org/officeDocument/2006/relationships/image" Target="../media/image170.png"/><Relationship Id="rId23" Type="http://schemas.openxmlformats.org/officeDocument/2006/relationships/image" Target="../media/image177.png"/><Relationship Id="rId10" Type="http://schemas.openxmlformats.org/officeDocument/2006/relationships/image" Target="../media/image173.png"/><Relationship Id="rId19" Type="http://schemas.openxmlformats.org/officeDocument/2006/relationships/image" Target="../media/image175.png"/><Relationship Id="rId4" Type="http://schemas.openxmlformats.org/officeDocument/2006/relationships/image" Target="../media/image137.png"/><Relationship Id="rId9" Type="http://schemas.openxmlformats.org/officeDocument/2006/relationships/image" Target="../media/image172.png"/><Relationship Id="rId14" Type="http://schemas.openxmlformats.org/officeDocument/2006/relationships/image" Target="../media/image169.png"/><Relationship Id="rId22" Type="http://schemas.openxmlformats.org/officeDocument/2006/relationships/image" Target="../media/image176.png"/></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7.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49.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85.png"/><Relationship Id="rId7" Type="http://schemas.openxmlformats.org/officeDocument/2006/relationships/image" Target="../media/image183.png"/><Relationship Id="rId2" Type="http://schemas.openxmlformats.org/officeDocument/2006/relationships/image" Target="../media/image184.png"/><Relationship Id="rId1" Type="http://schemas.openxmlformats.org/officeDocument/2006/relationships/slideLayout" Target="../slideLayouts/slideLayout7.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87.png"/><Relationship Id="rId7" Type="http://schemas.openxmlformats.org/officeDocument/2006/relationships/image" Target="../media/image183.png"/><Relationship Id="rId2"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182.png"/><Relationship Id="rId5" Type="http://schemas.openxmlformats.org/officeDocument/2006/relationships/image" Target="../media/image181.png"/><Relationship Id="rId4" Type="http://schemas.openxmlformats.org/officeDocument/2006/relationships/image" Target="../media/image180.png"/></Relationships>
</file>

<file path=ppt/slides/_rels/slide51.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89.png"/><Relationship Id="rId7" Type="http://schemas.openxmlformats.org/officeDocument/2006/relationships/image" Target="../media/image183.png"/><Relationship Id="rId12" Type="http://schemas.openxmlformats.org/officeDocument/2006/relationships/image" Target="../media/image192.png"/><Relationship Id="rId2" Type="http://schemas.openxmlformats.org/officeDocument/2006/relationships/image" Target="../media/image188.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91.png"/><Relationship Id="rId5" Type="http://schemas.openxmlformats.org/officeDocument/2006/relationships/image" Target="../media/image181.png"/><Relationship Id="rId10" Type="http://schemas.openxmlformats.org/officeDocument/2006/relationships/image" Target="../media/image190.png"/><Relationship Id="rId4" Type="http://schemas.openxmlformats.org/officeDocument/2006/relationships/image" Target="../media/image180.png"/><Relationship Id="rId9" Type="http://schemas.openxmlformats.org/officeDocument/2006/relationships/image" Target="../media/image94.png"/></Relationships>
</file>

<file path=ppt/slides/_rels/slide52.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180.png"/><Relationship Id="rId7" Type="http://schemas.openxmlformats.org/officeDocument/2006/relationships/image" Target="../media/image174.png"/><Relationship Id="rId2" Type="http://schemas.openxmlformats.org/officeDocument/2006/relationships/image" Target="../media/image193.png"/><Relationship Id="rId1" Type="http://schemas.openxmlformats.org/officeDocument/2006/relationships/slideLayout" Target="../slideLayouts/slideLayout7.xml"/><Relationship Id="rId6" Type="http://schemas.openxmlformats.org/officeDocument/2006/relationships/image" Target="../media/image183.png"/><Relationship Id="rId11" Type="http://schemas.openxmlformats.org/officeDocument/2006/relationships/image" Target="../media/image192.png"/><Relationship Id="rId5" Type="http://schemas.openxmlformats.org/officeDocument/2006/relationships/image" Target="../media/image182.png"/><Relationship Id="rId10" Type="http://schemas.openxmlformats.org/officeDocument/2006/relationships/image" Target="../media/image191.png"/><Relationship Id="rId4" Type="http://schemas.openxmlformats.org/officeDocument/2006/relationships/image" Target="../media/image181.png"/><Relationship Id="rId9" Type="http://schemas.openxmlformats.org/officeDocument/2006/relationships/image" Target="../media/image19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3.xml"/><Relationship Id="rId4" Type="http://schemas.openxmlformats.org/officeDocument/2006/relationships/image" Target="../media/image19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0.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3" Type="http://schemas.openxmlformats.org/officeDocument/2006/relationships/image" Target="../media/image198.png"/><Relationship Id="rId7" Type="http://schemas.openxmlformats.org/officeDocument/2006/relationships/image" Target="../media/image202.png"/><Relationship Id="rId12" Type="http://schemas.openxmlformats.org/officeDocument/2006/relationships/image" Target="../media/image207.png"/><Relationship Id="rId2" Type="http://schemas.openxmlformats.org/officeDocument/2006/relationships/image" Target="../media/image197.png"/><Relationship Id="rId1" Type="http://schemas.openxmlformats.org/officeDocument/2006/relationships/slideLayout" Target="../slideLayouts/slideLayout7.xml"/><Relationship Id="rId6" Type="http://schemas.openxmlformats.org/officeDocument/2006/relationships/image" Target="../media/image201.png"/><Relationship Id="rId11" Type="http://schemas.openxmlformats.org/officeDocument/2006/relationships/image" Target="../media/image206.png"/><Relationship Id="rId5" Type="http://schemas.openxmlformats.org/officeDocument/2006/relationships/image" Target="../media/image200.png"/><Relationship Id="rId15" Type="http://schemas.openxmlformats.org/officeDocument/2006/relationships/image" Target="../media/image210.png"/><Relationship Id="rId10" Type="http://schemas.openxmlformats.org/officeDocument/2006/relationships/image" Target="../media/image205.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s>
</file>

<file path=ppt/slides/_rels/slide61.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3" Type="http://schemas.openxmlformats.org/officeDocument/2006/relationships/image" Target="../media/image198.png"/><Relationship Id="rId7" Type="http://schemas.openxmlformats.org/officeDocument/2006/relationships/image" Target="../media/image202.png"/><Relationship Id="rId12" Type="http://schemas.openxmlformats.org/officeDocument/2006/relationships/image" Target="../media/image207.png"/><Relationship Id="rId2" Type="http://schemas.openxmlformats.org/officeDocument/2006/relationships/image" Target="../media/image197.png"/><Relationship Id="rId1" Type="http://schemas.openxmlformats.org/officeDocument/2006/relationships/slideLayout" Target="../slideLayouts/slideLayout7.xml"/><Relationship Id="rId6" Type="http://schemas.openxmlformats.org/officeDocument/2006/relationships/image" Target="../media/image201.png"/><Relationship Id="rId11" Type="http://schemas.openxmlformats.org/officeDocument/2006/relationships/image" Target="../media/image206.png"/><Relationship Id="rId5" Type="http://schemas.openxmlformats.org/officeDocument/2006/relationships/image" Target="../media/image200.png"/><Relationship Id="rId15" Type="http://schemas.openxmlformats.org/officeDocument/2006/relationships/image" Target="../media/image210.png"/><Relationship Id="rId10" Type="http://schemas.openxmlformats.org/officeDocument/2006/relationships/image" Target="../media/image205.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s>
</file>

<file path=ppt/slides/_rels/slide62.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221.png"/><Relationship Id="rId18" Type="http://schemas.openxmlformats.org/officeDocument/2006/relationships/image" Target="../media/image226.png"/><Relationship Id="rId3" Type="http://schemas.openxmlformats.org/officeDocument/2006/relationships/image" Target="../media/image211.png"/><Relationship Id="rId7" Type="http://schemas.openxmlformats.org/officeDocument/2006/relationships/image" Target="../media/image215.png"/><Relationship Id="rId12" Type="http://schemas.openxmlformats.org/officeDocument/2006/relationships/image" Target="../media/image220.png"/><Relationship Id="rId17" Type="http://schemas.openxmlformats.org/officeDocument/2006/relationships/image" Target="../media/image225.png"/><Relationship Id="rId2" Type="http://schemas.openxmlformats.org/officeDocument/2006/relationships/image" Target="../media/image3.png"/><Relationship Id="rId16" Type="http://schemas.openxmlformats.org/officeDocument/2006/relationships/image" Target="../media/image224.png"/><Relationship Id="rId20" Type="http://schemas.openxmlformats.org/officeDocument/2006/relationships/image" Target="../media/image228.png"/><Relationship Id="rId1" Type="http://schemas.openxmlformats.org/officeDocument/2006/relationships/slideLayout" Target="../slideLayouts/slideLayout7.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223.png"/><Relationship Id="rId10" Type="http://schemas.openxmlformats.org/officeDocument/2006/relationships/image" Target="../media/image218.png"/><Relationship Id="rId19" Type="http://schemas.openxmlformats.org/officeDocument/2006/relationships/image" Target="../media/image227.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222.png"/></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0.png"/><Relationship Id="rId4" Type="http://schemas.openxmlformats.org/officeDocument/2006/relationships/image" Target="../media/image2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1.png"/><Relationship Id="rId7" Type="http://schemas.openxmlformats.org/officeDocument/2006/relationships/image" Target="../media/image23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66.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7.png"/></Relationships>
</file>

<file path=ppt/slides/_rels/slide67.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8.png"/><Relationship Id="rId39" Type="http://schemas.openxmlformats.org/officeDocument/2006/relationships/image" Target="../media/image61.png"/><Relationship Id="rId3" Type="http://schemas.openxmlformats.org/officeDocument/2006/relationships/image" Target="../media/image24.png"/><Relationship Id="rId21" Type="http://schemas.openxmlformats.org/officeDocument/2006/relationships/image" Target="../media/image42.png"/><Relationship Id="rId34" Type="http://schemas.openxmlformats.org/officeDocument/2006/relationships/image" Target="../media/image56.png"/><Relationship Id="rId42" Type="http://schemas.openxmlformats.org/officeDocument/2006/relationships/image" Target="../media/image64.png"/><Relationship Id="rId47" Type="http://schemas.openxmlformats.org/officeDocument/2006/relationships/image" Target="../media/image69.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7.png"/><Relationship Id="rId33" Type="http://schemas.openxmlformats.org/officeDocument/2006/relationships/image" Target="../media/image55.png"/><Relationship Id="rId38" Type="http://schemas.openxmlformats.org/officeDocument/2006/relationships/image" Target="../media/image60.png"/><Relationship Id="rId46" Type="http://schemas.openxmlformats.org/officeDocument/2006/relationships/image" Target="../media/image68.png"/><Relationship Id="rId2" Type="http://schemas.openxmlformats.org/officeDocument/2006/relationships/image" Target="../media/image3.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1.png"/><Relationship Id="rId41"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6.png"/><Relationship Id="rId32" Type="http://schemas.openxmlformats.org/officeDocument/2006/relationships/image" Target="../media/image54.png"/><Relationship Id="rId37" Type="http://schemas.openxmlformats.org/officeDocument/2006/relationships/image" Target="../media/image59.png"/><Relationship Id="rId40" Type="http://schemas.openxmlformats.org/officeDocument/2006/relationships/image" Target="../media/image62.png"/><Relationship Id="rId45" Type="http://schemas.openxmlformats.org/officeDocument/2006/relationships/image" Target="../media/image67.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49" Type="http://schemas.openxmlformats.org/officeDocument/2006/relationships/image" Target="../media/image71.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53.png"/><Relationship Id="rId44" Type="http://schemas.openxmlformats.org/officeDocument/2006/relationships/image" Target="../media/image66.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 Id="rId43" Type="http://schemas.openxmlformats.org/officeDocument/2006/relationships/image" Target="../media/image65.png"/><Relationship Id="rId48" Type="http://schemas.openxmlformats.org/officeDocument/2006/relationships/image" Target="../media/image70.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What is Spark Streaming</a:t>
            </a:r>
          </a:p>
        </p:txBody>
      </p:sp>
      <p:sp>
        <p:nvSpPr>
          <p:cNvPr id="3" name="Content Placeholder 2"/>
          <p:cNvSpPr>
            <a:spLocks noGrp="1"/>
          </p:cNvSpPr>
          <p:nvPr>
            <p:ph idx="1"/>
          </p:nvPr>
        </p:nvSpPr>
        <p:spPr>
          <a:xfrm>
            <a:off x="457200" y="990600"/>
            <a:ext cx="8229600" cy="5867400"/>
          </a:xfrm>
        </p:spPr>
        <p:txBody>
          <a:bodyPr>
            <a:noAutofit/>
          </a:bodyPr>
          <a:lstStyle/>
          <a:p>
            <a:r>
              <a:rPr lang="en-US" altLang="en-US" sz="1800" dirty="0">
                <a:latin typeface="Calibri" panose="020F0502020204030204" pitchFamily="34" charset="0"/>
                <a:cs typeface="Calibri" panose="020F0502020204030204" pitchFamily="34" charset="0"/>
              </a:rPr>
              <a:t>Framework for large scale stream processing </a:t>
            </a:r>
          </a:p>
          <a:p>
            <a:pPr lvl="1"/>
            <a:r>
              <a:rPr lang="en-US" altLang="en-US" sz="1800" dirty="0">
                <a:latin typeface="Calibri" panose="020F0502020204030204" pitchFamily="34" charset="0"/>
                <a:cs typeface="Calibri" panose="020F0502020204030204" pitchFamily="34" charset="0"/>
              </a:rPr>
              <a:t>Scales to 1000 of nodes</a:t>
            </a:r>
          </a:p>
          <a:p>
            <a:pPr lvl="1"/>
            <a:r>
              <a:rPr lang="en-US" altLang="en-US" sz="1800" dirty="0">
                <a:latin typeface="Calibri" panose="020F0502020204030204" pitchFamily="34" charset="0"/>
                <a:cs typeface="Calibri" panose="020F0502020204030204" pitchFamily="34" charset="0"/>
              </a:rPr>
              <a:t>Latencies in the scale of seconds</a:t>
            </a:r>
          </a:p>
          <a:p>
            <a:pPr lvl="1"/>
            <a:r>
              <a:rPr lang="en-US" altLang="en-US" sz="1800" dirty="0">
                <a:latin typeface="Calibri" panose="020F0502020204030204" pitchFamily="34" charset="0"/>
                <a:cs typeface="Calibri" panose="020F0502020204030204" pitchFamily="34" charset="0"/>
              </a:rPr>
              <a:t>Integrates with Spark’s batch and interactive processing</a:t>
            </a:r>
          </a:p>
          <a:p>
            <a:pPr lvl="1"/>
            <a:r>
              <a:rPr lang="en-US" altLang="en-US" sz="1800" dirty="0">
                <a:latin typeface="Calibri" panose="020F0502020204030204" pitchFamily="34" charset="0"/>
                <a:cs typeface="Calibri" panose="020F0502020204030204" pitchFamily="34" charset="0"/>
              </a:rPr>
              <a:t>Provides a simple batch-like API for implementing complex algorithm</a:t>
            </a:r>
          </a:p>
          <a:p>
            <a:pPr lvl="1"/>
            <a:r>
              <a:rPr lang="en-US" altLang="en-US" sz="1800" dirty="0">
                <a:latin typeface="Calibri" panose="020F0502020204030204" pitchFamily="34" charset="0"/>
                <a:cs typeface="Calibri" panose="020F0502020204030204" pitchFamily="34" charset="0"/>
              </a:rPr>
              <a:t>Can absorb live data streams from various sources like Kafka, Flume</a:t>
            </a:r>
          </a:p>
          <a:p>
            <a:pPr marL="457200" lvl="1" indent="0">
              <a:buNone/>
            </a:pPr>
            <a:endParaRPr lang="en-US" altLang="en-US" sz="1800" dirty="0">
              <a:latin typeface="Calibri" panose="020F0502020204030204" pitchFamily="34" charset="0"/>
              <a:cs typeface="Calibri" panose="020F0502020204030204" pitchFamily="34" charset="0"/>
            </a:endParaRPr>
          </a:p>
          <a:p>
            <a:pPr>
              <a:defRPr/>
            </a:pPr>
            <a:r>
              <a:rPr lang="en-US" sz="1800" dirty="0">
                <a:latin typeface="Calibri" panose="020F0502020204030204" pitchFamily="34" charset="0"/>
                <a:cs typeface="Calibri" panose="020F0502020204030204" pitchFamily="34" charset="0"/>
                <a:sym typeface="Arial" charset="0"/>
              </a:rPr>
              <a:t>Inspiration</a:t>
            </a:r>
          </a:p>
          <a:p>
            <a:pPr lvl="1">
              <a:defRPr/>
            </a:pPr>
            <a:r>
              <a:rPr lang="en-US" sz="1800" dirty="0">
                <a:latin typeface="Calibri" panose="020F0502020204030204" pitchFamily="34" charset="0"/>
                <a:cs typeface="Calibri" panose="020F0502020204030204" pitchFamily="34" charset="0"/>
                <a:sym typeface="Arial" charset="0"/>
              </a:rPr>
              <a:t>Many applications benefit from acting on data as soon as it arrives and provide results in near-real-time</a:t>
            </a:r>
          </a:p>
          <a:p>
            <a:pPr lvl="2">
              <a:defRPr/>
            </a:pPr>
            <a:r>
              <a:rPr lang="en-US" sz="1400" dirty="0">
                <a:latin typeface="Calibri" panose="020F0502020204030204" pitchFamily="34" charset="0"/>
                <a:cs typeface="Calibri" panose="020F0502020204030204" pitchFamily="34" charset="0"/>
                <a:sym typeface="Arial" charset="0"/>
              </a:rPr>
              <a:t>Social network trends</a:t>
            </a:r>
          </a:p>
          <a:p>
            <a:pPr lvl="2">
              <a:defRPr/>
            </a:pPr>
            <a:r>
              <a:rPr lang="en-US" sz="1400" dirty="0">
                <a:latin typeface="Calibri" panose="020F0502020204030204" pitchFamily="34" charset="0"/>
                <a:cs typeface="Calibri" panose="020F0502020204030204" pitchFamily="34" charset="0"/>
                <a:sym typeface="Arial" charset="0"/>
              </a:rPr>
              <a:t>Website statistics</a:t>
            </a:r>
          </a:p>
          <a:p>
            <a:pPr lvl="2">
              <a:defRPr/>
            </a:pPr>
            <a:endParaRPr lang="en-US" sz="1400" dirty="0">
              <a:latin typeface="Calibri" panose="020F0502020204030204" pitchFamily="34" charset="0"/>
              <a:cs typeface="Calibri" panose="020F0502020204030204" pitchFamily="34" charset="0"/>
              <a:sym typeface="Arial" charset="0"/>
            </a:endParaRPr>
          </a:p>
          <a:p>
            <a:pPr>
              <a:defRPr/>
            </a:pPr>
            <a:r>
              <a:rPr lang="en-US" sz="1800" dirty="0">
                <a:latin typeface="Calibri" panose="020F0502020204030204" pitchFamily="34" charset="0"/>
                <a:cs typeface="Calibri" panose="020F0502020204030204" pitchFamily="34" charset="0"/>
                <a:sym typeface="Arial" charset="0"/>
              </a:rPr>
              <a:t>Why Spark Streaming</a:t>
            </a:r>
          </a:p>
          <a:p>
            <a:pPr lvl="1">
              <a:defRPr/>
            </a:pPr>
            <a:r>
              <a:rPr lang="en-US" sz="1400" dirty="0">
                <a:latin typeface="Calibri" panose="020F0502020204030204" pitchFamily="34" charset="0"/>
                <a:cs typeface="Calibri" panose="020F0502020204030204" pitchFamily="34" charset="0"/>
                <a:sym typeface="Arial" charset="0"/>
              </a:rPr>
              <a:t>Scalable</a:t>
            </a:r>
          </a:p>
          <a:p>
            <a:pPr lvl="1">
              <a:defRPr/>
            </a:pPr>
            <a:r>
              <a:rPr lang="en-US" sz="1400" dirty="0">
                <a:latin typeface="Calibri" panose="020F0502020204030204" pitchFamily="34" charset="0"/>
                <a:cs typeface="Calibri" panose="020F0502020204030204" pitchFamily="34" charset="0"/>
                <a:sym typeface="Arial" charset="0"/>
              </a:rPr>
              <a:t>Latency</a:t>
            </a:r>
          </a:p>
          <a:p>
            <a:pPr lvl="1">
              <a:defRPr/>
            </a:pPr>
            <a:r>
              <a:rPr lang="en-US" sz="1400" dirty="0">
                <a:latin typeface="Calibri" panose="020F0502020204030204" pitchFamily="34" charset="0"/>
                <a:cs typeface="Calibri" panose="020F0502020204030204" pitchFamily="34" charset="0"/>
                <a:sym typeface="Arial" charset="0"/>
              </a:rPr>
              <a:t>Simple programming model</a:t>
            </a:r>
          </a:p>
          <a:p>
            <a:pPr lvl="1">
              <a:lnSpc>
                <a:spcPct val="120000"/>
              </a:lnSpc>
              <a:defRPr/>
            </a:pPr>
            <a:r>
              <a:rPr lang="en-US" sz="1400" dirty="0">
                <a:latin typeface="Calibri" panose="020F0502020204030204" pitchFamily="34" charset="0"/>
                <a:cs typeface="Calibri" panose="020F0502020204030204" pitchFamily="34" charset="0"/>
                <a:sym typeface="Arial" charset="0"/>
              </a:rPr>
              <a:t>Integrated with batch &amp; interactive processing</a:t>
            </a:r>
          </a:p>
          <a:p>
            <a:pPr lvl="1">
              <a:lnSpc>
                <a:spcPct val="120000"/>
              </a:lnSpc>
              <a:defRPr/>
            </a:pPr>
            <a:r>
              <a:rPr lang="en-US" sz="1400" dirty="0">
                <a:latin typeface="Calibri" panose="020F0502020204030204" pitchFamily="34" charset="0"/>
                <a:cs typeface="Calibri" panose="020F0502020204030204" pitchFamily="34" charset="0"/>
                <a:sym typeface="Arial" charset="0"/>
              </a:rPr>
              <a:t>Efficient fault-tolerance</a:t>
            </a:r>
          </a:p>
          <a:p>
            <a:pPr lvl="1">
              <a:defRPr/>
            </a:pPr>
            <a:endParaRPr lang="en-US" sz="1400" dirty="0">
              <a:latin typeface="Calibri" panose="020F0502020204030204" pitchFamily="34" charset="0"/>
              <a:cs typeface="Calibri" panose="020F0502020204030204" pitchFamily="34" charset="0"/>
              <a:sym typeface="Arial" charset="0"/>
            </a:endParaRPr>
          </a:p>
          <a:p>
            <a:endParaRPr lang="en-US" altLang="en-US" sz="2200" dirty="0">
              <a:latin typeface="Calibri" panose="020F0502020204030204" pitchFamily="34" charset="0"/>
              <a:cs typeface="Calibri" panose="020F0502020204030204" pitchFamily="34" charset="0"/>
            </a:endParaRPr>
          </a:p>
          <a:p>
            <a:pPr lvl="1">
              <a:buFont typeface="Arial" panose="020B0604020202020204" pitchFamily="34" charset="0"/>
              <a:buNone/>
            </a:pPr>
            <a:r>
              <a:rPr lang="en-US" altLang="en-US" sz="1800" dirty="0">
                <a:latin typeface="Calibri" panose="020F0502020204030204" pitchFamily="34" charset="0"/>
                <a:cs typeface="Calibri" panose="020F0502020204030204" pitchFamily="34" charset="0"/>
              </a:rPr>
              <a:t>	</a:t>
            </a:r>
          </a:p>
          <a:p>
            <a:pPr lvl="1">
              <a:buFont typeface="Arial" panose="020B0604020202020204" pitchFamily="34" charset="0"/>
              <a:buNone/>
            </a:pPr>
            <a:endParaRPr lang="en-US" altLang="en-US" sz="1800" dirty="0">
              <a:latin typeface="Calibri" panose="020F0502020204030204" pitchFamily="34" charset="0"/>
              <a:cs typeface="Calibri" panose="020F0502020204030204" pitchFamily="34" charset="0"/>
            </a:endParaRPr>
          </a:p>
          <a:p>
            <a:pPr lvl="1"/>
            <a:endParaRPr lang="en-US" altLang="en-US" sz="1800" dirty="0">
              <a:latin typeface="Calibri" panose="020F0502020204030204" pitchFamily="34" charset="0"/>
              <a:cs typeface="Calibri" panose="020F0502020204030204" pitchFamily="34" charset="0"/>
            </a:endParaRPr>
          </a:p>
          <a:p>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72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a:t>Operations on </a:t>
            </a:r>
            <a:r>
              <a:rPr lang="en-IN" dirty="0" err="1"/>
              <a:t>DStream</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pPr marL="0" indent="0">
              <a:buNone/>
            </a:pPr>
            <a:r>
              <a:rPr lang="en-US" sz="2400" dirty="0"/>
              <a:t>1. Transformations</a:t>
            </a:r>
          </a:p>
          <a:p>
            <a:pPr lvl="1"/>
            <a:r>
              <a:rPr lang="en-US" sz="1800" dirty="0"/>
              <a:t>Similar</a:t>
            </a:r>
            <a:r>
              <a:rPr lang="en-US" sz="2000" dirty="0">
                <a:latin typeface="Calibri" panose="020F0502020204030204" pitchFamily="34" charset="0"/>
                <a:cs typeface="Calibri" panose="020F0502020204030204" pitchFamily="34" charset="0"/>
              </a:rPr>
              <a:t> to that of RDDs, transformations allow the data from the input </a:t>
            </a:r>
            <a:r>
              <a:rPr lang="en-US" sz="2000" dirty="0" err="1">
                <a:latin typeface="Calibri" panose="020F0502020204030204" pitchFamily="34" charset="0"/>
                <a:cs typeface="Calibri" panose="020F0502020204030204" pitchFamily="34" charset="0"/>
              </a:rPr>
              <a:t>DStream</a:t>
            </a:r>
            <a:r>
              <a:rPr lang="en-US" sz="2000" dirty="0">
                <a:latin typeface="Calibri" panose="020F0502020204030204" pitchFamily="34" charset="0"/>
                <a:cs typeface="Calibri" panose="020F0502020204030204" pitchFamily="34" charset="0"/>
              </a:rPr>
              <a:t> to be modified.</a:t>
            </a:r>
          </a:p>
          <a:p>
            <a:pPr lvl="1"/>
            <a:r>
              <a:rPr lang="en-US" altLang="en-US" sz="1800" dirty="0">
                <a:latin typeface="Calibri" panose="020F0502020204030204" pitchFamily="34" charset="0"/>
                <a:cs typeface="Calibri" panose="020F0502020204030204" pitchFamily="34" charset="0"/>
              </a:rPr>
              <a:t>Types of </a:t>
            </a:r>
            <a:r>
              <a:rPr lang="en-US" sz="1800" dirty="0"/>
              <a:t>Transformations</a:t>
            </a:r>
          </a:p>
          <a:p>
            <a:pPr lvl="2"/>
            <a:r>
              <a:rPr lang="en-US" altLang="en-US" sz="1400" dirty="0">
                <a:latin typeface="Calibri" panose="020F0502020204030204" pitchFamily="34" charset="0"/>
                <a:cs typeface="Calibri" panose="020F0502020204030204" pitchFamily="34" charset="0"/>
              </a:rPr>
              <a:t>Stateless transformations </a:t>
            </a:r>
          </a:p>
          <a:p>
            <a:pPr lvl="3"/>
            <a:r>
              <a:rPr lang="en-US" altLang="en-US" sz="1600" dirty="0">
                <a:latin typeface="Calibri" panose="020F0502020204030204" pitchFamily="34" charset="0"/>
                <a:cs typeface="Calibri" panose="020F0502020204030204" pitchFamily="34" charset="0"/>
              </a:rPr>
              <a:t>The processing of each batch does not depend on the data of its previous batches. They include the common RDD transformations we like map(), filter(), and </a:t>
            </a:r>
            <a:r>
              <a:rPr lang="en-US" altLang="en-US" sz="1600" dirty="0" err="1">
                <a:latin typeface="Calibri" panose="020F0502020204030204" pitchFamily="34" charset="0"/>
                <a:cs typeface="Calibri" panose="020F0502020204030204" pitchFamily="34" charset="0"/>
              </a:rPr>
              <a:t>reduceByKey</a:t>
            </a:r>
            <a:r>
              <a:rPr lang="en-US" altLang="en-US" sz="1600" dirty="0">
                <a:latin typeface="Calibri" panose="020F0502020204030204" pitchFamily="34" charset="0"/>
                <a:cs typeface="Calibri" panose="020F0502020204030204" pitchFamily="34" charset="0"/>
              </a:rPr>
              <a:t>().</a:t>
            </a:r>
          </a:p>
          <a:p>
            <a:pPr lvl="2"/>
            <a:r>
              <a:rPr lang="en-US" altLang="en-US" sz="1400" dirty="0">
                <a:latin typeface="Calibri" panose="020F0502020204030204" pitchFamily="34" charset="0"/>
                <a:cs typeface="Calibri" panose="020F0502020204030204" pitchFamily="34" charset="0"/>
              </a:rPr>
              <a:t>Stateful transformations</a:t>
            </a:r>
          </a:p>
          <a:p>
            <a:pPr lvl="3"/>
            <a:r>
              <a:rPr lang="en-US" altLang="en-US" sz="1600" dirty="0">
                <a:latin typeface="Calibri" panose="020F0502020204030204" pitchFamily="34" charset="0"/>
                <a:cs typeface="Calibri" panose="020F0502020204030204" pitchFamily="34" charset="0"/>
              </a:rPr>
              <a:t>Use data or intermediate results from previous batches to compute the results of the current batch. They include transformations based on sliding windows and on tracking state across time.</a:t>
            </a:r>
          </a:p>
          <a:p>
            <a:pPr marL="457200" lvl="0" indent="-457200">
              <a:buAutoNum type="arabicPeriod" startAt="2"/>
            </a:pPr>
            <a:r>
              <a:rPr lang="en-US" sz="2400" dirty="0">
                <a:solidFill>
                  <a:prstClr val="black"/>
                </a:solidFill>
              </a:rPr>
              <a:t>Output operations</a:t>
            </a:r>
          </a:p>
          <a:p>
            <a:pPr lvl="1"/>
            <a:r>
              <a:rPr lang="en-US" sz="1800" dirty="0"/>
              <a:t>Output operations allow </a:t>
            </a:r>
            <a:r>
              <a:rPr lang="en-US" sz="1800" dirty="0" err="1"/>
              <a:t>DStream’s</a:t>
            </a:r>
            <a:r>
              <a:rPr lang="en-US" sz="1800" dirty="0"/>
              <a:t> data to be pushed out to external systems like a database or a file systems. </a:t>
            </a:r>
          </a:p>
          <a:p>
            <a:pPr lvl="1"/>
            <a:r>
              <a:rPr lang="en-US" sz="1800" dirty="0"/>
              <a:t>Since the output operations actually allow the transformed data to be consumed by external systems, they trigger the actual execution of all the </a:t>
            </a:r>
            <a:r>
              <a:rPr lang="en-US" sz="1800" dirty="0" err="1"/>
              <a:t>DStream</a:t>
            </a:r>
            <a:r>
              <a:rPr lang="en-US" sz="1800" dirty="0"/>
              <a:t> transformations</a:t>
            </a:r>
            <a:endParaRPr lang="en-US"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70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11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1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3" name="text 1"/>
          <p:cNvSpPr txBox="1"/>
          <p:nvPr/>
        </p:nvSpPr>
        <p:spPr>
          <a:xfrm>
            <a:off x="3886200" y="1985017"/>
            <a:ext cx="4455066" cy="615553"/>
          </a:xfrm>
          <a:prstGeom prst="rect">
            <a:avLst/>
          </a:prstGeom>
        </p:spPr>
        <p:txBody>
          <a:bodyPr vert="horz" wrap="none" lIns="0" tIns="0" rIns="0" bIns="0" rtlCol="0">
            <a:spAutoFit/>
          </a:bodyPr>
          <a:lstStyle/>
          <a:p>
            <a:r>
              <a:rPr sz="2000" spc="6" dirty="0">
                <a:latin typeface="Arial"/>
                <a:cs typeface="Arial"/>
              </a:rPr>
              <a:t>Listen for streaming text data on a host</a:t>
            </a:r>
            <a:endParaRPr sz="2000" dirty="0">
              <a:latin typeface="Arial"/>
              <a:cs typeface="Arial"/>
            </a:endParaRPr>
          </a:p>
          <a:p>
            <a:r>
              <a:rPr sz="2000" spc="6" dirty="0">
                <a:latin typeface="Arial"/>
                <a:cs typeface="Arial"/>
              </a:rPr>
              <a:t>and port </a:t>
            </a:r>
            <a:endParaRPr sz="2000" dirty="0">
              <a:latin typeface="Arial"/>
              <a:cs typeface="Arial"/>
            </a:endParaRPr>
          </a:p>
        </p:txBody>
      </p:sp>
      <p:sp>
        <p:nvSpPr>
          <p:cNvPr id="4" name="text 1"/>
          <p:cNvSpPr txBox="1"/>
          <p:nvPr/>
        </p:nvSpPr>
        <p:spPr>
          <a:xfrm>
            <a:off x="3886200" y="2937517"/>
            <a:ext cx="4233338" cy="615553"/>
          </a:xfrm>
          <a:prstGeom prst="rect">
            <a:avLst/>
          </a:prstGeom>
        </p:spPr>
        <p:txBody>
          <a:bodyPr vert="horz" wrap="none" lIns="0" tIns="0" rIns="0" bIns="0" rtlCol="0">
            <a:spAutoFit/>
          </a:bodyPr>
          <a:lstStyle/>
          <a:p>
            <a:r>
              <a:rPr sz="2000" spc="6" dirty="0">
                <a:latin typeface="Arial"/>
                <a:cs typeface="Arial"/>
              </a:rPr>
              <a:t>Track error messages received using</a:t>
            </a:r>
            <a:endParaRPr sz="2000">
              <a:latin typeface="Arial"/>
              <a:cs typeface="Arial"/>
            </a:endParaRPr>
          </a:p>
          <a:p>
            <a:r>
              <a:rPr sz="2000" spc="6" dirty="0">
                <a:latin typeface="Arial"/>
                <a:cs typeface="Arial"/>
              </a:rPr>
              <a:t>DStream transformations</a:t>
            </a:r>
            <a:endParaRPr sz="2000">
              <a:latin typeface="Arial"/>
              <a:cs typeface="Arial"/>
            </a:endParaRPr>
          </a:p>
        </p:txBody>
      </p:sp>
      <p:sp>
        <p:nvSpPr>
          <p:cNvPr id="5"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Tree>
    <p:extLst>
      <p:ext uri="{BB962C8B-B14F-4D97-AF65-F5344CB8AC3E}">
        <p14:creationId xmlns:p14="http://schemas.microsoft.com/office/powerpoint/2010/main" val="43995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a:t>Streaming Program(Stateless)</a:t>
            </a:r>
          </a:p>
        </p:txBody>
      </p:sp>
      <p:sp>
        <p:nvSpPr>
          <p:cNvPr id="3" name="Content Placeholder 2"/>
          <p:cNvSpPr>
            <a:spLocks noGrp="1"/>
          </p:cNvSpPr>
          <p:nvPr>
            <p:ph idx="1"/>
          </p:nvPr>
        </p:nvSpPr>
        <p:spPr>
          <a:xfrm>
            <a:off x="457200" y="762000"/>
            <a:ext cx="8229600" cy="6096000"/>
          </a:xfrm>
        </p:spPr>
        <p:txBody>
          <a:bodyPr>
            <a:noAutofit/>
          </a:bodyPr>
          <a:lstStyle/>
          <a:p>
            <a:r>
              <a:rPr lang="en-US" sz="1300" dirty="0"/>
              <a:t>import sys</a:t>
            </a:r>
          </a:p>
          <a:p>
            <a:r>
              <a:rPr lang="en-US" sz="1300" dirty="0"/>
              <a:t>from </a:t>
            </a:r>
            <a:r>
              <a:rPr lang="en-US" sz="1300" dirty="0" err="1"/>
              <a:t>pyspark</a:t>
            </a:r>
            <a:r>
              <a:rPr lang="en-US" sz="1300" dirty="0"/>
              <a:t> import SparkContext</a:t>
            </a:r>
          </a:p>
          <a:p>
            <a:r>
              <a:rPr lang="en-US" sz="1300" dirty="0"/>
              <a:t>from </a:t>
            </a:r>
            <a:r>
              <a:rPr lang="en-US" sz="1300" dirty="0" err="1"/>
              <a:t>pyspark.streaming</a:t>
            </a:r>
            <a:r>
              <a:rPr lang="en-US" sz="1300" dirty="0"/>
              <a:t> import </a:t>
            </a:r>
            <a:r>
              <a:rPr lang="en-US" sz="1300" dirty="0" err="1"/>
              <a:t>StreamingContext</a:t>
            </a:r>
            <a:endParaRPr lang="en-US" sz="1300" dirty="0"/>
          </a:p>
          <a:p>
            <a:r>
              <a:rPr lang="en-US" sz="1300" dirty="0"/>
              <a:t>#if </a:t>
            </a:r>
            <a:r>
              <a:rPr lang="en-US" sz="1300" dirty="0" err="1"/>
              <a:t>threading.current_thread</a:t>
            </a:r>
            <a:r>
              <a:rPr lang="en-US" sz="1300" dirty="0"/>
              <a:t>().__</a:t>
            </a:r>
            <a:r>
              <a:rPr lang="en-US" sz="1300" dirty="0" err="1"/>
              <a:t>class__.__name</a:t>
            </a:r>
            <a:r>
              <a:rPr lang="en-US" sz="1300" dirty="0"/>
              <a:t>__ == '_</a:t>
            </a:r>
            <a:r>
              <a:rPr lang="en-US" sz="1300" dirty="0" err="1"/>
              <a:t>MainThread</a:t>
            </a:r>
            <a:r>
              <a:rPr lang="en-US" sz="1300" dirty="0"/>
              <a:t>'</a:t>
            </a:r>
          </a:p>
          <a:p>
            <a:r>
              <a:rPr lang="en-US" sz="1300" dirty="0"/>
              <a:t>if __name__ == "__main__":</a:t>
            </a:r>
          </a:p>
          <a:p>
            <a:r>
              <a:rPr lang="en-US" sz="1300" dirty="0"/>
              <a:t>    </a:t>
            </a:r>
            <a:r>
              <a:rPr lang="en-US" sz="1300" dirty="0" err="1"/>
              <a:t>sc</a:t>
            </a:r>
            <a:r>
              <a:rPr lang="en-US" sz="1300" dirty="0"/>
              <a:t> = SparkContext(</a:t>
            </a:r>
            <a:r>
              <a:rPr lang="en-US" sz="1300" dirty="0" err="1"/>
              <a:t>appName</a:t>
            </a:r>
            <a:r>
              <a:rPr lang="en-US" sz="1300" dirty="0"/>
              <a:t>="</a:t>
            </a:r>
            <a:r>
              <a:rPr lang="en-US" sz="1300" dirty="0" err="1"/>
              <a:t>StreamingErrorCount</a:t>
            </a:r>
            <a:r>
              <a:rPr lang="en-US" sz="1300" dirty="0"/>
              <a:t>")</a:t>
            </a:r>
          </a:p>
          <a:p>
            <a:r>
              <a:rPr lang="en-US" sz="1300" dirty="0"/>
              <a:t>    </a:t>
            </a:r>
            <a:r>
              <a:rPr lang="en-US" sz="1300" dirty="0" err="1"/>
              <a:t>ssc</a:t>
            </a:r>
            <a:r>
              <a:rPr lang="en-US" sz="1300" dirty="0"/>
              <a:t> = </a:t>
            </a:r>
            <a:r>
              <a:rPr lang="en-US" sz="1300" dirty="0" err="1"/>
              <a:t>StreamingContext</a:t>
            </a:r>
            <a:r>
              <a:rPr lang="en-US" sz="1300" dirty="0"/>
              <a:t>(</a:t>
            </a:r>
            <a:r>
              <a:rPr lang="en-US" sz="1300" dirty="0" err="1"/>
              <a:t>sc</a:t>
            </a:r>
            <a:r>
              <a:rPr lang="en-US" sz="1300" dirty="0"/>
              <a:t>, 10) # 10(seconds) is batch interval which forms an RDD with the data received in that timeframe.</a:t>
            </a:r>
          </a:p>
          <a:p>
            <a:r>
              <a:rPr lang="en-US" sz="1300" dirty="0"/>
              <a:t>    </a:t>
            </a:r>
            <a:r>
              <a:rPr lang="en-US" sz="1300" dirty="0" err="1"/>
              <a:t>ssc.checkpoint</a:t>
            </a:r>
            <a:r>
              <a:rPr lang="en-US" sz="1300" dirty="0"/>
              <a:t>("file:///tmp/spark") #checkpointing used for fault tolerance  for streaming process.</a:t>
            </a:r>
          </a:p>
          <a:p>
            <a:r>
              <a:rPr lang="en-US" sz="1300" dirty="0"/>
              <a:t>    lines = </a:t>
            </a:r>
            <a:r>
              <a:rPr lang="en-US" sz="1300" dirty="0" err="1"/>
              <a:t>ssc.socketTextStream</a:t>
            </a:r>
            <a:r>
              <a:rPr lang="en-US" sz="1300" dirty="0"/>
              <a:t>(</a:t>
            </a:r>
            <a:r>
              <a:rPr lang="en-US" sz="1300" dirty="0" err="1"/>
              <a:t>sys.argv</a:t>
            </a:r>
            <a:r>
              <a:rPr lang="en-US" sz="1300" dirty="0"/>
              <a:t>[1], int(</a:t>
            </a:r>
            <a:r>
              <a:rPr lang="en-US" sz="1300" dirty="0" err="1"/>
              <a:t>sys.argv</a:t>
            </a:r>
            <a:r>
              <a:rPr lang="en-US" sz="1300" dirty="0"/>
              <a:t>[2])) # </a:t>
            </a:r>
            <a:r>
              <a:rPr lang="en-US" sz="1300" dirty="0" err="1"/>
              <a:t>socketTextStream</a:t>
            </a:r>
            <a:r>
              <a:rPr lang="en-US" sz="1300" dirty="0"/>
              <a:t> is used to listen data from a </a:t>
            </a:r>
            <a:r>
              <a:rPr lang="en-US" sz="1300" dirty="0" err="1"/>
              <a:t>soket</a:t>
            </a:r>
            <a:r>
              <a:rPr lang="en-US" sz="1300" dirty="0"/>
              <a:t> that is passed from command line, first is host and second is port, here </a:t>
            </a:r>
            <a:r>
              <a:rPr lang="en-US" sz="1300" b="1" dirty="0"/>
              <a:t>lines</a:t>
            </a:r>
            <a:r>
              <a:rPr lang="en-US" sz="1300" dirty="0"/>
              <a:t> is a stream where data will constantly change per batch interval.</a:t>
            </a:r>
          </a:p>
          <a:p>
            <a:r>
              <a:rPr lang="en-US" sz="1300" dirty="0"/>
              <a:t>    counts = </a:t>
            </a:r>
            <a:r>
              <a:rPr lang="en-US" sz="1300" dirty="0" err="1"/>
              <a:t>lines.flatMap</a:t>
            </a:r>
            <a:r>
              <a:rPr lang="en-US" sz="1300" dirty="0"/>
              <a:t>(lambda line: </a:t>
            </a:r>
            <a:r>
              <a:rPr lang="en-US" sz="1300" dirty="0" err="1"/>
              <a:t>line.split</a:t>
            </a:r>
            <a:r>
              <a:rPr lang="en-US" sz="1300" dirty="0"/>
              <a:t>(" "))\</a:t>
            </a:r>
          </a:p>
          <a:p>
            <a:r>
              <a:rPr lang="en-US" sz="1300" dirty="0"/>
              <a:t>                  .filter(lambda </a:t>
            </a:r>
            <a:r>
              <a:rPr lang="en-US" sz="1300" dirty="0" err="1"/>
              <a:t>word:"ERROR</a:t>
            </a:r>
            <a:r>
              <a:rPr lang="en-US" sz="1300" dirty="0"/>
              <a:t>" in word)\</a:t>
            </a:r>
          </a:p>
          <a:p>
            <a:r>
              <a:rPr lang="en-US" sz="1300" dirty="0"/>
              <a:t>                  .map(lambda word: (word, 1))\</a:t>
            </a:r>
          </a:p>
          <a:p>
            <a:r>
              <a:rPr lang="en-US" sz="1300" dirty="0"/>
              <a:t>                  .reduceByKey(lambda a, b: </a:t>
            </a:r>
            <a:r>
              <a:rPr lang="en-US" sz="1300" dirty="0" err="1"/>
              <a:t>a+b</a:t>
            </a:r>
            <a:r>
              <a:rPr lang="en-US" sz="1300" dirty="0"/>
              <a:t>)</a:t>
            </a:r>
          </a:p>
          <a:p>
            <a:r>
              <a:rPr lang="en-US" sz="1300" dirty="0"/>
              <a:t>    </a:t>
            </a:r>
            <a:r>
              <a:rPr lang="en-US" sz="1300" dirty="0" err="1"/>
              <a:t>counts.pprint</a:t>
            </a:r>
            <a:r>
              <a:rPr lang="en-US" sz="1300" dirty="0"/>
              <a:t>()</a:t>
            </a:r>
          </a:p>
          <a:p>
            <a:r>
              <a:rPr lang="en-US" sz="1300" dirty="0"/>
              <a:t>    </a:t>
            </a:r>
            <a:r>
              <a:rPr lang="en-US" sz="1300" dirty="0" err="1"/>
              <a:t>ssc.start</a:t>
            </a:r>
            <a:r>
              <a:rPr lang="en-US" sz="1300" dirty="0"/>
              <a:t>()</a:t>
            </a:r>
          </a:p>
          <a:p>
            <a:r>
              <a:rPr lang="en-US" sz="1300" dirty="0"/>
              <a:t>    </a:t>
            </a:r>
            <a:r>
              <a:rPr lang="en-US" sz="1300" dirty="0" err="1"/>
              <a:t>ssc.awaitTermination</a:t>
            </a:r>
            <a:r>
              <a:rPr lang="en-US" sz="1300" dirty="0"/>
              <a:t>()</a:t>
            </a:r>
          </a:p>
          <a:p>
            <a:r>
              <a:rPr lang="en-US" sz="1300" b="1" i="1" dirty="0"/>
              <a:t>Modify the log4j.properties file in spark’s conf directory to WARN.</a:t>
            </a:r>
          </a:p>
          <a:p>
            <a:r>
              <a:rPr lang="en-US" sz="1300" b="1" i="1" dirty="0"/>
              <a:t>In one terminal, </a:t>
            </a:r>
            <a:r>
              <a:rPr lang="en-US" sz="1300" b="1" i="1" dirty="0" err="1"/>
              <a:t>ncat</a:t>
            </a:r>
            <a:r>
              <a:rPr lang="en-US" sz="1300" b="1" i="1" dirty="0"/>
              <a:t> -l -p 7777</a:t>
            </a:r>
          </a:p>
          <a:p>
            <a:r>
              <a:rPr lang="en-US" sz="1300" b="1" i="1" dirty="0"/>
              <a:t>Another terminal, </a:t>
            </a:r>
          </a:p>
          <a:p>
            <a:pPr lvl="1"/>
            <a:r>
              <a:rPr lang="en-US" sz="1300" b="1" i="1" dirty="0"/>
              <a:t>spark-submit 'code/</a:t>
            </a:r>
            <a:r>
              <a:rPr lang="en-US" sz="1300" b="1" i="1" dirty="0" err="1"/>
              <a:t>sparkstreamcode</a:t>
            </a:r>
            <a:r>
              <a:rPr lang="en-US" sz="1300" b="1" i="1" dirty="0"/>
              <a:t>/spark1.py' localhost 7777</a:t>
            </a:r>
          </a:p>
          <a:p>
            <a:pPr lvl="1"/>
            <a:r>
              <a:rPr lang="en-US" sz="1300" b="1" i="1" dirty="0"/>
              <a:t>This is a stateless transformation which means this transformations or operations are formed on each individual RDDs in batch interval and maintains no memory of previously processed RDDs</a:t>
            </a:r>
            <a:endParaRPr lang="en-US" sz="1300" dirty="0"/>
          </a:p>
        </p:txBody>
      </p:sp>
    </p:spTree>
    <p:extLst>
      <p:ext uri="{BB962C8B-B14F-4D97-AF65-F5344CB8AC3E}">
        <p14:creationId xmlns:p14="http://schemas.microsoft.com/office/powerpoint/2010/main" val="35462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914400" y="2101222"/>
            <a:ext cx="1607556" cy="461665"/>
          </a:xfrm>
          <a:prstGeom prst="rect">
            <a:avLst/>
          </a:prstGeom>
        </p:spPr>
        <p:txBody>
          <a:bodyPr vert="horz" wrap="none" lIns="0" tIns="0" rIns="0" bIns="0" rtlCol="0">
            <a:spAutoFit/>
          </a:bodyPr>
          <a:lstStyle/>
          <a:p>
            <a:r>
              <a:rPr lang="en-IN" sz="3000" spc="6" dirty="0">
                <a:solidFill>
                  <a:srgbClr val="FFFFFF"/>
                </a:solidFill>
                <a:latin typeface="Arial"/>
                <a:cs typeface="Arial"/>
              </a:rPr>
              <a:t>Overview</a:t>
            </a:r>
            <a:endParaRPr lang="en-IN" sz="3000" dirty="0">
              <a:latin typeface="Arial"/>
              <a:cs typeface="Arial"/>
            </a:endParaRPr>
          </a:p>
        </p:txBody>
      </p:sp>
      <p:sp>
        <p:nvSpPr>
          <p:cNvPr id="6" name="TextBox 5">
            <a:extLst>
              <a:ext uri="{FF2B5EF4-FFF2-40B4-BE49-F238E27FC236}">
                <a16:creationId xmlns:a16="http://schemas.microsoft.com/office/drawing/2014/main" id="{27F8D5A6-F438-49DF-880A-2B75A27AB156}"/>
              </a:ext>
            </a:extLst>
          </p:cNvPr>
          <p:cNvSpPr txBox="1"/>
          <p:nvPr/>
        </p:nvSpPr>
        <p:spPr>
          <a:xfrm>
            <a:off x="3886200" y="457200"/>
            <a:ext cx="472440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Differentiate between stateful and stateless transformations  </a:t>
            </a:r>
          </a:p>
          <a:p>
            <a:pPr marL="457200" indent="-457200">
              <a:buFont typeface="Arial" panose="020B0604020202020204" pitchFamily="34" charset="0"/>
              <a:buChar char="•"/>
            </a:pPr>
            <a:r>
              <a:rPr lang="en-US" sz="2800" dirty="0"/>
              <a:t>Apply stateful transformations </a:t>
            </a:r>
          </a:p>
          <a:p>
            <a:pPr marL="914400" lvl="1" indent="-457200">
              <a:buFont typeface="Arial" panose="020B0604020202020204" pitchFamily="34" charset="0"/>
              <a:buChar char="•"/>
            </a:pPr>
            <a:r>
              <a:rPr lang="en-US" sz="2800" dirty="0"/>
              <a:t>across all entities in the stream</a:t>
            </a:r>
          </a:p>
          <a:p>
            <a:pPr marL="914400" lvl="1" indent="-457200">
              <a:buFont typeface="Arial" panose="020B0604020202020204" pitchFamily="34" charset="0"/>
              <a:buChar char="•"/>
            </a:pPr>
            <a:r>
              <a:rPr lang="en-US" sz="2800" dirty="0"/>
              <a:t>on a window of entities in a stream</a:t>
            </a:r>
          </a:p>
          <a:p>
            <a:pPr marL="457200" indent="-457200">
              <a:buFont typeface="Arial" panose="020B0604020202020204" pitchFamily="34" charset="0"/>
              <a:buChar char="•"/>
            </a:pPr>
            <a:r>
              <a:rPr lang="en-US" sz="2800" dirty="0"/>
              <a:t>Implement these transformations using Python</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70841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557463" y="377198"/>
            <a:ext cx="4118628" cy="461665"/>
          </a:xfrm>
          <a:prstGeom prst="rect">
            <a:avLst/>
          </a:prstGeom>
        </p:spPr>
        <p:txBody>
          <a:bodyPr vert="horz" wrap="none" lIns="0" tIns="0" rIns="0" bIns="0" rtlCol="0">
            <a:spAutoFit/>
          </a:bodyPr>
          <a:lstStyle/>
          <a:p>
            <a:r>
              <a:rPr sz="3000" spc="6" dirty="0">
                <a:solidFill>
                  <a:srgbClr val="404040"/>
                </a:solidFill>
                <a:latin typeface="Arial"/>
                <a:cs typeface="Arial"/>
              </a:rPr>
              <a:t>Stream Transformations</a:t>
            </a:r>
            <a:endParaRPr sz="3000">
              <a:latin typeface="Arial"/>
              <a:cs typeface="Arial"/>
            </a:endParaRPr>
          </a:p>
        </p:txBody>
      </p:sp>
      <p:pic>
        <p:nvPicPr>
          <p:cNvPr id="1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94" y="1695450"/>
            <a:ext cx="2593181" cy="2019300"/>
          </a:xfrm>
          <a:prstGeom prst="rect">
            <a:avLst/>
          </a:prstGeom>
        </p:spPr>
      </p:pic>
      <p:sp>
        <p:nvSpPr>
          <p:cNvPr id="4" name="text 1"/>
          <p:cNvSpPr txBox="1"/>
          <p:nvPr/>
        </p:nvSpPr>
        <p:spPr>
          <a:xfrm>
            <a:off x="2007401" y="4391025"/>
            <a:ext cx="1080937" cy="292388"/>
          </a:xfrm>
          <a:prstGeom prst="rect">
            <a:avLst/>
          </a:prstGeom>
        </p:spPr>
        <p:txBody>
          <a:bodyPr vert="horz" wrap="none" lIns="0" tIns="0" rIns="0" bIns="0" rtlCol="0">
            <a:spAutoFit/>
          </a:bodyPr>
          <a:lstStyle/>
          <a:p>
            <a:r>
              <a:rPr sz="1900" b="1" spc="6" dirty="0">
                <a:solidFill>
                  <a:srgbClr val="0A7E99"/>
                </a:solidFill>
                <a:latin typeface="Arial"/>
                <a:cs typeface="Arial"/>
              </a:rPr>
              <a:t>Stateless</a:t>
            </a:r>
            <a:endParaRPr sz="1900">
              <a:latin typeface="Arial"/>
              <a:cs typeface="Arial"/>
            </a:endParaRPr>
          </a:p>
        </p:txBody>
      </p:sp>
      <p:sp>
        <p:nvSpPr>
          <p:cNvPr id="5" name="text 1"/>
          <p:cNvSpPr txBox="1"/>
          <p:nvPr/>
        </p:nvSpPr>
        <p:spPr>
          <a:xfrm>
            <a:off x="1071565" y="4848226"/>
            <a:ext cx="2890791" cy="584775"/>
          </a:xfrm>
          <a:prstGeom prst="rect">
            <a:avLst/>
          </a:prstGeom>
        </p:spPr>
        <p:txBody>
          <a:bodyPr vert="horz" wrap="none" lIns="0" tIns="0" rIns="0" bIns="0" rtlCol="0">
            <a:spAutoFit/>
          </a:bodyPr>
          <a:lstStyle/>
          <a:p>
            <a:r>
              <a:rPr sz="1900" spc="6" dirty="0">
                <a:latin typeface="Arial"/>
                <a:cs typeface="Arial"/>
              </a:rPr>
              <a:t>Transformations which are</a:t>
            </a:r>
            <a:endParaRPr sz="1900">
              <a:latin typeface="Arial"/>
              <a:cs typeface="Arial"/>
            </a:endParaRPr>
          </a:p>
          <a:p>
            <a:pPr marL="144018"/>
            <a:r>
              <a:rPr sz="1900" spc="6" dirty="0">
                <a:latin typeface="Arial"/>
                <a:cs typeface="Arial"/>
              </a:rPr>
              <a:t>applied on a single RDD</a:t>
            </a:r>
            <a:endParaRPr sz="1900">
              <a:latin typeface="Arial"/>
              <a:cs typeface="Arial"/>
            </a:endParaRPr>
          </a:p>
        </p:txBody>
      </p:sp>
      <p:pic>
        <p:nvPicPr>
          <p:cNvPr id="1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081" y="1819275"/>
            <a:ext cx="2600325" cy="2019300"/>
          </a:xfrm>
          <a:prstGeom prst="rect">
            <a:avLst/>
          </a:prstGeom>
        </p:spPr>
      </p:pic>
      <p:sp>
        <p:nvSpPr>
          <p:cNvPr id="6" name="text 1"/>
          <p:cNvSpPr txBox="1"/>
          <p:nvPr/>
        </p:nvSpPr>
        <p:spPr>
          <a:xfrm>
            <a:off x="6100769" y="4391025"/>
            <a:ext cx="902235" cy="292388"/>
          </a:xfrm>
          <a:prstGeom prst="rect">
            <a:avLst/>
          </a:prstGeom>
        </p:spPr>
        <p:txBody>
          <a:bodyPr vert="horz" wrap="none" lIns="0" tIns="0" rIns="0" bIns="0" rtlCol="0">
            <a:spAutoFit/>
          </a:bodyPr>
          <a:lstStyle/>
          <a:p>
            <a:r>
              <a:rPr sz="1900" b="1" spc="6" dirty="0">
                <a:solidFill>
                  <a:srgbClr val="0A7E99"/>
                </a:solidFill>
                <a:latin typeface="Arial"/>
                <a:cs typeface="Arial"/>
              </a:rPr>
              <a:t>Stateful</a:t>
            </a:r>
            <a:endParaRPr sz="1900">
              <a:latin typeface="Arial"/>
              <a:cs typeface="Arial"/>
            </a:endParaRPr>
          </a:p>
        </p:txBody>
      </p:sp>
      <p:sp>
        <p:nvSpPr>
          <p:cNvPr id="7" name="text 1"/>
          <p:cNvSpPr txBox="1"/>
          <p:nvPr/>
        </p:nvSpPr>
        <p:spPr>
          <a:xfrm>
            <a:off x="4729168" y="4848226"/>
            <a:ext cx="3689921" cy="584775"/>
          </a:xfrm>
          <a:prstGeom prst="rect">
            <a:avLst/>
          </a:prstGeom>
        </p:spPr>
        <p:txBody>
          <a:bodyPr vert="horz" wrap="none" lIns="0" tIns="0" rIns="0" bIns="0" rtlCol="0">
            <a:spAutoFit/>
          </a:bodyPr>
          <a:lstStyle/>
          <a:p>
            <a:pPr marL="648077"/>
            <a:r>
              <a:rPr sz="1900" spc="6" dirty="0">
                <a:latin typeface="Arial"/>
                <a:cs typeface="Arial"/>
              </a:rPr>
              <a:t>Transformations which</a:t>
            </a:r>
            <a:endParaRPr sz="1900">
              <a:latin typeface="Arial"/>
              <a:cs typeface="Arial"/>
            </a:endParaRPr>
          </a:p>
          <a:p>
            <a:r>
              <a:rPr sz="1900" spc="6" dirty="0">
                <a:latin typeface="Arial"/>
                <a:cs typeface="Arial"/>
              </a:rPr>
              <a:t>accumulate across multiple RDDs</a:t>
            </a:r>
            <a:endParaRPr sz="1900">
              <a:latin typeface="Arial"/>
              <a:cs typeface="Arial"/>
            </a:endParaRPr>
          </a:p>
        </p:txBody>
      </p:sp>
    </p:spTree>
    <p:extLst>
      <p:ext uri="{BB962C8B-B14F-4D97-AF65-F5344CB8AC3E}">
        <p14:creationId xmlns:p14="http://schemas.microsoft.com/office/powerpoint/2010/main" val="304907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3879063" y="2230762"/>
            <a:ext cx="3653949" cy="353943"/>
          </a:xfrm>
          <a:prstGeom prst="rect">
            <a:avLst/>
          </a:prstGeom>
        </p:spPr>
        <p:txBody>
          <a:bodyPr vert="horz" wrap="none" lIns="0" tIns="0" rIns="0" bIns="0" rtlCol="0">
            <a:spAutoFit/>
          </a:bodyPr>
          <a:lstStyle/>
          <a:p>
            <a:r>
              <a:rPr sz="2300" spc="6" dirty="0">
                <a:latin typeface="Arial"/>
                <a:cs typeface="Arial"/>
              </a:rPr>
              <a:t>Batch processing from a file</a:t>
            </a:r>
            <a:endParaRPr sz="2300">
              <a:latin typeface="Arial"/>
              <a:cs typeface="Arial"/>
            </a:endParaRPr>
          </a:p>
        </p:txBody>
      </p:sp>
      <p:sp>
        <p:nvSpPr>
          <p:cNvPr id="3" name="text 1"/>
          <p:cNvSpPr txBox="1"/>
          <p:nvPr/>
        </p:nvSpPr>
        <p:spPr>
          <a:xfrm>
            <a:off x="3879057" y="2868937"/>
            <a:ext cx="4381520" cy="353943"/>
          </a:xfrm>
          <a:prstGeom prst="rect">
            <a:avLst/>
          </a:prstGeom>
        </p:spPr>
        <p:txBody>
          <a:bodyPr vert="horz" wrap="none" lIns="0" tIns="0" rIns="0" bIns="0" rtlCol="0">
            <a:spAutoFit/>
          </a:bodyPr>
          <a:lstStyle/>
          <a:p>
            <a:r>
              <a:rPr sz="2300" spc="6" dirty="0">
                <a:latin typeface="Arial"/>
                <a:cs typeface="Arial"/>
              </a:rPr>
              <a:t>All data available in a single RDD</a:t>
            </a:r>
            <a:endParaRPr sz="2300">
              <a:latin typeface="Arial"/>
              <a:cs typeface="Arial"/>
            </a:endParaRPr>
          </a:p>
        </p:txBody>
      </p:sp>
      <p:sp>
        <p:nvSpPr>
          <p:cNvPr id="5" name="text 1"/>
          <p:cNvSpPr txBox="1"/>
          <p:nvPr/>
        </p:nvSpPr>
        <p:spPr>
          <a:xfrm>
            <a:off x="3879056" y="3507112"/>
            <a:ext cx="3817392" cy="353943"/>
          </a:xfrm>
          <a:prstGeom prst="rect">
            <a:avLst/>
          </a:prstGeom>
        </p:spPr>
        <p:txBody>
          <a:bodyPr vert="horz" wrap="none" lIns="0" tIns="0" rIns="0" bIns="0" rtlCol="0">
            <a:spAutoFit/>
          </a:bodyPr>
          <a:lstStyle/>
          <a:p>
            <a:r>
              <a:rPr sz="2300" spc="6" dirty="0">
                <a:latin typeface="Arial"/>
                <a:cs typeface="Arial"/>
              </a:rPr>
              <a:t>map(), reduceByKey(), filter()</a:t>
            </a:r>
            <a:endParaRPr sz="2300">
              <a:latin typeface="Arial"/>
              <a:cs typeface="Arial"/>
            </a:endParaRPr>
          </a:p>
        </p:txBody>
      </p:sp>
      <p:sp>
        <p:nvSpPr>
          <p:cNvPr id="6" name="text 1"/>
          <p:cNvSpPr txBox="1"/>
          <p:nvPr/>
        </p:nvSpPr>
        <p:spPr>
          <a:xfrm>
            <a:off x="3879056" y="4145280"/>
            <a:ext cx="4722896" cy="707886"/>
          </a:xfrm>
          <a:prstGeom prst="rect">
            <a:avLst/>
          </a:prstGeom>
        </p:spPr>
        <p:txBody>
          <a:bodyPr vert="horz" wrap="none" lIns="0" tIns="0" rIns="0" bIns="0" rtlCol="0">
            <a:spAutoFit/>
          </a:bodyPr>
          <a:lstStyle/>
          <a:p>
            <a:r>
              <a:rPr sz="2300" spc="6" dirty="0">
                <a:latin typeface="Arial"/>
                <a:cs typeface="Arial"/>
              </a:rPr>
              <a:t>All transformations used so far have</a:t>
            </a:r>
            <a:endParaRPr sz="2300">
              <a:latin typeface="Arial"/>
              <a:cs typeface="Arial"/>
            </a:endParaRPr>
          </a:p>
          <a:p>
            <a:r>
              <a:rPr sz="2300" spc="6" dirty="0">
                <a:latin typeface="Arial"/>
                <a:cs typeface="Arial"/>
              </a:rPr>
              <a:t>been stateless</a:t>
            </a:r>
            <a:endParaRPr sz="2300">
              <a:latin typeface="Arial"/>
              <a:cs typeface="Arial"/>
            </a:endParaRPr>
          </a:p>
        </p:txBody>
      </p:sp>
      <p:pic>
        <p:nvPicPr>
          <p:cNvPr id="1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769" y="2419350"/>
            <a:ext cx="2593181" cy="2019300"/>
          </a:xfrm>
          <a:prstGeom prst="rect">
            <a:avLst/>
          </a:prstGeom>
        </p:spPr>
      </p:pic>
      <p:sp>
        <p:nvSpPr>
          <p:cNvPr id="7" name="text 1"/>
          <p:cNvSpPr txBox="1"/>
          <p:nvPr/>
        </p:nvSpPr>
        <p:spPr>
          <a:xfrm>
            <a:off x="3886203" y="805820"/>
            <a:ext cx="4462375" cy="461665"/>
          </a:xfrm>
          <a:prstGeom prst="rect">
            <a:avLst/>
          </a:prstGeom>
        </p:spPr>
        <p:txBody>
          <a:bodyPr vert="horz" wrap="none" lIns="0" tIns="0" rIns="0" bIns="0" rtlCol="0">
            <a:spAutoFit/>
          </a:bodyPr>
          <a:lstStyle/>
          <a:p>
            <a:r>
              <a:rPr sz="3000" spc="6" dirty="0">
                <a:solidFill>
                  <a:srgbClr val="404040"/>
                </a:solidFill>
                <a:latin typeface="Arial"/>
                <a:cs typeface="Arial"/>
              </a:rPr>
              <a:t>Stateless Transformations</a:t>
            </a:r>
            <a:endParaRPr sz="3000" dirty="0">
              <a:latin typeface="Arial"/>
              <a:cs typeface="Arial"/>
            </a:endParaRPr>
          </a:p>
        </p:txBody>
      </p:sp>
    </p:spTree>
    <p:extLst>
      <p:ext uri="{BB962C8B-B14F-4D97-AF65-F5344CB8AC3E}">
        <p14:creationId xmlns:p14="http://schemas.microsoft.com/office/powerpoint/2010/main" val="148196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3750469" y="1773562"/>
            <a:ext cx="3109890" cy="353943"/>
          </a:xfrm>
          <a:prstGeom prst="rect">
            <a:avLst/>
          </a:prstGeom>
        </p:spPr>
        <p:txBody>
          <a:bodyPr vert="horz" wrap="none" lIns="0" tIns="0" rIns="0" bIns="0" rtlCol="0">
            <a:spAutoFit/>
          </a:bodyPr>
          <a:lstStyle/>
          <a:p>
            <a:r>
              <a:rPr sz="2300" spc="6" dirty="0">
                <a:latin typeface="Arial"/>
                <a:cs typeface="Arial"/>
              </a:rPr>
              <a:t>Apply to streaming data</a:t>
            </a:r>
            <a:endParaRPr sz="2300">
              <a:latin typeface="Arial"/>
              <a:cs typeface="Arial"/>
            </a:endParaRPr>
          </a:p>
        </p:txBody>
      </p:sp>
      <p:sp>
        <p:nvSpPr>
          <p:cNvPr id="3" name="text 1"/>
          <p:cNvSpPr txBox="1"/>
          <p:nvPr/>
        </p:nvSpPr>
        <p:spPr>
          <a:xfrm>
            <a:off x="3750469" y="2411737"/>
            <a:ext cx="4999446" cy="353943"/>
          </a:xfrm>
          <a:prstGeom prst="rect">
            <a:avLst/>
          </a:prstGeom>
        </p:spPr>
        <p:txBody>
          <a:bodyPr vert="horz" wrap="none" lIns="0" tIns="0" rIns="0" bIns="0" rtlCol="0">
            <a:spAutoFit/>
          </a:bodyPr>
          <a:lstStyle/>
          <a:p>
            <a:r>
              <a:rPr sz="2300" spc="6" dirty="0">
                <a:latin typeface="Arial"/>
                <a:cs typeface="Arial"/>
              </a:rPr>
              <a:t>Include data from more than one RDD</a:t>
            </a:r>
            <a:endParaRPr sz="2300">
              <a:latin typeface="Arial"/>
              <a:cs typeface="Arial"/>
            </a:endParaRPr>
          </a:p>
        </p:txBody>
      </p:sp>
      <p:sp>
        <p:nvSpPr>
          <p:cNvPr id="4" name="text 1"/>
          <p:cNvSpPr txBox="1"/>
          <p:nvPr/>
        </p:nvSpPr>
        <p:spPr>
          <a:xfrm>
            <a:off x="3750476" y="3049905"/>
            <a:ext cx="4952125" cy="707886"/>
          </a:xfrm>
          <a:prstGeom prst="rect">
            <a:avLst/>
          </a:prstGeom>
        </p:spPr>
        <p:txBody>
          <a:bodyPr vert="horz" wrap="none" lIns="0" tIns="0" rIns="0" bIns="0" rtlCol="0">
            <a:spAutoFit/>
          </a:bodyPr>
          <a:lstStyle/>
          <a:p>
            <a:r>
              <a:rPr sz="2300" spc="6" dirty="0">
                <a:latin typeface="Arial"/>
                <a:cs typeface="Arial"/>
              </a:rPr>
              <a:t>Accumulate data across a longer time</a:t>
            </a:r>
            <a:endParaRPr sz="2300">
              <a:latin typeface="Arial"/>
              <a:cs typeface="Arial"/>
            </a:endParaRPr>
          </a:p>
          <a:p>
            <a:r>
              <a:rPr sz="2300" spc="6" dirty="0">
                <a:latin typeface="Arial"/>
                <a:cs typeface="Arial"/>
              </a:rPr>
              <a:t>interval</a:t>
            </a:r>
            <a:endParaRPr sz="2300">
              <a:latin typeface="Arial"/>
              <a:cs typeface="Arial"/>
            </a:endParaRPr>
          </a:p>
        </p:txBody>
      </p:sp>
      <p:sp>
        <p:nvSpPr>
          <p:cNvPr id="6" name="text 1"/>
          <p:cNvSpPr txBox="1"/>
          <p:nvPr/>
        </p:nvSpPr>
        <p:spPr>
          <a:xfrm>
            <a:off x="3751537" y="4097662"/>
            <a:ext cx="1861407" cy="353943"/>
          </a:xfrm>
          <a:prstGeom prst="rect">
            <a:avLst/>
          </a:prstGeom>
        </p:spPr>
        <p:txBody>
          <a:bodyPr vert="horz" wrap="none" lIns="0" tIns="0" rIns="0" bIns="0" rtlCol="0">
            <a:spAutoFit/>
          </a:bodyPr>
          <a:lstStyle/>
          <a:p>
            <a:r>
              <a:rPr sz="1700" spc="6" dirty="0">
                <a:solidFill>
                  <a:srgbClr val="0A7E99"/>
                </a:solidFill>
                <a:latin typeface="Arial"/>
                <a:cs typeface="Arial"/>
              </a:rPr>
              <a:t>- </a:t>
            </a:r>
            <a:r>
              <a:rPr sz="2300" spc="6" dirty="0">
                <a:solidFill>
                  <a:srgbClr val="0A7E99"/>
                </a:solidFill>
                <a:latin typeface="Arial"/>
                <a:cs typeface="Arial"/>
              </a:rPr>
              <a:t>entire stream</a:t>
            </a:r>
            <a:endParaRPr sz="2300">
              <a:latin typeface="Arial"/>
              <a:cs typeface="Arial"/>
            </a:endParaRPr>
          </a:p>
        </p:txBody>
      </p:sp>
      <p:sp>
        <p:nvSpPr>
          <p:cNvPr id="7" name="text 1"/>
          <p:cNvSpPr txBox="1"/>
          <p:nvPr/>
        </p:nvSpPr>
        <p:spPr>
          <a:xfrm>
            <a:off x="3751530" y="4735837"/>
            <a:ext cx="1121846" cy="353943"/>
          </a:xfrm>
          <a:prstGeom prst="rect">
            <a:avLst/>
          </a:prstGeom>
        </p:spPr>
        <p:txBody>
          <a:bodyPr vert="horz" wrap="none" lIns="0" tIns="0" rIns="0" bIns="0" rtlCol="0">
            <a:spAutoFit/>
          </a:bodyPr>
          <a:lstStyle/>
          <a:p>
            <a:r>
              <a:rPr sz="1700" spc="6" dirty="0">
                <a:solidFill>
                  <a:srgbClr val="0A7E99"/>
                </a:solidFill>
                <a:latin typeface="Arial"/>
                <a:cs typeface="Arial"/>
              </a:rPr>
              <a:t>- </a:t>
            </a:r>
            <a:r>
              <a:rPr sz="2300" spc="6" dirty="0">
                <a:solidFill>
                  <a:srgbClr val="0A7E99"/>
                </a:solidFill>
                <a:latin typeface="Arial"/>
                <a:cs typeface="Arial"/>
              </a:rPr>
              <a:t>window</a:t>
            </a:r>
            <a:endParaRPr sz="2300">
              <a:latin typeface="Arial"/>
              <a:cs typeface="Arial"/>
            </a:endParaRPr>
          </a:p>
        </p:txBody>
      </p:sp>
      <p:pic>
        <p:nvPicPr>
          <p:cNvPr id="1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27" y="2314575"/>
            <a:ext cx="2600325" cy="2019300"/>
          </a:xfrm>
          <a:prstGeom prst="rect">
            <a:avLst/>
          </a:prstGeom>
        </p:spPr>
      </p:pic>
      <p:sp>
        <p:nvSpPr>
          <p:cNvPr id="8" name="text 1"/>
          <p:cNvSpPr txBox="1"/>
          <p:nvPr/>
        </p:nvSpPr>
        <p:spPr>
          <a:xfrm>
            <a:off x="3986220" y="805820"/>
            <a:ext cx="4184287" cy="461665"/>
          </a:xfrm>
          <a:prstGeom prst="rect">
            <a:avLst/>
          </a:prstGeom>
        </p:spPr>
        <p:txBody>
          <a:bodyPr vert="horz" wrap="none" lIns="0" tIns="0" rIns="0" bIns="0" rtlCol="0">
            <a:spAutoFit/>
          </a:bodyPr>
          <a:lstStyle/>
          <a:p>
            <a:r>
              <a:rPr sz="3000" spc="6" dirty="0">
                <a:solidFill>
                  <a:srgbClr val="404040"/>
                </a:solidFill>
                <a:latin typeface="Arial"/>
                <a:cs typeface="Arial"/>
              </a:rPr>
              <a:t>Stateful Transformations</a:t>
            </a:r>
            <a:endParaRPr sz="3000" dirty="0">
              <a:latin typeface="Arial"/>
              <a:cs typeface="Arial"/>
            </a:endParaRPr>
          </a:p>
        </p:txBody>
      </p:sp>
    </p:spTree>
    <p:extLst>
      <p:ext uri="{BB962C8B-B14F-4D97-AF65-F5344CB8AC3E}">
        <p14:creationId xmlns:p14="http://schemas.microsoft.com/office/powerpoint/2010/main" val="352945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3444051" y="2852426"/>
            <a:ext cx="5253746" cy="461665"/>
          </a:xfrm>
          <a:prstGeom prst="rect">
            <a:avLst/>
          </a:prstGeom>
        </p:spPr>
        <p:txBody>
          <a:bodyPr vert="horz" wrap="none" lIns="0" tIns="0" rIns="0" bIns="0" rtlCol="0">
            <a:spAutoFit/>
          </a:bodyPr>
          <a:lstStyle/>
          <a:p>
            <a:r>
              <a:rPr sz="3000" spc="6" dirty="0">
                <a:solidFill>
                  <a:srgbClr val="202020"/>
                </a:solidFill>
                <a:latin typeface="Arial"/>
                <a:cs typeface="Arial"/>
              </a:rPr>
              <a:t>Summarizing Data in a Stream</a:t>
            </a:r>
            <a:endParaRPr sz="3000">
              <a:latin typeface="Arial"/>
              <a:cs typeface="Arial"/>
            </a:endParaRPr>
          </a:p>
        </p:txBody>
      </p:sp>
    </p:spTree>
    <p:extLst>
      <p:ext uri="{BB962C8B-B14F-4D97-AF65-F5344CB8AC3E}">
        <p14:creationId xmlns:p14="http://schemas.microsoft.com/office/powerpoint/2010/main" val="286662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pic>
        <p:nvPicPr>
          <p:cNvPr id="2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041" y="1429878"/>
            <a:ext cx="826982" cy="1102643"/>
          </a:xfrm>
          <a:prstGeom prst="rect">
            <a:avLst/>
          </a:prstGeom>
        </p:spPr>
      </p:pic>
      <p:sp>
        <p:nvSpPr>
          <p:cNvPr id="3" name="text 1"/>
          <p:cNvSpPr txBox="1"/>
          <p:nvPr/>
        </p:nvSpPr>
        <p:spPr>
          <a:xfrm>
            <a:off x="7558094"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2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436" y="1429878"/>
            <a:ext cx="826983" cy="1102643"/>
          </a:xfrm>
          <a:prstGeom prst="rect">
            <a:avLst/>
          </a:prstGeom>
        </p:spPr>
      </p:pic>
      <p:sp>
        <p:nvSpPr>
          <p:cNvPr id="4" name="text 1"/>
          <p:cNvSpPr txBox="1"/>
          <p:nvPr/>
        </p:nvSpPr>
        <p:spPr>
          <a:xfrm>
            <a:off x="8422489"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pic>
        <p:nvPicPr>
          <p:cNvPr id="2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53" y="1429878"/>
            <a:ext cx="826982" cy="1102643"/>
          </a:xfrm>
          <a:prstGeom prst="rect">
            <a:avLst/>
          </a:prstGeom>
        </p:spPr>
      </p:pic>
      <p:sp>
        <p:nvSpPr>
          <p:cNvPr id="5" name="text 1"/>
          <p:cNvSpPr txBox="1"/>
          <p:nvPr/>
        </p:nvSpPr>
        <p:spPr>
          <a:xfrm>
            <a:off x="5865026"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pic>
        <p:nvPicPr>
          <p:cNvPr id="2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1647" y="1429878"/>
            <a:ext cx="826982" cy="1102643"/>
          </a:xfrm>
          <a:prstGeom prst="rect">
            <a:avLst/>
          </a:prstGeom>
        </p:spPr>
      </p:pic>
      <p:sp>
        <p:nvSpPr>
          <p:cNvPr id="6" name="text 1"/>
          <p:cNvSpPr txBox="1"/>
          <p:nvPr/>
        </p:nvSpPr>
        <p:spPr>
          <a:xfrm>
            <a:off x="6693701"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pic>
        <p:nvPicPr>
          <p:cNvPr id="2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465" y="1429878"/>
            <a:ext cx="826982" cy="1102643"/>
          </a:xfrm>
          <a:prstGeom prst="rect">
            <a:avLst/>
          </a:prstGeom>
        </p:spPr>
      </p:pic>
      <p:sp>
        <p:nvSpPr>
          <p:cNvPr id="7" name="text 1"/>
          <p:cNvSpPr txBox="1"/>
          <p:nvPr/>
        </p:nvSpPr>
        <p:spPr>
          <a:xfrm>
            <a:off x="4100519"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859" y="1429878"/>
            <a:ext cx="826982" cy="1102643"/>
          </a:xfrm>
          <a:prstGeom prst="rect">
            <a:avLst/>
          </a:prstGeom>
        </p:spPr>
      </p:pic>
      <p:sp>
        <p:nvSpPr>
          <p:cNvPr id="9" name="text 1"/>
          <p:cNvSpPr txBox="1"/>
          <p:nvPr/>
        </p:nvSpPr>
        <p:spPr>
          <a:xfrm>
            <a:off x="4964914"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pic>
        <p:nvPicPr>
          <p:cNvPr id="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073" y="1429878"/>
            <a:ext cx="826983" cy="1102643"/>
          </a:xfrm>
          <a:prstGeom prst="rect">
            <a:avLst/>
          </a:prstGeom>
        </p:spPr>
      </p:pic>
      <p:sp>
        <p:nvSpPr>
          <p:cNvPr id="10" name="text 1"/>
          <p:cNvSpPr txBox="1"/>
          <p:nvPr/>
        </p:nvSpPr>
        <p:spPr>
          <a:xfrm>
            <a:off x="3236126"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pic>
        <p:nvPicPr>
          <p:cNvPr id="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5286" y="1429878"/>
            <a:ext cx="826983" cy="1102643"/>
          </a:xfrm>
          <a:prstGeom prst="rect">
            <a:avLst/>
          </a:prstGeom>
        </p:spPr>
      </p:pic>
      <p:sp>
        <p:nvSpPr>
          <p:cNvPr id="11" name="text 1"/>
          <p:cNvSpPr txBox="1"/>
          <p:nvPr/>
        </p:nvSpPr>
        <p:spPr>
          <a:xfrm>
            <a:off x="1507339"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3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678" y="1429878"/>
            <a:ext cx="826982" cy="1102643"/>
          </a:xfrm>
          <a:prstGeom prst="rect">
            <a:avLst/>
          </a:prstGeom>
        </p:spPr>
      </p:pic>
      <p:sp>
        <p:nvSpPr>
          <p:cNvPr id="12" name="text 1"/>
          <p:cNvSpPr txBox="1"/>
          <p:nvPr/>
        </p:nvSpPr>
        <p:spPr>
          <a:xfrm>
            <a:off x="2371732"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3" name="text 1"/>
          <p:cNvSpPr txBox="1"/>
          <p:nvPr/>
        </p:nvSpPr>
        <p:spPr>
          <a:xfrm>
            <a:off x="714382" y="4426849"/>
            <a:ext cx="7549311" cy="1015663"/>
          </a:xfrm>
          <a:prstGeom prst="rect">
            <a:avLst/>
          </a:prstGeom>
        </p:spPr>
        <p:txBody>
          <a:bodyPr vert="horz" wrap="none" lIns="0" tIns="0" rIns="0" bIns="0" rtlCol="0">
            <a:spAutoFit/>
          </a:bodyPr>
          <a:lstStyle/>
          <a:p>
            <a:r>
              <a:rPr sz="6600" spc="6" dirty="0">
                <a:solidFill>
                  <a:srgbClr val="4D4D4D"/>
                </a:solidFill>
                <a:latin typeface="Arial"/>
                <a:cs typeface="Arial"/>
              </a:rPr>
              <a:t>A stream of integers</a:t>
            </a:r>
            <a:endParaRPr sz="6600">
              <a:latin typeface="Arial"/>
              <a:cs typeface="Arial"/>
            </a:endParaRPr>
          </a:p>
        </p:txBody>
      </p:sp>
      <p:pic>
        <p:nvPicPr>
          <p:cNvPr id="3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90" y="1429878"/>
            <a:ext cx="826983" cy="1102643"/>
          </a:xfrm>
          <a:prstGeom prst="rect">
            <a:avLst/>
          </a:prstGeom>
        </p:spPr>
      </p:pic>
      <p:sp>
        <p:nvSpPr>
          <p:cNvPr id="14" name="text 1"/>
          <p:cNvSpPr txBox="1"/>
          <p:nvPr/>
        </p:nvSpPr>
        <p:spPr>
          <a:xfrm>
            <a:off x="642944"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Tree>
    <p:extLst>
      <p:ext uri="{BB962C8B-B14F-4D97-AF65-F5344CB8AC3E}">
        <p14:creationId xmlns:p14="http://schemas.microsoft.com/office/powerpoint/2010/main" val="342593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915" y="1429878"/>
            <a:ext cx="826983" cy="1102643"/>
          </a:xfrm>
          <a:prstGeom prst="rect">
            <a:avLst/>
          </a:prstGeom>
        </p:spPr>
      </p:pic>
      <p:sp>
        <p:nvSpPr>
          <p:cNvPr id="2"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3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440" y="1429878"/>
            <a:ext cx="826983" cy="1102643"/>
          </a:xfrm>
          <a:prstGeom prst="rect">
            <a:avLst/>
          </a:prstGeom>
        </p:spPr>
      </p:pic>
      <p:sp>
        <p:nvSpPr>
          <p:cNvPr id="3"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pic>
        <p:nvPicPr>
          <p:cNvPr id="3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391" y="1429878"/>
            <a:ext cx="826982" cy="1102643"/>
          </a:xfrm>
          <a:prstGeom prst="rect">
            <a:avLst/>
          </a:prstGeom>
        </p:spPr>
      </p:pic>
      <p:sp>
        <p:nvSpPr>
          <p:cNvPr id="4"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pic>
        <p:nvPicPr>
          <p:cNvPr id="3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8497" y="1429878"/>
            <a:ext cx="826982" cy="1102643"/>
          </a:xfrm>
          <a:prstGeom prst="rect">
            <a:avLst/>
          </a:prstGeom>
        </p:spPr>
      </p:pic>
      <p:sp>
        <p:nvSpPr>
          <p:cNvPr id="5"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3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022" y="1429878"/>
            <a:ext cx="826982" cy="1102643"/>
          </a:xfrm>
          <a:prstGeom prst="rect">
            <a:avLst/>
          </a:prstGeom>
        </p:spPr>
      </p:pic>
      <p:sp>
        <p:nvSpPr>
          <p:cNvPr id="6"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pic>
        <p:nvPicPr>
          <p:cNvPr id="3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40" y="1429878"/>
            <a:ext cx="826983" cy="1102643"/>
          </a:xfrm>
          <a:prstGeom prst="rect">
            <a:avLst/>
          </a:prstGeom>
        </p:spPr>
      </p:pic>
      <p:sp>
        <p:nvSpPr>
          <p:cNvPr id="7"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pic>
        <p:nvPicPr>
          <p:cNvPr id="4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8152" y="1429878"/>
            <a:ext cx="826983" cy="1102643"/>
          </a:xfrm>
          <a:prstGeom prst="rect">
            <a:avLst/>
          </a:prstGeom>
        </p:spPr>
      </p:pic>
      <p:sp>
        <p:nvSpPr>
          <p:cNvPr id="8"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4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390" y="1429878"/>
            <a:ext cx="826982" cy="1102643"/>
          </a:xfrm>
          <a:prstGeom prst="rect">
            <a:avLst/>
          </a:prstGeom>
        </p:spPr>
      </p:pic>
      <p:sp>
        <p:nvSpPr>
          <p:cNvPr id="10"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1" name="text 1"/>
          <p:cNvSpPr txBox="1"/>
          <p:nvPr/>
        </p:nvSpPr>
        <p:spPr>
          <a:xfrm>
            <a:off x="700087" y="4461899"/>
            <a:ext cx="7735451" cy="969496"/>
          </a:xfrm>
          <a:prstGeom prst="rect">
            <a:avLst/>
          </a:prstGeom>
        </p:spPr>
        <p:txBody>
          <a:bodyPr vert="horz" wrap="none" lIns="0" tIns="0" rIns="0" bIns="0" rtlCol="0">
            <a:spAutoFit/>
          </a:bodyPr>
          <a:lstStyle/>
          <a:p>
            <a:r>
              <a:rPr sz="6300" spc="6" dirty="0">
                <a:solidFill>
                  <a:srgbClr val="4D4D4D"/>
                </a:solidFill>
                <a:latin typeface="Arial"/>
                <a:cs typeface="Arial"/>
              </a:rPr>
              <a:t>Grouped into batches</a:t>
            </a:r>
            <a:endParaRPr sz="6200">
              <a:latin typeface="Arial"/>
              <a:cs typeface="Arial"/>
            </a:endParaRPr>
          </a:p>
        </p:txBody>
      </p:sp>
      <p:pic>
        <p:nvPicPr>
          <p:cNvPr id="4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452" y="1429878"/>
            <a:ext cx="826983" cy="1102643"/>
          </a:xfrm>
          <a:prstGeom prst="rect">
            <a:avLst/>
          </a:prstGeom>
        </p:spPr>
      </p:pic>
      <p:sp>
        <p:nvSpPr>
          <p:cNvPr id="12"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4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691" y="1429878"/>
            <a:ext cx="826982" cy="1102643"/>
          </a:xfrm>
          <a:prstGeom prst="rect">
            <a:avLst/>
          </a:prstGeom>
        </p:spPr>
      </p:pic>
      <p:sp>
        <p:nvSpPr>
          <p:cNvPr id="13"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4"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pic>
        <p:nvPicPr>
          <p:cNvPr id="4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952" y="1392730"/>
            <a:ext cx="1007984" cy="1176939"/>
          </a:xfrm>
          <a:prstGeom prst="rect">
            <a:avLst/>
          </a:prstGeom>
        </p:spPr>
      </p:pic>
      <p:pic>
        <p:nvPicPr>
          <p:cNvPr id="4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2235" y="1392730"/>
            <a:ext cx="2439077" cy="1176939"/>
          </a:xfrm>
          <a:prstGeom prst="rect">
            <a:avLst/>
          </a:prstGeom>
        </p:spPr>
      </p:pic>
      <p:pic>
        <p:nvPicPr>
          <p:cNvPr id="4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8496" y="1392730"/>
            <a:ext cx="2490037" cy="1176939"/>
          </a:xfrm>
          <a:prstGeom prst="rect">
            <a:avLst/>
          </a:prstGeom>
        </p:spPr>
      </p:pic>
      <p:pic>
        <p:nvPicPr>
          <p:cNvPr id="4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0623" y="1392730"/>
            <a:ext cx="2490038" cy="1176939"/>
          </a:xfrm>
          <a:prstGeom prst="rect">
            <a:avLst/>
          </a:prstGeom>
        </p:spPr>
      </p:pic>
    </p:spTree>
    <p:extLst>
      <p:ext uri="{BB962C8B-B14F-4D97-AF65-F5344CB8AC3E}">
        <p14:creationId xmlns:p14="http://schemas.microsoft.com/office/powerpoint/2010/main" val="267308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Spark Streaming</a:t>
            </a:r>
          </a:p>
        </p:txBody>
      </p:sp>
      <p:sp>
        <p:nvSpPr>
          <p:cNvPr id="3" name="Content Placeholder 2"/>
          <p:cNvSpPr>
            <a:spLocks noGrp="1"/>
          </p:cNvSpPr>
          <p:nvPr>
            <p:ph idx="1"/>
          </p:nvPr>
        </p:nvSpPr>
        <p:spPr>
          <a:xfrm>
            <a:off x="457200" y="990600"/>
            <a:ext cx="8229600" cy="5638800"/>
          </a:xfrm>
        </p:spPr>
        <p:txBody>
          <a:bodyPr>
            <a:noAutofit/>
          </a:bodyPr>
          <a:lstStyle/>
          <a:p>
            <a:r>
              <a:rPr lang="en-US" sz="2000" dirty="0"/>
              <a:t>Data is received as a stream</a:t>
            </a:r>
          </a:p>
          <a:p>
            <a:r>
              <a:rPr lang="en-US" sz="2000" dirty="0"/>
              <a:t>RDD is  collection of entities – rows, records</a:t>
            </a:r>
          </a:p>
          <a:p>
            <a:r>
              <a:rPr lang="en-US" sz="2000" dirty="0"/>
              <a:t>An RDD is similar to a collection object in java which can be assigned to a variable and different methods can be used to return a value or another RDD.</a:t>
            </a:r>
          </a:p>
          <a:p>
            <a:r>
              <a:rPr lang="en-US" sz="2000" dirty="0"/>
              <a:t>Spark streaming works on Discretized Streams(DStream)</a:t>
            </a:r>
          </a:p>
          <a:p>
            <a:r>
              <a:rPr lang="en-US" sz="2000" dirty="0"/>
              <a:t>DStream is nothing but sequence or groups of RDDs</a:t>
            </a:r>
          </a:p>
          <a:p>
            <a:r>
              <a:rPr lang="en-US" sz="2000" dirty="0"/>
              <a:t>Every stream is formed based on an interval called as batch interval, All data received within the batch interval makes an RDD.</a:t>
            </a:r>
          </a:p>
          <a:p>
            <a:r>
              <a:rPr lang="en-US" sz="2000" dirty="0"/>
              <a:t>Within a DStream, spark still performs operations on individual RDDs, operations of DStream returns another DStream.</a:t>
            </a:r>
          </a:p>
          <a:p>
            <a:r>
              <a:rPr lang="en-US" sz="2000" dirty="0"/>
              <a:t>Fault tolerance is handled by checkpointing.</a:t>
            </a:r>
          </a:p>
          <a:p>
            <a:pPr lvl="1"/>
            <a:r>
              <a:rPr lang="en-US" sz="2000" dirty="0"/>
              <a:t>Streaming applications requires additional features to protect against data loss.</a:t>
            </a:r>
          </a:p>
          <a:p>
            <a:pPr lvl="1"/>
            <a:r>
              <a:rPr lang="en-US" sz="2000" dirty="0"/>
              <a:t>Checkpointing periodically saves data to a reliable storage system (HDFS/S3) for fault tolerance, By checkpointing, It limits the RDD operations to re-compute from scratch in case of failures.</a:t>
            </a:r>
          </a:p>
        </p:txBody>
      </p:sp>
    </p:spTree>
    <p:extLst>
      <p:ext uri="{BB962C8B-B14F-4D97-AF65-F5344CB8AC3E}">
        <p14:creationId xmlns:p14="http://schemas.microsoft.com/office/powerpoint/2010/main" val="66986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4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00026" y="1025728"/>
            <a:ext cx="1085105" cy="477054"/>
          </a:xfrm>
          <a:prstGeom prst="rect">
            <a:avLst/>
          </a:prstGeom>
        </p:spPr>
        <p:txBody>
          <a:bodyPr vert="horz" wrap="none" lIns="0" tIns="0" rIns="0" bIns="0" rtlCol="0">
            <a:spAutoFit/>
          </a:bodyPr>
          <a:lstStyle/>
          <a:p>
            <a:r>
              <a:rPr sz="3100" spc="6" dirty="0">
                <a:solidFill>
                  <a:srgbClr val="0A7E99"/>
                </a:solidFill>
                <a:latin typeface="Arial"/>
                <a:cs typeface="Arial"/>
              </a:rPr>
              <a:t>RDD4</a:t>
            </a:r>
            <a:endParaRPr sz="3100">
              <a:latin typeface="Arial"/>
              <a:cs typeface="Arial"/>
            </a:endParaRPr>
          </a:p>
        </p:txBody>
      </p:sp>
      <p:sp>
        <p:nvSpPr>
          <p:cNvPr id="3" name="text 1"/>
          <p:cNvSpPr txBox="1"/>
          <p:nvPr/>
        </p:nvSpPr>
        <p:spPr>
          <a:xfrm>
            <a:off x="1993106"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RDD3</a:t>
            </a:r>
            <a:endParaRPr sz="3000">
              <a:latin typeface="Arial"/>
              <a:cs typeface="Arial"/>
            </a:endParaRPr>
          </a:p>
        </p:txBody>
      </p:sp>
      <p:sp>
        <p:nvSpPr>
          <p:cNvPr id="4" name="text 1"/>
          <p:cNvSpPr txBox="1"/>
          <p:nvPr/>
        </p:nvSpPr>
        <p:spPr>
          <a:xfrm>
            <a:off x="4779169"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RDD2</a:t>
            </a:r>
            <a:endParaRPr sz="3000">
              <a:latin typeface="Arial"/>
              <a:cs typeface="Arial"/>
            </a:endParaRPr>
          </a:p>
        </p:txBody>
      </p:sp>
      <p:sp>
        <p:nvSpPr>
          <p:cNvPr id="5" name="text 1"/>
          <p:cNvSpPr txBox="1"/>
          <p:nvPr/>
        </p:nvSpPr>
        <p:spPr>
          <a:xfrm>
            <a:off x="7372352" y="1016813"/>
            <a:ext cx="1120371" cy="492443"/>
          </a:xfrm>
          <a:prstGeom prst="rect">
            <a:avLst/>
          </a:prstGeom>
        </p:spPr>
        <p:txBody>
          <a:bodyPr vert="horz" wrap="none" lIns="0" tIns="0" rIns="0" bIns="0" rtlCol="0">
            <a:spAutoFit/>
          </a:bodyPr>
          <a:lstStyle/>
          <a:p>
            <a:r>
              <a:rPr sz="3200" spc="6" dirty="0">
                <a:solidFill>
                  <a:srgbClr val="0A7E99"/>
                </a:solidFill>
                <a:latin typeface="Arial"/>
                <a:cs typeface="Arial"/>
              </a:rPr>
              <a:t>RDD1</a:t>
            </a:r>
            <a:endParaRPr sz="3200">
              <a:latin typeface="Arial"/>
              <a:cs typeface="Arial"/>
            </a:endParaRPr>
          </a:p>
        </p:txBody>
      </p:sp>
      <p:sp>
        <p:nvSpPr>
          <p:cNvPr id="6" name="text 1"/>
          <p:cNvSpPr txBox="1"/>
          <p:nvPr/>
        </p:nvSpPr>
        <p:spPr>
          <a:xfrm>
            <a:off x="1235869" y="4283126"/>
            <a:ext cx="6901889" cy="1661993"/>
          </a:xfrm>
          <a:prstGeom prst="rect">
            <a:avLst/>
          </a:prstGeom>
        </p:spPr>
        <p:txBody>
          <a:bodyPr vert="horz" wrap="none" lIns="0" tIns="0" rIns="0" bIns="0" rtlCol="0">
            <a:spAutoFit/>
          </a:bodyPr>
          <a:lstStyle/>
          <a:p>
            <a:r>
              <a:rPr sz="5400" spc="6" dirty="0">
                <a:solidFill>
                  <a:srgbClr val="4D4D4D"/>
                </a:solidFill>
                <a:latin typeface="Arial"/>
                <a:cs typeface="Arial"/>
              </a:rPr>
              <a:t>Each group is an RDD</a:t>
            </a:r>
            <a:endParaRPr sz="5400">
              <a:latin typeface="Arial"/>
              <a:cs typeface="Arial"/>
            </a:endParaRPr>
          </a:p>
          <a:p>
            <a:pPr marL="432053"/>
            <a:r>
              <a:rPr sz="5400" spc="6" dirty="0">
                <a:solidFill>
                  <a:srgbClr val="4D4D4D"/>
                </a:solidFill>
                <a:latin typeface="Arial"/>
                <a:cs typeface="Arial"/>
              </a:rPr>
              <a:t>within the DStream</a:t>
            </a:r>
            <a:endParaRPr sz="5400">
              <a:latin typeface="Arial"/>
              <a:cs typeface="Arial"/>
            </a:endParaRPr>
          </a:p>
        </p:txBody>
      </p:sp>
      <p:pic>
        <p:nvPicPr>
          <p:cNvPr id="4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915" y="1429878"/>
            <a:ext cx="826983" cy="1102643"/>
          </a:xfrm>
          <a:prstGeom prst="rect">
            <a:avLst/>
          </a:prstGeom>
        </p:spPr>
      </p:pic>
      <p:sp>
        <p:nvSpPr>
          <p:cNvPr id="7"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5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440" y="1429878"/>
            <a:ext cx="826983" cy="1102643"/>
          </a:xfrm>
          <a:prstGeom prst="rect">
            <a:avLst/>
          </a:prstGeom>
        </p:spPr>
      </p:pic>
      <p:sp>
        <p:nvSpPr>
          <p:cNvPr id="8"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pic>
        <p:nvPicPr>
          <p:cNvPr id="5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391" y="1429878"/>
            <a:ext cx="826982" cy="1102643"/>
          </a:xfrm>
          <a:prstGeom prst="rect">
            <a:avLst/>
          </a:prstGeom>
        </p:spPr>
      </p:pic>
      <p:sp>
        <p:nvSpPr>
          <p:cNvPr id="9"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pic>
        <p:nvPicPr>
          <p:cNvPr id="5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8497" y="1429878"/>
            <a:ext cx="826982" cy="1102643"/>
          </a:xfrm>
          <a:prstGeom prst="rect">
            <a:avLst/>
          </a:prstGeom>
        </p:spPr>
      </p:pic>
      <p:sp>
        <p:nvSpPr>
          <p:cNvPr id="11"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5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022" y="1429878"/>
            <a:ext cx="826982" cy="1102643"/>
          </a:xfrm>
          <a:prstGeom prst="rect">
            <a:avLst/>
          </a:prstGeom>
        </p:spPr>
      </p:pic>
      <p:sp>
        <p:nvSpPr>
          <p:cNvPr id="12"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pic>
        <p:nvPicPr>
          <p:cNvPr id="5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40" y="1429878"/>
            <a:ext cx="826983" cy="1102643"/>
          </a:xfrm>
          <a:prstGeom prst="rect">
            <a:avLst/>
          </a:prstGeom>
        </p:spPr>
      </p:pic>
      <p:sp>
        <p:nvSpPr>
          <p:cNvPr id="13"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pic>
        <p:nvPicPr>
          <p:cNvPr id="5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8152" y="1429878"/>
            <a:ext cx="826983" cy="1102643"/>
          </a:xfrm>
          <a:prstGeom prst="rect">
            <a:avLst/>
          </a:prstGeom>
        </p:spPr>
      </p:pic>
      <p:sp>
        <p:nvSpPr>
          <p:cNvPr id="14"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5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390" y="1429878"/>
            <a:ext cx="826982" cy="1102643"/>
          </a:xfrm>
          <a:prstGeom prst="rect">
            <a:avLst/>
          </a:prstGeom>
        </p:spPr>
      </p:pic>
      <p:sp>
        <p:nvSpPr>
          <p:cNvPr id="15"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pic>
        <p:nvPicPr>
          <p:cNvPr id="5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452" y="1429878"/>
            <a:ext cx="826983" cy="1102643"/>
          </a:xfrm>
          <a:prstGeom prst="rect">
            <a:avLst/>
          </a:prstGeom>
        </p:spPr>
      </p:pic>
      <p:sp>
        <p:nvSpPr>
          <p:cNvPr id="16"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5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691" y="1429878"/>
            <a:ext cx="826982" cy="1102643"/>
          </a:xfrm>
          <a:prstGeom prst="rect">
            <a:avLst/>
          </a:prstGeom>
        </p:spPr>
      </p:pic>
      <p:sp>
        <p:nvSpPr>
          <p:cNvPr id="17"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8"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Tree>
    <p:extLst>
      <p:ext uri="{BB962C8B-B14F-4D97-AF65-F5344CB8AC3E}">
        <p14:creationId xmlns:p14="http://schemas.microsoft.com/office/powerpoint/2010/main" val="193604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5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00026" y="1025728"/>
            <a:ext cx="1085105" cy="477054"/>
          </a:xfrm>
          <a:prstGeom prst="rect">
            <a:avLst/>
          </a:prstGeom>
        </p:spPr>
        <p:txBody>
          <a:bodyPr vert="horz" wrap="none" lIns="0" tIns="0" rIns="0" bIns="0" rtlCol="0">
            <a:spAutoFit/>
          </a:bodyPr>
          <a:lstStyle/>
          <a:p>
            <a:r>
              <a:rPr sz="3100" spc="6" dirty="0">
                <a:solidFill>
                  <a:srgbClr val="0A7E99"/>
                </a:solidFill>
                <a:latin typeface="Arial"/>
                <a:cs typeface="Arial"/>
              </a:rPr>
              <a:t>RDD4</a:t>
            </a:r>
            <a:endParaRPr sz="3100">
              <a:latin typeface="Arial"/>
              <a:cs typeface="Arial"/>
            </a:endParaRPr>
          </a:p>
        </p:txBody>
      </p:sp>
      <p:sp>
        <p:nvSpPr>
          <p:cNvPr id="3" name="text 1"/>
          <p:cNvSpPr txBox="1"/>
          <p:nvPr/>
        </p:nvSpPr>
        <p:spPr>
          <a:xfrm>
            <a:off x="1993106"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RDD3</a:t>
            </a:r>
            <a:endParaRPr sz="3000">
              <a:latin typeface="Arial"/>
              <a:cs typeface="Arial"/>
            </a:endParaRPr>
          </a:p>
        </p:txBody>
      </p:sp>
      <p:sp>
        <p:nvSpPr>
          <p:cNvPr id="4" name="text 1"/>
          <p:cNvSpPr txBox="1"/>
          <p:nvPr/>
        </p:nvSpPr>
        <p:spPr>
          <a:xfrm>
            <a:off x="4779169"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RDD2</a:t>
            </a:r>
            <a:endParaRPr sz="3000">
              <a:latin typeface="Arial"/>
              <a:cs typeface="Arial"/>
            </a:endParaRPr>
          </a:p>
        </p:txBody>
      </p:sp>
      <p:sp>
        <p:nvSpPr>
          <p:cNvPr id="5" name="text 1"/>
          <p:cNvSpPr txBox="1"/>
          <p:nvPr/>
        </p:nvSpPr>
        <p:spPr>
          <a:xfrm>
            <a:off x="7372352" y="1016813"/>
            <a:ext cx="1120371" cy="492443"/>
          </a:xfrm>
          <a:prstGeom prst="rect">
            <a:avLst/>
          </a:prstGeom>
        </p:spPr>
        <p:txBody>
          <a:bodyPr vert="horz" wrap="none" lIns="0" tIns="0" rIns="0" bIns="0" rtlCol="0">
            <a:spAutoFit/>
          </a:bodyPr>
          <a:lstStyle/>
          <a:p>
            <a:r>
              <a:rPr sz="3200" spc="6" dirty="0">
                <a:solidFill>
                  <a:srgbClr val="0A7E99"/>
                </a:solidFill>
                <a:latin typeface="Arial"/>
                <a:cs typeface="Arial"/>
              </a:rPr>
              <a:t>RDD1</a:t>
            </a:r>
            <a:endParaRPr sz="3200">
              <a:latin typeface="Arial"/>
              <a:cs typeface="Arial"/>
            </a:endParaRPr>
          </a:p>
        </p:txBody>
      </p:sp>
      <p:sp>
        <p:nvSpPr>
          <p:cNvPr id="6" name="text 1"/>
          <p:cNvSpPr txBox="1"/>
          <p:nvPr/>
        </p:nvSpPr>
        <p:spPr>
          <a:xfrm>
            <a:off x="1035844" y="4374116"/>
            <a:ext cx="7041223" cy="1508105"/>
          </a:xfrm>
          <a:prstGeom prst="rect">
            <a:avLst/>
          </a:prstGeom>
        </p:spPr>
        <p:txBody>
          <a:bodyPr vert="horz" wrap="none" lIns="0" tIns="0" rIns="0" bIns="0" rtlCol="0">
            <a:spAutoFit/>
          </a:bodyPr>
          <a:lstStyle/>
          <a:p>
            <a:pPr marL="1432168"/>
            <a:r>
              <a:rPr sz="4900" spc="6" dirty="0">
                <a:solidFill>
                  <a:srgbClr val="4D4D4D"/>
                </a:solidFill>
                <a:latin typeface="Arial"/>
                <a:cs typeface="Arial"/>
              </a:rPr>
              <a:t>Apply the </a:t>
            </a:r>
            <a:r>
              <a:rPr sz="4900" spc="6" dirty="0">
                <a:solidFill>
                  <a:srgbClr val="FF2600"/>
                </a:solidFill>
                <a:latin typeface="Arial"/>
                <a:cs typeface="Arial"/>
              </a:rPr>
              <a:t>sum()</a:t>
            </a:r>
            <a:endParaRPr sz="4900">
              <a:latin typeface="Arial"/>
              <a:cs typeface="Arial"/>
            </a:endParaRPr>
          </a:p>
          <a:p>
            <a:r>
              <a:rPr sz="4900" spc="6" dirty="0">
                <a:solidFill>
                  <a:srgbClr val="4D4D4D"/>
                </a:solidFill>
                <a:latin typeface="Arial"/>
                <a:cs typeface="Arial"/>
              </a:rPr>
              <a:t>operation to the DStream</a:t>
            </a:r>
            <a:endParaRPr sz="4900">
              <a:latin typeface="Arial"/>
              <a:cs typeface="Arial"/>
            </a:endParaRPr>
          </a:p>
        </p:txBody>
      </p:sp>
      <p:sp>
        <p:nvSpPr>
          <p:cNvPr id="7"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8"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9"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10"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12"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13"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14"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15"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6"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7"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8"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Tree>
    <p:extLst>
      <p:ext uri="{BB962C8B-B14F-4D97-AF65-F5344CB8AC3E}">
        <p14:creationId xmlns:p14="http://schemas.microsoft.com/office/powerpoint/2010/main" val="345902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6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00026" y="1025728"/>
            <a:ext cx="1085105" cy="477054"/>
          </a:xfrm>
          <a:prstGeom prst="rect">
            <a:avLst/>
          </a:prstGeom>
        </p:spPr>
        <p:txBody>
          <a:bodyPr vert="horz" wrap="none" lIns="0" tIns="0" rIns="0" bIns="0" rtlCol="0">
            <a:spAutoFit/>
          </a:bodyPr>
          <a:lstStyle/>
          <a:p>
            <a:r>
              <a:rPr sz="3100" spc="6" dirty="0">
                <a:solidFill>
                  <a:srgbClr val="0A7E99"/>
                </a:solidFill>
                <a:latin typeface="Arial"/>
                <a:cs typeface="Arial"/>
              </a:rPr>
              <a:t>RDD4</a:t>
            </a:r>
            <a:endParaRPr sz="3100">
              <a:latin typeface="Arial"/>
              <a:cs typeface="Arial"/>
            </a:endParaRPr>
          </a:p>
        </p:txBody>
      </p:sp>
      <p:sp>
        <p:nvSpPr>
          <p:cNvPr id="3" name="text 1"/>
          <p:cNvSpPr txBox="1"/>
          <p:nvPr/>
        </p:nvSpPr>
        <p:spPr>
          <a:xfrm>
            <a:off x="1993106"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RDD3</a:t>
            </a:r>
            <a:endParaRPr sz="3000">
              <a:latin typeface="Arial"/>
              <a:cs typeface="Arial"/>
            </a:endParaRPr>
          </a:p>
        </p:txBody>
      </p:sp>
      <p:sp>
        <p:nvSpPr>
          <p:cNvPr id="4" name="text 1"/>
          <p:cNvSpPr txBox="1"/>
          <p:nvPr/>
        </p:nvSpPr>
        <p:spPr>
          <a:xfrm>
            <a:off x="4779169" y="1024516"/>
            <a:ext cx="1048236" cy="461665"/>
          </a:xfrm>
          <a:prstGeom prst="rect">
            <a:avLst/>
          </a:prstGeom>
        </p:spPr>
        <p:txBody>
          <a:bodyPr vert="horz" wrap="none" lIns="0" tIns="0" rIns="0" bIns="0" rtlCol="0">
            <a:spAutoFit/>
          </a:bodyPr>
          <a:lstStyle/>
          <a:p>
            <a:r>
              <a:rPr sz="3000" spc="6" dirty="0">
                <a:solidFill>
                  <a:srgbClr val="0A7E99"/>
                </a:solidFill>
                <a:latin typeface="Arial"/>
                <a:cs typeface="Arial"/>
              </a:rPr>
              <a:t>RDD2</a:t>
            </a:r>
            <a:endParaRPr sz="3000">
              <a:latin typeface="Arial"/>
              <a:cs typeface="Arial"/>
            </a:endParaRPr>
          </a:p>
        </p:txBody>
      </p:sp>
      <p:sp>
        <p:nvSpPr>
          <p:cNvPr id="5" name="text 1"/>
          <p:cNvSpPr txBox="1"/>
          <p:nvPr/>
        </p:nvSpPr>
        <p:spPr>
          <a:xfrm>
            <a:off x="7372352" y="1016813"/>
            <a:ext cx="1120371" cy="492443"/>
          </a:xfrm>
          <a:prstGeom prst="rect">
            <a:avLst/>
          </a:prstGeom>
        </p:spPr>
        <p:txBody>
          <a:bodyPr vert="horz" wrap="none" lIns="0" tIns="0" rIns="0" bIns="0" rtlCol="0">
            <a:spAutoFit/>
          </a:bodyPr>
          <a:lstStyle/>
          <a:p>
            <a:r>
              <a:rPr sz="3200" spc="6" dirty="0">
                <a:solidFill>
                  <a:srgbClr val="0A7E99"/>
                </a:solidFill>
                <a:latin typeface="Arial"/>
                <a:cs typeface="Arial"/>
              </a:rPr>
              <a:t>RDD1</a:t>
            </a:r>
            <a:endParaRPr sz="3200">
              <a:latin typeface="Arial"/>
              <a:cs typeface="Arial"/>
            </a:endParaRPr>
          </a:p>
        </p:txBody>
      </p:sp>
      <p:sp>
        <p:nvSpPr>
          <p:cNvPr id="6"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7"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8"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9"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10"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11"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13"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14"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5"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6"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pic>
        <p:nvPicPr>
          <p:cNvPr id="6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101" y="2541379"/>
            <a:ext cx="129745" cy="558530"/>
          </a:xfrm>
          <a:prstGeom prst="rect">
            <a:avLst/>
          </a:prstGeom>
        </p:spPr>
      </p:pic>
      <p:pic>
        <p:nvPicPr>
          <p:cNvPr id="6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951" y="2948198"/>
            <a:ext cx="566250" cy="622473"/>
          </a:xfrm>
          <a:prstGeom prst="rect">
            <a:avLst/>
          </a:prstGeom>
        </p:spPr>
      </p:pic>
      <p:pic>
        <p:nvPicPr>
          <p:cNvPr id="6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509" y="2541379"/>
            <a:ext cx="129749" cy="558530"/>
          </a:xfrm>
          <a:prstGeom prst="rect">
            <a:avLst/>
          </a:prstGeom>
        </p:spPr>
      </p:pic>
      <p:pic>
        <p:nvPicPr>
          <p:cNvPr id="6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3353" y="2948198"/>
            <a:ext cx="566252" cy="622473"/>
          </a:xfrm>
          <a:prstGeom prst="rect">
            <a:avLst/>
          </a:prstGeom>
        </p:spPr>
      </p:pic>
      <p:pic>
        <p:nvPicPr>
          <p:cNvPr id="6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877" y="2541379"/>
            <a:ext cx="129749" cy="558530"/>
          </a:xfrm>
          <a:prstGeom prst="rect">
            <a:avLst/>
          </a:prstGeom>
        </p:spPr>
      </p:pic>
      <p:pic>
        <p:nvPicPr>
          <p:cNvPr id="6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8722" y="2948198"/>
            <a:ext cx="566252" cy="622473"/>
          </a:xfrm>
          <a:prstGeom prst="rect">
            <a:avLst/>
          </a:prstGeom>
        </p:spPr>
      </p:pic>
      <p:pic>
        <p:nvPicPr>
          <p:cNvPr id="6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939" y="2541379"/>
            <a:ext cx="129749" cy="558530"/>
          </a:xfrm>
          <a:prstGeom prst="rect">
            <a:avLst/>
          </a:prstGeom>
        </p:spPr>
      </p:pic>
      <p:pic>
        <p:nvPicPr>
          <p:cNvPr id="68"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784" y="2948198"/>
            <a:ext cx="566252" cy="622473"/>
          </a:xfrm>
          <a:prstGeom prst="rect">
            <a:avLst/>
          </a:prstGeom>
        </p:spPr>
      </p:pic>
      <p:pic>
        <p:nvPicPr>
          <p:cNvPr id="69"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709" y="3905726"/>
            <a:ext cx="732434" cy="821063"/>
          </a:xfrm>
          <a:prstGeom prst="rect">
            <a:avLst/>
          </a:prstGeom>
        </p:spPr>
      </p:pic>
      <p:pic>
        <p:nvPicPr>
          <p:cNvPr id="70"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4850" y="3858101"/>
            <a:ext cx="35719" cy="916313"/>
          </a:xfrm>
          <a:prstGeom prst="rect">
            <a:avLst/>
          </a:prstGeom>
        </p:spPr>
      </p:pic>
      <p:pic>
        <p:nvPicPr>
          <p:cNvPr id="71"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287" y="3858101"/>
            <a:ext cx="35719" cy="916313"/>
          </a:xfrm>
          <a:prstGeom prst="rect">
            <a:avLst/>
          </a:prstGeom>
        </p:spPr>
      </p:pic>
      <p:pic>
        <p:nvPicPr>
          <p:cNvPr id="72"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6991" y="3881906"/>
            <a:ext cx="803872" cy="47625"/>
          </a:xfrm>
          <a:prstGeom prst="rect">
            <a:avLst/>
          </a:prstGeom>
        </p:spPr>
      </p:pic>
      <p:pic>
        <p:nvPicPr>
          <p:cNvPr id="73"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6991" y="4702970"/>
            <a:ext cx="803872" cy="47625"/>
          </a:xfrm>
          <a:prstGeom prst="rect">
            <a:avLst/>
          </a:prstGeom>
        </p:spPr>
      </p:pic>
      <p:sp>
        <p:nvSpPr>
          <p:cNvPr id="17" name="text 1"/>
          <p:cNvSpPr txBox="1"/>
          <p:nvPr/>
        </p:nvSpPr>
        <p:spPr>
          <a:xfrm>
            <a:off x="514357" y="407099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pic>
        <p:nvPicPr>
          <p:cNvPr id="7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2671" y="3905726"/>
            <a:ext cx="732435" cy="821063"/>
          </a:xfrm>
          <a:prstGeom prst="rect">
            <a:avLst/>
          </a:prstGeom>
        </p:spPr>
      </p:pic>
      <p:pic>
        <p:nvPicPr>
          <p:cNvPr id="7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4804" y="3858101"/>
            <a:ext cx="35719" cy="916313"/>
          </a:xfrm>
          <a:prstGeom prst="rect">
            <a:avLst/>
          </a:prstGeom>
        </p:spPr>
      </p:pic>
      <p:pic>
        <p:nvPicPr>
          <p:cNvPr id="7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27241" y="3858101"/>
            <a:ext cx="35719" cy="916313"/>
          </a:xfrm>
          <a:prstGeom prst="rect">
            <a:avLst/>
          </a:prstGeom>
        </p:spPr>
      </p:pic>
      <p:pic>
        <p:nvPicPr>
          <p:cNvPr id="7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6945" y="3881906"/>
            <a:ext cx="803872" cy="47625"/>
          </a:xfrm>
          <a:prstGeom prst="rect">
            <a:avLst/>
          </a:prstGeom>
        </p:spPr>
      </p:pic>
      <p:pic>
        <p:nvPicPr>
          <p:cNvPr id="7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76945" y="4702970"/>
            <a:ext cx="803872" cy="47625"/>
          </a:xfrm>
          <a:prstGeom prst="rect">
            <a:avLst/>
          </a:prstGeom>
        </p:spPr>
      </p:pic>
      <p:sp>
        <p:nvSpPr>
          <p:cNvPr id="18" name="text 1"/>
          <p:cNvSpPr txBox="1"/>
          <p:nvPr/>
        </p:nvSpPr>
        <p:spPr>
          <a:xfrm>
            <a:off x="2271712" y="4070992"/>
            <a:ext cx="472822" cy="507831"/>
          </a:xfrm>
          <a:prstGeom prst="rect">
            <a:avLst/>
          </a:prstGeom>
        </p:spPr>
        <p:txBody>
          <a:bodyPr vert="horz" wrap="none" lIns="0" tIns="0" rIns="0" bIns="0" rtlCol="0">
            <a:spAutoFit/>
          </a:bodyPr>
          <a:lstStyle/>
          <a:p>
            <a:r>
              <a:rPr sz="3300" spc="6" dirty="0">
                <a:latin typeface="Arial"/>
                <a:cs typeface="Arial"/>
              </a:rPr>
              <a:t>18</a:t>
            </a:r>
            <a:endParaRPr sz="3300">
              <a:latin typeface="Arial"/>
              <a:cs typeface="Arial"/>
            </a:endParaRPr>
          </a:p>
        </p:txBody>
      </p:sp>
      <p:pic>
        <p:nvPicPr>
          <p:cNvPr id="7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96984" y="3905726"/>
            <a:ext cx="732434" cy="821063"/>
          </a:xfrm>
          <a:prstGeom prst="rect">
            <a:avLst/>
          </a:prstGeom>
        </p:spPr>
      </p:pic>
      <p:pic>
        <p:nvPicPr>
          <p:cNvPr id="8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79125" y="3858101"/>
            <a:ext cx="35719" cy="916313"/>
          </a:xfrm>
          <a:prstGeom prst="rect">
            <a:avLst/>
          </a:prstGeom>
        </p:spPr>
      </p:pic>
      <p:pic>
        <p:nvPicPr>
          <p:cNvPr id="81"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11562" y="3858101"/>
            <a:ext cx="35719" cy="916313"/>
          </a:xfrm>
          <a:prstGeom prst="rect">
            <a:avLst/>
          </a:prstGeom>
        </p:spPr>
      </p:pic>
      <p:pic>
        <p:nvPicPr>
          <p:cNvPr id="82"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61266" y="3881906"/>
            <a:ext cx="803872" cy="47625"/>
          </a:xfrm>
          <a:prstGeom prst="rect">
            <a:avLst/>
          </a:prstGeom>
        </p:spPr>
      </p:pic>
      <p:pic>
        <p:nvPicPr>
          <p:cNvPr id="83"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1266" y="4702970"/>
            <a:ext cx="803872" cy="47625"/>
          </a:xfrm>
          <a:prstGeom prst="rect">
            <a:avLst/>
          </a:prstGeom>
        </p:spPr>
      </p:pic>
      <p:sp>
        <p:nvSpPr>
          <p:cNvPr id="19" name="text 1"/>
          <p:cNvSpPr txBox="1"/>
          <p:nvPr/>
        </p:nvSpPr>
        <p:spPr>
          <a:xfrm>
            <a:off x="5043487" y="4099567"/>
            <a:ext cx="472822" cy="507831"/>
          </a:xfrm>
          <a:prstGeom prst="rect">
            <a:avLst/>
          </a:prstGeom>
        </p:spPr>
        <p:txBody>
          <a:bodyPr vert="horz" wrap="none" lIns="0" tIns="0" rIns="0" bIns="0" rtlCol="0">
            <a:spAutoFit/>
          </a:bodyPr>
          <a:lstStyle/>
          <a:p>
            <a:r>
              <a:rPr sz="3300" spc="6" dirty="0">
                <a:latin typeface="Arial"/>
                <a:cs typeface="Arial"/>
              </a:rPr>
              <a:t>10</a:t>
            </a:r>
            <a:endParaRPr sz="3300">
              <a:latin typeface="Arial"/>
              <a:cs typeface="Arial"/>
            </a:endParaRPr>
          </a:p>
        </p:txBody>
      </p:sp>
      <p:pic>
        <p:nvPicPr>
          <p:cNvPr id="84"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67892" y="3905726"/>
            <a:ext cx="732434" cy="821063"/>
          </a:xfrm>
          <a:prstGeom prst="rect">
            <a:avLst/>
          </a:prstGeom>
        </p:spPr>
      </p:pic>
      <p:pic>
        <p:nvPicPr>
          <p:cNvPr id="85"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50032" y="3858101"/>
            <a:ext cx="35719" cy="916313"/>
          </a:xfrm>
          <a:prstGeom prst="rect">
            <a:avLst/>
          </a:prstGeom>
        </p:spPr>
      </p:pic>
      <p:pic>
        <p:nvPicPr>
          <p:cNvPr id="86"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2466" y="3858101"/>
            <a:ext cx="35719" cy="916313"/>
          </a:xfrm>
          <a:prstGeom prst="rect">
            <a:avLst/>
          </a:prstGeom>
        </p:spPr>
      </p:pic>
      <p:pic>
        <p:nvPicPr>
          <p:cNvPr id="87"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32172" y="3881906"/>
            <a:ext cx="803872" cy="47625"/>
          </a:xfrm>
          <a:prstGeom prst="rect">
            <a:avLst/>
          </a:prstGeom>
        </p:spPr>
      </p:pic>
      <p:pic>
        <p:nvPicPr>
          <p:cNvPr id="88"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32172" y="4702970"/>
            <a:ext cx="803872" cy="47625"/>
          </a:xfrm>
          <a:prstGeom prst="rect">
            <a:avLst/>
          </a:prstGeom>
        </p:spPr>
      </p:pic>
      <p:sp>
        <p:nvSpPr>
          <p:cNvPr id="20" name="text 1"/>
          <p:cNvSpPr txBox="1"/>
          <p:nvPr/>
        </p:nvSpPr>
        <p:spPr>
          <a:xfrm>
            <a:off x="7636669" y="4090042"/>
            <a:ext cx="472822" cy="507831"/>
          </a:xfrm>
          <a:prstGeom prst="rect">
            <a:avLst/>
          </a:prstGeom>
        </p:spPr>
        <p:txBody>
          <a:bodyPr vert="horz" wrap="none" lIns="0" tIns="0" rIns="0" bIns="0" rtlCol="0">
            <a:spAutoFit/>
          </a:bodyPr>
          <a:lstStyle/>
          <a:p>
            <a:r>
              <a:rPr sz="3300" spc="6" dirty="0">
                <a:latin typeface="Arial"/>
                <a:cs typeface="Arial"/>
              </a:rPr>
              <a:t>13</a:t>
            </a:r>
            <a:endParaRPr sz="3300">
              <a:latin typeface="Arial"/>
              <a:cs typeface="Arial"/>
            </a:endParaRPr>
          </a:p>
        </p:txBody>
      </p:sp>
      <p:sp>
        <p:nvSpPr>
          <p:cNvPr id="21" name="text 1"/>
          <p:cNvSpPr txBox="1"/>
          <p:nvPr/>
        </p:nvSpPr>
        <p:spPr>
          <a:xfrm>
            <a:off x="642939" y="5629580"/>
            <a:ext cx="7897868" cy="707886"/>
          </a:xfrm>
          <a:prstGeom prst="rect">
            <a:avLst/>
          </a:prstGeom>
        </p:spPr>
        <p:txBody>
          <a:bodyPr vert="horz" wrap="none" lIns="0" tIns="0" rIns="0" bIns="0" rtlCol="0">
            <a:spAutoFit/>
          </a:bodyPr>
          <a:lstStyle/>
          <a:p>
            <a:r>
              <a:rPr sz="4600" spc="6" dirty="0">
                <a:solidFill>
                  <a:srgbClr val="4D4D4D"/>
                </a:solidFill>
                <a:latin typeface="Arial"/>
                <a:cs typeface="Arial"/>
              </a:rPr>
              <a:t>The result is another DStream</a:t>
            </a:r>
            <a:endParaRPr sz="4600">
              <a:latin typeface="Arial"/>
              <a:cs typeface="Arial"/>
            </a:endParaRPr>
          </a:p>
        </p:txBody>
      </p:sp>
      <p:pic>
        <p:nvPicPr>
          <p:cNvPr id="89"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9521" y="3449244"/>
            <a:ext cx="8916707" cy="1630590"/>
          </a:xfrm>
          <a:prstGeom prst="rect">
            <a:avLst/>
          </a:prstGeom>
        </p:spPr>
      </p:pic>
      <p:sp>
        <p:nvSpPr>
          <p:cNvPr id="22"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Tree>
    <p:extLst>
      <p:ext uri="{BB962C8B-B14F-4D97-AF65-F5344CB8AC3E}">
        <p14:creationId xmlns:p14="http://schemas.microsoft.com/office/powerpoint/2010/main" val="3649670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3"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4"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5"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6"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7"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8"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9"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0"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1"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2" name="text 1"/>
          <p:cNvSpPr txBox="1"/>
          <p:nvPr/>
        </p:nvSpPr>
        <p:spPr>
          <a:xfrm>
            <a:off x="992981" y="3685262"/>
            <a:ext cx="6848798" cy="2077492"/>
          </a:xfrm>
          <a:prstGeom prst="rect">
            <a:avLst/>
          </a:prstGeom>
        </p:spPr>
        <p:txBody>
          <a:bodyPr vert="horz" wrap="none" lIns="0" tIns="0" rIns="0" bIns="0" rtlCol="0">
            <a:spAutoFit/>
          </a:bodyPr>
          <a:lstStyle/>
          <a:p>
            <a:pPr marL="32004"/>
            <a:r>
              <a:rPr sz="4500" spc="6" dirty="0">
                <a:solidFill>
                  <a:srgbClr val="4D4D4D"/>
                </a:solidFill>
                <a:latin typeface="Arial"/>
                <a:cs typeface="Arial"/>
              </a:rPr>
              <a:t>What if you want to keep a</a:t>
            </a:r>
            <a:endParaRPr sz="4500">
              <a:latin typeface="Arial"/>
              <a:cs typeface="Arial"/>
            </a:endParaRPr>
          </a:p>
          <a:p>
            <a:r>
              <a:rPr sz="4500" spc="6" dirty="0">
                <a:solidFill>
                  <a:srgbClr val="FF2600"/>
                </a:solidFill>
                <a:latin typeface="Arial"/>
                <a:cs typeface="Arial"/>
              </a:rPr>
              <a:t>running total</a:t>
            </a:r>
            <a:r>
              <a:rPr sz="4500" spc="6" dirty="0">
                <a:solidFill>
                  <a:srgbClr val="4D4D4D"/>
                </a:solidFill>
                <a:latin typeface="Arial"/>
                <a:cs typeface="Arial"/>
              </a:rPr>
              <a:t> of all integers</a:t>
            </a:r>
            <a:endParaRPr sz="4500">
              <a:latin typeface="Arial"/>
              <a:cs typeface="Arial"/>
            </a:endParaRPr>
          </a:p>
          <a:p>
            <a:pPr marL="1880221"/>
            <a:r>
              <a:rPr sz="4500" spc="6" dirty="0">
                <a:solidFill>
                  <a:srgbClr val="4D4D4D"/>
                </a:solidFill>
                <a:latin typeface="Arial"/>
                <a:cs typeface="Arial"/>
              </a:rPr>
              <a:t>in the stream?</a:t>
            </a:r>
            <a:endParaRPr sz="4500">
              <a:latin typeface="Arial"/>
              <a:cs typeface="Arial"/>
            </a:endParaRPr>
          </a:p>
        </p:txBody>
      </p:sp>
      <p:pic>
        <p:nvPicPr>
          <p:cNvPr id="9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9" y="1462132"/>
            <a:ext cx="8916707" cy="1038134"/>
          </a:xfrm>
          <a:prstGeom prst="rect">
            <a:avLst/>
          </a:prstGeom>
        </p:spPr>
      </p:pic>
      <p:sp>
        <p:nvSpPr>
          <p:cNvPr id="14"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Tree>
    <p:extLst>
      <p:ext uri="{BB962C8B-B14F-4D97-AF65-F5344CB8AC3E}">
        <p14:creationId xmlns:p14="http://schemas.microsoft.com/office/powerpoint/2010/main" val="3219558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a:t>Stateful Transformations</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2400" dirty="0"/>
              <a:t>Stateful transformations are operations on </a:t>
            </a:r>
            <a:r>
              <a:rPr lang="en-US" sz="2400" dirty="0" err="1"/>
              <a:t>DStreams</a:t>
            </a:r>
            <a:r>
              <a:rPr lang="en-US" sz="2400" dirty="0"/>
              <a:t> that track data across time.</a:t>
            </a:r>
          </a:p>
          <a:p>
            <a:r>
              <a:rPr lang="en-US" sz="2400" dirty="0"/>
              <a:t>Some data from previous batches is used to generate the results for a new batch.</a:t>
            </a:r>
          </a:p>
          <a:p>
            <a:r>
              <a:rPr lang="en-US" sz="2400" dirty="0"/>
              <a:t>The two main types of </a:t>
            </a:r>
            <a:r>
              <a:rPr lang="en-IN" sz="2400" dirty="0"/>
              <a:t>Stateful Transformations</a:t>
            </a:r>
          </a:p>
          <a:p>
            <a:pPr lvl="1"/>
            <a:r>
              <a:rPr lang="en-US" sz="2000" dirty="0"/>
              <a:t>Windowed operation</a:t>
            </a:r>
          </a:p>
          <a:p>
            <a:pPr lvl="2"/>
            <a:r>
              <a:rPr lang="en-US" sz="1600" dirty="0"/>
              <a:t>act over a sliding window of </a:t>
            </a:r>
            <a:r>
              <a:rPr lang="en-US" sz="2400" dirty="0"/>
              <a:t>time periods </a:t>
            </a:r>
          </a:p>
          <a:p>
            <a:pPr lvl="1"/>
            <a:r>
              <a:rPr lang="en-US" dirty="0" err="1"/>
              <a:t>updateStateByKey</a:t>
            </a:r>
            <a:r>
              <a:rPr lang="en-US" dirty="0"/>
              <a:t>()</a:t>
            </a:r>
          </a:p>
          <a:p>
            <a:pPr lvl="2"/>
            <a:r>
              <a:rPr lang="en-US" dirty="0"/>
              <a:t>used to track state across </a:t>
            </a:r>
            <a:r>
              <a:rPr lang="en-US"/>
              <a:t>events for </a:t>
            </a:r>
            <a:r>
              <a:rPr lang="en-US" sz="2400"/>
              <a:t>each </a:t>
            </a:r>
            <a:r>
              <a:rPr lang="en-US" sz="2400" dirty="0"/>
              <a:t>key</a:t>
            </a:r>
            <a:endParaRPr lang="en-US" sz="2000" dirty="0"/>
          </a:p>
        </p:txBody>
      </p:sp>
    </p:spTree>
    <p:extLst>
      <p:ext uri="{BB962C8B-B14F-4D97-AF65-F5344CB8AC3E}">
        <p14:creationId xmlns:p14="http://schemas.microsoft.com/office/powerpoint/2010/main" val="733089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err="1"/>
              <a:t>updateStateByKey</a:t>
            </a:r>
            <a:r>
              <a:rPr lang="en-IN" dirty="0"/>
              <a:t> on </a:t>
            </a:r>
            <a:r>
              <a:rPr lang="en-IN" dirty="0" err="1"/>
              <a:t>DStream</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2400" dirty="0"/>
              <a:t>Pair RDDs have a method called </a:t>
            </a:r>
            <a:r>
              <a:rPr lang="en-US" sz="2400" dirty="0" err="1"/>
              <a:t>updateStateByKey</a:t>
            </a:r>
            <a:r>
              <a:rPr lang="en-US" sz="2400" dirty="0"/>
              <a:t>(</a:t>
            </a:r>
            <a:r>
              <a:rPr lang="en-US" sz="2400" dirty="0" err="1"/>
              <a:t>updateFn</a:t>
            </a:r>
            <a:r>
              <a:rPr lang="en-US" sz="2400" dirty="0"/>
              <a:t>)</a:t>
            </a:r>
          </a:p>
          <a:p>
            <a:r>
              <a:rPr lang="en-US" sz="2400" dirty="0"/>
              <a:t>This summarizes data across all elements in a stream</a:t>
            </a:r>
            <a:endParaRPr lang="en-US" sz="1400" dirty="0">
              <a:latin typeface="Calibri" panose="020F0502020204030204" pitchFamily="34" charset="0"/>
              <a:cs typeface="Calibri" panose="020F0502020204030204" pitchFamily="34" charset="0"/>
            </a:endParaRPr>
          </a:p>
          <a:p>
            <a:r>
              <a:rPr lang="en-US" sz="2400" dirty="0"/>
              <a:t>The </a:t>
            </a:r>
            <a:r>
              <a:rPr lang="en-US" sz="2400" dirty="0" err="1"/>
              <a:t>updateStateByKey</a:t>
            </a:r>
            <a:r>
              <a:rPr lang="en-US" sz="2400" dirty="0"/>
              <a:t> operation allows you to maintain arbitrary state while continuously updating it with new information. To use this, you will have to do two steps.</a:t>
            </a:r>
          </a:p>
          <a:p>
            <a:pPr lvl="1"/>
            <a:r>
              <a:rPr lang="en-US" sz="2000" dirty="0"/>
              <a:t>Define the state - The state can be an arbitrary data type.</a:t>
            </a:r>
          </a:p>
          <a:p>
            <a:pPr lvl="1"/>
            <a:r>
              <a:rPr lang="en-US" sz="2000" dirty="0"/>
              <a:t>Define the state update function - Specify with a function how to update the state using the previous state and the new values from an input stream.</a:t>
            </a:r>
          </a:p>
        </p:txBody>
      </p:sp>
    </p:spTree>
    <p:extLst>
      <p:ext uri="{BB962C8B-B14F-4D97-AF65-F5344CB8AC3E}">
        <p14:creationId xmlns:p14="http://schemas.microsoft.com/office/powerpoint/2010/main" val="86558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3671895" y="1276350"/>
            <a:ext cx="4738861" cy="677108"/>
          </a:xfrm>
          <a:prstGeom prst="rect">
            <a:avLst/>
          </a:prstGeom>
        </p:spPr>
        <p:txBody>
          <a:bodyPr vert="horz" wrap="none" lIns="0" tIns="0" rIns="0" bIns="0" rtlCol="0">
            <a:spAutoFit/>
          </a:bodyPr>
          <a:lstStyle/>
          <a:p>
            <a:r>
              <a:rPr sz="2200" spc="6" dirty="0">
                <a:latin typeface="Arial"/>
                <a:cs typeface="Arial"/>
              </a:rPr>
              <a:t>Every element in the dataset is a </a:t>
            </a:r>
            <a:r>
              <a:rPr sz="2200" spc="6" dirty="0">
                <a:solidFill>
                  <a:srgbClr val="0A7E99"/>
                </a:solidFill>
                <a:latin typeface="Arial"/>
                <a:cs typeface="Arial"/>
              </a:rPr>
              <a:t>key-</a:t>
            </a:r>
            <a:endParaRPr sz="2200">
              <a:latin typeface="Arial"/>
              <a:cs typeface="Arial"/>
            </a:endParaRPr>
          </a:p>
          <a:p>
            <a:r>
              <a:rPr sz="2200" spc="6" dirty="0">
                <a:solidFill>
                  <a:srgbClr val="0A7E99"/>
                </a:solidFill>
                <a:latin typeface="Arial"/>
                <a:cs typeface="Arial"/>
              </a:rPr>
              <a:t>value pair</a:t>
            </a:r>
            <a:endParaRPr sz="2200">
              <a:latin typeface="Arial"/>
              <a:cs typeface="Arial"/>
            </a:endParaRPr>
          </a:p>
        </p:txBody>
      </p:sp>
      <p:sp>
        <p:nvSpPr>
          <p:cNvPr id="3" name="text 1"/>
          <p:cNvSpPr txBox="1"/>
          <p:nvPr/>
        </p:nvSpPr>
        <p:spPr>
          <a:xfrm>
            <a:off x="3671888" y="2305050"/>
            <a:ext cx="4659545" cy="677108"/>
          </a:xfrm>
          <a:prstGeom prst="rect">
            <a:avLst/>
          </a:prstGeom>
        </p:spPr>
        <p:txBody>
          <a:bodyPr vert="horz" wrap="none" lIns="0" tIns="0" rIns="0" bIns="0" rtlCol="0">
            <a:spAutoFit/>
          </a:bodyPr>
          <a:lstStyle/>
          <a:p>
            <a:r>
              <a:rPr sz="2200" spc="6" dirty="0">
                <a:latin typeface="Arial"/>
                <a:cs typeface="Arial"/>
              </a:rPr>
              <a:t>Represented as a </a:t>
            </a:r>
            <a:r>
              <a:rPr sz="2200" spc="6" dirty="0">
                <a:solidFill>
                  <a:srgbClr val="0A7E99"/>
                </a:solidFill>
                <a:latin typeface="Arial"/>
                <a:cs typeface="Arial"/>
              </a:rPr>
              <a:t>tuple</a:t>
            </a:r>
            <a:r>
              <a:rPr sz="2200" spc="6" dirty="0">
                <a:latin typeface="Arial"/>
                <a:cs typeface="Arial"/>
              </a:rPr>
              <a:t> in Python i.e.</a:t>
            </a:r>
            <a:endParaRPr sz="2200">
              <a:latin typeface="Arial"/>
              <a:cs typeface="Arial"/>
            </a:endParaRPr>
          </a:p>
          <a:p>
            <a:r>
              <a:rPr sz="2200" spc="6" dirty="0">
                <a:latin typeface="Arial"/>
                <a:cs typeface="Arial"/>
              </a:rPr>
              <a:t>(word, count)</a:t>
            </a:r>
            <a:endParaRPr sz="2200">
              <a:latin typeface="Arial"/>
              <a:cs typeface="Arial"/>
            </a:endParaRPr>
          </a:p>
        </p:txBody>
      </p:sp>
      <p:sp>
        <p:nvSpPr>
          <p:cNvPr id="4" name="text 1"/>
          <p:cNvSpPr txBox="1"/>
          <p:nvPr/>
        </p:nvSpPr>
        <p:spPr>
          <a:xfrm>
            <a:off x="3671888" y="3333750"/>
            <a:ext cx="4597028" cy="677108"/>
          </a:xfrm>
          <a:prstGeom prst="rect">
            <a:avLst/>
          </a:prstGeom>
        </p:spPr>
        <p:txBody>
          <a:bodyPr vert="horz" wrap="none" lIns="0" tIns="0" rIns="0" bIns="0" rtlCol="0">
            <a:spAutoFit/>
          </a:bodyPr>
          <a:lstStyle/>
          <a:p>
            <a:r>
              <a:rPr sz="2200" spc="6" dirty="0">
                <a:latin typeface="Arial"/>
                <a:cs typeface="Arial"/>
              </a:rPr>
              <a:t>Special transformations apply to pair</a:t>
            </a:r>
            <a:endParaRPr sz="2200">
              <a:latin typeface="Arial"/>
              <a:cs typeface="Arial"/>
            </a:endParaRPr>
          </a:p>
          <a:p>
            <a:r>
              <a:rPr sz="2200" spc="6" dirty="0">
                <a:latin typeface="Arial"/>
                <a:cs typeface="Arial"/>
              </a:rPr>
              <a:t>RDDs</a:t>
            </a:r>
            <a:endParaRPr sz="2200">
              <a:latin typeface="Arial"/>
              <a:cs typeface="Arial"/>
            </a:endParaRPr>
          </a:p>
        </p:txBody>
      </p:sp>
      <p:sp>
        <p:nvSpPr>
          <p:cNvPr id="5" name="text 1"/>
          <p:cNvSpPr txBox="1"/>
          <p:nvPr/>
        </p:nvSpPr>
        <p:spPr>
          <a:xfrm>
            <a:off x="3673883" y="4362450"/>
            <a:ext cx="2140201" cy="338554"/>
          </a:xfrm>
          <a:prstGeom prst="rect">
            <a:avLst/>
          </a:prstGeom>
        </p:spPr>
        <p:txBody>
          <a:bodyPr vert="horz" wrap="none" lIns="0" tIns="0" rIns="0" bIns="0" rtlCol="0">
            <a:spAutoFit/>
          </a:bodyPr>
          <a:lstStyle/>
          <a:p>
            <a:r>
              <a:rPr sz="1700" spc="6" dirty="0">
                <a:solidFill>
                  <a:srgbClr val="0A7E99"/>
                </a:solidFill>
                <a:latin typeface="Arial"/>
                <a:cs typeface="Arial"/>
              </a:rPr>
              <a:t>-  </a:t>
            </a:r>
            <a:r>
              <a:rPr sz="2200" spc="6" dirty="0">
                <a:solidFill>
                  <a:srgbClr val="0A7E99"/>
                </a:solidFill>
                <a:latin typeface="Arial"/>
                <a:cs typeface="Arial"/>
              </a:rPr>
              <a:t>keys(), values()</a:t>
            </a:r>
            <a:endParaRPr sz="2200">
              <a:latin typeface="Arial"/>
              <a:cs typeface="Arial"/>
            </a:endParaRPr>
          </a:p>
        </p:txBody>
      </p:sp>
      <p:sp>
        <p:nvSpPr>
          <p:cNvPr id="6" name="text 1"/>
          <p:cNvSpPr txBox="1"/>
          <p:nvPr/>
        </p:nvSpPr>
        <p:spPr>
          <a:xfrm>
            <a:off x="3673887" y="4991100"/>
            <a:ext cx="1931939" cy="338554"/>
          </a:xfrm>
          <a:prstGeom prst="rect">
            <a:avLst/>
          </a:prstGeom>
        </p:spPr>
        <p:txBody>
          <a:bodyPr vert="horz" wrap="none" lIns="0" tIns="0" rIns="0" bIns="0" rtlCol="0">
            <a:spAutoFit/>
          </a:bodyPr>
          <a:lstStyle/>
          <a:p>
            <a:r>
              <a:rPr sz="1700" spc="6" dirty="0">
                <a:solidFill>
                  <a:srgbClr val="0A7E99"/>
                </a:solidFill>
                <a:latin typeface="Arial"/>
                <a:cs typeface="Arial"/>
              </a:rPr>
              <a:t>-  </a:t>
            </a:r>
            <a:r>
              <a:rPr sz="2200" spc="6" dirty="0">
                <a:solidFill>
                  <a:srgbClr val="0A7E99"/>
                </a:solidFill>
                <a:latin typeface="Arial"/>
                <a:cs typeface="Arial"/>
              </a:rPr>
              <a:t>groupByKey()</a:t>
            </a:r>
            <a:endParaRPr sz="2200">
              <a:latin typeface="Arial"/>
              <a:cs typeface="Arial"/>
            </a:endParaRPr>
          </a:p>
        </p:txBody>
      </p:sp>
      <p:sp>
        <p:nvSpPr>
          <p:cNvPr id="7" name="text 1"/>
          <p:cNvSpPr txBox="1"/>
          <p:nvPr/>
        </p:nvSpPr>
        <p:spPr>
          <a:xfrm>
            <a:off x="3673879" y="5619750"/>
            <a:ext cx="2073773" cy="338554"/>
          </a:xfrm>
          <a:prstGeom prst="rect">
            <a:avLst/>
          </a:prstGeom>
        </p:spPr>
        <p:txBody>
          <a:bodyPr vert="horz" wrap="none" lIns="0" tIns="0" rIns="0" bIns="0" rtlCol="0">
            <a:spAutoFit/>
          </a:bodyPr>
          <a:lstStyle/>
          <a:p>
            <a:r>
              <a:rPr sz="1700" spc="6" dirty="0">
                <a:solidFill>
                  <a:srgbClr val="0A7E99"/>
                </a:solidFill>
                <a:latin typeface="Arial"/>
                <a:cs typeface="Arial"/>
              </a:rPr>
              <a:t>-  </a:t>
            </a:r>
            <a:r>
              <a:rPr sz="2200" spc="6" dirty="0">
                <a:solidFill>
                  <a:srgbClr val="0A7E99"/>
                </a:solidFill>
                <a:latin typeface="Arial"/>
                <a:cs typeface="Arial"/>
              </a:rPr>
              <a:t>reduceByKey()</a:t>
            </a:r>
            <a:endParaRPr sz="2200">
              <a:latin typeface="Arial"/>
              <a:cs typeface="Arial"/>
            </a:endParaRPr>
          </a:p>
        </p:txBody>
      </p:sp>
      <p:pic>
        <p:nvPicPr>
          <p:cNvPr id="9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31" y="2095502"/>
            <a:ext cx="2000250" cy="2676525"/>
          </a:xfrm>
          <a:prstGeom prst="rect">
            <a:avLst/>
          </a:prstGeom>
        </p:spPr>
      </p:pic>
      <p:sp>
        <p:nvSpPr>
          <p:cNvPr id="8" name="text 1"/>
          <p:cNvSpPr txBox="1"/>
          <p:nvPr/>
        </p:nvSpPr>
        <p:spPr>
          <a:xfrm>
            <a:off x="4964906" y="377198"/>
            <a:ext cx="1821524" cy="461665"/>
          </a:xfrm>
          <a:prstGeom prst="rect">
            <a:avLst/>
          </a:prstGeom>
        </p:spPr>
        <p:txBody>
          <a:bodyPr vert="horz" wrap="none" lIns="0" tIns="0" rIns="0" bIns="0" rtlCol="0">
            <a:spAutoFit/>
          </a:bodyPr>
          <a:lstStyle/>
          <a:p>
            <a:r>
              <a:rPr sz="3000" spc="6" dirty="0">
                <a:solidFill>
                  <a:srgbClr val="404040"/>
                </a:solidFill>
                <a:latin typeface="Arial"/>
                <a:cs typeface="Arial"/>
              </a:rPr>
              <a:t>Pair RDDs</a:t>
            </a:r>
            <a:endParaRPr sz="3000">
              <a:latin typeface="Arial"/>
              <a:cs typeface="Arial"/>
            </a:endParaRPr>
          </a:p>
        </p:txBody>
      </p:sp>
    </p:spTree>
    <p:extLst>
      <p:ext uri="{BB962C8B-B14F-4D97-AF65-F5344CB8AC3E}">
        <p14:creationId xmlns:p14="http://schemas.microsoft.com/office/powerpoint/2010/main" val="355005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71788" y="4892041"/>
            <a:ext cx="3232616" cy="369332"/>
          </a:xfrm>
          <a:prstGeom prst="rect">
            <a:avLst/>
          </a:prstGeom>
        </p:spPr>
        <p:txBody>
          <a:bodyPr vert="horz" wrap="none" lIns="0" tIns="0" rIns="0" bIns="0" rtlCol="0">
            <a:spAutoFit/>
          </a:bodyPr>
          <a:lstStyle/>
          <a:p>
            <a:r>
              <a:rPr sz="2400" b="1" spc="6" dirty="0">
                <a:solidFill>
                  <a:srgbClr val="0A7E99"/>
                </a:solidFill>
                <a:latin typeface="Arial"/>
                <a:cs typeface="Arial"/>
              </a:rPr>
              <a:t>updateStateByKey(fn)</a:t>
            </a:r>
            <a:endParaRPr sz="2400" dirty="0">
              <a:latin typeface="Arial"/>
              <a:cs typeface="Arial"/>
            </a:endParaRPr>
          </a:p>
        </p:txBody>
      </p:sp>
      <p:sp>
        <p:nvSpPr>
          <p:cNvPr id="3" name="text 1"/>
          <p:cNvSpPr txBox="1"/>
          <p:nvPr/>
        </p:nvSpPr>
        <p:spPr>
          <a:xfrm>
            <a:off x="1850238" y="5444491"/>
            <a:ext cx="5080365" cy="369332"/>
          </a:xfrm>
          <a:prstGeom prst="rect">
            <a:avLst/>
          </a:prstGeom>
        </p:spPr>
        <p:txBody>
          <a:bodyPr vert="horz" wrap="none" lIns="0" tIns="0" rIns="0" bIns="0" rtlCol="0">
            <a:spAutoFit/>
          </a:bodyPr>
          <a:lstStyle/>
          <a:p>
            <a:r>
              <a:rPr sz="2400" spc="6" dirty="0">
                <a:latin typeface="Arial"/>
                <a:cs typeface="Arial"/>
              </a:rPr>
              <a:t>Apply a summarizing operation on all</a:t>
            </a:r>
            <a:endParaRPr sz="2400">
              <a:latin typeface="Arial"/>
              <a:cs typeface="Arial"/>
            </a:endParaRPr>
          </a:p>
        </p:txBody>
      </p:sp>
      <p:sp>
        <p:nvSpPr>
          <p:cNvPr id="4" name="text 1"/>
          <p:cNvSpPr txBox="1"/>
          <p:nvPr/>
        </p:nvSpPr>
        <p:spPr>
          <a:xfrm>
            <a:off x="1793082" y="5882641"/>
            <a:ext cx="5350439" cy="369332"/>
          </a:xfrm>
          <a:prstGeom prst="rect">
            <a:avLst/>
          </a:prstGeom>
        </p:spPr>
        <p:txBody>
          <a:bodyPr vert="horz" wrap="none" lIns="0" tIns="0" rIns="0" bIns="0" rtlCol="0">
            <a:spAutoFit/>
          </a:bodyPr>
          <a:lstStyle/>
          <a:p>
            <a:r>
              <a:rPr sz="2400" spc="6" dirty="0">
                <a:latin typeface="Arial"/>
                <a:cs typeface="Arial"/>
              </a:rPr>
              <a:t>values with the same key in a DStream</a:t>
            </a:r>
            <a:endParaRPr sz="2400">
              <a:latin typeface="Arial"/>
              <a:cs typeface="Arial"/>
            </a:endParaRPr>
          </a:p>
        </p:txBody>
      </p:sp>
      <p:sp>
        <p:nvSpPr>
          <p:cNvPr id="5"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pic>
        <p:nvPicPr>
          <p:cNvPr id="9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969" y="1362077"/>
            <a:ext cx="2250281" cy="3000375"/>
          </a:xfrm>
          <a:prstGeom prst="rect">
            <a:avLst/>
          </a:prstGeom>
        </p:spPr>
      </p:pic>
    </p:spTree>
    <p:extLst>
      <p:ext uri="{BB962C8B-B14F-4D97-AF65-F5344CB8AC3E}">
        <p14:creationId xmlns:p14="http://schemas.microsoft.com/office/powerpoint/2010/main" val="319048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0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3686175" y="2219325"/>
            <a:ext cx="4044890" cy="338554"/>
          </a:xfrm>
          <a:prstGeom prst="rect">
            <a:avLst/>
          </a:prstGeom>
        </p:spPr>
        <p:txBody>
          <a:bodyPr vert="horz" wrap="none" lIns="0" tIns="0" rIns="0" bIns="0" rtlCol="0">
            <a:spAutoFit/>
          </a:bodyPr>
          <a:lstStyle/>
          <a:p>
            <a:r>
              <a:rPr sz="2200" spc="6" dirty="0">
                <a:solidFill>
                  <a:srgbClr val="0A7E99"/>
                </a:solidFill>
                <a:latin typeface="Arial"/>
                <a:cs typeface="Arial"/>
              </a:rPr>
              <a:t>Initialize</a:t>
            </a:r>
            <a:r>
              <a:rPr sz="2200" spc="6" dirty="0">
                <a:latin typeface="Arial"/>
                <a:cs typeface="Arial"/>
              </a:rPr>
              <a:t> the state to some value</a:t>
            </a:r>
            <a:endParaRPr sz="2200">
              <a:latin typeface="Arial"/>
              <a:cs typeface="Arial"/>
            </a:endParaRPr>
          </a:p>
        </p:txBody>
      </p:sp>
      <p:sp>
        <p:nvSpPr>
          <p:cNvPr id="3" name="text 1"/>
          <p:cNvSpPr txBox="1"/>
          <p:nvPr/>
        </p:nvSpPr>
        <p:spPr>
          <a:xfrm>
            <a:off x="3686175" y="2847983"/>
            <a:ext cx="4392741" cy="1015663"/>
          </a:xfrm>
          <a:prstGeom prst="rect">
            <a:avLst/>
          </a:prstGeom>
        </p:spPr>
        <p:txBody>
          <a:bodyPr vert="horz" wrap="none" lIns="0" tIns="0" rIns="0" bIns="0" rtlCol="0">
            <a:spAutoFit/>
          </a:bodyPr>
          <a:lstStyle/>
          <a:p>
            <a:r>
              <a:rPr sz="2200" spc="6" dirty="0">
                <a:latin typeface="Arial"/>
                <a:cs typeface="Arial"/>
              </a:rPr>
              <a:t>Specify an </a:t>
            </a:r>
            <a:r>
              <a:rPr sz="2200" spc="6" dirty="0">
                <a:solidFill>
                  <a:srgbClr val="0A7E99"/>
                </a:solidFill>
                <a:latin typeface="Arial"/>
                <a:cs typeface="Arial"/>
              </a:rPr>
              <a:t>update function</a:t>
            </a:r>
            <a:r>
              <a:rPr sz="2200" spc="6" dirty="0">
                <a:latin typeface="Arial"/>
                <a:cs typeface="Arial"/>
              </a:rPr>
              <a:t> which</a:t>
            </a:r>
            <a:endParaRPr sz="2200" dirty="0">
              <a:latin typeface="Arial"/>
              <a:cs typeface="Arial"/>
            </a:endParaRPr>
          </a:p>
          <a:p>
            <a:r>
              <a:rPr sz="2200" spc="6" dirty="0">
                <a:latin typeface="Arial"/>
                <a:cs typeface="Arial"/>
              </a:rPr>
              <a:t>updates the current state based on</a:t>
            </a:r>
            <a:endParaRPr sz="2200" dirty="0">
              <a:latin typeface="Arial"/>
              <a:cs typeface="Arial"/>
            </a:endParaRPr>
          </a:p>
          <a:p>
            <a:r>
              <a:rPr sz="2200" spc="6" dirty="0">
                <a:latin typeface="Arial"/>
                <a:cs typeface="Arial"/>
              </a:rPr>
              <a:t>the values in the stream</a:t>
            </a:r>
            <a:endParaRPr sz="2200" dirty="0">
              <a:latin typeface="Arial"/>
              <a:cs typeface="Arial"/>
            </a:endParaRPr>
          </a:p>
        </p:txBody>
      </p:sp>
      <p:sp>
        <p:nvSpPr>
          <p:cNvPr id="4" name="text 1"/>
          <p:cNvSpPr txBox="1"/>
          <p:nvPr/>
        </p:nvSpPr>
        <p:spPr>
          <a:xfrm>
            <a:off x="3686177" y="4276725"/>
            <a:ext cx="3933513" cy="677108"/>
          </a:xfrm>
          <a:prstGeom prst="rect">
            <a:avLst/>
          </a:prstGeom>
        </p:spPr>
        <p:txBody>
          <a:bodyPr vert="horz" wrap="none" lIns="0" tIns="0" rIns="0" bIns="0" rtlCol="0">
            <a:spAutoFit/>
          </a:bodyPr>
          <a:lstStyle/>
          <a:p>
            <a:r>
              <a:rPr sz="2200" spc="6" dirty="0">
                <a:latin typeface="Arial"/>
                <a:cs typeface="Arial"/>
              </a:rPr>
              <a:t>Apply this update function to all</a:t>
            </a:r>
            <a:endParaRPr sz="2200">
              <a:latin typeface="Arial"/>
              <a:cs typeface="Arial"/>
            </a:endParaRPr>
          </a:p>
          <a:p>
            <a:r>
              <a:rPr sz="2200" spc="6" dirty="0">
                <a:latin typeface="Arial"/>
                <a:cs typeface="Arial"/>
              </a:rPr>
              <a:t>existing keys</a:t>
            </a:r>
            <a:endParaRPr sz="2200">
              <a:latin typeface="Arial"/>
              <a:cs typeface="Arial"/>
            </a:endParaRPr>
          </a:p>
        </p:txBody>
      </p:sp>
      <p:sp>
        <p:nvSpPr>
          <p:cNvPr id="5" name="text 1"/>
          <p:cNvSpPr txBox="1"/>
          <p:nvPr/>
        </p:nvSpPr>
        <p:spPr>
          <a:xfrm>
            <a:off x="4964906" y="377198"/>
            <a:ext cx="1821524" cy="461665"/>
          </a:xfrm>
          <a:prstGeom prst="rect">
            <a:avLst/>
          </a:prstGeom>
        </p:spPr>
        <p:txBody>
          <a:bodyPr vert="horz" wrap="none" lIns="0" tIns="0" rIns="0" bIns="0" rtlCol="0">
            <a:spAutoFit/>
          </a:bodyPr>
          <a:lstStyle/>
          <a:p>
            <a:r>
              <a:rPr sz="3000" spc="6" dirty="0">
                <a:solidFill>
                  <a:srgbClr val="404040"/>
                </a:solidFill>
                <a:latin typeface="Arial"/>
                <a:cs typeface="Arial"/>
              </a:rPr>
              <a:t>Pair RDDs</a:t>
            </a:r>
            <a:endParaRPr sz="3000">
              <a:latin typeface="Arial"/>
              <a:cs typeface="Arial"/>
            </a:endParaRPr>
          </a:p>
        </p:txBody>
      </p:sp>
      <p:pic>
        <p:nvPicPr>
          <p:cNvPr id="10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094" y="2314575"/>
            <a:ext cx="1957388" cy="2609850"/>
          </a:xfrm>
          <a:prstGeom prst="rect">
            <a:avLst/>
          </a:prstGeom>
        </p:spPr>
      </p:pic>
    </p:spTree>
    <p:extLst>
      <p:ext uri="{BB962C8B-B14F-4D97-AF65-F5344CB8AC3E}">
        <p14:creationId xmlns:p14="http://schemas.microsoft.com/office/powerpoint/2010/main" val="2832556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0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3"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4"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5"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6"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7"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8"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9"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0"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1"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2"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
        <p:nvSpPr>
          <p:cNvPr id="13" name="text 1"/>
          <p:cNvSpPr txBox="1"/>
          <p:nvPr/>
        </p:nvSpPr>
        <p:spPr>
          <a:xfrm>
            <a:off x="1050139" y="4130878"/>
            <a:ext cx="6883679" cy="477054"/>
          </a:xfrm>
          <a:prstGeom prst="rect">
            <a:avLst/>
          </a:prstGeom>
        </p:spPr>
        <p:txBody>
          <a:bodyPr vert="horz" wrap="none" lIns="0" tIns="0" rIns="0" bIns="0" rtlCol="0">
            <a:spAutoFit/>
          </a:bodyPr>
          <a:lstStyle/>
          <a:p>
            <a:r>
              <a:rPr sz="3100" spc="6" dirty="0">
                <a:solidFill>
                  <a:srgbClr val="4D4D4D"/>
                </a:solidFill>
                <a:latin typeface="Arial"/>
                <a:cs typeface="Arial"/>
              </a:rPr>
              <a:t>Assign the </a:t>
            </a:r>
            <a:r>
              <a:rPr sz="3100" spc="6" dirty="0">
                <a:solidFill>
                  <a:srgbClr val="FF2600"/>
                </a:solidFill>
                <a:latin typeface="Arial"/>
                <a:cs typeface="Arial"/>
              </a:rPr>
              <a:t>same key</a:t>
            </a:r>
            <a:r>
              <a:rPr sz="3100" spc="6" dirty="0">
                <a:solidFill>
                  <a:srgbClr val="4D4D4D"/>
                </a:solidFill>
                <a:latin typeface="Arial"/>
                <a:cs typeface="Arial"/>
              </a:rPr>
              <a:t> to each integer to</a:t>
            </a:r>
            <a:endParaRPr sz="3100">
              <a:latin typeface="Arial"/>
              <a:cs typeface="Arial"/>
            </a:endParaRPr>
          </a:p>
        </p:txBody>
      </p:sp>
      <p:sp>
        <p:nvSpPr>
          <p:cNvPr id="14" name="text 1"/>
          <p:cNvSpPr txBox="1"/>
          <p:nvPr/>
        </p:nvSpPr>
        <p:spPr>
          <a:xfrm>
            <a:off x="1257302" y="4692853"/>
            <a:ext cx="6528710" cy="477054"/>
          </a:xfrm>
          <a:prstGeom prst="rect">
            <a:avLst/>
          </a:prstGeom>
        </p:spPr>
        <p:txBody>
          <a:bodyPr vert="horz" wrap="none" lIns="0" tIns="0" rIns="0" bIns="0" rtlCol="0">
            <a:spAutoFit/>
          </a:bodyPr>
          <a:lstStyle/>
          <a:p>
            <a:r>
              <a:rPr sz="3100" spc="6" dirty="0">
                <a:solidFill>
                  <a:srgbClr val="4D4D4D"/>
                </a:solidFill>
                <a:latin typeface="Arial"/>
                <a:cs typeface="Arial"/>
              </a:rPr>
              <a:t>make every element a key-value pair</a:t>
            </a:r>
            <a:endParaRPr sz="3100">
              <a:latin typeface="Arial"/>
              <a:cs typeface="Arial"/>
            </a:endParaRPr>
          </a:p>
        </p:txBody>
      </p:sp>
    </p:spTree>
    <p:extLst>
      <p:ext uri="{BB962C8B-B14F-4D97-AF65-F5344CB8AC3E}">
        <p14:creationId xmlns:p14="http://schemas.microsoft.com/office/powerpoint/2010/main" val="352512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a:t>Architecture</a:t>
            </a:r>
            <a:endParaRPr lang="en-US" dirty="0"/>
          </a:p>
        </p:txBody>
      </p:sp>
      <p:sp>
        <p:nvSpPr>
          <p:cNvPr id="3" name="Content Placeholder 2"/>
          <p:cNvSpPr>
            <a:spLocks noGrp="1"/>
          </p:cNvSpPr>
          <p:nvPr>
            <p:ph idx="1"/>
          </p:nvPr>
        </p:nvSpPr>
        <p:spPr>
          <a:xfrm>
            <a:off x="457200" y="990600"/>
            <a:ext cx="4495800" cy="3810000"/>
          </a:xfrm>
        </p:spPr>
        <p:txBody>
          <a:bodyPr>
            <a:noAutofit/>
          </a:bodyPr>
          <a:lstStyle/>
          <a:p>
            <a:r>
              <a:rPr lang="en-US" altLang="en-US" sz="2400" dirty="0">
                <a:latin typeface="Calibri" panose="020F0502020204030204" pitchFamily="34" charset="0"/>
                <a:cs typeface="Calibri" panose="020F0502020204030204" pitchFamily="34" charset="0"/>
              </a:rPr>
              <a:t>Input </a:t>
            </a:r>
            <a:r>
              <a:rPr lang="en-US" altLang="en-US" sz="2400" dirty="0" err="1">
                <a:latin typeface="Calibri" panose="020F0502020204030204" pitchFamily="34" charset="0"/>
                <a:cs typeface="Calibri" panose="020F0502020204030204" pitchFamily="34" charset="0"/>
              </a:rPr>
              <a:t>Dstreams</a:t>
            </a:r>
            <a:endParaRPr lang="en-US" altLang="en-US" sz="2400" dirty="0">
              <a:latin typeface="Calibri" panose="020F0502020204030204" pitchFamily="34" charset="0"/>
              <a:cs typeface="Calibri" panose="020F0502020204030204" pitchFamily="34" charset="0"/>
            </a:endParaRPr>
          </a:p>
          <a:p>
            <a:pPr lvl="1"/>
            <a:r>
              <a:rPr lang="en-US" altLang="en-US" sz="1800" dirty="0">
                <a:latin typeface="Calibri" panose="020F0502020204030204" pitchFamily="34" charset="0"/>
                <a:cs typeface="Calibri" panose="020F0502020204030204" pitchFamily="34" charset="0"/>
              </a:rPr>
              <a:t>Input </a:t>
            </a:r>
            <a:r>
              <a:rPr lang="en-US" altLang="en-US" sz="1800" dirty="0" err="1">
                <a:latin typeface="Calibri" panose="020F0502020204030204" pitchFamily="34" charset="0"/>
                <a:cs typeface="Calibri" panose="020F0502020204030204" pitchFamily="34" charset="0"/>
              </a:rPr>
              <a:t>DStreams</a:t>
            </a:r>
            <a:r>
              <a:rPr lang="en-US" altLang="en-US" sz="1800" dirty="0">
                <a:latin typeface="Calibri" panose="020F0502020204030204" pitchFamily="34" charset="0"/>
                <a:cs typeface="Calibri" panose="020F0502020204030204" pitchFamily="34" charset="0"/>
              </a:rPr>
              <a:t> are </a:t>
            </a:r>
            <a:r>
              <a:rPr lang="en-US" altLang="en-US" sz="1800" dirty="0" err="1">
                <a:latin typeface="Calibri" panose="020F0502020204030204" pitchFamily="34" charset="0"/>
                <a:cs typeface="Calibri" panose="020F0502020204030204" pitchFamily="34" charset="0"/>
              </a:rPr>
              <a:t>DStreams</a:t>
            </a:r>
            <a:r>
              <a:rPr lang="en-US" altLang="en-US" sz="1800" dirty="0">
                <a:latin typeface="Calibri" panose="020F0502020204030204" pitchFamily="34" charset="0"/>
                <a:cs typeface="Calibri" panose="020F0502020204030204" pitchFamily="34" charset="0"/>
              </a:rPr>
              <a:t> representing the stream of input data received from streaming sources.</a:t>
            </a:r>
          </a:p>
          <a:p>
            <a:pPr lvl="1"/>
            <a:r>
              <a:rPr lang="en-US" altLang="en-US" sz="1800" dirty="0">
                <a:latin typeface="Calibri" panose="020F0502020204030204" pitchFamily="34" charset="0"/>
                <a:cs typeface="Calibri" panose="020F0502020204030204" pitchFamily="34" charset="0"/>
              </a:rPr>
              <a:t>Categories of built-in streaming sources.</a:t>
            </a:r>
          </a:p>
          <a:p>
            <a:pPr lvl="2"/>
            <a:r>
              <a:rPr lang="en-US" altLang="en-US" sz="1100" dirty="0">
                <a:latin typeface="Calibri" panose="020F0502020204030204" pitchFamily="34" charset="0"/>
                <a:cs typeface="Calibri" panose="020F0502020204030204" pitchFamily="34" charset="0"/>
              </a:rPr>
              <a:t>Basic sources: Sources directly available in the </a:t>
            </a:r>
            <a:r>
              <a:rPr lang="en-US" altLang="en-US" sz="1100" dirty="0" err="1">
                <a:latin typeface="Calibri" panose="020F0502020204030204" pitchFamily="34" charset="0"/>
                <a:cs typeface="Calibri" panose="020F0502020204030204" pitchFamily="34" charset="0"/>
              </a:rPr>
              <a:t>StreamingContext</a:t>
            </a:r>
            <a:r>
              <a:rPr lang="en-US" altLang="en-US" sz="1100" dirty="0">
                <a:latin typeface="Calibri" panose="020F0502020204030204" pitchFamily="34" charset="0"/>
                <a:cs typeface="Calibri" panose="020F0502020204030204" pitchFamily="34" charset="0"/>
              </a:rPr>
              <a:t> API. Examples: file systems, and socket connections.</a:t>
            </a:r>
          </a:p>
          <a:p>
            <a:pPr lvl="2"/>
            <a:r>
              <a:rPr lang="en-US" altLang="en-US" sz="1100" dirty="0">
                <a:latin typeface="Calibri" panose="020F0502020204030204" pitchFamily="34" charset="0"/>
                <a:cs typeface="Calibri" panose="020F0502020204030204" pitchFamily="34" charset="0"/>
              </a:rPr>
              <a:t>Advanced sources: Sources like Kafka, Flume, Kinesis, etc. are available through extra utility classes. These require linking against extra .</a:t>
            </a:r>
          </a:p>
        </p:txBody>
      </p:sp>
      <p:pic>
        <p:nvPicPr>
          <p:cNvPr id="4" name="Picture 3">
            <a:extLst>
              <a:ext uri="{FF2B5EF4-FFF2-40B4-BE49-F238E27FC236}">
                <a16:creationId xmlns:a16="http://schemas.microsoft.com/office/drawing/2014/main" id="{D1B27B4D-854C-4B36-8176-E725FA0F089A}"/>
              </a:ext>
            </a:extLst>
          </p:cNvPr>
          <p:cNvPicPr>
            <a:picLocks noChangeAspect="1"/>
          </p:cNvPicPr>
          <p:nvPr/>
        </p:nvPicPr>
        <p:blipFill>
          <a:blip r:embed="rId2"/>
          <a:stretch>
            <a:fillRect/>
          </a:stretch>
        </p:blipFill>
        <p:spPr>
          <a:xfrm>
            <a:off x="4953000" y="1143000"/>
            <a:ext cx="4191000" cy="2286000"/>
          </a:xfrm>
          <a:prstGeom prst="rect">
            <a:avLst/>
          </a:prstGeom>
        </p:spPr>
      </p:pic>
      <p:sp>
        <p:nvSpPr>
          <p:cNvPr id="6" name="Content Placeholder 2">
            <a:extLst>
              <a:ext uri="{FF2B5EF4-FFF2-40B4-BE49-F238E27FC236}">
                <a16:creationId xmlns:a16="http://schemas.microsoft.com/office/drawing/2014/main" id="{3BDD2CB7-CAC9-4AF4-BE32-F5CBD34168DC}"/>
              </a:ext>
            </a:extLst>
          </p:cNvPr>
          <p:cNvSpPr txBox="1">
            <a:spLocks/>
          </p:cNvSpPr>
          <p:nvPr/>
        </p:nvSpPr>
        <p:spPr>
          <a:xfrm>
            <a:off x="485272" y="4038600"/>
            <a:ext cx="8658728" cy="2667000"/>
          </a:xfrm>
          <a:prstGeom prst="rect">
            <a:avLst/>
          </a:prstGeom>
        </p:spPr>
        <p:txBody>
          <a:bodyPr vert="horz" lIns="91440" tIns="45720" rIns="91440" bIns="45720" rtlCol="0">
            <a:noAutofit/>
          </a:bodyPr>
          <a:lst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latin typeface="Calibri" panose="020F0502020204030204" pitchFamily="34" charset="0"/>
                <a:cs typeface="Calibri" panose="020F0502020204030204" pitchFamily="34" charset="0"/>
              </a:rPr>
              <a:t>Receivers</a:t>
            </a:r>
          </a:p>
          <a:p>
            <a:pPr lvl="1"/>
            <a:r>
              <a:rPr lang="en-US" altLang="en-US" sz="1600" dirty="0">
                <a:latin typeface="Calibri" panose="020F0502020204030204" pitchFamily="34" charset="0"/>
                <a:cs typeface="Calibri" panose="020F0502020204030204" pitchFamily="34" charset="0"/>
              </a:rPr>
              <a:t>Every input </a:t>
            </a:r>
            <a:r>
              <a:rPr lang="en-US" altLang="en-US" sz="1600" dirty="0" err="1">
                <a:latin typeface="Calibri" panose="020F0502020204030204" pitchFamily="34" charset="0"/>
                <a:cs typeface="Calibri" panose="020F0502020204030204" pitchFamily="34" charset="0"/>
              </a:rPr>
              <a:t>DStream</a:t>
            </a:r>
            <a:r>
              <a:rPr lang="en-US" altLang="en-US" sz="1600" dirty="0">
                <a:latin typeface="Calibri" panose="020F0502020204030204" pitchFamily="34" charset="0"/>
                <a:cs typeface="Calibri" panose="020F0502020204030204" pitchFamily="34" charset="0"/>
              </a:rPr>
              <a:t> is associated with a Receiver which receives the data from a source and stores it in Spark’s memory for processing.</a:t>
            </a:r>
          </a:p>
          <a:p>
            <a:pPr lvl="1"/>
            <a:r>
              <a:rPr lang="en-US" altLang="en-US" sz="1600" dirty="0">
                <a:latin typeface="Calibri" panose="020F0502020204030204" pitchFamily="34" charset="0"/>
                <a:cs typeface="Calibri" panose="020F0502020204030204" pitchFamily="34" charset="0"/>
              </a:rPr>
              <a:t>To receive multiple streams of data in parallel in streaming application, create multiple input </a:t>
            </a:r>
            <a:r>
              <a:rPr lang="en-US" altLang="en-US" sz="1600" dirty="0" err="1">
                <a:latin typeface="Calibri" panose="020F0502020204030204" pitchFamily="34" charset="0"/>
                <a:cs typeface="Calibri" panose="020F0502020204030204" pitchFamily="34" charset="0"/>
              </a:rPr>
              <a:t>Dstreams</a:t>
            </a:r>
            <a:r>
              <a:rPr lang="en-US" altLang="en-US" sz="1600" dirty="0">
                <a:latin typeface="Calibri" panose="020F0502020204030204" pitchFamily="34" charset="0"/>
                <a:cs typeface="Calibri" panose="020F0502020204030204" pitchFamily="34" charset="0"/>
              </a:rPr>
              <a:t>.</a:t>
            </a:r>
          </a:p>
          <a:p>
            <a:pPr lvl="1"/>
            <a:r>
              <a:rPr lang="en-US" altLang="en-US" sz="1600" dirty="0">
                <a:latin typeface="Calibri" panose="020F0502020204030204" pitchFamily="34" charset="0"/>
                <a:cs typeface="Calibri" panose="020F0502020204030204" pitchFamily="34" charset="0"/>
              </a:rPr>
              <a:t>For example, a single Kafka input </a:t>
            </a:r>
            <a:r>
              <a:rPr lang="en-US" altLang="en-US" sz="1600" dirty="0" err="1">
                <a:latin typeface="Calibri" panose="020F0502020204030204" pitchFamily="34" charset="0"/>
                <a:cs typeface="Calibri" panose="020F0502020204030204" pitchFamily="34" charset="0"/>
              </a:rPr>
              <a:t>DStream</a:t>
            </a:r>
            <a:r>
              <a:rPr lang="en-US" altLang="en-US" sz="1600" dirty="0">
                <a:latin typeface="Calibri" panose="020F0502020204030204" pitchFamily="34" charset="0"/>
                <a:cs typeface="Calibri" panose="020F0502020204030204" pitchFamily="34" charset="0"/>
              </a:rPr>
              <a:t> receiving two topics of data can be split into two Kafka input streams, each receiving only one topic. This would run two receivers.</a:t>
            </a:r>
          </a:p>
          <a:p>
            <a:pPr lvl="1"/>
            <a:r>
              <a:rPr lang="en-US" altLang="en-US" sz="1600" dirty="0">
                <a:latin typeface="Calibri" panose="020F0502020204030204" pitchFamily="34" charset="0"/>
                <a:cs typeface="Calibri" panose="020F0502020204030204" pitchFamily="34" charset="0"/>
              </a:rPr>
              <a:t>Receiver can be configured to sends acknowledgment to a source.</a:t>
            </a:r>
          </a:p>
          <a:p>
            <a:pPr lvl="1"/>
            <a:r>
              <a:rPr lang="en-US" altLang="en-US" sz="1600" dirty="0">
                <a:latin typeface="Calibri" panose="020F0502020204030204" pitchFamily="34" charset="0"/>
                <a:cs typeface="Calibri" panose="020F0502020204030204" pitchFamily="34" charset="0"/>
              </a:rPr>
              <a:t>A receiver is run within an executor. It occupies one core.</a:t>
            </a:r>
          </a:p>
        </p:txBody>
      </p:sp>
    </p:spTree>
    <p:extLst>
      <p:ext uri="{BB962C8B-B14F-4D97-AF65-F5344CB8AC3E}">
        <p14:creationId xmlns:p14="http://schemas.microsoft.com/office/powerpoint/2010/main" val="235932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0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3"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4"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5"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6"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7"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8"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9"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0"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1"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2"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
        <p:nvSpPr>
          <p:cNvPr id="13" name="text 1"/>
          <p:cNvSpPr txBox="1"/>
          <p:nvPr/>
        </p:nvSpPr>
        <p:spPr>
          <a:xfrm>
            <a:off x="392914" y="2367922"/>
            <a:ext cx="515269" cy="461665"/>
          </a:xfrm>
          <a:prstGeom prst="rect">
            <a:avLst/>
          </a:prstGeom>
        </p:spPr>
        <p:txBody>
          <a:bodyPr vert="horz" wrap="none" lIns="0" tIns="0" rIns="0" bIns="0" rtlCol="0">
            <a:spAutoFit/>
          </a:bodyPr>
          <a:lstStyle/>
          <a:p>
            <a:r>
              <a:rPr sz="3000" spc="6" dirty="0">
                <a:latin typeface="Arial"/>
                <a:cs typeface="Arial"/>
              </a:rPr>
              <a:t>“K”</a:t>
            </a:r>
            <a:endParaRPr sz="3000">
              <a:latin typeface="Arial"/>
              <a:cs typeface="Arial"/>
            </a:endParaRPr>
          </a:p>
        </p:txBody>
      </p:sp>
      <p:sp>
        <p:nvSpPr>
          <p:cNvPr id="14" name="text 1"/>
          <p:cNvSpPr txBox="1"/>
          <p:nvPr/>
        </p:nvSpPr>
        <p:spPr>
          <a:xfrm>
            <a:off x="1471620" y="236792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sp>
        <p:nvSpPr>
          <p:cNvPr id="15" name="text 1"/>
          <p:cNvSpPr txBox="1"/>
          <p:nvPr/>
        </p:nvSpPr>
        <p:spPr>
          <a:xfrm>
            <a:off x="4179099" y="238697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sp>
        <p:nvSpPr>
          <p:cNvPr id="16" name="text 1"/>
          <p:cNvSpPr txBox="1"/>
          <p:nvPr/>
        </p:nvSpPr>
        <p:spPr>
          <a:xfrm>
            <a:off x="6815145" y="238697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sp>
        <p:nvSpPr>
          <p:cNvPr id="17" name="text 1"/>
          <p:cNvSpPr txBox="1"/>
          <p:nvPr/>
        </p:nvSpPr>
        <p:spPr>
          <a:xfrm>
            <a:off x="578651" y="4111454"/>
            <a:ext cx="7898573" cy="1292662"/>
          </a:xfrm>
          <a:prstGeom prst="rect">
            <a:avLst/>
          </a:prstGeom>
        </p:spPr>
        <p:txBody>
          <a:bodyPr vert="horz" wrap="none" lIns="0" tIns="0" rIns="0" bIns="0" rtlCol="0">
            <a:spAutoFit/>
          </a:bodyPr>
          <a:lstStyle/>
          <a:p>
            <a:pPr marL="528065"/>
            <a:r>
              <a:rPr sz="4200" spc="6" dirty="0">
                <a:solidFill>
                  <a:srgbClr val="FF2600"/>
                </a:solidFill>
                <a:latin typeface="Arial"/>
                <a:cs typeface="Arial"/>
              </a:rPr>
              <a:t>The updateStateByKey() will</a:t>
            </a:r>
            <a:endParaRPr sz="4200">
              <a:latin typeface="Arial"/>
              <a:cs typeface="Arial"/>
            </a:endParaRPr>
          </a:p>
          <a:p>
            <a:r>
              <a:rPr sz="4200" spc="6" dirty="0">
                <a:solidFill>
                  <a:srgbClr val="FF2600"/>
                </a:solidFill>
                <a:latin typeface="Arial"/>
                <a:cs typeface="Arial"/>
              </a:rPr>
              <a:t>sum all values with the same key</a:t>
            </a:r>
            <a:endParaRPr sz="4200">
              <a:latin typeface="Arial"/>
              <a:cs typeface="Arial"/>
            </a:endParaRPr>
          </a:p>
        </p:txBody>
      </p:sp>
    </p:spTree>
    <p:extLst>
      <p:ext uri="{BB962C8B-B14F-4D97-AF65-F5344CB8AC3E}">
        <p14:creationId xmlns:p14="http://schemas.microsoft.com/office/powerpoint/2010/main" val="580559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0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00969" y="1756417"/>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3" name="text 1"/>
          <p:cNvSpPr txBox="1"/>
          <p:nvPr/>
        </p:nvSpPr>
        <p:spPr>
          <a:xfrm>
            <a:off x="847249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4" name="text 1"/>
          <p:cNvSpPr txBox="1"/>
          <p:nvPr/>
        </p:nvSpPr>
        <p:spPr>
          <a:xfrm>
            <a:off x="6929444" y="1756417"/>
            <a:ext cx="236411" cy="507831"/>
          </a:xfrm>
          <a:prstGeom prst="rect">
            <a:avLst/>
          </a:prstGeom>
        </p:spPr>
        <p:txBody>
          <a:bodyPr vert="horz" wrap="none" lIns="0" tIns="0" rIns="0" bIns="0" rtlCol="0">
            <a:spAutoFit/>
          </a:bodyPr>
          <a:lstStyle/>
          <a:p>
            <a:r>
              <a:rPr sz="3300" spc="6" dirty="0">
                <a:latin typeface="Arial"/>
                <a:cs typeface="Arial"/>
              </a:rPr>
              <a:t>6</a:t>
            </a:r>
            <a:endParaRPr sz="3300">
              <a:latin typeface="Arial"/>
              <a:cs typeface="Arial"/>
            </a:endParaRPr>
          </a:p>
        </p:txBody>
      </p:sp>
      <p:sp>
        <p:nvSpPr>
          <p:cNvPr id="5" name="text 1"/>
          <p:cNvSpPr txBox="1"/>
          <p:nvPr/>
        </p:nvSpPr>
        <p:spPr>
          <a:xfrm>
            <a:off x="4350551" y="17564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6" name="text 1"/>
          <p:cNvSpPr txBox="1"/>
          <p:nvPr/>
        </p:nvSpPr>
        <p:spPr>
          <a:xfrm>
            <a:off x="5122076" y="1756417"/>
            <a:ext cx="236411" cy="507831"/>
          </a:xfrm>
          <a:prstGeom prst="rect">
            <a:avLst/>
          </a:prstGeom>
        </p:spPr>
        <p:txBody>
          <a:bodyPr vert="horz" wrap="none" lIns="0" tIns="0" rIns="0" bIns="0" rtlCol="0">
            <a:spAutoFit/>
          </a:bodyPr>
          <a:lstStyle/>
          <a:p>
            <a:r>
              <a:rPr sz="3300" spc="6" dirty="0">
                <a:latin typeface="Arial"/>
                <a:cs typeface="Arial"/>
              </a:rPr>
              <a:t>0</a:t>
            </a:r>
            <a:endParaRPr sz="3300">
              <a:latin typeface="Arial"/>
              <a:cs typeface="Arial"/>
            </a:endParaRPr>
          </a:p>
        </p:txBody>
      </p:sp>
      <p:sp>
        <p:nvSpPr>
          <p:cNvPr id="7" name="text 1"/>
          <p:cNvSpPr txBox="1"/>
          <p:nvPr/>
        </p:nvSpPr>
        <p:spPr>
          <a:xfrm>
            <a:off x="3100394" y="1756417"/>
            <a:ext cx="236411" cy="507831"/>
          </a:xfrm>
          <a:prstGeom prst="rect">
            <a:avLst/>
          </a:prstGeom>
        </p:spPr>
        <p:txBody>
          <a:bodyPr vert="horz" wrap="none" lIns="0" tIns="0" rIns="0" bIns="0" rtlCol="0">
            <a:spAutoFit/>
          </a:bodyPr>
          <a:lstStyle/>
          <a:p>
            <a:r>
              <a:rPr sz="3300" spc="6" dirty="0">
                <a:latin typeface="Arial"/>
                <a:cs typeface="Arial"/>
              </a:rPr>
              <a:t>8</a:t>
            </a:r>
            <a:endParaRPr sz="3300">
              <a:latin typeface="Arial"/>
              <a:cs typeface="Arial"/>
            </a:endParaRPr>
          </a:p>
        </p:txBody>
      </p:sp>
      <p:sp>
        <p:nvSpPr>
          <p:cNvPr id="8" name="text 1"/>
          <p:cNvSpPr txBox="1"/>
          <p:nvPr/>
        </p:nvSpPr>
        <p:spPr>
          <a:xfrm>
            <a:off x="1600208" y="17564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9" name="text 1"/>
          <p:cNvSpPr txBox="1"/>
          <p:nvPr/>
        </p:nvSpPr>
        <p:spPr>
          <a:xfrm>
            <a:off x="2357445" y="1756417"/>
            <a:ext cx="236411" cy="507831"/>
          </a:xfrm>
          <a:prstGeom prst="rect">
            <a:avLst/>
          </a:prstGeom>
        </p:spPr>
        <p:txBody>
          <a:bodyPr vert="horz" wrap="none" lIns="0" tIns="0" rIns="0" bIns="0" rtlCol="0">
            <a:spAutoFit/>
          </a:bodyPr>
          <a:lstStyle/>
          <a:p>
            <a:r>
              <a:rPr sz="3300" spc="6" dirty="0">
                <a:latin typeface="Arial"/>
                <a:cs typeface="Arial"/>
              </a:rPr>
              <a:t>3</a:t>
            </a:r>
            <a:endParaRPr sz="3300">
              <a:latin typeface="Arial"/>
              <a:cs typeface="Arial"/>
            </a:endParaRPr>
          </a:p>
        </p:txBody>
      </p:sp>
      <p:sp>
        <p:nvSpPr>
          <p:cNvPr id="10" name="text 1"/>
          <p:cNvSpPr txBox="1"/>
          <p:nvPr/>
        </p:nvSpPr>
        <p:spPr>
          <a:xfrm>
            <a:off x="535788" y="1765942"/>
            <a:ext cx="236411" cy="507831"/>
          </a:xfrm>
          <a:prstGeom prst="rect">
            <a:avLst/>
          </a:prstGeom>
        </p:spPr>
        <p:txBody>
          <a:bodyPr vert="horz" wrap="none" lIns="0" tIns="0" rIns="0" bIns="0" rtlCol="0">
            <a:spAutoFit/>
          </a:bodyPr>
          <a:lstStyle/>
          <a:p>
            <a:r>
              <a:rPr sz="3300" spc="6" dirty="0">
                <a:latin typeface="Arial"/>
                <a:cs typeface="Arial"/>
              </a:rPr>
              <a:t>4</a:t>
            </a:r>
            <a:endParaRPr sz="3300">
              <a:latin typeface="Arial"/>
              <a:cs typeface="Arial"/>
            </a:endParaRPr>
          </a:p>
        </p:txBody>
      </p:sp>
      <p:sp>
        <p:nvSpPr>
          <p:cNvPr id="11" name="text 1"/>
          <p:cNvSpPr txBox="1"/>
          <p:nvPr/>
        </p:nvSpPr>
        <p:spPr>
          <a:xfrm>
            <a:off x="5936463" y="1756417"/>
            <a:ext cx="236411" cy="507831"/>
          </a:xfrm>
          <a:prstGeom prst="rect">
            <a:avLst/>
          </a:prstGeom>
        </p:spPr>
        <p:txBody>
          <a:bodyPr vert="horz" wrap="none" lIns="0" tIns="0" rIns="0" bIns="0" rtlCol="0">
            <a:spAutoFit/>
          </a:bodyPr>
          <a:lstStyle/>
          <a:p>
            <a:r>
              <a:rPr sz="3300" spc="6" dirty="0">
                <a:latin typeface="Arial"/>
                <a:cs typeface="Arial"/>
              </a:rPr>
              <a:t>1</a:t>
            </a:r>
            <a:endParaRPr sz="3300">
              <a:latin typeface="Arial"/>
              <a:cs typeface="Arial"/>
            </a:endParaRPr>
          </a:p>
        </p:txBody>
      </p:sp>
      <p:sp>
        <p:nvSpPr>
          <p:cNvPr id="12" name="text 1"/>
          <p:cNvSpPr txBox="1"/>
          <p:nvPr/>
        </p:nvSpPr>
        <p:spPr>
          <a:xfrm>
            <a:off x="2357439" y="377198"/>
            <a:ext cx="4523739" cy="461665"/>
          </a:xfrm>
          <a:prstGeom prst="rect">
            <a:avLst/>
          </a:prstGeom>
        </p:spPr>
        <p:txBody>
          <a:bodyPr vert="horz" wrap="none" lIns="0" tIns="0" rIns="0" bIns="0" rtlCol="0">
            <a:spAutoFit/>
          </a:bodyPr>
          <a:lstStyle/>
          <a:p>
            <a:r>
              <a:rPr sz="3000" spc="6" dirty="0">
                <a:solidFill>
                  <a:srgbClr val="404040"/>
                </a:solidFill>
                <a:latin typeface="Arial"/>
                <a:cs typeface="Arial"/>
              </a:rPr>
              <a:t>Summarizing Stream Data</a:t>
            </a:r>
            <a:endParaRPr sz="3000">
              <a:latin typeface="Arial"/>
              <a:cs typeface="Arial"/>
            </a:endParaRPr>
          </a:p>
        </p:txBody>
      </p:sp>
      <p:sp>
        <p:nvSpPr>
          <p:cNvPr id="13" name="text 1"/>
          <p:cNvSpPr txBox="1"/>
          <p:nvPr/>
        </p:nvSpPr>
        <p:spPr>
          <a:xfrm>
            <a:off x="392914" y="2367922"/>
            <a:ext cx="515269" cy="461665"/>
          </a:xfrm>
          <a:prstGeom prst="rect">
            <a:avLst/>
          </a:prstGeom>
        </p:spPr>
        <p:txBody>
          <a:bodyPr vert="horz" wrap="none" lIns="0" tIns="0" rIns="0" bIns="0" rtlCol="0">
            <a:spAutoFit/>
          </a:bodyPr>
          <a:lstStyle/>
          <a:p>
            <a:r>
              <a:rPr sz="3000" spc="6" dirty="0">
                <a:latin typeface="Arial"/>
                <a:cs typeface="Arial"/>
              </a:rPr>
              <a:t>“K”</a:t>
            </a:r>
            <a:endParaRPr sz="3000">
              <a:latin typeface="Arial"/>
              <a:cs typeface="Arial"/>
            </a:endParaRPr>
          </a:p>
        </p:txBody>
      </p:sp>
      <p:sp>
        <p:nvSpPr>
          <p:cNvPr id="14" name="text 1"/>
          <p:cNvSpPr txBox="1"/>
          <p:nvPr/>
        </p:nvSpPr>
        <p:spPr>
          <a:xfrm>
            <a:off x="1471620" y="236792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sp>
        <p:nvSpPr>
          <p:cNvPr id="15" name="text 1"/>
          <p:cNvSpPr txBox="1"/>
          <p:nvPr/>
        </p:nvSpPr>
        <p:spPr>
          <a:xfrm>
            <a:off x="4179099" y="238697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sp>
        <p:nvSpPr>
          <p:cNvPr id="16" name="text 1"/>
          <p:cNvSpPr txBox="1"/>
          <p:nvPr/>
        </p:nvSpPr>
        <p:spPr>
          <a:xfrm>
            <a:off x="6815145" y="2386972"/>
            <a:ext cx="1762149" cy="461665"/>
          </a:xfrm>
          <a:prstGeom prst="rect">
            <a:avLst/>
          </a:prstGeom>
        </p:spPr>
        <p:txBody>
          <a:bodyPr vert="horz" wrap="none" lIns="0" tIns="0" rIns="0" bIns="0" rtlCol="0">
            <a:spAutoFit/>
          </a:bodyPr>
          <a:lstStyle/>
          <a:p>
            <a:r>
              <a:rPr sz="3000" spc="6" dirty="0">
                <a:latin typeface="Arial"/>
                <a:cs typeface="Arial"/>
              </a:rPr>
              <a:t>“K” “K” “K”</a:t>
            </a:r>
            <a:endParaRPr sz="3000">
              <a:latin typeface="Arial"/>
              <a:cs typeface="Arial"/>
            </a:endParaRPr>
          </a:p>
        </p:txBody>
      </p:sp>
      <p:pic>
        <p:nvPicPr>
          <p:cNvPr id="10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667" y="3223009"/>
            <a:ext cx="129749" cy="558530"/>
          </a:xfrm>
          <a:prstGeom prst="rect">
            <a:avLst/>
          </a:prstGeom>
        </p:spPr>
      </p:pic>
      <p:pic>
        <p:nvPicPr>
          <p:cNvPr id="10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512" y="3629828"/>
            <a:ext cx="566252" cy="622473"/>
          </a:xfrm>
          <a:prstGeom prst="rect">
            <a:avLst/>
          </a:prstGeom>
        </p:spPr>
      </p:pic>
      <p:pic>
        <p:nvPicPr>
          <p:cNvPr id="10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0415" y="4549430"/>
            <a:ext cx="1812176" cy="2005591"/>
          </a:xfrm>
          <a:prstGeom prst="rect">
            <a:avLst/>
          </a:prstGeom>
        </p:spPr>
      </p:pic>
      <p:pic>
        <p:nvPicPr>
          <p:cNvPr id="10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2557" y="4501805"/>
            <a:ext cx="35719" cy="2100841"/>
          </a:xfrm>
          <a:prstGeom prst="rect">
            <a:avLst/>
          </a:prstGeom>
        </p:spPr>
      </p:pic>
      <p:pic>
        <p:nvPicPr>
          <p:cNvPr id="11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4734" y="4501805"/>
            <a:ext cx="35719" cy="2100841"/>
          </a:xfrm>
          <a:prstGeom prst="rect">
            <a:avLst/>
          </a:prstGeom>
        </p:spPr>
      </p:pic>
      <p:pic>
        <p:nvPicPr>
          <p:cNvPr id="11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4697" y="4525610"/>
            <a:ext cx="1883614" cy="47625"/>
          </a:xfrm>
          <a:prstGeom prst="rect">
            <a:avLst/>
          </a:prstGeom>
        </p:spPr>
      </p:pic>
      <p:pic>
        <p:nvPicPr>
          <p:cNvPr id="11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4697" y="6531203"/>
            <a:ext cx="1883614" cy="47625"/>
          </a:xfrm>
          <a:prstGeom prst="rect">
            <a:avLst/>
          </a:prstGeom>
        </p:spPr>
      </p:pic>
      <p:sp>
        <p:nvSpPr>
          <p:cNvPr id="17" name="text 1"/>
          <p:cNvSpPr txBox="1"/>
          <p:nvPr/>
        </p:nvSpPr>
        <p:spPr>
          <a:xfrm>
            <a:off x="3957645" y="5067307"/>
            <a:ext cx="899221" cy="969496"/>
          </a:xfrm>
          <a:prstGeom prst="rect">
            <a:avLst/>
          </a:prstGeom>
        </p:spPr>
        <p:txBody>
          <a:bodyPr vert="horz" wrap="none" lIns="0" tIns="0" rIns="0" bIns="0" rtlCol="0">
            <a:spAutoFit/>
          </a:bodyPr>
          <a:lstStyle/>
          <a:p>
            <a:r>
              <a:rPr sz="6300" spc="6" dirty="0">
                <a:latin typeface="Arial"/>
                <a:cs typeface="Arial"/>
              </a:rPr>
              <a:t>45</a:t>
            </a:r>
            <a:endParaRPr sz="6300">
              <a:latin typeface="Arial"/>
              <a:cs typeface="Arial"/>
            </a:endParaRPr>
          </a:p>
        </p:txBody>
      </p:sp>
    </p:spTree>
    <p:extLst>
      <p:ext uri="{BB962C8B-B14F-4D97-AF65-F5344CB8AC3E}">
        <p14:creationId xmlns:p14="http://schemas.microsoft.com/office/powerpoint/2010/main" val="251144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1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3" name="text 1"/>
          <p:cNvSpPr txBox="1"/>
          <p:nvPr/>
        </p:nvSpPr>
        <p:spPr>
          <a:xfrm>
            <a:off x="3817938" y="1320985"/>
            <a:ext cx="3926268" cy="1538883"/>
          </a:xfrm>
          <a:prstGeom prst="rect">
            <a:avLst/>
          </a:prstGeom>
        </p:spPr>
        <p:txBody>
          <a:bodyPr vert="horz" wrap="none" lIns="0" tIns="0" rIns="0" bIns="0" rtlCol="0">
            <a:spAutoFit/>
          </a:bodyPr>
          <a:lstStyle/>
          <a:p>
            <a:r>
              <a:rPr sz="2000" spc="6" dirty="0">
                <a:latin typeface="Arial"/>
                <a:cs typeface="Arial"/>
              </a:rPr>
              <a:t>Apply updateStateByKey() on a</a:t>
            </a:r>
            <a:endParaRPr sz="2000" dirty="0">
              <a:latin typeface="Arial"/>
              <a:cs typeface="Arial"/>
            </a:endParaRPr>
          </a:p>
          <a:p>
            <a:r>
              <a:rPr sz="2000" spc="6" dirty="0">
                <a:latin typeface="Arial"/>
                <a:cs typeface="Arial"/>
              </a:rPr>
              <a:t>DStream to count the number of</a:t>
            </a:r>
            <a:endParaRPr sz="2000" dirty="0">
              <a:latin typeface="Arial"/>
              <a:cs typeface="Arial"/>
            </a:endParaRPr>
          </a:p>
          <a:p>
            <a:r>
              <a:rPr sz="2000" spc="6" dirty="0">
                <a:latin typeface="Arial"/>
                <a:cs typeface="Arial"/>
              </a:rPr>
              <a:t>occurrences of each word in a text</a:t>
            </a:r>
            <a:endParaRPr sz="2000" dirty="0">
              <a:latin typeface="Arial"/>
              <a:cs typeface="Arial"/>
            </a:endParaRPr>
          </a:p>
          <a:p>
            <a:r>
              <a:rPr lang="en-US" sz="2000" spc="6" dirty="0">
                <a:latin typeface="Arial"/>
                <a:cs typeface="Arial"/>
              </a:rPr>
              <a:t>S</a:t>
            </a:r>
            <a:r>
              <a:rPr sz="2000" spc="6" dirty="0">
                <a:latin typeface="Arial"/>
                <a:cs typeface="Arial"/>
              </a:rPr>
              <a:t>tream</a:t>
            </a:r>
            <a:endParaRPr lang="en-US" sz="2000" spc="6" dirty="0">
              <a:latin typeface="Arial"/>
              <a:cs typeface="Arial"/>
            </a:endParaRPr>
          </a:p>
          <a:p>
            <a:endParaRPr sz="2000" dirty="0">
              <a:latin typeface="Arial"/>
              <a:cs typeface="Arial"/>
            </a:endParaRPr>
          </a:p>
        </p:txBody>
      </p:sp>
      <p:sp>
        <p:nvSpPr>
          <p:cNvPr id="4"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5" name="Rectangle 4"/>
          <p:cNvSpPr/>
          <p:nvPr/>
        </p:nvSpPr>
        <p:spPr>
          <a:xfrm>
            <a:off x="3817937" y="2859862"/>
            <a:ext cx="4572000" cy="2246769"/>
          </a:xfrm>
          <a:prstGeom prst="rect">
            <a:avLst/>
          </a:prstGeom>
        </p:spPr>
        <p:txBody>
          <a:bodyPr lIns="91440" tIns="45720" rIns="91440" bIns="45720">
            <a:spAutoFit/>
          </a:bodyPr>
          <a:lstStyle/>
          <a:p>
            <a:r>
              <a:rPr lang="en-US" sz="2000" b="1" dirty="0"/>
              <a:t>updateStateByKey</a:t>
            </a:r>
          </a:p>
          <a:p>
            <a:pPr marL="742950" lvl="1" indent="-285750">
              <a:buFont typeface="Arial" pitchFamily="34" charset="0"/>
              <a:buChar char="•"/>
            </a:pPr>
            <a:r>
              <a:rPr lang="en-US" sz="2000" b="1" dirty="0"/>
              <a:t>It can process all entity of DStream or a particular interval of streams</a:t>
            </a:r>
          </a:p>
          <a:p>
            <a:pPr marL="742950" lvl="1" indent="-285750">
              <a:buFont typeface="Arial" pitchFamily="34" charset="0"/>
              <a:buChar char="•"/>
            </a:pPr>
            <a:r>
              <a:rPr lang="en-US" sz="2000" b="1" dirty="0"/>
              <a:t>It works similar to ReduceByKey but works on multiple streams by maintaining the state.</a:t>
            </a:r>
          </a:p>
        </p:txBody>
      </p:sp>
    </p:spTree>
    <p:extLst>
      <p:ext uri="{BB962C8B-B14F-4D97-AF65-F5344CB8AC3E}">
        <p14:creationId xmlns:p14="http://schemas.microsoft.com/office/powerpoint/2010/main" val="2453700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a:t>updateStateByKey Demo</a:t>
            </a:r>
          </a:p>
        </p:txBody>
      </p:sp>
      <p:sp>
        <p:nvSpPr>
          <p:cNvPr id="3" name="Content Placeholder 2"/>
          <p:cNvSpPr>
            <a:spLocks noGrp="1"/>
          </p:cNvSpPr>
          <p:nvPr>
            <p:ph idx="1"/>
          </p:nvPr>
        </p:nvSpPr>
        <p:spPr>
          <a:xfrm>
            <a:off x="457200" y="990600"/>
            <a:ext cx="8229600" cy="5638800"/>
          </a:xfrm>
        </p:spPr>
        <p:txBody>
          <a:bodyPr>
            <a:normAutofit fontScale="62500" lnSpcReduction="20000"/>
          </a:bodyPr>
          <a:lstStyle/>
          <a:p>
            <a:r>
              <a:rPr lang="en-US" dirty="0"/>
              <a:t>import sys</a:t>
            </a:r>
          </a:p>
          <a:p>
            <a:r>
              <a:rPr lang="en-US" dirty="0"/>
              <a:t>from </a:t>
            </a:r>
            <a:r>
              <a:rPr lang="en-US" dirty="0" err="1"/>
              <a:t>pyspark</a:t>
            </a:r>
            <a:r>
              <a:rPr lang="en-US" dirty="0"/>
              <a:t> import SparkContext</a:t>
            </a:r>
          </a:p>
          <a:p>
            <a:r>
              <a:rPr lang="en-US" dirty="0"/>
              <a:t>from </a:t>
            </a:r>
            <a:r>
              <a:rPr lang="en-US" dirty="0" err="1"/>
              <a:t>pyspark.streaming</a:t>
            </a:r>
            <a:r>
              <a:rPr lang="en-US" dirty="0"/>
              <a:t> import </a:t>
            </a:r>
            <a:r>
              <a:rPr lang="en-US" dirty="0" err="1"/>
              <a:t>StreamingContext</a:t>
            </a:r>
            <a:endParaRPr lang="en-US" dirty="0"/>
          </a:p>
          <a:p>
            <a:r>
              <a:rPr lang="en-US" dirty="0"/>
              <a:t>if __name__ == "__main__":</a:t>
            </a:r>
          </a:p>
          <a:p>
            <a:r>
              <a:rPr lang="en-US" dirty="0"/>
              <a:t>    </a:t>
            </a:r>
            <a:r>
              <a:rPr lang="en-US" dirty="0" err="1"/>
              <a:t>sc</a:t>
            </a:r>
            <a:r>
              <a:rPr lang="en-US" dirty="0"/>
              <a:t> = SparkContext(</a:t>
            </a:r>
            <a:r>
              <a:rPr lang="en-US" dirty="0" err="1"/>
              <a:t>appName</a:t>
            </a:r>
            <a:r>
              <a:rPr lang="en-US" dirty="0"/>
              <a:t>="</a:t>
            </a:r>
            <a:r>
              <a:rPr lang="en-US" dirty="0" err="1"/>
              <a:t>StreamingWordCount</a:t>
            </a:r>
            <a:r>
              <a:rPr lang="en-US" dirty="0"/>
              <a:t>")</a:t>
            </a:r>
          </a:p>
          <a:p>
            <a:r>
              <a:rPr lang="en-US" dirty="0"/>
              <a:t>    </a:t>
            </a:r>
            <a:r>
              <a:rPr lang="en-US" dirty="0" err="1"/>
              <a:t>ssc</a:t>
            </a:r>
            <a:r>
              <a:rPr lang="en-US" dirty="0"/>
              <a:t> = </a:t>
            </a:r>
            <a:r>
              <a:rPr lang="en-US" dirty="0" err="1"/>
              <a:t>StreamingContext</a:t>
            </a:r>
            <a:r>
              <a:rPr lang="en-US" dirty="0"/>
              <a:t>(</a:t>
            </a:r>
            <a:r>
              <a:rPr lang="en-US" dirty="0" err="1"/>
              <a:t>sc</a:t>
            </a:r>
            <a:r>
              <a:rPr lang="en-US" dirty="0"/>
              <a:t>, 10)</a:t>
            </a:r>
          </a:p>
          <a:p>
            <a:r>
              <a:rPr lang="en-US" dirty="0"/>
              <a:t>    </a:t>
            </a:r>
            <a:r>
              <a:rPr lang="en-US" dirty="0" err="1"/>
              <a:t>ssc.checkpoint</a:t>
            </a:r>
            <a:r>
              <a:rPr lang="en-US" dirty="0"/>
              <a:t>("file:///tmp/spark")</a:t>
            </a:r>
          </a:p>
          <a:p>
            <a:r>
              <a:rPr lang="en-US" dirty="0"/>
              <a:t>    lines = </a:t>
            </a:r>
            <a:r>
              <a:rPr lang="en-US" dirty="0" err="1"/>
              <a:t>ssc.socketTextStream</a:t>
            </a:r>
            <a:r>
              <a:rPr lang="en-US" dirty="0"/>
              <a:t>(</a:t>
            </a:r>
            <a:r>
              <a:rPr lang="en-US" dirty="0" err="1"/>
              <a:t>sys.argv</a:t>
            </a:r>
            <a:r>
              <a:rPr lang="en-US" dirty="0"/>
              <a:t>[1], int(</a:t>
            </a:r>
            <a:r>
              <a:rPr lang="en-US" dirty="0" err="1"/>
              <a:t>sys.argv</a:t>
            </a:r>
            <a:r>
              <a:rPr lang="en-US" dirty="0"/>
              <a:t>[2]))</a:t>
            </a:r>
          </a:p>
          <a:p>
            <a:r>
              <a:rPr lang="en-US" dirty="0"/>
              <a:t>    </a:t>
            </a:r>
            <a:r>
              <a:rPr lang="en-US" dirty="0" err="1"/>
              <a:t>def</a:t>
            </a:r>
            <a:r>
              <a:rPr lang="en-US" dirty="0"/>
              <a:t> </a:t>
            </a:r>
            <a:r>
              <a:rPr lang="en-US" dirty="0" err="1"/>
              <a:t>countWords</a:t>
            </a:r>
            <a:r>
              <a:rPr lang="en-US" dirty="0"/>
              <a:t>(</a:t>
            </a:r>
            <a:r>
              <a:rPr lang="en-US" dirty="0" err="1"/>
              <a:t>newValues</a:t>
            </a:r>
            <a:r>
              <a:rPr lang="en-US" dirty="0"/>
              <a:t>, </a:t>
            </a:r>
            <a:r>
              <a:rPr lang="en-US" dirty="0" err="1"/>
              <a:t>lastSum</a:t>
            </a:r>
            <a:r>
              <a:rPr lang="en-US" dirty="0"/>
              <a:t>):</a:t>
            </a:r>
          </a:p>
          <a:p>
            <a:r>
              <a:rPr lang="en-US" dirty="0"/>
              <a:t>      if </a:t>
            </a:r>
            <a:r>
              <a:rPr lang="en-US" dirty="0" err="1"/>
              <a:t>lastSum</a:t>
            </a:r>
            <a:r>
              <a:rPr lang="en-US" dirty="0"/>
              <a:t> is None:</a:t>
            </a:r>
          </a:p>
          <a:p>
            <a:r>
              <a:rPr lang="en-US" dirty="0"/>
              <a:t>        </a:t>
            </a:r>
            <a:r>
              <a:rPr lang="en-US" dirty="0" err="1"/>
              <a:t>lastSum</a:t>
            </a:r>
            <a:r>
              <a:rPr lang="en-US" dirty="0"/>
              <a:t> = 0</a:t>
            </a:r>
          </a:p>
          <a:p>
            <a:r>
              <a:rPr lang="en-US" dirty="0"/>
              <a:t>      return sum(</a:t>
            </a:r>
            <a:r>
              <a:rPr lang="en-US" dirty="0" err="1"/>
              <a:t>newValues</a:t>
            </a:r>
            <a:r>
              <a:rPr lang="en-US" dirty="0"/>
              <a:t>, </a:t>
            </a:r>
            <a:r>
              <a:rPr lang="en-US" dirty="0" err="1"/>
              <a:t>lastSum</a:t>
            </a:r>
            <a:r>
              <a:rPr lang="en-US" dirty="0"/>
              <a:t>)  </a:t>
            </a:r>
          </a:p>
          <a:p>
            <a:r>
              <a:rPr lang="en-US" dirty="0"/>
              <a:t>    </a:t>
            </a:r>
            <a:r>
              <a:rPr lang="en-US" dirty="0" err="1"/>
              <a:t>word_counts</a:t>
            </a:r>
            <a:r>
              <a:rPr lang="en-US" dirty="0"/>
              <a:t> = </a:t>
            </a:r>
            <a:r>
              <a:rPr lang="en-US" dirty="0" err="1"/>
              <a:t>lines.flatMap</a:t>
            </a:r>
            <a:r>
              <a:rPr lang="en-US" dirty="0"/>
              <a:t>(lambda line: </a:t>
            </a:r>
            <a:r>
              <a:rPr lang="en-US" dirty="0" err="1"/>
              <a:t>line.split</a:t>
            </a:r>
            <a:r>
              <a:rPr lang="en-US" dirty="0"/>
              <a:t>(" "))\</a:t>
            </a:r>
          </a:p>
          <a:p>
            <a:r>
              <a:rPr lang="en-US" dirty="0"/>
              <a:t>                  .map(lambda word: (word, 1))\</a:t>
            </a:r>
          </a:p>
          <a:p>
            <a:r>
              <a:rPr lang="en-US" dirty="0"/>
              <a:t>                  .</a:t>
            </a:r>
            <a:r>
              <a:rPr lang="en-US" dirty="0" err="1"/>
              <a:t>updateStateByKey</a:t>
            </a:r>
            <a:r>
              <a:rPr lang="en-US" dirty="0"/>
              <a:t>(</a:t>
            </a:r>
            <a:r>
              <a:rPr lang="en-US" dirty="0" err="1"/>
              <a:t>countWords</a:t>
            </a:r>
            <a:r>
              <a:rPr lang="en-US" dirty="0"/>
              <a:t>)</a:t>
            </a:r>
          </a:p>
          <a:p>
            <a:r>
              <a:rPr lang="en-US" dirty="0"/>
              <a:t>    </a:t>
            </a:r>
            <a:r>
              <a:rPr lang="en-US" dirty="0" err="1"/>
              <a:t>word_counts.pprint</a:t>
            </a:r>
            <a:r>
              <a:rPr lang="en-US" dirty="0"/>
              <a:t>()</a:t>
            </a:r>
          </a:p>
          <a:p>
            <a:r>
              <a:rPr lang="en-US" dirty="0"/>
              <a:t>    </a:t>
            </a:r>
            <a:r>
              <a:rPr lang="en-US" dirty="0" err="1"/>
              <a:t>ssc.start</a:t>
            </a:r>
            <a:r>
              <a:rPr lang="en-US" dirty="0"/>
              <a:t>()</a:t>
            </a:r>
          </a:p>
          <a:p>
            <a:r>
              <a:rPr lang="en-US" dirty="0"/>
              <a:t>    </a:t>
            </a:r>
            <a:r>
              <a:rPr lang="en-US" dirty="0" err="1"/>
              <a:t>ssc.awaitTermination</a:t>
            </a:r>
            <a:r>
              <a:rPr lang="en-US" dirty="0"/>
              <a:t>()</a:t>
            </a:r>
          </a:p>
        </p:txBody>
      </p:sp>
    </p:spTree>
    <p:extLst>
      <p:ext uri="{BB962C8B-B14F-4D97-AF65-F5344CB8AC3E}">
        <p14:creationId xmlns:p14="http://schemas.microsoft.com/office/powerpoint/2010/main" val="2535533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 operation</a:t>
            </a:r>
          </a:p>
        </p:txBody>
      </p:sp>
      <p:sp>
        <p:nvSpPr>
          <p:cNvPr id="3" name="Content Placeholder 2"/>
          <p:cNvSpPr>
            <a:spLocks noGrp="1"/>
          </p:cNvSpPr>
          <p:nvPr>
            <p:ph idx="1"/>
          </p:nvPr>
        </p:nvSpPr>
        <p:spPr/>
        <p:txBody>
          <a:bodyPr>
            <a:noAutofit/>
          </a:bodyPr>
          <a:lstStyle/>
          <a:p>
            <a:r>
              <a:rPr lang="en-US" sz="2000" dirty="0"/>
              <a:t>Transformation on DStream over a specified interval is accomplished using window operation.</a:t>
            </a:r>
          </a:p>
          <a:p>
            <a:pPr marL="342900" lvl="1" indent="-342900">
              <a:buFont typeface="Arial" pitchFamily="34" charset="0"/>
              <a:buChar char="•"/>
            </a:pPr>
            <a:r>
              <a:rPr lang="en-US" sz="2000" dirty="0"/>
              <a:t>Used for processing data of multiple batches by maintaining state, This is achieved by defining a sliding window for cumulative summaries by defining window size and sliding interval.</a:t>
            </a:r>
          </a:p>
          <a:p>
            <a:pPr marL="742950" lvl="2" indent="-342900">
              <a:buFont typeface="Arial" pitchFamily="34" charset="0"/>
              <a:buChar char="•"/>
            </a:pPr>
            <a:r>
              <a:rPr lang="en-US" sz="2000" dirty="0"/>
              <a:t>Window size  - For e.g., if window size is defined as 30 seconds and batch interval is 10 seconds then It will process 3 RDDs per batch </a:t>
            </a:r>
          </a:p>
          <a:p>
            <a:pPr marL="742950" lvl="2" indent="-342900">
              <a:buFont typeface="Arial" pitchFamily="34" charset="0"/>
              <a:buChar char="•"/>
            </a:pPr>
            <a:r>
              <a:rPr lang="en-US" sz="2000" dirty="0"/>
              <a:t>Sliding interval – This determines how many RDDs will leave the  sliding window and how many RDDs will enter the sliding window. For. E.g. for 20 seconds sliding window with 10 seconds batch interval will confirm 2 RDDs leaving the sliding window and 2 are inserted newly.</a:t>
            </a:r>
          </a:p>
          <a:p>
            <a:pPr marL="342900" lvl="1" indent="-342900">
              <a:buFont typeface="Arial" pitchFamily="34" charset="0"/>
              <a:buChar char="•"/>
            </a:pPr>
            <a:r>
              <a:rPr lang="en-US" sz="2000" dirty="0"/>
              <a:t>All RDDs within a sliding window are treated as a single combined RDDs and the operations performed here will apply on all sliding window RDDs as a combined RDD.</a:t>
            </a:r>
            <a:endParaRPr lang="en-US" sz="3600" dirty="0"/>
          </a:p>
        </p:txBody>
      </p:sp>
    </p:spTree>
    <p:extLst>
      <p:ext uri="{BB962C8B-B14F-4D97-AF65-F5344CB8AC3E}">
        <p14:creationId xmlns:p14="http://schemas.microsoft.com/office/powerpoint/2010/main" val="393238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3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50094" y="4047212"/>
            <a:ext cx="8037328" cy="2077492"/>
          </a:xfrm>
          <a:prstGeom prst="rect">
            <a:avLst/>
          </a:prstGeom>
        </p:spPr>
        <p:txBody>
          <a:bodyPr vert="horz" wrap="none" lIns="0" tIns="0" rIns="0" bIns="0" rtlCol="0">
            <a:spAutoFit/>
          </a:bodyPr>
          <a:lstStyle/>
          <a:p>
            <a:pPr marL="560069"/>
            <a:r>
              <a:rPr sz="4500" spc="6" dirty="0">
                <a:solidFill>
                  <a:srgbClr val="4D4D4D"/>
                </a:solidFill>
                <a:latin typeface="Arial"/>
                <a:cs typeface="Arial"/>
              </a:rPr>
              <a:t>Messages are grouped into</a:t>
            </a:r>
            <a:endParaRPr sz="4500" dirty="0">
              <a:latin typeface="Arial"/>
              <a:cs typeface="Arial"/>
            </a:endParaRPr>
          </a:p>
          <a:p>
            <a:r>
              <a:rPr sz="4500" spc="6" dirty="0">
                <a:solidFill>
                  <a:srgbClr val="4D4D4D"/>
                </a:solidFill>
                <a:latin typeface="Arial"/>
                <a:cs typeface="Arial"/>
              </a:rPr>
              <a:t>RDDs based on a </a:t>
            </a:r>
            <a:r>
              <a:rPr sz="4500" spc="6" dirty="0" err="1">
                <a:solidFill>
                  <a:srgbClr val="675BA7"/>
                </a:solidFill>
                <a:latin typeface="Arial"/>
                <a:cs typeface="Arial"/>
              </a:rPr>
              <a:t>batchInterval</a:t>
            </a:r>
            <a:endParaRPr lang="en-US" sz="4500" spc="6" dirty="0">
              <a:solidFill>
                <a:srgbClr val="675BA7"/>
              </a:solidFill>
              <a:latin typeface="Arial"/>
              <a:cs typeface="Arial"/>
            </a:endParaRPr>
          </a:p>
          <a:p>
            <a:endParaRPr sz="4500" dirty="0">
              <a:latin typeface="Arial"/>
              <a:cs typeface="Arial"/>
            </a:endParaRPr>
          </a:p>
        </p:txBody>
      </p:sp>
      <p:sp>
        <p:nvSpPr>
          <p:cNvPr id="3"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13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344" y="1495426"/>
            <a:ext cx="1393901" cy="978026"/>
          </a:xfrm>
          <a:prstGeom prst="rect">
            <a:avLst/>
          </a:prstGeom>
        </p:spPr>
      </p:pic>
      <p:pic>
        <p:nvPicPr>
          <p:cNvPr id="13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32" y="1495426"/>
            <a:ext cx="1393901" cy="978026"/>
          </a:xfrm>
          <a:prstGeom prst="rect">
            <a:avLst/>
          </a:prstGeom>
        </p:spPr>
      </p:pic>
      <p:pic>
        <p:nvPicPr>
          <p:cNvPr id="13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075" y="1495426"/>
            <a:ext cx="1393901" cy="978026"/>
          </a:xfrm>
          <a:prstGeom prst="rect">
            <a:avLst/>
          </a:prstGeom>
        </p:spPr>
      </p:pic>
      <p:pic>
        <p:nvPicPr>
          <p:cNvPr id="13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7425" y="1495426"/>
            <a:ext cx="1393900" cy="978026"/>
          </a:xfrm>
          <a:prstGeom prst="rect">
            <a:avLst/>
          </a:prstGeom>
        </p:spPr>
      </p:pic>
      <p:pic>
        <p:nvPicPr>
          <p:cNvPr id="13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75" y="1495426"/>
            <a:ext cx="1393900" cy="978026"/>
          </a:xfrm>
          <a:prstGeom prst="rect">
            <a:avLst/>
          </a:prstGeom>
        </p:spPr>
      </p:pic>
      <p:pic>
        <p:nvPicPr>
          <p:cNvPr id="14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6450" y="1233307"/>
            <a:ext cx="1128884" cy="86228"/>
          </a:xfrm>
          <a:prstGeom prst="rect">
            <a:avLst/>
          </a:prstGeom>
        </p:spPr>
      </p:pic>
      <p:pic>
        <p:nvPicPr>
          <p:cNvPr id="14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6683" y="1139928"/>
            <a:ext cx="166733" cy="269644"/>
          </a:xfrm>
          <a:prstGeom prst="rect">
            <a:avLst/>
          </a:prstGeom>
        </p:spPr>
      </p:pic>
      <p:pic>
        <p:nvPicPr>
          <p:cNvPr id="14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164" y="1143129"/>
            <a:ext cx="166733" cy="269644"/>
          </a:xfrm>
          <a:prstGeom prst="rect">
            <a:avLst/>
          </a:prstGeom>
        </p:spPr>
      </p:pic>
      <p:pic>
        <p:nvPicPr>
          <p:cNvPr id="14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593" y="1233307"/>
            <a:ext cx="1128885" cy="86228"/>
          </a:xfrm>
          <a:prstGeom prst="rect">
            <a:avLst/>
          </a:prstGeom>
        </p:spPr>
      </p:pic>
      <p:pic>
        <p:nvPicPr>
          <p:cNvPr id="144"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18819" y="1139928"/>
            <a:ext cx="166734" cy="269644"/>
          </a:xfrm>
          <a:prstGeom prst="rect">
            <a:avLst/>
          </a:prstGeom>
        </p:spPr>
      </p:pic>
      <p:pic>
        <p:nvPicPr>
          <p:cNvPr id="145"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23299" y="1143129"/>
            <a:ext cx="166734" cy="269644"/>
          </a:xfrm>
          <a:prstGeom prst="rect">
            <a:avLst/>
          </a:prstGeom>
        </p:spPr>
      </p:pic>
      <p:pic>
        <p:nvPicPr>
          <p:cNvPr id="146"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9246" y="1233307"/>
            <a:ext cx="1128884" cy="86228"/>
          </a:xfrm>
          <a:prstGeom prst="rect">
            <a:avLst/>
          </a:prstGeom>
        </p:spPr>
      </p:pic>
      <p:pic>
        <p:nvPicPr>
          <p:cNvPr id="147"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89478" y="1139928"/>
            <a:ext cx="166734" cy="269644"/>
          </a:xfrm>
          <a:prstGeom prst="rect">
            <a:avLst/>
          </a:prstGeom>
        </p:spPr>
      </p:pic>
      <p:pic>
        <p:nvPicPr>
          <p:cNvPr id="148"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93959" y="1143129"/>
            <a:ext cx="166734" cy="269644"/>
          </a:xfrm>
          <a:prstGeom prst="rect">
            <a:avLst/>
          </a:prstGeom>
        </p:spPr>
      </p:pic>
      <p:pic>
        <p:nvPicPr>
          <p:cNvPr id="149"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37052" y="1233307"/>
            <a:ext cx="1128883" cy="86228"/>
          </a:xfrm>
          <a:prstGeom prst="rect">
            <a:avLst/>
          </a:prstGeom>
        </p:spPr>
      </p:pic>
      <p:pic>
        <p:nvPicPr>
          <p:cNvPr id="150"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17273" y="1139928"/>
            <a:ext cx="166735" cy="269644"/>
          </a:xfrm>
          <a:prstGeom prst="rect">
            <a:avLst/>
          </a:prstGeom>
        </p:spPr>
      </p:pic>
      <p:pic>
        <p:nvPicPr>
          <p:cNvPr id="151"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21758" y="1143129"/>
            <a:ext cx="166736" cy="269644"/>
          </a:xfrm>
          <a:prstGeom prst="rect">
            <a:avLst/>
          </a:prstGeom>
        </p:spPr>
      </p:pic>
      <p:pic>
        <p:nvPicPr>
          <p:cNvPr id="152"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0317" y="1233307"/>
            <a:ext cx="1128884" cy="86228"/>
          </a:xfrm>
          <a:prstGeom prst="rect">
            <a:avLst/>
          </a:prstGeom>
        </p:spPr>
      </p:pic>
      <p:pic>
        <p:nvPicPr>
          <p:cNvPr id="153"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0551" y="1139928"/>
            <a:ext cx="166733" cy="269644"/>
          </a:xfrm>
          <a:prstGeom prst="rect">
            <a:avLst/>
          </a:prstGeom>
        </p:spPr>
      </p:pic>
      <p:pic>
        <p:nvPicPr>
          <p:cNvPr id="154"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5029" y="1143129"/>
            <a:ext cx="166734" cy="269644"/>
          </a:xfrm>
          <a:prstGeom prst="rect">
            <a:avLst/>
          </a:prstGeom>
        </p:spPr>
      </p:pic>
    </p:spTree>
    <p:extLst>
      <p:ext uri="{BB962C8B-B14F-4D97-AF65-F5344CB8AC3E}">
        <p14:creationId xmlns:p14="http://schemas.microsoft.com/office/powerpoint/2010/main" val="2161301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5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993106" y="3120854"/>
            <a:ext cx="4910127" cy="1292662"/>
          </a:xfrm>
          <a:prstGeom prst="rect">
            <a:avLst/>
          </a:prstGeom>
        </p:spPr>
        <p:txBody>
          <a:bodyPr vert="horz" wrap="none" lIns="0" tIns="0" rIns="0" bIns="0" rtlCol="0">
            <a:spAutoFit/>
          </a:bodyPr>
          <a:lstStyle/>
          <a:p>
            <a:r>
              <a:rPr sz="4200" spc="6" dirty="0">
                <a:solidFill>
                  <a:srgbClr val="675BA7"/>
                </a:solidFill>
                <a:latin typeface="Arial"/>
                <a:cs typeface="Arial"/>
              </a:rPr>
              <a:t>batchInterval</a:t>
            </a:r>
            <a:r>
              <a:rPr sz="4200" spc="6" dirty="0">
                <a:solidFill>
                  <a:srgbClr val="4D4D4D"/>
                </a:solidFill>
                <a:latin typeface="Arial"/>
                <a:cs typeface="Arial"/>
              </a:rPr>
              <a:t> ~ short</a:t>
            </a:r>
            <a:endParaRPr sz="4200">
              <a:latin typeface="Arial"/>
              <a:cs typeface="Arial"/>
            </a:endParaRPr>
          </a:p>
          <a:p>
            <a:pPr marL="592070"/>
            <a:r>
              <a:rPr sz="4200" spc="6" dirty="0">
                <a:solidFill>
                  <a:srgbClr val="4D4D4D"/>
                </a:solidFill>
                <a:latin typeface="Arial"/>
                <a:cs typeface="Arial"/>
              </a:rPr>
              <a:t>duration of time</a:t>
            </a:r>
            <a:endParaRPr sz="4200">
              <a:latin typeface="Arial"/>
              <a:cs typeface="Arial"/>
            </a:endParaRPr>
          </a:p>
        </p:txBody>
      </p:sp>
      <p:sp>
        <p:nvSpPr>
          <p:cNvPr id="3"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15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344" y="1495426"/>
            <a:ext cx="1393901" cy="978026"/>
          </a:xfrm>
          <a:prstGeom prst="rect">
            <a:avLst/>
          </a:prstGeom>
        </p:spPr>
      </p:pic>
      <p:pic>
        <p:nvPicPr>
          <p:cNvPr id="15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32" y="1495426"/>
            <a:ext cx="1393901" cy="978026"/>
          </a:xfrm>
          <a:prstGeom prst="rect">
            <a:avLst/>
          </a:prstGeom>
        </p:spPr>
      </p:pic>
      <p:pic>
        <p:nvPicPr>
          <p:cNvPr id="15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075" y="1495426"/>
            <a:ext cx="1393901" cy="978026"/>
          </a:xfrm>
          <a:prstGeom prst="rect">
            <a:avLst/>
          </a:prstGeom>
        </p:spPr>
      </p:pic>
      <p:pic>
        <p:nvPicPr>
          <p:cNvPr id="15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7425" y="1495426"/>
            <a:ext cx="1393900" cy="978026"/>
          </a:xfrm>
          <a:prstGeom prst="rect">
            <a:avLst/>
          </a:prstGeom>
        </p:spPr>
      </p:pic>
      <p:pic>
        <p:nvPicPr>
          <p:cNvPr id="16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75" y="1495426"/>
            <a:ext cx="1393900" cy="978026"/>
          </a:xfrm>
          <a:prstGeom prst="rect">
            <a:avLst/>
          </a:prstGeom>
        </p:spPr>
      </p:pic>
      <p:pic>
        <p:nvPicPr>
          <p:cNvPr id="16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6450" y="1233307"/>
            <a:ext cx="1128884" cy="86228"/>
          </a:xfrm>
          <a:prstGeom prst="rect">
            <a:avLst/>
          </a:prstGeom>
        </p:spPr>
      </p:pic>
      <p:pic>
        <p:nvPicPr>
          <p:cNvPr id="16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6683" y="1139928"/>
            <a:ext cx="166733" cy="269644"/>
          </a:xfrm>
          <a:prstGeom prst="rect">
            <a:avLst/>
          </a:prstGeom>
        </p:spPr>
      </p:pic>
      <p:pic>
        <p:nvPicPr>
          <p:cNvPr id="163"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164" y="1143129"/>
            <a:ext cx="166733" cy="269644"/>
          </a:xfrm>
          <a:prstGeom prst="rect">
            <a:avLst/>
          </a:prstGeom>
        </p:spPr>
      </p:pic>
      <p:pic>
        <p:nvPicPr>
          <p:cNvPr id="164"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593" y="1233307"/>
            <a:ext cx="1128885" cy="86228"/>
          </a:xfrm>
          <a:prstGeom prst="rect">
            <a:avLst/>
          </a:prstGeom>
        </p:spPr>
      </p:pic>
      <p:pic>
        <p:nvPicPr>
          <p:cNvPr id="16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18819" y="1139928"/>
            <a:ext cx="166734" cy="269644"/>
          </a:xfrm>
          <a:prstGeom prst="rect">
            <a:avLst/>
          </a:prstGeom>
        </p:spPr>
      </p:pic>
      <p:pic>
        <p:nvPicPr>
          <p:cNvPr id="166"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23299" y="1143129"/>
            <a:ext cx="166734" cy="269644"/>
          </a:xfrm>
          <a:prstGeom prst="rect">
            <a:avLst/>
          </a:prstGeom>
        </p:spPr>
      </p:pic>
      <p:pic>
        <p:nvPicPr>
          <p:cNvPr id="167"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9246" y="1233307"/>
            <a:ext cx="1128884" cy="86228"/>
          </a:xfrm>
          <a:prstGeom prst="rect">
            <a:avLst/>
          </a:prstGeom>
        </p:spPr>
      </p:pic>
      <p:pic>
        <p:nvPicPr>
          <p:cNvPr id="168"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89478" y="1139928"/>
            <a:ext cx="166734" cy="269644"/>
          </a:xfrm>
          <a:prstGeom prst="rect">
            <a:avLst/>
          </a:prstGeom>
        </p:spPr>
      </p:pic>
      <p:pic>
        <p:nvPicPr>
          <p:cNvPr id="169"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93959" y="1143129"/>
            <a:ext cx="166734" cy="269644"/>
          </a:xfrm>
          <a:prstGeom prst="rect">
            <a:avLst/>
          </a:prstGeom>
        </p:spPr>
      </p:pic>
      <p:pic>
        <p:nvPicPr>
          <p:cNvPr id="170"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37052" y="1233307"/>
            <a:ext cx="1128883" cy="86228"/>
          </a:xfrm>
          <a:prstGeom prst="rect">
            <a:avLst/>
          </a:prstGeom>
        </p:spPr>
      </p:pic>
      <p:pic>
        <p:nvPicPr>
          <p:cNvPr id="171"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17273" y="1139928"/>
            <a:ext cx="166735" cy="269644"/>
          </a:xfrm>
          <a:prstGeom prst="rect">
            <a:avLst/>
          </a:prstGeom>
        </p:spPr>
      </p:pic>
      <p:pic>
        <p:nvPicPr>
          <p:cNvPr id="172"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21758" y="1143129"/>
            <a:ext cx="166736" cy="269644"/>
          </a:xfrm>
          <a:prstGeom prst="rect">
            <a:avLst/>
          </a:prstGeom>
        </p:spPr>
      </p:pic>
      <p:pic>
        <p:nvPicPr>
          <p:cNvPr id="173"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0317" y="1233307"/>
            <a:ext cx="1128884" cy="86228"/>
          </a:xfrm>
          <a:prstGeom prst="rect">
            <a:avLst/>
          </a:prstGeom>
        </p:spPr>
      </p:pic>
      <p:pic>
        <p:nvPicPr>
          <p:cNvPr id="174"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0551" y="1139928"/>
            <a:ext cx="166733" cy="269644"/>
          </a:xfrm>
          <a:prstGeom prst="rect">
            <a:avLst/>
          </a:prstGeom>
        </p:spPr>
      </p:pic>
      <p:pic>
        <p:nvPicPr>
          <p:cNvPr id="175"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5029" y="1143129"/>
            <a:ext cx="166734" cy="269644"/>
          </a:xfrm>
          <a:prstGeom prst="rect">
            <a:avLst/>
          </a:prstGeom>
        </p:spPr>
      </p:pic>
      <p:sp>
        <p:nvSpPr>
          <p:cNvPr id="4" name="text 1"/>
          <p:cNvSpPr txBox="1"/>
          <p:nvPr/>
        </p:nvSpPr>
        <p:spPr>
          <a:xfrm>
            <a:off x="1778794" y="5299488"/>
            <a:ext cx="5628464" cy="954107"/>
          </a:xfrm>
          <a:prstGeom prst="rect">
            <a:avLst/>
          </a:prstGeom>
        </p:spPr>
        <p:txBody>
          <a:bodyPr vert="horz" wrap="none" lIns="0" tIns="0" rIns="0" bIns="0" rtlCol="0">
            <a:spAutoFit/>
          </a:bodyPr>
          <a:lstStyle/>
          <a:p>
            <a:r>
              <a:rPr sz="6200" spc="6" dirty="0">
                <a:solidFill>
                  <a:srgbClr val="4D4D4D"/>
                </a:solidFill>
                <a:latin typeface="Arial"/>
                <a:cs typeface="Arial"/>
              </a:rPr>
              <a:t>e.g. </a:t>
            </a:r>
            <a:r>
              <a:rPr sz="6200" spc="6" dirty="0">
                <a:solidFill>
                  <a:srgbClr val="675BA7"/>
                </a:solidFill>
                <a:latin typeface="Arial"/>
                <a:cs typeface="Arial"/>
              </a:rPr>
              <a:t>10 seconds</a:t>
            </a:r>
            <a:endParaRPr sz="6200">
              <a:latin typeface="Arial"/>
              <a:cs typeface="Arial"/>
            </a:endParaRPr>
          </a:p>
        </p:txBody>
      </p:sp>
    </p:spTree>
    <p:extLst>
      <p:ext uri="{BB962C8B-B14F-4D97-AF65-F5344CB8AC3E}">
        <p14:creationId xmlns:p14="http://schemas.microsoft.com/office/powerpoint/2010/main" val="748109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7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457328" y="3794690"/>
            <a:ext cx="6314101" cy="1200329"/>
          </a:xfrm>
          <a:prstGeom prst="rect">
            <a:avLst/>
          </a:prstGeom>
        </p:spPr>
        <p:txBody>
          <a:bodyPr vert="horz" wrap="none" lIns="0" tIns="0" rIns="0" bIns="0" rtlCol="0">
            <a:spAutoFit/>
          </a:bodyPr>
          <a:lstStyle/>
          <a:p>
            <a:r>
              <a:rPr sz="3900" spc="6" dirty="0">
                <a:solidFill>
                  <a:srgbClr val="4D4D4D"/>
                </a:solidFill>
                <a:latin typeface="Arial"/>
                <a:cs typeface="Arial"/>
              </a:rPr>
              <a:t>Certain kinds of analysis are</a:t>
            </a:r>
            <a:endParaRPr sz="3900">
              <a:latin typeface="Arial"/>
              <a:cs typeface="Arial"/>
            </a:endParaRPr>
          </a:p>
          <a:p>
            <a:pPr marL="200025"/>
            <a:r>
              <a:rPr sz="3900" spc="6" dirty="0">
                <a:solidFill>
                  <a:srgbClr val="4D4D4D"/>
                </a:solidFill>
                <a:latin typeface="Arial"/>
                <a:cs typeface="Arial"/>
              </a:rPr>
              <a:t>best over </a:t>
            </a:r>
            <a:r>
              <a:rPr sz="3900" spc="6" dirty="0">
                <a:solidFill>
                  <a:srgbClr val="675BA7"/>
                </a:solidFill>
                <a:latin typeface="Arial"/>
                <a:cs typeface="Arial"/>
              </a:rPr>
              <a:t>longer</a:t>
            </a:r>
            <a:r>
              <a:rPr sz="3900" spc="6" dirty="0">
                <a:solidFill>
                  <a:srgbClr val="4D4D4D"/>
                </a:solidFill>
                <a:latin typeface="Arial"/>
                <a:cs typeface="Arial"/>
              </a:rPr>
              <a:t> durations</a:t>
            </a:r>
            <a:endParaRPr sz="3900">
              <a:latin typeface="Arial"/>
              <a:cs typeface="Arial"/>
            </a:endParaRPr>
          </a:p>
        </p:txBody>
      </p:sp>
      <p:sp>
        <p:nvSpPr>
          <p:cNvPr id="3"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17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344" y="1495426"/>
            <a:ext cx="1393901" cy="978026"/>
          </a:xfrm>
          <a:prstGeom prst="rect">
            <a:avLst/>
          </a:prstGeom>
        </p:spPr>
      </p:pic>
      <p:pic>
        <p:nvPicPr>
          <p:cNvPr id="17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32" y="1495426"/>
            <a:ext cx="1393901" cy="978026"/>
          </a:xfrm>
          <a:prstGeom prst="rect">
            <a:avLst/>
          </a:prstGeom>
        </p:spPr>
      </p:pic>
      <p:pic>
        <p:nvPicPr>
          <p:cNvPr id="17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075" y="1495426"/>
            <a:ext cx="1393901" cy="978026"/>
          </a:xfrm>
          <a:prstGeom prst="rect">
            <a:avLst/>
          </a:prstGeom>
        </p:spPr>
      </p:pic>
      <p:pic>
        <p:nvPicPr>
          <p:cNvPr id="18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7425" y="1495426"/>
            <a:ext cx="1393900" cy="978026"/>
          </a:xfrm>
          <a:prstGeom prst="rect">
            <a:avLst/>
          </a:prstGeom>
        </p:spPr>
      </p:pic>
      <p:pic>
        <p:nvPicPr>
          <p:cNvPr id="18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75" y="1495426"/>
            <a:ext cx="1393900" cy="978026"/>
          </a:xfrm>
          <a:prstGeom prst="rect">
            <a:avLst/>
          </a:prstGeom>
        </p:spPr>
      </p:pic>
      <p:pic>
        <p:nvPicPr>
          <p:cNvPr id="18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6450" y="1233307"/>
            <a:ext cx="1128884" cy="86228"/>
          </a:xfrm>
          <a:prstGeom prst="rect">
            <a:avLst/>
          </a:prstGeom>
        </p:spPr>
      </p:pic>
      <p:pic>
        <p:nvPicPr>
          <p:cNvPr id="18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6683" y="1139928"/>
            <a:ext cx="166733" cy="269644"/>
          </a:xfrm>
          <a:prstGeom prst="rect">
            <a:avLst/>
          </a:prstGeom>
        </p:spPr>
      </p:pic>
      <p:pic>
        <p:nvPicPr>
          <p:cNvPr id="18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164" y="1143129"/>
            <a:ext cx="166733" cy="269644"/>
          </a:xfrm>
          <a:prstGeom prst="rect">
            <a:avLst/>
          </a:prstGeom>
        </p:spPr>
      </p:pic>
      <p:pic>
        <p:nvPicPr>
          <p:cNvPr id="18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593" y="1233307"/>
            <a:ext cx="1128885" cy="86228"/>
          </a:xfrm>
          <a:prstGeom prst="rect">
            <a:avLst/>
          </a:prstGeom>
        </p:spPr>
      </p:pic>
      <p:pic>
        <p:nvPicPr>
          <p:cNvPr id="18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18819" y="1139928"/>
            <a:ext cx="166734" cy="269644"/>
          </a:xfrm>
          <a:prstGeom prst="rect">
            <a:avLst/>
          </a:prstGeom>
        </p:spPr>
      </p:pic>
      <p:pic>
        <p:nvPicPr>
          <p:cNvPr id="18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23299" y="1143129"/>
            <a:ext cx="166734" cy="269644"/>
          </a:xfrm>
          <a:prstGeom prst="rect">
            <a:avLst/>
          </a:prstGeom>
        </p:spPr>
      </p:pic>
      <p:pic>
        <p:nvPicPr>
          <p:cNvPr id="18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9246" y="1233307"/>
            <a:ext cx="1128884" cy="86228"/>
          </a:xfrm>
          <a:prstGeom prst="rect">
            <a:avLst/>
          </a:prstGeom>
        </p:spPr>
      </p:pic>
      <p:pic>
        <p:nvPicPr>
          <p:cNvPr id="18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89478" y="1139928"/>
            <a:ext cx="166734" cy="269644"/>
          </a:xfrm>
          <a:prstGeom prst="rect">
            <a:avLst/>
          </a:prstGeom>
        </p:spPr>
      </p:pic>
      <p:pic>
        <p:nvPicPr>
          <p:cNvPr id="19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93959" y="1143129"/>
            <a:ext cx="166734" cy="269644"/>
          </a:xfrm>
          <a:prstGeom prst="rect">
            <a:avLst/>
          </a:prstGeom>
        </p:spPr>
      </p:pic>
      <p:pic>
        <p:nvPicPr>
          <p:cNvPr id="191"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37052" y="1233307"/>
            <a:ext cx="1128883" cy="86228"/>
          </a:xfrm>
          <a:prstGeom prst="rect">
            <a:avLst/>
          </a:prstGeom>
        </p:spPr>
      </p:pic>
      <p:pic>
        <p:nvPicPr>
          <p:cNvPr id="192"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17273" y="1139928"/>
            <a:ext cx="166735" cy="269644"/>
          </a:xfrm>
          <a:prstGeom prst="rect">
            <a:avLst/>
          </a:prstGeom>
        </p:spPr>
      </p:pic>
      <p:pic>
        <p:nvPicPr>
          <p:cNvPr id="193"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21758" y="1143129"/>
            <a:ext cx="166736" cy="269644"/>
          </a:xfrm>
          <a:prstGeom prst="rect">
            <a:avLst/>
          </a:prstGeom>
        </p:spPr>
      </p:pic>
      <p:pic>
        <p:nvPicPr>
          <p:cNvPr id="194"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0317" y="1233307"/>
            <a:ext cx="1128884" cy="86228"/>
          </a:xfrm>
          <a:prstGeom prst="rect">
            <a:avLst/>
          </a:prstGeom>
        </p:spPr>
      </p:pic>
      <p:pic>
        <p:nvPicPr>
          <p:cNvPr id="195"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0551" y="1139928"/>
            <a:ext cx="166733" cy="269644"/>
          </a:xfrm>
          <a:prstGeom prst="rect">
            <a:avLst/>
          </a:prstGeom>
        </p:spPr>
      </p:pic>
      <p:pic>
        <p:nvPicPr>
          <p:cNvPr id="196"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5029" y="1143129"/>
            <a:ext cx="166734" cy="269644"/>
          </a:xfrm>
          <a:prstGeom prst="rect">
            <a:avLst/>
          </a:prstGeom>
        </p:spPr>
      </p:pic>
    </p:spTree>
    <p:extLst>
      <p:ext uri="{BB962C8B-B14F-4D97-AF65-F5344CB8AC3E}">
        <p14:creationId xmlns:p14="http://schemas.microsoft.com/office/powerpoint/2010/main" val="71564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19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621631" y="4059562"/>
            <a:ext cx="5938229" cy="569387"/>
          </a:xfrm>
          <a:prstGeom prst="rect">
            <a:avLst/>
          </a:prstGeom>
        </p:spPr>
        <p:txBody>
          <a:bodyPr vert="horz" wrap="none" lIns="0" tIns="0" rIns="0" bIns="0" rtlCol="0">
            <a:spAutoFit/>
          </a:bodyPr>
          <a:lstStyle/>
          <a:p>
            <a:r>
              <a:rPr sz="3700" spc="6" dirty="0">
                <a:solidFill>
                  <a:srgbClr val="4D4D4D"/>
                </a:solidFill>
                <a:latin typeface="Arial"/>
                <a:cs typeface="Arial"/>
              </a:rPr>
              <a:t>Cumulative error rate over a</a:t>
            </a:r>
            <a:endParaRPr sz="3700">
              <a:latin typeface="Arial"/>
              <a:cs typeface="Arial"/>
            </a:endParaRPr>
          </a:p>
        </p:txBody>
      </p:sp>
      <p:sp>
        <p:nvSpPr>
          <p:cNvPr id="3" name="text 1"/>
          <p:cNvSpPr txBox="1"/>
          <p:nvPr/>
        </p:nvSpPr>
        <p:spPr>
          <a:xfrm>
            <a:off x="2336007" y="4735837"/>
            <a:ext cx="4451731" cy="569387"/>
          </a:xfrm>
          <a:prstGeom prst="rect">
            <a:avLst/>
          </a:prstGeom>
        </p:spPr>
        <p:txBody>
          <a:bodyPr vert="horz" wrap="none" lIns="0" tIns="0" rIns="0" bIns="0" rtlCol="0">
            <a:spAutoFit/>
          </a:bodyPr>
          <a:lstStyle/>
          <a:p>
            <a:r>
              <a:rPr sz="3700" spc="6" dirty="0">
                <a:solidFill>
                  <a:srgbClr val="4D4D4D"/>
                </a:solidFill>
                <a:latin typeface="Arial"/>
                <a:cs typeface="Arial"/>
              </a:rPr>
              <a:t>30 second timeframe</a:t>
            </a:r>
            <a:endParaRPr sz="3700">
              <a:latin typeface="Arial"/>
              <a:cs typeface="Arial"/>
            </a:endParaRPr>
          </a:p>
        </p:txBody>
      </p:sp>
      <p:sp>
        <p:nvSpPr>
          <p:cNvPr id="4"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19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344" y="1495426"/>
            <a:ext cx="1393901" cy="978026"/>
          </a:xfrm>
          <a:prstGeom prst="rect">
            <a:avLst/>
          </a:prstGeom>
        </p:spPr>
      </p:pic>
      <p:pic>
        <p:nvPicPr>
          <p:cNvPr id="19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32" y="1495426"/>
            <a:ext cx="1393901" cy="978026"/>
          </a:xfrm>
          <a:prstGeom prst="rect">
            <a:avLst/>
          </a:prstGeom>
        </p:spPr>
      </p:pic>
      <p:pic>
        <p:nvPicPr>
          <p:cNvPr id="20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075" y="1495426"/>
            <a:ext cx="1393901" cy="978026"/>
          </a:xfrm>
          <a:prstGeom prst="rect">
            <a:avLst/>
          </a:prstGeom>
        </p:spPr>
      </p:pic>
      <p:pic>
        <p:nvPicPr>
          <p:cNvPr id="20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7425" y="1495426"/>
            <a:ext cx="1393900" cy="978026"/>
          </a:xfrm>
          <a:prstGeom prst="rect">
            <a:avLst/>
          </a:prstGeom>
        </p:spPr>
      </p:pic>
      <p:pic>
        <p:nvPicPr>
          <p:cNvPr id="20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75" y="1495426"/>
            <a:ext cx="1393900" cy="978026"/>
          </a:xfrm>
          <a:prstGeom prst="rect">
            <a:avLst/>
          </a:prstGeom>
        </p:spPr>
      </p:pic>
      <p:pic>
        <p:nvPicPr>
          <p:cNvPr id="20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6450" y="1233307"/>
            <a:ext cx="1128884" cy="86228"/>
          </a:xfrm>
          <a:prstGeom prst="rect">
            <a:avLst/>
          </a:prstGeom>
        </p:spPr>
      </p:pic>
      <p:pic>
        <p:nvPicPr>
          <p:cNvPr id="20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6683" y="1139928"/>
            <a:ext cx="166733" cy="269644"/>
          </a:xfrm>
          <a:prstGeom prst="rect">
            <a:avLst/>
          </a:prstGeom>
        </p:spPr>
      </p:pic>
      <p:pic>
        <p:nvPicPr>
          <p:cNvPr id="20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164" y="1143129"/>
            <a:ext cx="166733" cy="269644"/>
          </a:xfrm>
          <a:prstGeom prst="rect">
            <a:avLst/>
          </a:prstGeom>
        </p:spPr>
      </p:pic>
      <p:pic>
        <p:nvPicPr>
          <p:cNvPr id="206"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593" y="1233307"/>
            <a:ext cx="1128885" cy="86228"/>
          </a:xfrm>
          <a:prstGeom prst="rect">
            <a:avLst/>
          </a:prstGeom>
        </p:spPr>
      </p:pic>
      <p:pic>
        <p:nvPicPr>
          <p:cNvPr id="207"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18819" y="1139928"/>
            <a:ext cx="166734" cy="269644"/>
          </a:xfrm>
          <a:prstGeom prst="rect">
            <a:avLst/>
          </a:prstGeom>
        </p:spPr>
      </p:pic>
      <p:pic>
        <p:nvPicPr>
          <p:cNvPr id="208"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23299" y="1143129"/>
            <a:ext cx="166734" cy="269644"/>
          </a:xfrm>
          <a:prstGeom prst="rect">
            <a:avLst/>
          </a:prstGeom>
        </p:spPr>
      </p:pic>
      <p:pic>
        <p:nvPicPr>
          <p:cNvPr id="209"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9246" y="1233307"/>
            <a:ext cx="1128884" cy="86228"/>
          </a:xfrm>
          <a:prstGeom prst="rect">
            <a:avLst/>
          </a:prstGeom>
        </p:spPr>
      </p:pic>
      <p:pic>
        <p:nvPicPr>
          <p:cNvPr id="210"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89478" y="1139928"/>
            <a:ext cx="166734" cy="269644"/>
          </a:xfrm>
          <a:prstGeom prst="rect">
            <a:avLst/>
          </a:prstGeom>
        </p:spPr>
      </p:pic>
      <p:pic>
        <p:nvPicPr>
          <p:cNvPr id="211"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93959" y="1143129"/>
            <a:ext cx="166734" cy="269644"/>
          </a:xfrm>
          <a:prstGeom prst="rect">
            <a:avLst/>
          </a:prstGeom>
        </p:spPr>
      </p:pic>
      <p:pic>
        <p:nvPicPr>
          <p:cNvPr id="212"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37052" y="1233307"/>
            <a:ext cx="1128883" cy="86228"/>
          </a:xfrm>
          <a:prstGeom prst="rect">
            <a:avLst/>
          </a:prstGeom>
        </p:spPr>
      </p:pic>
      <p:pic>
        <p:nvPicPr>
          <p:cNvPr id="213"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17273" y="1139928"/>
            <a:ext cx="166735" cy="269644"/>
          </a:xfrm>
          <a:prstGeom prst="rect">
            <a:avLst/>
          </a:prstGeom>
        </p:spPr>
      </p:pic>
      <p:pic>
        <p:nvPicPr>
          <p:cNvPr id="214"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21758" y="1143129"/>
            <a:ext cx="166736" cy="269644"/>
          </a:xfrm>
          <a:prstGeom prst="rect">
            <a:avLst/>
          </a:prstGeom>
        </p:spPr>
      </p:pic>
      <p:pic>
        <p:nvPicPr>
          <p:cNvPr id="215"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0317" y="1233307"/>
            <a:ext cx="1128884" cy="86228"/>
          </a:xfrm>
          <a:prstGeom prst="rect">
            <a:avLst/>
          </a:prstGeom>
        </p:spPr>
      </p:pic>
      <p:pic>
        <p:nvPicPr>
          <p:cNvPr id="216"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0551" y="1139928"/>
            <a:ext cx="166733" cy="269644"/>
          </a:xfrm>
          <a:prstGeom prst="rect">
            <a:avLst/>
          </a:prstGeom>
        </p:spPr>
      </p:pic>
      <p:pic>
        <p:nvPicPr>
          <p:cNvPr id="217"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5029" y="1143129"/>
            <a:ext cx="166734" cy="269644"/>
          </a:xfrm>
          <a:prstGeom prst="rect">
            <a:avLst/>
          </a:prstGeom>
        </p:spPr>
      </p:pic>
    </p:spTree>
    <p:extLst>
      <p:ext uri="{BB962C8B-B14F-4D97-AF65-F5344CB8AC3E}">
        <p14:creationId xmlns:p14="http://schemas.microsoft.com/office/powerpoint/2010/main" val="3127096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1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2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2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2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2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4860" y="1240191"/>
            <a:ext cx="2597144" cy="1009650"/>
          </a:xfrm>
          <a:prstGeom prst="rect">
            <a:avLst/>
          </a:prstGeom>
        </p:spPr>
      </p:pic>
      <p:pic>
        <p:nvPicPr>
          <p:cNvPr id="22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2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sp>
        <p:nvSpPr>
          <p:cNvPr id="3" name="text 1"/>
          <p:cNvSpPr txBox="1"/>
          <p:nvPr/>
        </p:nvSpPr>
        <p:spPr>
          <a:xfrm>
            <a:off x="1621631" y="4059562"/>
            <a:ext cx="5938229" cy="569387"/>
          </a:xfrm>
          <a:prstGeom prst="rect">
            <a:avLst/>
          </a:prstGeom>
        </p:spPr>
        <p:txBody>
          <a:bodyPr vert="horz" wrap="none" lIns="0" tIns="0" rIns="0" bIns="0" rtlCol="0">
            <a:spAutoFit/>
          </a:bodyPr>
          <a:lstStyle/>
          <a:p>
            <a:r>
              <a:rPr sz="3700" spc="6" dirty="0">
                <a:solidFill>
                  <a:srgbClr val="4D4D4D"/>
                </a:solidFill>
                <a:latin typeface="Arial"/>
                <a:cs typeface="Arial"/>
              </a:rPr>
              <a:t>Cumulative error rate over a</a:t>
            </a:r>
            <a:endParaRPr sz="3700">
              <a:latin typeface="Arial"/>
              <a:cs typeface="Arial"/>
            </a:endParaRPr>
          </a:p>
        </p:txBody>
      </p:sp>
      <p:sp>
        <p:nvSpPr>
          <p:cNvPr id="4" name="text 1"/>
          <p:cNvSpPr txBox="1"/>
          <p:nvPr/>
        </p:nvSpPr>
        <p:spPr>
          <a:xfrm>
            <a:off x="2336007" y="4735837"/>
            <a:ext cx="4451731" cy="569387"/>
          </a:xfrm>
          <a:prstGeom prst="rect">
            <a:avLst/>
          </a:prstGeom>
        </p:spPr>
        <p:txBody>
          <a:bodyPr vert="horz" wrap="none" lIns="0" tIns="0" rIns="0" bIns="0" rtlCol="0">
            <a:spAutoFit/>
          </a:bodyPr>
          <a:lstStyle/>
          <a:p>
            <a:r>
              <a:rPr sz="3700" spc="6" dirty="0">
                <a:solidFill>
                  <a:srgbClr val="4D4D4D"/>
                </a:solidFill>
                <a:latin typeface="Arial"/>
                <a:cs typeface="Arial"/>
              </a:rPr>
              <a:t>30 second timeframe</a:t>
            </a:r>
            <a:endParaRPr sz="3700">
              <a:latin typeface="Arial"/>
              <a:cs typeface="Arial"/>
            </a:endParaRPr>
          </a:p>
        </p:txBody>
      </p:sp>
    </p:spTree>
    <p:extLst>
      <p:ext uri="{BB962C8B-B14F-4D97-AF65-F5344CB8AC3E}">
        <p14:creationId xmlns:p14="http://schemas.microsoft.com/office/powerpoint/2010/main" val="14566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dirty="0" err="1"/>
              <a:t>DStream</a:t>
            </a:r>
            <a:endParaRPr lang="en-US" dirty="0"/>
          </a:p>
        </p:txBody>
      </p:sp>
      <p:sp>
        <p:nvSpPr>
          <p:cNvPr id="3" name="Content Placeholder 2"/>
          <p:cNvSpPr>
            <a:spLocks noGrp="1"/>
          </p:cNvSpPr>
          <p:nvPr>
            <p:ph idx="1"/>
          </p:nvPr>
        </p:nvSpPr>
        <p:spPr>
          <a:xfrm>
            <a:off x="457200" y="1066800"/>
            <a:ext cx="8229600" cy="5410200"/>
          </a:xfrm>
        </p:spPr>
        <p:txBody>
          <a:bodyPr>
            <a:noAutofit/>
          </a:bodyPr>
          <a:lstStyle/>
          <a:p>
            <a:r>
              <a:rPr lang="en-US" altLang="en-US" sz="2400" dirty="0">
                <a:latin typeface="Calibri" panose="020F0502020204030204" pitchFamily="34" charset="0"/>
                <a:cs typeface="Calibri" panose="020F0502020204030204" pitchFamily="34" charset="0"/>
              </a:rPr>
              <a:t>Discretized Stream or </a:t>
            </a:r>
            <a:r>
              <a:rPr lang="en-US" altLang="en-US" sz="2400" dirty="0" err="1">
                <a:latin typeface="Calibri" panose="020F0502020204030204" pitchFamily="34" charset="0"/>
                <a:cs typeface="Calibri" panose="020F0502020204030204" pitchFamily="34" charset="0"/>
              </a:rPr>
              <a:t>DStream</a:t>
            </a:r>
            <a:r>
              <a:rPr lang="en-US" altLang="en-US" sz="2400" dirty="0">
                <a:latin typeface="Calibri" panose="020F0502020204030204" pitchFamily="34" charset="0"/>
                <a:cs typeface="Calibri" panose="020F0502020204030204" pitchFamily="34" charset="0"/>
              </a:rPr>
              <a:t> is the basic abstraction provided by Spark Streaming.</a:t>
            </a:r>
          </a:p>
          <a:p>
            <a:r>
              <a:rPr lang="en-US" altLang="en-US" sz="2400" dirty="0">
                <a:latin typeface="Calibri" panose="020F0502020204030204" pitchFamily="34" charset="0"/>
                <a:cs typeface="Calibri" panose="020F0502020204030204" pitchFamily="34" charset="0"/>
              </a:rPr>
              <a:t>It represents a continuous stream of data</a:t>
            </a:r>
          </a:p>
          <a:p>
            <a:pPr lvl="1"/>
            <a:r>
              <a:rPr lang="en-US" sz="2000" dirty="0"/>
              <a:t>Input data stream received from source</a:t>
            </a:r>
          </a:p>
          <a:p>
            <a:pPr lvl="1"/>
            <a:r>
              <a:rPr lang="en-US" sz="2000" dirty="0"/>
              <a:t>Processed data stream generated by transforming the input stream.</a:t>
            </a:r>
          </a:p>
          <a:p>
            <a:r>
              <a:rPr lang="en-US" sz="2400" dirty="0" err="1">
                <a:latin typeface="Calibri" panose="020F0502020204030204" pitchFamily="34" charset="0"/>
                <a:cs typeface="Calibri" panose="020F0502020204030204" pitchFamily="34" charset="0"/>
              </a:rPr>
              <a:t>StreamingContext</a:t>
            </a:r>
            <a:r>
              <a:rPr lang="en-US" sz="2400" dirty="0">
                <a:latin typeface="Calibri" panose="020F0502020204030204" pitchFamily="34" charset="0"/>
                <a:cs typeface="Calibri" panose="020F0502020204030204" pitchFamily="34" charset="0"/>
              </a:rPr>
              <a:t> API provides methods for creating </a:t>
            </a:r>
            <a:r>
              <a:rPr lang="en-US" sz="2400" dirty="0" err="1">
                <a:latin typeface="Calibri" panose="020F0502020204030204" pitchFamily="34" charset="0"/>
                <a:cs typeface="Calibri" panose="020F0502020204030204" pitchFamily="34" charset="0"/>
              </a:rPr>
              <a:t>DStreams</a:t>
            </a:r>
            <a:r>
              <a:rPr lang="en-US" sz="2400" dirty="0">
                <a:latin typeface="Calibri" panose="020F0502020204030204" pitchFamily="34" charset="0"/>
                <a:cs typeface="Calibri" panose="020F0502020204030204" pitchFamily="34" charset="0"/>
              </a:rPr>
              <a:t> from various input sources.</a:t>
            </a:r>
          </a:p>
          <a:p>
            <a:r>
              <a:rPr lang="en-US" sz="2400" dirty="0">
                <a:latin typeface="Calibri" panose="020F0502020204030204" pitchFamily="34" charset="0"/>
                <a:cs typeface="Calibri" panose="020F0502020204030204" pitchFamily="34" charset="0"/>
              </a:rPr>
              <a:t>Internally, a </a:t>
            </a:r>
            <a:r>
              <a:rPr lang="en-US" sz="2400" dirty="0" err="1">
                <a:latin typeface="Calibri" panose="020F0502020204030204" pitchFamily="34" charset="0"/>
                <a:cs typeface="Calibri" panose="020F0502020204030204" pitchFamily="34" charset="0"/>
              </a:rPr>
              <a:t>DStream</a:t>
            </a:r>
            <a:r>
              <a:rPr lang="en-US" sz="2400" dirty="0">
                <a:latin typeface="Calibri" panose="020F0502020204030204" pitchFamily="34" charset="0"/>
                <a:cs typeface="Calibri" panose="020F0502020204030204" pitchFamily="34" charset="0"/>
              </a:rPr>
              <a:t> is represented by a continuous series of RDDs, which is Spark’s abstraction of an immutable, distributed dataset </a:t>
            </a:r>
          </a:p>
          <a:p>
            <a:r>
              <a:rPr lang="en-US" sz="2400" dirty="0"/>
              <a:t>Any operation applied on a </a:t>
            </a:r>
            <a:r>
              <a:rPr lang="en-US" sz="2400" dirty="0" err="1"/>
              <a:t>DStream</a:t>
            </a:r>
            <a:r>
              <a:rPr lang="en-US" sz="2400" dirty="0"/>
              <a:t> translates to operations on the underlying RDDs</a:t>
            </a:r>
          </a:p>
        </p:txBody>
      </p:sp>
    </p:spTree>
    <p:extLst>
      <p:ext uri="{BB962C8B-B14F-4D97-AF65-F5344CB8AC3E}">
        <p14:creationId xmlns:p14="http://schemas.microsoft.com/office/powerpoint/2010/main" val="4163627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3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3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3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4860" y="1240191"/>
            <a:ext cx="2597144" cy="1009650"/>
          </a:xfrm>
          <a:prstGeom prst="rect">
            <a:avLst/>
          </a:prstGeom>
        </p:spPr>
      </p:pic>
      <p:pic>
        <p:nvPicPr>
          <p:cNvPr id="23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3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sp>
        <p:nvSpPr>
          <p:cNvPr id="3" name="text 1"/>
          <p:cNvSpPr txBox="1"/>
          <p:nvPr/>
        </p:nvSpPr>
        <p:spPr>
          <a:xfrm>
            <a:off x="1614488" y="3969792"/>
            <a:ext cx="5771708" cy="661720"/>
          </a:xfrm>
          <a:prstGeom prst="rect">
            <a:avLst/>
          </a:prstGeom>
        </p:spPr>
        <p:txBody>
          <a:bodyPr vert="horz" wrap="none" lIns="0" tIns="0" rIns="0" bIns="0" rtlCol="0">
            <a:spAutoFit/>
          </a:bodyPr>
          <a:lstStyle/>
          <a:p>
            <a:r>
              <a:rPr sz="4300" spc="6" dirty="0">
                <a:solidFill>
                  <a:srgbClr val="4D4D4D"/>
                </a:solidFill>
                <a:latin typeface="Arial"/>
                <a:cs typeface="Arial"/>
              </a:rPr>
              <a:t>Deﬁne a </a:t>
            </a:r>
            <a:r>
              <a:rPr sz="4300" spc="6" dirty="0">
                <a:solidFill>
                  <a:srgbClr val="FF2600"/>
                </a:solidFill>
                <a:latin typeface="Arial"/>
                <a:cs typeface="Arial"/>
              </a:rPr>
              <a:t>sliding window</a:t>
            </a:r>
            <a:endParaRPr sz="4300">
              <a:latin typeface="Arial"/>
              <a:cs typeface="Arial"/>
            </a:endParaRPr>
          </a:p>
        </p:txBody>
      </p:sp>
      <p:sp>
        <p:nvSpPr>
          <p:cNvPr id="4" name="text 1"/>
          <p:cNvSpPr txBox="1"/>
          <p:nvPr/>
        </p:nvSpPr>
        <p:spPr>
          <a:xfrm>
            <a:off x="1378744" y="4760368"/>
            <a:ext cx="6300636" cy="661720"/>
          </a:xfrm>
          <a:prstGeom prst="rect">
            <a:avLst/>
          </a:prstGeom>
        </p:spPr>
        <p:txBody>
          <a:bodyPr vert="horz" wrap="none" lIns="0" tIns="0" rIns="0" bIns="0" rtlCol="0">
            <a:spAutoFit/>
          </a:bodyPr>
          <a:lstStyle/>
          <a:p>
            <a:r>
              <a:rPr sz="4300" spc="6" dirty="0">
                <a:solidFill>
                  <a:srgbClr val="4D4D4D"/>
                </a:solidFill>
                <a:latin typeface="Arial"/>
                <a:cs typeface="Arial"/>
              </a:rPr>
              <a:t>for cumulative summaries</a:t>
            </a:r>
            <a:endParaRPr sz="4300">
              <a:latin typeface="Arial"/>
              <a:cs typeface="Arial"/>
            </a:endParaRPr>
          </a:p>
        </p:txBody>
      </p:sp>
    </p:spTree>
    <p:extLst>
      <p:ext uri="{BB962C8B-B14F-4D97-AF65-F5344CB8AC3E}">
        <p14:creationId xmlns:p14="http://schemas.microsoft.com/office/powerpoint/2010/main" val="163636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3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3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3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3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4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4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4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4860" y="1240191"/>
            <a:ext cx="2597144" cy="1009650"/>
          </a:xfrm>
          <a:prstGeom prst="rect">
            <a:avLst/>
          </a:prstGeom>
        </p:spPr>
      </p:pic>
      <p:pic>
        <p:nvPicPr>
          <p:cNvPr id="24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4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sp>
        <p:nvSpPr>
          <p:cNvPr id="3" name="text 1"/>
          <p:cNvSpPr txBox="1"/>
          <p:nvPr/>
        </p:nvSpPr>
        <p:spPr>
          <a:xfrm>
            <a:off x="1321597" y="4187038"/>
            <a:ext cx="6252545" cy="630942"/>
          </a:xfrm>
          <a:prstGeom prst="rect">
            <a:avLst/>
          </a:prstGeom>
        </p:spPr>
        <p:txBody>
          <a:bodyPr vert="horz" wrap="none" lIns="0" tIns="0" rIns="0" bIns="0" rtlCol="0">
            <a:spAutoFit/>
          </a:bodyPr>
          <a:lstStyle/>
          <a:p>
            <a:r>
              <a:rPr sz="4100" spc="6" dirty="0">
                <a:solidFill>
                  <a:srgbClr val="4D4D4D"/>
                </a:solidFill>
                <a:latin typeface="Arial"/>
                <a:cs typeface="Arial"/>
              </a:rPr>
              <a:t>Window size = 30 seconds</a:t>
            </a:r>
            <a:endParaRPr sz="4100">
              <a:latin typeface="Arial"/>
              <a:cs typeface="Arial"/>
            </a:endParaRPr>
          </a:p>
        </p:txBody>
      </p:sp>
      <p:pic>
        <p:nvPicPr>
          <p:cNvPr id="24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2458" y="2699791"/>
            <a:ext cx="2499157" cy="86228"/>
          </a:xfrm>
          <a:prstGeom prst="rect">
            <a:avLst/>
          </a:prstGeom>
        </p:spPr>
      </p:pic>
      <p:pic>
        <p:nvPicPr>
          <p:cNvPr id="24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52964" y="2606412"/>
            <a:ext cx="166735" cy="269644"/>
          </a:xfrm>
          <a:prstGeom prst="rect">
            <a:avLst/>
          </a:prstGeom>
        </p:spPr>
      </p:pic>
      <p:pic>
        <p:nvPicPr>
          <p:cNvPr id="24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7167" y="2609612"/>
            <a:ext cx="166734" cy="269643"/>
          </a:xfrm>
          <a:prstGeom prst="rect">
            <a:avLst/>
          </a:prstGeom>
        </p:spPr>
      </p:pic>
    </p:spTree>
    <p:extLst>
      <p:ext uri="{BB962C8B-B14F-4D97-AF65-F5344CB8AC3E}">
        <p14:creationId xmlns:p14="http://schemas.microsoft.com/office/powerpoint/2010/main" val="1955205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4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4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5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5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5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5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5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2774" y="1240191"/>
            <a:ext cx="2597144" cy="1009650"/>
          </a:xfrm>
          <a:prstGeom prst="rect">
            <a:avLst/>
          </a:prstGeom>
        </p:spPr>
      </p:pic>
      <p:pic>
        <p:nvPicPr>
          <p:cNvPr id="25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5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sp>
        <p:nvSpPr>
          <p:cNvPr id="3" name="text 1"/>
          <p:cNvSpPr txBox="1"/>
          <p:nvPr/>
        </p:nvSpPr>
        <p:spPr>
          <a:xfrm>
            <a:off x="1378744" y="4411987"/>
            <a:ext cx="6083268" cy="569387"/>
          </a:xfrm>
          <a:prstGeom prst="rect">
            <a:avLst/>
          </a:prstGeom>
        </p:spPr>
        <p:txBody>
          <a:bodyPr vert="horz" wrap="none" lIns="0" tIns="0" rIns="0" bIns="0" rtlCol="0">
            <a:spAutoFit/>
          </a:bodyPr>
          <a:lstStyle/>
          <a:p>
            <a:r>
              <a:rPr sz="3700" spc="6" dirty="0">
                <a:solidFill>
                  <a:srgbClr val="4D4D4D"/>
                </a:solidFill>
                <a:latin typeface="Arial"/>
                <a:cs typeface="Arial"/>
              </a:rPr>
              <a:t>Sliding interval = 20 seconds</a:t>
            </a:r>
            <a:endParaRPr sz="3700">
              <a:latin typeface="Arial"/>
              <a:cs typeface="Arial"/>
            </a:endParaRPr>
          </a:p>
        </p:txBody>
      </p:sp>
      <p:pic>
        <p:nvPicPr>
          <p:cNvPr id="257"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37230" y="2405131"/>
            <a:ext cx="1364377" cy="86228"/>
          </a:xfrm>
          <a:prstGeom prst="rect">
            <a:avLst/>
          </a:prstGeom>
        </p:spPr>
      </p:pic>
      <p:pic>
        <p:nvPicPr>
          <p:cNvPr id="258"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52952" y="2311752"/>
            <a:ext cx="166735" cy="269644"/>
          </a:xfrm>
          <a:prstGeom prst="rect">
            <a:avLst/>
          </a:prstGeom>
        </p:spPr>
      </p:pic>
      <p:pic>
        <p:nvPicPr>
          <p:cNvPr id="259"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938" y="2314953"/>
            <a:ext cx="166735" cy="269644"/>
          </a:xfrm>
          <a:prstGeom prst="rect">
            <a:avLst/>
          </a:prstGeom>
        </p:spPr>
      </p:pic>
    </p:spTree>
    <p:extLst>
      <p:ext uri="{BB962C8B-B14F-4D97-AF65-F5344CB8AC3E}">
        <p14:creationId xmlns:p14="http://schemas.microsoft.com/office/powerpoint/2010/main" val="2133820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6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6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6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6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6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6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6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7062" y="1240191"/>
            <a:ext cx="2597144" cy="1009650"/>
          </a:xfrm>
          <a:prstGeom prst="rect">
            <a:avLst/>
          </a:prstGeom>
        </p:spPr>
      </p:pic>
      <p:pic>
        <p:nvPicPr>
          <p:cNvPr id="26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6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sp>
        <p:nvSpPr>
          <p:cNvPr id="3" name="text 1"/>
          <p:cNvSpPr txBox="1"/>
          <p:nvPr/>
        </p:nvSpPr>
        <p:spPr>
          <a:xfrm>
            <a:off x="1835945" y="4102303"/>
            <a:ext cx="5213671" cy="477054"/>
          </a:xfrm>
          <a:prstGeom prst="rect">
            <a:avLst/>
          </a:prstGeom>
        </p:spPr>
        <p:txBody>
          <a:bodyPr vert="horz" wrap="none" lIns="0" tIns="0" rIns="0" bIns="0" rtlCol="0">
            <a:spAutoFit/>
          </a:bodyPr>
          <a:lstStyle/>
          <a:p>
            <a:r>
              <a:rPr sz="3100" spc="6" dirty="0">
                <a:solidFill>
                  <a:srgbClr val="4D4D4D"/>
                </a:solidFill>
                <a:latin typeface="Arial"/>
                <a:cs typeface="Arial"/>
              </a:rPr>
              <a:t>All RDDs within a window are</a:t>
            </a:r>
            <a:endParaRPr sz="3100">
              <a:latin typeface="Arial"/>
              <a:cs typeface="Arial"/>
            </a:endParaRPr>
          </a:p>
        </p:txBody>
      </p:sp>
      <p:sp>
        <p:nvSpPr>
          <p:cNvPr id="4" name="text 1"/>
          <p:cNvSpPr txBox="1"/>
          <p:nvPr/>
        </p:nvSpPr>
        <p:spPr>
          <a:xfrm>
            <a:off x="1443038" y="4664278"/>
            <a:ext cx="6082371" cy="477054"/>
          </a:xfrm>
          <a:prstGeom prst="rect">
            <a:avLst/>
          </a:prstGeom>
        </p:spPr>
        <p:txBody>
          <a:bodyPr vert="horz" wrap="none" lIns="0" tIns="0" rIns="0" bIns="0" rtlCol="0">
            <a:spAutoFit/>
          </a:bodyPr>
          <a:lstStyle/>
          <a:p>
            <a:r>
              <a:rPr sz="3100" spc="6" dirty="0">
                <a:solidFill>
                  <a:srgbClr val="4D4D4D"/>
                </a:solidFill>
                <a:latin typeface="Arial"/>
                <a:cs typeface="Arial"/>
              </a:rPr>
              <a:t>treated as a </a:t>
            </a:r>
            <a:r>
              <a:rPr sz="3100" spc="6" dirty="0">
                <a:solidFill>
                  <a:srgbClr val="FF2600"/>
                </a:solidFill>
                <a:latin typeface="Arial"/>
                <a:cs typeface="Arial"/>
              </a:rPr>
              <a:t>single combined</a:t>
            </a:r>
            <a:r>
              <a:rPr sz="3100" spc="6" dirty="0">
                <a:solidFill>
                  <a:srgbClr val="4D4D4D"/>
                </a:solidFill>
                <a:latin typeface="Arial"/>
                <a:cs typeface="Arial"/>
              </a:rPr>
              <a:t> RDD</a:t>
            </a:r>
            <a:endParaRPr sz="3100">
              <a:latin typeface="Arial"/>
              <a:cs typeface="Arial"/>
            </a:endParaRPr>
          </a:p>
        </p:txBody>
      </p:sp>
    </p:spTree>
    <p:extLst>
      <p:ext uri="{BB962C8B-B14F-4D97-AF65-F5344CB8AC3E}">
        <p14:creationId xmlns:p14="http://schemas.microsoft.com/office/powerpoint/2010/main" val="3682416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26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27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27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27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27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274"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275"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7062" y="1240191"/>
            <a:ext cx="2597144" cy="1009650"/>
          </a:xfrm>
          <a:prstGeom prst="rect">
            <a:avLst/>
          </a:prstGeom>
        </p:spPr>
      </p:pic>
      <p:pic>
        <p:nvPicPr>
          <p:cNvPr id="276"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277"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pic>
        <p:nvPicPr>
          <p:cNvPr id="278"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40855" y="2541379"/>
            <a:ext cx="129752" cy="558530"/>
          </a:xfrm>
          <a:prstGeom prst="rect">
            <a:avLst/>
          </a:prstGeom>
        </p:spPr>
      </p:pic>
      <p:pic>
        <p:nvPicPr>
          <p:cNvPr id="279"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7708" y="2948198"/>
            <a:ext cx="566256" cy="622473"/>
          </a:xfrm>
          <a:prstGeom prst="rect">
            <a:avLst/>
          </a:prstGeom>
        </p:spPr>
      </p:pic>
      <p:pic>
        <p:nvPicPr>
          <p:cNvPr id="280"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39968" y="3808066"/>
            <a:ext cx="732434" cy="821063"/>
          </a:xfrm>
          <a:prstGeom prst="rect">
            <a:avLst/>
          </a:prstGeom>
        </p:spPr>
      </p:pic>
      <p:pic>
        <p:nvPicPr>
          <p:cNvPr id="281"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22111" y="3760441"/>
            <a:ext cx="35719" cy="916313"/>
          </a:xfrm>
          <a:prstGeom prst="rect">
            <a:avLst/>
          </a:prstGeom>
        </p:spPr>
      </p:pic>
      <p:pic>
        <p:nvPicPr>
          <p:cNvPr id="282"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4544" y="3760441"/>
            <a:ext cx="35719" cy="916313"/>
          </a:xfrm>
          <a:prstGeom prst="rect">
            <a:avLst/>
          </a:prstGeom>
        </p:spPr>
      </p:pic>
      <p:pic>
        <p:nvPicPr>
          <p:cNvPr id="283"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04249" y="3784247"/>
            <a:ext cx="803872" cy="47625"/>
          </a:xfrm>
          <a:prstGeom prst="rect">
            <a:avLst/>
          </a:prstGeom>
        </p:spPr>
      </p:pic>
      <p:pic>
        <p:nvPicPr>
          <p:cNvPr id="284"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04249" y="4605311"/>
            <a:ext cx="803872" cy="47625"/>
          </a:xfrm>
          <a:prstGeom prst="rect">
            <a:avLst/>
          </a:prstGeom>
        </p:spPr>
      </p:pic>
      <p:sp>
        <p:nvSpPr>
          <p:cNvPr id="3" name="text 1"/>
          <p:cNvSpPr txBox="1"/>
          <p:nvPr/>
        </p:nvSpPr>
        <p:spPr>
          <a:xfrm>
            <a:off x="7579526" y="39662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4" name="text 1"/>
          <p:cNvSpPr txBox="1"/>
          <p:nvPr/>
        </p:nvSpPr>
        <p:spPr>
          <a:xfrm>
            <a:off x="2043113" y="5639105"/>
            <a:ext cx="4637808" cy="707886"/>
          </a:xfrm>
          <a:prstGeom prst="rect">
            <a:avLst/>
          </a:prstGeom>
        </p:spPr>
        <p:txBody>
          <a:bodyPr vert="horz" wrap="none" lIns="0" tIns="0" rIns="0" bIns="0" rtlCol="0">
            <a:spAutoFit/>
          </a:bodyPr>
          <a:lstStyle/>
          <a:p>
            <a:r>
              <a:rPr sz="4600" spc="6" dirty="0">
                <a:solidFill>
                  <a:srgbClr val="4D4D4D"/>
                </a:solidFill>
                <a:latin typeface="Arial"/>
                <a:cs typeface="Arial"/>
              </a:rPr>
              <a:t>countByWindow()</a:t>
            </a:r>
            <a:endParaRPr sz="4600">
              <a:latin typeface="Arial"/>
              <a:cs typeface="Arial"/>
            </a:endParaRPr>
          </a:p>
        </p:txBody>
      </p:sp>
      <p:pic>
        <p:nvPicPr>
          <p:cNvPr id="285"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819385" y="2541379"/>
            <a:ext cx="129749" cy="558530"/>
          </a:xfrm>
          <a:prstGeom prst="rect">
            <a:avLst/>
          </a:prstGeom>
        </p:spPr>
      </p:pic>
      <p:pic>
        <p:nvPicPr>
          <p:cNvPr id="286"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06230" y="2948198"/>
            <a:ext cx="566252" cy="622473"/>
          </a:xfrm>
          <a:prstGeom prst="rect">
            <a:avLst/>
          </a:prstGeom>
        </p:spPr>
      </p:pic>
      <p:pic>
        <p:nvPicPr>
          <p:cNvPr id="28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18486" y="3808066"/>
            <a:ext cx="732434" cy="821063"/>
          </a:xfrm>
          <a:prstGeom prst="rect">
            <a:avLst/>
          </a:prstGeom>
        </p:spPr>
      </p:pic>
      <p:pic>
        <p:nvPicPr>
          <p:cNvPr id="28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00628" y="3760441"/>
            <a:ext cx="35719" cy="916313"/>
          </a:xfrm>
          <a:prstGeom prst="rect">
            <a:avLst/>
          </a:prstGeom>
        </p:spPr>
      </p:pic>
      <p:pic>
        <p:nvPicPr>
          <p:cNvPr id="289"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33061" y="3760441"/>
            <a:ext cx="35719" cy="916313"/>
          </a:xfrm>
          <a:prstGeom prst="rect">
            <a:avLst/>
          </a:prstGeom>
        </p:spPr>
      </p:pic>
      <p:pic>
        <p:nvPicPr>
          <p:cNvPr id="29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82767" y="3784247"/>
            <a:ext cx="803872" cy="47625"/>
          </a:xfrm>
          <a:prstGeom prst="rect">
            <a:avLst/>
          </a:prstGeom>
        </p:spPr>
      </p:pic>
      <p:pic>
        <p:nvPicPr>
          <p:cNvPr id="291"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482767" y="4605311"/>
            <a:ext cx="803872" cy="47625"/>
          </a:xfrm>
          <a:prstGeom prst="rect">
            <a:avLst/>
          </a:prstGeom>
        </p:spPr>
      </p:pic>
      <p:sp>
        <p:nvSpPr>
          <p:cNvPr id="5" name="text 1"/>
          <p:cNvSpPr txBox="1"/>
          <p:nvPr/>
        </p:nvSpPr>
        <p:spPr>
          <a:xfrm>
            <a:off x="5757869" y="396621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pic>
        <p:nvPicPr>
          <p:cNvPr id="292"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15814" y="2514136"/>
            <a:ext cx="129749" cy="558530"/>
          </a:xfrm>
          <a:prstGeom prst="rect">
            <a:avLst/>
          </a:prstGeom>
        </p:spPr>
      </p:pic>
      <p:pic>
        <p:nvPicPr>
          <p:cNvPr id="293"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902659" y="2920955"/>
            <a:ext cx="566252" cy="622473"/>
          </a:xfrm>
          <a:prstGeom prst="rect">
            <a:avLst/>
          </a:prstGeom>
        </p:spPr>
      </p:pic>
      <p:pic>
        <p:nvPicPr>
          <p:cNvPr id="294"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14915" y="3790347"/>
            <a:ext cx="732434" cy="821063"/>
          </a:xfrm>
          <a:prstGeom prst="rect">
            <a:avLst/>
          </a:prstGeom>
        </p:spPr>
      </p:pic>
      <p:pic>
        <p:nvPicPr>
          <p:cNvPr id="295" name="Image"/>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7058" y="3742722"/>
            <a:ext cx="35719" cy="916313"/>
          </a:xfrm>
          <a:prstGeom prst="rect">
            <a:avLst/>
          </a:prstGeom>
        </p:spPr>
      </p:pic>
      <p:pic>
        <p:nvPicPr>
          <p:cNvPr id="296" name="Image"/>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29492" y="3742722"/>
            <a:ext cx="35719" cy="916313"/>
          </a:xfrm>
          <a:prstGeom prst="rect">
            <a:avLst/>
          </a:prstGeom>
        </p:spPr>
      </p:pic>
      <p:pic>
        <p:nvPicPr>
          <p:cNvPr id="297" name="Image"/>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779197" y="3766529"/>
            <a:ext cx="803872" cy="47625"/>
          </a:xfrm>
          <a:prstGeom prst="rect">
            <a:avLst/>
          </a:prstGeom>
        </p:spPr>
      </p:pic>
      <p:pic>
        <p:nvPicPr>
          <p:cNvPr id="298" name="Image"/>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779197" y="4587590"/>
            <a:ext cx="803872" cy="47625"/>
          </a:xfrm>
          <a:prstGeom prst="rect">
            <a:avLst/>
          </a:prstGeom>
        </p:spPr>
      </p:pic>
      <p:sp>
        <p:nvSpPr>
          <p:cNvPr id="6" name="text 1"/>
          <p:cNvSpPr txBox="1"/>
          <p:nvPr/>
        </p:nvSpPr>
        <p:spPr>
          <a:xfrm>
            <a:off x="4057658" y="394716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299" name="Image"/>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57443" y="2514136"/>
            <a:ext cx="129749" cy="558530"/>
          </a:xfrm>
          <a:prstGeom prst="rect">
            <a:avLst/>
          </a:prstGeom>
        </p:spPr>
      </p:pic>
      <p:pic>
        <p:nvPicPr>
          <p:cNvPr id="300" name="Image"/>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44288" y="2920955"/>
            <a:ext cx="566252" cy="622473"/>
          </a:xfrm>
          <a:prstGeom prst="rect">
            <a:avLst/>
          </a:prstGeom>
        </p:spPr>
      </p:pic>
      <p:pic>
        <p:nvPicPr>
          <p:cNvPr id="301" name="Image"/>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056544" y="3771297"/>
            <a:ext cx="732434" cy="821063"/>
          </a:xfrm>
          <a:prstGeom prst="rect">
            <a:avLst/>
          </a:prstGeom>
        </p:spPr>
      </p:pic>
      <p:pic>
        <p:nvPicPr>
          <p:cNvPr id="302" name="Image"/>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38684" y="3723672"/>
            <a:ext cx="35719" cy="916313"/>
          </a:xfrm>
          <a:prstGeom prst="rect">
            <a:avLst/>
          </a:prstGeom>
        </p:spPr>
      </p:pic>
      <p:pic>
        <p:nvPicPr>
          <p:cNvPr id="303" name="Image"/>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71121" y="3723672"/>
            <a:ext cx="35719" cy="916313"/>
          </a:xfrm>
          <a:prstGeom prst="rect">
            <a:avLst/>
          </a:prstGeom>
        </p:spPr>
      </p:pic>
      <p:pic>
        <p:nvPicPr>
          <p:cNvPr id="304"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20825" y="3747479"/>
            <a:ext cx="803872" cy="47625"/>
          </a:xfrm>
          <a:prstGeom prst="rect">
            <a:avLst/>
          </a:prstGeom>
        </p:spPr>
      </p:pic>
      <p:pic>
        <p:nvPicPr>
          <p:cNvPr id="305"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20825" y="4568540"/>
            <a:ext cx="803872" cy="47625"/>
          </a:xfrm>
          <a:prstGeom prst="rect">
            <a:avLst/>
          </a:prstGeom>
        </p:spPr>
      </p:pic>
      <p:sp>
        <p:nvSpPr>
          <p:cNvPr id="7" name="text 1"/>
          <p:cNvSpPr txBox="1"/>
          <p:nvPr/>
        </p:nvSpPr>
        <p:spPr>
          <a:xfrm>
            <a:off x="2300294" y="39281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Tree>
    <p:extLst>
      <p:ext uri="{BB962C8B-B14F-4D97-AF65-F5344CB8AC3E}">
        <p14:creationId xmlns:p14="http://schemas.microsoft.com/office/powerpoint/2010/main" val="3025386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36"/>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0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886075" y="377198"/>
            <a:ext cx="3364960" cy="461665"/>
          </a:xfrm>
          <a:prstGeom prst="rect">
            <a:avLst/>
          </a:prstGeom>
        </p:spPr>
        <p:txBody>
          <a:bodyPr vert="horz" wrap="none" lIns="0" tIns="0" rIns="0" bIns="0" rtlCol="0">
            <a:spAutoFit/>
          </a:bodyPr>
          <a:lstStyle/>
          <a:p>
            <a:r>
              <a:rPr sz="3000" spc="6" dirty="0">
                <a:solidFill>
                  <a:srgbClr val="404040"/>
                </a:solidFill>
                <a:latin typeface="Arial"/>
                <a:cs typeface="Arial"/>
              </a:rPr>
              <a:t>Window Operations</a:t>
            </a:r>
            <a:endParaRPr sz="3000">
              <a:latin typeface="Arial"/>
              <a:cs typeface="Arial"/>
            </a:endParaRPr>
          </a:p>
        </p:txBody>
      </p:sp>
      <p:pic>
        <p:nvPicPr>
          <p:cNvPr id="30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4" y="1476382"/>
            <a:ext cx="730307" cy="544985"/>
          </a:xfrm>
          <a:prstGeom prst="rect">
            <a:avLst/>
          </a:prstGeom>
        </p:spPr>
      </p:pic>
      <p:pic>
        <p:nvPicPr>
          <p:cNvPr id="30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89" y="1476382"/>
            <a:ext cx="730307" cy="544985"/>
          </a:xfrm>
          <a:prstGeom prst="rect">
            <a:avLst/>
          </a:prstGeom>
        </p:spPr>
      </p:pic>
      <p:pic>
        <p:nvPicPr>
          <p:cNvPr id="30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976" y="1476382"/>
            <a:ext cx="730307" cy="544985"/>
          </a:xfrm>
          <a:prstGeom prst="rect">
            <a:avLst/>
          </a:prstGeom>
        </p:spPr>
      </p:pic>
      <p:pic>
        <p:nvPicPr>
          <p:cNvPr id="31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295" y="1476382"/>
            <a:ext cx="743169" cy="544985"/>
          </a:xfrm>
          <a:prstGeom prst="rect">
            <a:avLst/>
          </a:prstGeom>
        </p:spPr>
      </p:pic>
      <p:pic>
        <p:nvPicPr>
          <p:cNvPr id="31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757" y="1476382"/>
            <a:ext cx="743169" cy="544985"/>
          </a:xfrm>
          <a:prstGeom prst="rect">
            <a:avLst/>
          </a:prstGeom>
        </p:spPr>
      </p:pic>
      <p:pic>
        <p:nvPicPr>
          <p:cNvPr id="31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2451" y="1476382"/>
            <a:ext cx="730307" cy="544985"/>
          </a:xfrm>
          <a:prstGeom prst="rect">
            <a:avLst/>
          </a:prstGeom>
        </p:spPr>
      </p:pic>
      <p:pic>
        <p:nvPicPr>
          <p:cNvPr id="31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3776" y="1476382"/>
            <a:ext cx="730307" cy="544985"/>
          </a:xfrm>
          <a:prstGeom prst="rect">
            <a:avLst/>
          </a:prstGeom>
        </p:spPr>
      </p:pic>
      <p:pic>
        <p:nvPicPr>
          <p:cNvPr id="31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3664" y="1476382"/>
            <a:ext cx="730307" cy="544985"/>
          </a:xfrm>
          <a:prstGeom prst="rect">
            <a:avLst/>
          </a:prstGeom>
        </p:spPr>
      </p:pic>
      <p:pic>
        <p:nvPicPr>
          <p:cNvPr id="31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14982" y="1476382"/>
            <a:ext cx="743169" cy="544985"/>
          </a:xfrm>
          <a:prstGeom prst="rect">
            <a:avLst/>
          </a:prstGeom>
        </p:spPr>
      </p:pic>
      <p:pic>
        <p:nvPicPr>
          <p:cNvPr id="31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43445" y="1476382"/>
            <a:ext cx="743169" cy="544985"/>
          </a:xfrm>
          <a:prstGeom prst="rect">
            <a:avLst/>
          </a:prstGeom>
        </p:spPr>
      </p:pic>
      <p:pic>
        <p:nvPicPr>
          <p:cNvPr id="31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45815" y="2685433"/>
            <a:ext cx="732433" cy="821063"/>
          </a:xfrm>
          <a:prstGeom prst="rect">
            <a:avLst/>
          </a:prstGeom>
        </p:spPr>
      </p:pic>
      <p:pic>
        <p:nvPicPr>
          <p:cNvPr id="31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7948" y="2637808"/>
            <a:ext cx="35719" cy="916313"/>
          </a:xfrm>
          <a:prstGeom prst="rect">
            <a:avLst/>
          </a:prstGeom>
        </p:spPr>
      </p:pic>
      <p:pic>
        <p:nvPicPr>
          <p:cNvPr id="31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60382" y="2637808"/>
            <a:ext cx="35719" cy="916313"/>
          </a:xfrm>
          <a:prstGeom prst="rect">
            <a:avLst/>
          </a:prstGeom>
        </p:spPr>
      </p:pic>
      <p:pic>
        <p:nvPicPr>
          <p:cNvPr id="32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10089" y="2661614"/>
            <a:ext cx="803872" cy="47625"/>
          </a:xfrm>
          <a:prstGeom prst="rect">
            <a:avLst/>
          </a:prstGeom>
        </p:spPr>
      </p:pic>
      <p:pic>
        <p:nvPicPr>
          <p:cNvPr id="321"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10089" y="3482677"/>
            <a:ext cx="803872" cy="47625"/>
          </a:xfrm>
          <a:prstGeom prst="rect">
            <a:avLst/>
          </a:prstGeom>
        </p:spPr>
      </p:pic>
      <p:sp>
        <p:nvSpPr>
          <p:cNvPr id="3" name="text 1"/>
          <p:cNvSpPr txBox="1"/>
          <p:nvPr/>
        </p:nvSpPr>
        <p:spPr>
          <a:xfrm>
            <a:off x="7086608" y="284226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4" name="text 1"/>
          <p:cNvSpPr txBox="1"/>
          <p:nvPr/>
        </p:nvSpPr>
        <p:spPr>
          <a:xfrm>
            <a:off x="1571628" y="4847692"/>
            <a:ext cx="5738687" cy="523220"/>
          </a:xfrm>
          <a:prstGeom prst="rect">
            <a:avLst/>
          </a:prstGeom>
        </p:spPr>
        <p:txBody>
          <a:bodyPr vert="horz" wrap="none" lIns="0" tIns="0" rIns="0" bIns="0" rtlCol="0">
            <a:spAutoFit/>
          </a:bodyPr>
          <a:lstStyle/>
          <a:p>
            <a:r>
              <a:rPr sz="3400" spc="6" dirty="0">
                <a:solidFill>
                  <a:srgbClr val="4D4D4D"/>
                </a:solidFill>
                <a:latin typeface="Arial"/>
                <a:cs typeface="Arial"/>
              </a:rPr>
              <a:t>Resultant DStream where the</a:t>
            </a:r>
            <a:endParaRPr sz="3400">
              <a:latin typeface="Arial"/>
              <a:cs typeface="Arial"/>
            </a:endParaRPr>
          </a:p>
        </p:txBody>
      </p:sp>
      <p:sp>
        <p:nvSpPr>
          <p:cNvPr id="5" name="text 1"/>
          <p:cNvSpPr txBox="1"/>
          <p:nvPr/>
        </p:nvSpPr>
        <p:spPr>
          <a:xfrm>
            <a:off x="814389" y="5466817"/>
            <a:ext cx="7171579" cy="523220"/>
          </a:xfrm>
          <a:prstGeom prst="rect">
            <a:avLst/>
          </a:prstGeom>
        </p:spPr>
        <p:txBody>
          <a:bodyPr vert="horz" wrap="none" lIns="0" tIns="0" rIns="0" bIns="0" rtlCol="0">
            <a:spAutoFit/>
          </a:bodyPr>
          <a:lstStyle/>
          <a:p>
            <a:r>
              <a:rPr sz="3400" spc="6" dirty="0">
                <a:solidFill>
                  <a:srgbClr val="4D4D4D"/>
                </a:solidFill>
                <a:latin typeface="Arial"/>
                <a:cs typeface="Arial"/>
              </a:rPr>
              <a:t>summary is accumulated per window</a:t>
            </a:r>
            <a:endParaRPr sz="3400">
              <a:latin typeface="Arial"/>
              <a:cs typeface="Arial"/>
            </a:endParaRPr>
          </a:p>
        </p:txBody>
      </p:sp>
      <p:pic>
        <p:nvPicPr>
          <p:cNvPr id="322"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24329" y="2685433"/>
            <a:ext cx="732434" cy="821063"/>
          </a:xfrm>
          <a:prstGeom prst="rect">
            <a:avLst/>
          </a:prstGeom>
        </p:spPr>
      </p:pic>
      <p:pic>
        <p:nvPicPr>
          <p:cNvPr id="323"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06469" y="2637808"/>
            <a:ext cx="35719" cy="916313"/>
          </a:xfrm>
          <a:prstGeom prst="rect">
            <a:avLst/>
          </a:prstGeom>
        </p:spPr>
      </p:pic>
      <p:pic>
        <p:nvPicPr>
          <p:cNvPr id="324"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38903" y="2637808"/>
            <a:ext cx="35719" cy="916313"/>
          </a:xfrm>
          <a:prstGeom prst="rect">
            <a:avLst/>
          </a:prstGeom>
        </p:spPr>
      </p:pic>
      <p:pic>
        <p:nvPicPr>
          <p:cNvPr id="325"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88610" y="2661614"/>
            <a:ext cx="803872" cy="47625"/>
          </a:xfrm>
          <a:prstGeom prst="rect">
            <a:avLst/>
          </a:prstGeom>
        </p:spPr>
      </p:pic>
      <p:pic>
        <p:nvPicPr>
          <p:cNvPr id="326"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88610" y="3482677"/>
            <a:ext cx="803872" cy="47625"/>
          </a:xfrm>
          <a:prstGeom prst="rect">
            <a:avLst/>
          </a:prstGeom>
        </p:spPr>
      </p:pic>
      <p:sp>
        <p:nvSpPr>
          <p:cNvPr id="6" name="text 1"/>
          <p:cNvSpPr txBox="1"/>
          <p:nvPr/>
        </p:nvSpPr>
        <p:spPr>
          <a:xfrm>
            <a:off x="5264951" y="284226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pic>
        <p:nvPicPr>
          <p:cNvPr id="327"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0758" y="2667714"/>
            <a:ext cx="732434" cy="821063"/>
          </a:xfrm>
          <a:prstGeom prst="rect">
            <a:avLst/>
          </a:prstGeom>
        </p:spPr>
      </p:pic>
      <p:pic>
        <p:nvPicPr>
          <p:cNvPr id="328"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02900" y="2620089"/>
            <a:ext cx="35719" cy="916313"/>
          </a:xfrm>
          <a:prstGeom prst="rect">
            <a:avLst/>
          </a:prstGeom>
        </p:spPr>
      </p:pic>
      <p:pic>
        <p:nvPicPr>
          <p:cNvPr id="329"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35333" y="2620089"/>
            <a:ext cx="35719" cy="916313"/>
          </a:xfrm>
          <a:prstGeom prst="rect">
            <a:avLst/>
          </a:prstGeom>
        </p:spPr>
      </p:pic>
      <p:pic>
        <p:nvPicPr>
          <p:cNvPr id="330"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285039" y="2643896"/>
            <a:ext cx="803872" cy="47625"/>
          </a:xfrm>
          <a:prstGeom prst="rect">
            <a:avLst/>
          </a:prstGeom>
        </p:spPr>
      </p:pic>
      <p:pic>
        <p:nvPicPr>
          <p:cNvPr id="331"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285039" y="3464957"/>
            <a:ext cx="803872" cy="47625"/>
          </a:xfrm>
          <a:prstGeom prst="rect">
            <a:avLst/>
          </a:prstGeom>
        </p:spPr>
      </p:pic>
      <p:sp>
        <p:nvSpPr>
          <p:cNvPr id="7" name="text 1"/>
          <p:cNvSpPr txBox="1"/>
          <p:nvPr/>
        </p:nvSpPr>
        <p:spPr>
          <a:xfrm>
            <a:off x="3564739" y="2832742"/>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332"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62387" y="2648664"/>
            <a:ext cx="732434" cy="821063"/>
          </a:xfrm>
          <a:prstGeom prst="rect">
            <a:avLst/>
          </a:prstGeom>
        </p:spPr>
      </p:pic>
      <p:pic>
        <p:nvPicPr>
          <p:cNvPr id="333"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4529" y="2601039"/>
            <a:ext cx="35719" cy="916313"/>
          </a:xfrm>
          <a:prstGeom prst="rect">
            <a:avLst/>
          </a:prstGeom>
        </p:spPr>
      </p:pic>
      <p:pic>
        <p:nvPicPr>
          <p:cNvPr id="334"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76963" y="2601039"/>
            <a:ext cx="35719" cy="916313"/>
          </a:xfrm>
          <a:prstGeom prst="rect">
            <a:avLst/>
          </a:prstGeom>
        </p:spPr>
      </p:pic>
      <p:pic>
        <p:nvPicPr>
          <p:cNvPr id="335" name="Image"/>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26668" y="2624846"/>
            <a:ext cx="803872" cy="47625"/>
          </a:xfrm>
          <a:prstGeom prst="rect">
            <a:avLst/>
          </a:prstGeom>
        </p:spPr>
      </p:pic>
      <p:pic>
        <p:nvPicPr>
          <p:cNvPr id="336" name="Image"/>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26668" y="3445907"/>
            <a:ext cx="803872" cy="47625"/>
          </a:xfrm>
          <a:prstGeom prst="rect">
            <a:avLst/>
          </a:prstGeom>
        </p:spPr>
      </p:pic>
      <p:sp>
        <p:nvSpPr>
          <p:cNvPr id="8" name="text 1"/>
          <p:cNvSpPr txBox="1"/>
          <p:nvPr/>
        </p:nvSpPr>
        <p:spPr>
          <a:xfrm>
            <a:off x="1800232" y="2813692"/>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337" name="Image"/>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79643" y="2261987"/>
            <a:ext cx="6838656" cy="1630590"/>
          </a:xfrm>
          <a:prstGeom prst="rect">
            <a:avLst/>
          </a:prstGeom>
        </p:spPr>
      </p:pic>
    </p:spTree>
    <p:extLst>
      <p:ext uri="{BB962C8B-B14F-4D97-AF65-F5344CB8AC3E}">
        <p14:creationId xmlns:p14="http://schemas.microsoft.com/office/powerpoint/2010/main" val="3340204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7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7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3" name="text 1"/>
          <p:cNvSpPr txBox="1"/>
          <p:nvPr/>
        </p:nvSpPr>
        <p:spPr>
          <a:xfrm>
            <a:off x="3871912" y="2118367"/>
            <a:ext cx="4082592" cy="615553"/>
          </a:xfrm>
          <a:prstGeom prst="rect">
            <a:avLst/>
          </a:prstGeom>
        </p:spPr>
        <p:txBody>
          <a:bodyPr vert="horz" wrap="none" lIns="0" tIns="0" rIns="0" bIns="0" rtlCol="0">
            <a:spAutoFit/>
          </a:bodyPr>
          <a:lstStyle/>
          <a:p>
            <a:r>
              <a:rPr sz="2000" spc="6" dirty="0">
                <a:latin typeface="Arial"/>
                <a:cs typeface="Arial"/>
              </a:rPr>
              <a:t>Count the number of messages in a</a:t>
            </a:r>
            <a:endParaRPr sz="2000">
              <a:latin typeface="Arial"/>
              <a:cs typeface="Arial"/>
            </a:endParaRPr>
          </a:p>
          <a:p>
            <a:r>
              <a:rPr sz="2000" spc="6" dirty="0">
                <a:latin typeface="Arial"/>
                <a:cs typeface="Arial"/>
              </a:rPr>
              <a:t>window interval</a:t>
            </a:r>
            <a:endParaRPr sz="2000">
              <a:latin typeface="Arial"/>
              <a:cs typeface="Arial"/>
            </a:endParaRPr>
          </a:p>
        </p:txBody>
      </p:sp>
      <p:sp>
        <p:nvSpPr>
          <p:cNvPr id="4"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Tree>
    <p:extLst>
      <p:ext uri="{BB962C8B-B14F-4D97-AF65-F5344CB8AC3E}">
        <p14:creationId xmlns:p14="http://schemas.microsoft.com/office/powerpoint/2010/main" val="2818233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0"/>
            <a:ext cx="8229600" cy="787400"/>
          </a:xfrm>
        </p:spPr>
        <p:txBody>
          <a:bodyPr>
            <a:noAutofit/>
          </a:bodyPr>
          <a:lstStyle/>
          <a:p>
            <a:r>
              <a:rPr lang="en-US" sz="4000" dirty="0" err="1"/>
              <a:t>countByWindow</a:t>
            </a:r>
            <a:r>
              <a:rPr lang="en-US" sz="4000" dirty="0"/>
              <a:t> Demo</a:t>
            </a:r>
          </a:p>
        </p:txBody>
      </p:sp>
      <p:sp>
        <p:nvSpPr>
          <p:cNvPr id="3" name="Content Placeholder 2"/>
          <p:cNvSpPr>
            <a:spLocks noGrp="1"/>
          </p:cNvSpPr>
          <p:nvPr>
            <p:ph idx="1"/>
          </p:nvPr>
        </p:nvSpPr>
        <p:spPr>
          <a:xfrm>
            <a:off x="457200" y="1066807"/>
            <a:ext cx="8229600" cy="5059363"/>
          </a:xfrm>
        </p:spPr>
        <p:txBody>
          <a:bodyPr>
            <a:normAutofit fontScale="55000" lnSpcReduction="20000"/>
          </a:bodyPr>
          <a:lstStyle/>
          <a:p>
            <a:r>
              <a:rPr lang="en-US" dirty="0"/>
              <a:t>import sys</a:t>
            </a:r>
          </a:p>
          <a:p>
            <a:r>
              <a:rPr lang="en-US" dirty="0"/>
              <a:t>from </a:t>
            </a:r>
            <a:r>
              <a:rPr lang="en-US" dirty="0" err="1"/>
              <a:t>pyspark</a:t>
            </a:r>
            <a:r>
              <a:rPr lang="en-US" dirty="0"/>
              <a:t> import SparkContext</a:t>
            </a:r>
          </a:p>
          <a:p>
            <a:r>
              <a:rPr lang="en-US" dirty="0"/>
              <a:t>from </a:t>
            </a:r>
            <a:r>
              <a:rPr lang="en-US" dirty="0" err="1"/>
              <a:t>pyspark.streaming</a:t>
            </a:r>
            <a:r>
              <a:rPr lang="en-US" dirty="0"/>
              <a:t> import </a:t>
            </a:r>
            <a:r>
              <a:rPr lang="en-US" dirty="0" err="1"/>
              <a:t>StreamingContext</a:t>
            </a:r>
            <a:endParaRPr lang="en-US" dirty="0"/>
          </a:p>
          <a:p>
            <a:r>
              <a:rPr lang="en-US" dirty="0"/>
              <a:t>if __name__ == "__main__":</a:t>
            </a:r>
          </a:p>
          <a:p>
            <a:r>
              <a:rPr lang="en-US" dirty="0"/>
              <a:t>    </a:t>
            </a:r>
            <a:r>
              <a:rPr lang="en-US" dirty="0" err="1"/>
              <a:t>sc</a:t>
            </a:r>
            <a:r>
              <a:rPr lang="en-US" dirty="0"/>
              <a:t> = SparkContext(</a:t>
            </a:r>
            <a:r>
              <a:rPr lang="en-US" dirty="0" err="1"/>
              <a:t>appName</a:t>
            </a:r>
            <a:r>
              <a:rPr lang="en-US" dirty="0"/>
              <a:t>="</a:t>
            </a:r>
            <a:r>
              <a:rPr lang="en-US" dirty="0" err="1"/>
              <a:t>StreamingWindowCount</a:t>
            </a:r>
            <a:r>
              <a:rPr lang="en-US" dirty="0"/>
              <a:t>")</a:t>
            </a:r>
          </a:p>
          <a:p>
            <a:r>
              <a:rPr lang="en-US" dirty="0"/>
              <a:t>    </a:t>
            </a:r>
            <a:r>
              <a:rPr lang="en-US" dirty="0" err="1"/>
              <a:t>ssc</a:t>
            </a:r>
            <a:r>
              <a:rPr lang="en-US" dirty="0"/>
              <a:t> = </a:t>
            </a:r>
            <a:r>
              <a:rPr lang="en-US" dirty="0" err="1"/>
              <a:t>StreamingContext</a:t>
            </a:r>
            <a:r>
              <a:rPr lang="en-US" dirty="0"/>
              <a:t>(</a:t>
            </a:r>
            <a:r>
              <a:rPr lang="en-US" dirty="0" err="1"/>
              <a:t>sc</a:t>
            </a:r>
            <a:r>
              <a:rPr lang="en-US" dirty="0"/>
              <a:t>, 2) # it is batch interval</a:t>
            </a:r>
          </a:p>
          <a:p>
            <a:r>
              <a:rPr lang="en-US" dirty="0"/>
              <a:t>    </a:t>
            </a:r>
            <a:r>
              <a:rPr lang="en-US" dirty="0" err="1"/>
              <a:t>ssc.checkpoint</a:t>
            </a:r>
            <a:r>
              <a:rPr lang="en-US" dirty="0"/>
              <a:t>("file:///tmp/spark")</a:t>
            </a:r>
          </a:p>
          <a:p>
            <a:r>
              <a:rPr lang="en-US" dirty="0"/>
              <a:t>    lines = </a:t>
            </a:r>
            <a:r>
              <a:rPr lang="en-US" dirty="0" err="1"/>
              <a:t>ssc.socketTextStream</a:t>
            </a:r>
            <a:r>
              <a:rPr lang="en-US" dirty="0"/>
              <a:t>(</a:t>
            </a:r>
            <a:r>
              <a:rPr lang="en-US" dirty="0" err="1"/>
              <a:t>sys.argv</a:t>
            </a:r>
            <a:r>
              <a:rPr lang="en-US" dirty="0"/>
              <a:t>[1], int(</a:t>
            </a:r>
            <a:r>
              <a:rPr lang="en-US" dirty="0" err="1"/>
              <a:t>sys.argv</a:t>
            </a:r>
            <a:r>
              <a:rPr lang="en-US" dirty="0"/>
              <a:t>[2]))</a:t>
            </a:r>
          </a:p>
          <a:p>
            <a:r>
              <a:rPr lang="en-US" dirty="0"/>
              <a:t>    counts = </a:t>
            </a:r>
            <a:r>
              <a:rPr lang="en-US" dirty="0" err="1"/>
              <a:t>lines.countByWindow</a:t>
            </a:r>
            <a:r>
              <a:rPr lang="en-US" dirty="0"/>
              <a:t>(10, 4) # </a:t>
            </a:r>
            <a:r>
              <a:rPr lang="en-US" dirty="0" err="1"/>
              <a:t>countByWindow</a:t>
            </a:r>
            <a:r>
              <a:rPr lang="en-US" dirty="0"/>
              <a:t> allows to count messages within this timeframe. Where 10 is the time interval for window size and 2 is the sliding interval. In this example, as batch interval is 2 and window interval is 10 then each sliding window will have 5 RDDs(Window interval/batch interval) as combined RDD and overtime leaving 2 RDDs and adds 2 new RDDs as sliding interval is 4 seconds(sliding interval/batch interval)</a:t>
            </a:r>
          </a:p>
          <a:p>
            <a:r>
              <a:rPr lang="en-US" dirty="0"/>
              <a:t>    </a:t>
            </a:r>
            <a:r>
              <a:rPr lang="en-US" dirty="0" err="1"/>
              <a:t>counts.pprint</a:t>
            </a:r>
            <a:r>
              <a:rPr lang="en-US" dirty="0"/>
              <a:t>()</a:t>
            </a:r>
          </a:p>
          <a:p>
            <a:r>
              <a:rPr lang="en-US" dirty="0"/>
              <a:t>    </a:t>
            </a:r>
            <a:r>
              <a:rPr lang="en-US" dirty="0" err="1"/>
              <a:t>ssc.start</a:t>
            </a:r>
            <a:r>
              <a:rPr lang="en-US" dirty="0"/>
              <a:t>()</a:t>
            </a:r>
          </a:p>
          <a:p>
            <a:r>
              <a:rPr lang="en-US" dirty="0"/>
              <a:t>    </a:t>
            </a:r>
            <a:r>
              <a:rPr lang="en-US" dirty="0" err="1"/>
              <a:t>ssc.awaitTermination</a:t>
            </a:r>
            <a:r>
              <a:rPr lang="en-US" dirty="0"/>
              <a:t>()</a:t>
            </a:r>
          </a:p>
        </p:txBody>
      </p:sp>
    </p:spTree>
    <p:extLst>
      <p:ext uri="{BB962C8B-B14F-4D97-AF65-F5344CB8AC3E}">
        <p14:creationId xmlns:p14="http://schemas.microsoft.com/office/powerpoint/2010/main" val="501909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7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657350" y="4247845"/>
            <a:ext cx="5856732" cy="707886"/>
          </a:xfrm>
          <a:prstGeom prst="rect">
            <a:avLst/>
          </a:prstGeom>
        </p:spPr>
        <p:txBody>
          <a:bodyPr vert="horz" wrap="none" lIns="0" tIns="0" rIns="0" bIns="0" rtlCol="0">
            <a:spAutoFit/>
          </a:bodyPr>
          <a:lstStyle/>
          <a:p>
            <a:r>
              <a:rPr sz="4600" spc="6" dirty="0">
                <a:solidFill>
                  <a:srgbClr val="4D4D4D"/>
                </a:solidFill>
                <a:latin typeface="Arial"/>
                <a:cs typeface="Arial"/>
              </a:rPr>
              <a:t>The summary function</a:t>
            </a:r>
            <a:endParaRPr sz="4500">
              <a:latin typeface="Arial"/>
              <a:cs typeface="Arial"/>
            </a:endParaRPr>
          </a:p>
        </p:txBody>
      </p:sp>
      <p:sp>
        <p:nvSpPr>
          <p:cNvPr id="3" name="text 1"/>
          <p:cNvSpPr txBox="1"/>
          <p:nvPr/>
        </p:nvSpPr>
        <p:spPr>
          <a:xfrm>
            <a:off x="700088" y="5086046"/>
            <a:ext cx="7637412" cy="707886"/>
          </a:xfrm>
          <a:prstGeom prst="rect">
            <a:avLst/>
          </a:prstGeom>
        </p:spPr>
        <p:txBody>
          <a:bodyPr vert="horz" wrap="none" lIns="0" tIns="0" rIns="0" bIns="0" rtlCol="0">
            <a:spAutoFit/>
          </a:bodyPr>
          <a:lstStyle/>
          <a:p>
            <a:r>
              <a:rPr sz="4600" spc="6" dirty="0">
                <a:solidFill>
                  <a:srgbClr val="4D4D4D"/>
                </a:solidFill>
                <a:latin typeface="Arial"/>
                <a:cs typeface="Arial"/>
              </a:rPr>
              <a:t>performs the sum() operation</a:t>
            </a:r>
            <a:endParaRPr sz="4500">
              <a:latin typeface="Arial"/>
              <a:cs typeface="Arial"/>
            </a:endParaRPr>
          </a:p>
        </p:txBody>
      </p:sp>
      <p:pic>
        <p:nvPicPr>
          <p:cNvPr id="37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442" y="2773969"/>
            <a:ext cx="732434" cy="821063"/>
          </a:xfrm>
          <a:prstGeom prst="rect">
            <a:avLst/>
          </a:prstGeom>
        </p:spPr>
      </p:pic>
      <p:pic>
        <p:nvPicPr>
          <p:cNvPr id="37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584" y="2726344"/>
            <a:ext cx="35719" cy="916313"/>
          </a:xfrm>
          <a:prstGeom prst="rect">
            <a:avLst/>
          </a:prstGeom>
        </p:spPr>
      </p:pic>
      <p:pic>
        <p:nvPicPr>
          <p:cNvPr id="37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018" y="2726344"/>
            <a:ext cx="35719" cy="916313"/>
          </a:xfrm>
          <a:prstGeom prst="rect">
            <a:avLst/>
          </a:prstGeom>
        </p:spPr>
      </p:pic>
      <p:pic>
        <p:nvPicPr>
          <p:cNvPr id="38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23" y="2750150"/>
            <a:ext cx="803872" cy="47625"/>
          </a:xfrm>
          <a:prstGeom prst="rect">
            <a:avLst/>
          </a:prstGeom>
        </p:spPr>
      </p:pic>
      <p:pic>
        <p:nvPicPr>
          <p:cNvPr id="38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23" y="3571214"/>
            <a:ext cx="803872" cy="47625"/>
          </a:xfrm>
          <a:prstGeom prst="rect">
            <a:avLst/>
          </a:prstGeom>
        </p:spPr>
      </p:pic>
      <p:sp>
        <p:nvSpPr>
          <p:cNvPr id="4" name="text 1"/>
          <p:cNvSpPr txBox="1"/>
          <p:nvPr/>
        </p:nvSpPr>
        <p:spPr>
          <a:xfrm>
            <a:off x="7543808" y="29375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5" name="text 1"/>
          <p:cNvSpPr txBox="1"/>
          <p:nvPr/>
        </p:nvSpPr>
        <p:spPr>
          <a:xfrm>
            <a:off x="1828807" y="377198"/>
            <a:ext cx="5554277" cy="461665"/>
          </a:xfrm>
          <a:prstGeom prst="rect">
            <a:avLst/>
          </a:prstGeom>
        </p:spPr>
        <p:txBody>
          <a:bodyPr vert="horz" wrap="none" lIns="0" tIns="0" rIns="0" bIns="0" rtlCol="0">
            <a:spAutoFit/>
          </a:bodyPr>
          <a:lstStyle/>
          <a:p>
            <a:r>
              <a:rPr sz="3000" spc="6" dirty="0">
                <a:solidFill>
                  <a:srgbClr val="404040"/>
                </a:solidFill>
                <a:latin typeface="Arial"/>
                <a:cs typeface="Arial"/>
              </a:rPr>
              <a:t>Summary and Inverse Functions</a:t>
            </a:r>
            <a:endParaRPr sz="3000">
              <a:latin typeface="Arial"/>
              <a:cs typeface="Arial"/>
            </a:endParaRPr>
          </a:p>
        </p:txBody>
      </p:sp>
    </p:spTree>
    <p:extLst>
      <p:ext uri="{BB962C8B-B14F-4D97-AF65-F5344CB8AC3E}">
        <p14:creationId xmlns:p14="http://schemas.microsoft.com/office/powerpoint/2010/main" val="2751319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8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692944" y="4406501"/>
            <a:ext cx="4800994" cy="461665"/>
          </a:xfrm>
          <a:prstGeom prst="rect">
            <a:avLst/>
          </a:prstGeom>
        </p:spPr>
        <p:txBody>
          <a:bodyPr vert="horz" wrap="none" lIns="0" tIns="0" rIns="0" bIns="0" rtlCol="0">
            <a:spAutoFit/>
          </a:bodyPr>
          <a:lstStyle/>
          <a:p>
            <a:r>
              <a:rPr sz="3000" spc="6" dirty="0">
                <a:solidFill>
                  <a:srgbClr val="4D4D4D"/>
                </a:solidFill>
                <a:latin typeface="Arial"/>
                <a:cs typeface="Arial"/>
              </a:rPr>
              <a:t>2 RDDs entered the window</a:t>
            </a:r>
            <a:endParaRPr sz="3000">
              <a:latin typeface="Arial"/>
              <a:cs typeface="Arial"/>
            </a:endParaRPr>
          </a:p>
        </p:txBody>
      </p:sp>
      <p:sp>
        <p:nvSpPr>
          <p:cNvPr id="3" name="text 1"/>
          <p:cNvSpPr txBox="1"/>
          <p:nvPr/>
        </p:nvSpPr>
        <p:spPr>
          <a:xfrm>
            <a:off x="678664" y="5186936"/>
            <a:ext cx="4010009" cy="461665"/>
          </a:xfrm>
          <a:prstGeom prst="rect">
            <a:avLst/>
          </a:prstGeom>
        </p:spPr>
        <p:txBody>
          <a:bodyPr vert="horz" wrap="none" lIns="0" tIns="0" rIns="0" bIns="0" rtlCol="0">
            <a:spAutoFit/>
          </a:bodyPr>
          <a:lstStyle/>
          <a:p>
            <a:r>
              <a:rPr sz="3000" spc="6" dirty="0">
                <a:solidFill>
                  <a:srgbClr val="4D4D4D"/>
                </a:solidFill>
                <a:latin typeface="Arial"/>
                <a:cs typeface="Arial"/>
              </a:rPr>
              <a:t>2 RDDs left the window</a:t>
            </a:r>
            <a:endParaRPr sz="3000">
              <a:latin typeface="Arial"/>
              <a:cs typeface="Arial"/>
            </a:endParaRPr>
          </a:p>
        </p:txBody>
      </p:sp>
      <p:pic>
        <p:nvPicPr>
          <p:cNvPr id="38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649" y="996701"/>
            <a:ext cx="1790202" cy="1496645"/>
          </a:xfrm>
          <a:prstGeom prst="rect">
            <a:avLst/>
          </a:prstGeom>
        </p:spPr>
      </p:pic>
      <p:sp>
        <p:nvSpPr>
          <p:cNvPr id="4" name="text 1"/>
          <p:cNvSpPr txBox="1"/>
          <p:nvPr/>
        </p:nvSpPr>
        <p:spPr>
          <a:xfrm>
            <a:off x="5843595" y="4345922"/>
            <a:ext cx="2110899" cy="569387"/>
          </a:xfrm>
          <a:prstGeom prst="rect">
            <a:avLst/>
          </a:prstGeom>
        </p:spPr>
        <p:txBody>
          <a:bodyPr vert="horz" wrap="none" lIns="0" tIns="0" rIns="0" bIns="0" rtlCol="0">
            <a:spAutoFit/>
          </a:bodyPr>
          <a:lstStyle/>
          <a:p>
            <a:r>
              <a:rPr sz="3700" spc="6" dirty="0">
                <a:solidFill>
                  <a:srgbClr val="FF2600"/>
                </a:solidFill>
                <a:latin typeface="Arial"/>
                <a:cs typeface="Arial"/>
              </a:rPr>
              <a:t>9 + 2 = 11</a:t>
            </a:r>
            <a:endParaRPr sz="3700">
              <a:latin typeface="Arial"/>
              <a:cs typeface="Arial"/>
            </a:endParaRPr>
          </a:p>
        </p:txBody>
      </p:sp>
      <p:sp>
        <p:nvSpPr>
          <p:cNvPr id="5" name="text 1"/>
          <p:cNvSpPr txBox="1"/>
          <p:nvPr/>
        </p:nvSpPr>
        <p:spPr>
          <a:xfrm>
            <a:off x="5807872" y="5144188"/>
            <a:ext cx="1886735" cy="538609"/>
          </a:xfrm>
          <a:prstGeom prst="rect">
            <a:avLst/>
          </a:prstGeom>
        </p:spPr>
        <p:txBody>
          <a:bodyPr vert="horz" wrap="none" lIns="0" tIns="0" rIns="0" bIns="0" rtlCol="0">
            <a:spAutoFit/>
          </a:bodyPr>
          <a:lstStyle/>
          <a:p>
            <a:r>
              <a:rPr sz="3500" spc="6" dirty="0">
                <a:solidFill>
                  <a:srgbClr val="FF2600"/>
                </a:solidFill>
                <a:latin typeface="Arial"/>
                <a:cs typeface="Arial"/>
              </a:rPr>
              <a:t>11 - 6 = 5</a:t>
            </a:r>
            <a:endParaRPr sz="3500">
              <a:latin typeface="Arial"/>
              <a:cs typeface="Arial"/>
            </a:endParaRPr>
          </a:p>
        </p:txBody>
      </p:sp>
      <p:pic>
        <p:nvPicPr>
          <p:cNvPr id="38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442" y="2773969"/>
            <a:ext cx="732434" cy="821063"/>
          </a:xfrm>
          <a:prstGeom prst="rect">
            <a:avLst/>
          </a:prstGeom>
        </p:spPr>
      </p:pic>
      <p:pic>
        <p:nvPicPr>
          <p:cNvPr id="38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5584" y="2726344"/>
            <a:ext cx="35719" cy="916313"/>
          </a:xfrm>
          <a:prstGeom prst="rect">
            <a:avLst/>
          </a:prstGeom>
        </p:spPr>
      </p:pic>
      <p:pic>
        <p:nvPicPr>
          <p:cNvPr id="38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018" y="2726344"/>
            <a:ext cx="35719" cy="916313"/>
          </a:xfrm>
          <a:prstGeom prst="rect">
            <a:avLst/>
          </a:prstGeom>
        </p:spPr>
      </p:pic>
      <p:pic>
        <p:nvPicPr>
          <p:cNvPr id="38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2750150"/>
            <a:ext cx="803872" cy="47625"/>
          </a:xfrm>
          <a:prstGeom prst="rect">
            <a:avLst/>
          </a:prstGeom>
        </p:spPr>
      </p:pic>
      <p:pic>
        <p:nvPicPr>
          <p:cNvPr id="388"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3571214"/>
            <a:ext cx="803872" cy="47625"/>
          </a:xfrm>
          <a:prstGeom prst="rect">
            <a:avLst/>
          </a:prstGeom>
        </p:spPr>
      </p:pic>
      <p:sp>
        <p:nvSpPr>
          <p:cNvPr id="6" name="text 1"/>
          <p:cNvSpPr txBox="1"/>
          <p:nvPr/>
        </p:nvSpPr>
        <p:spPr>
          <a:xfrm>
            <a:off x="7543808" y="29375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389"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8486" y="2773969"/>
            <a:ext cx="732434" cy="821063"/>
          </a:xfrm>
          <a:prstGeom prst="rect">
            <a:avLst/>
          </a:prstGeom>
        </p:spPr>
      </p:pic>
      <p:pic>
        <p:nvPicPr>
          <p:cNvPr id="39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628" y="2726344"/>
            <a:ext cx="35719" cy="916313"/>
          </a:xfrm>
          <a:prstGeom prst="rect">
            <a:avLst/>
          </a:prstGeom>
        </p:spPr>
      </p:pic>
      <p:pic>
        <p:nvPicPr>
          <p:cNvPr id="39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061" y="2726344"/>
            <a:ext cx="35719" cy="916313"/>
          </a:xfrm>
          <a:prstGeom prst="rect">
            <a:avLst/>
          </a:prstGeom>
        </p:spPr>
      </p:pic>
      <p:pic>
        <p:nvPicPr>
          <p:cNvPr id="39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2750150"/>
            <a:ext cx="803872" cy="47625"/>
          </a:xfrm>
          <a:prstGeom prst="rect">
            <a:avLst/>
          </a:prstGeom>
        </p:spPr>
      </p:pic>
      <p:pic>
        <p:nvPicPr>
          <p:cNvPr id="39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3571214"/>
            <a:ext cx="803872" cy="47625"/>
          </a:xfrm>
          <a:prstGeom prst="rect">
            <a:avLst/>
          </a:prstGeom>
        </p:spPr>
      </p:pic>
      <p:sp>
        <p:nvSpPr>
          <p:cNvPr id="7" name="text 1"/>
          <p:cNvSpPr txBox="1"/>
          <p:nvPr/>
        </p:nvSpPr>
        <p:spPr>
          <a:xfrm>
            <a:off x="5757869" y="293751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sp>
        <p:nvSpPr>
          <p:cNvPr id="8" name="text 1"/>
          <p:cNvSpPr txBox="1"/>
          <p:nvPr/>
        </p:nvSpPr>
        <p:spPr>
          <a:xfrm>
            <a:off x="1828807" y="377198"/>
            <a:ext cx="5554277" cy="461665"/>
          </a:xfrm>
          <a:prstGeom prst="rect">
            <a:avLst/>
          </a:prstGeom>
        </p:spPr>
        <p:txBody>
          <a:bodyPr vert="horz" wrap="none" lIns="0" tIns="0" rIns="0" bIns="0" rtlCol="0">
            <a:spAutoFit/>
          </a:bodyPr>
          <a:lstStyle/>
          <a:p>
            <a:r>
              <a:rPr sz="3000" spc="6" dirty="0">
                <a:solidFill>
                  <a:srgbClr val="404040"/>
                </a:solidFill>
                <a:latin typeface="Arial"/>
                <a:cs typeface="Arial"/>
              </a:rPr>
              <a:t>Summary and Inverse Functions</a:t>
            </a:r>
            <a:endParaRPr sz="3000">
              <a:latin typeface="Arial"/>
              <a:cs typeface="Arial"/>
            </a:endParaRPr>
          </a:p>
        </p:txBody>
      </p:sp>
    </p:spTree>
    <p:extLst>
      <p:ext uri="{BB962C8B-B14F-4D97-AF65-F5344CB8AC3E}">
        <p14:creationId xmlns:p14="http://schemas.microsoft.com/office/powerpoint/2010/main" val="36211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6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86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6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 y="800101"/>
            <a:ext cx="1571625" cy="2066925"/>
          </a:xfrm>
          <a:prstGeom prst="rect">
            <a:avLst/>
          </a:prstGeom>
        </p:spPr>
      </p:pic>
      <p:pic>
        <p:nvPicPr>
          <p:cNvPr id="86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790576"/>
            <a:ext cx="1578769" cy="2066925"/>
          </a:xfrm>
          <a:prstGeom prst="rect">
            <a:avLst/>
          </a:prstGeom>
        </p:spPr>
      </p:pic>
      <p:pic>
        <p:nvPicPr>
          <p:cNvPr id="87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5" y="2076452"/>
            <a:ext cx="1578769" cy="2066925"/>
          </a:xfrm>
          <a:prstGeom prst="rect">
            <a:avLst/>
          </a:prstGeom>
        </p:spPr>
      </p:pic>
      <p:pic>
        <p:nvPicPr>
          <p:cNvPr id="87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69" y="2066927"/>
            <a:ext cx="1571625" cy="2066925"/>
          </a:xfrm>
          <a:prstGeom prst="rect">
            <a:avLst/>
          </a:prstGeom>
        </p:spPr>
      </p:pic>
      <p:pic>
        <p:nvPicPr>
          <p:cNvPr id="8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2" y="800101"/>
            <a:ext cx="1571625" cy="2066925"/>
          </a:xfrm>
          <a:prstGeom prst="rect">
            <a:avLst/>
          </a:prstGeom>
        </p:spPr>
      </p:pic>
      <p:pic>
        <p:nvPicPr>
          <p:cNvPr id="87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519" y="2076452"/>
            <a:ext cx="1571625" cy="2066925"/>
          </a:xfrm>
          <a:prstGeom prst="rect">
            <a:avLst/>
          </a:prstGeom>
        </p:spPr>
      </p:pic>
      <p:sp>
        <p:nvSpPr>
          <p:cNvPr id="2" name="text 1"/>
          <p:cNvSpPr txBox="1"/>
          <p:nvPr/>
        </p:nvSpPr>
        <p:spPr>
          <a:xfrm>
            <a:off x="1278731" y="4038600"/>
            <a:ext cx="6424066" cy="1477328"/>
          </a:xfrm>
          <a:prstGeom prst="rect">
            <a:avLst/>
          </a:prstGeom>
        </p:spPr>
        <p:txBody>
          <a:bodyPr vert="horz" wrap="none" lIns="0" tIns="0" rIns="0" bIns="0" rtlCol="0">
            <a:spAutoFit/>
          </a:bodyPr>
          <a:lstStyle/>
          <a:p>
            <a:r>
              <a:rPr sz="4800" spc="6" dirty="0">
                <a:solidFill>
                  <a:srgbClr val="4D4D4D"/>
                </a:solidFill>
                <a:latin typeface="Arial"/>
                <a:cs typeface="Arial"/>
              </a:rPr>
              <a:t>Entities in a Stream are</a:t>
            </a:r>
            <a:endParaRPr sz="4800" dirty="0">
              <a:latin typeface="Arial"/>
              <a:cs typeface="Arial"/>
            </a:endParaRPr>
          </a:p>
          <a:p>
            <a:pPr marL="256032"/>
            <a:r>
              <a:rPr sz="4800" spc="6" dirty="0">
                <a:solidFill>
                  <a:srgbClr val="4D4D4D"/>
                </a:solidFill>
                <a:latin typeface="Arial"/>
                <a:cs typeface="Arial"/>
              </a:rPr>
              <a:t>grouped into </a:t>
            </a:r>
            <a:r>
              <a:rPr sz="4800" spc="6" dirty="0">
                <a:solidFill>
                  <a:srgbClr val="FF2600"/>
                </a:solidFill>
                <a:latin typeface="Arial"/>
                <a:cs typeface="Arial"/>
              </a:rPr>
              <a:t>batches</a:t>
            </a:r>
            <a:endParaRPr sz="4800" dirty="0">
              <a:latin typeface="Arial"/>
              <a:cs typeface="Arial"/>
            </a:endParaRPr>
          </a:p>
        </p:txBody>
      </p:sp>
      <p:sp>
        <p:nvSpPr>
          <p:cNvPr id="3" name="text 1"/>
          <p:cNvSpPr txBox="1"/>
          <p:nvPr/>
        </p:nvSpPr>
        <p:spPr>
          <a:xfrm>
            <a:off x="3014670" y="377198"/>
            <a:ext cx="2679773" cy="461665"/>
          </a:xfrm>
          <a:prstGeom prst="rect">
            <a:avLst/>
          </a:prstGeom>
        </p:spPr>
        <p:txBody>
          <a:bodyPr vert="horz" wrap="none" lIns="0" tIns="0" rIns="0" bIns="0" rtlCol="0">
            <a:spAutoFit/>
          </a:bodyPr>
          <a:lstStyle/>
          <a:p>
            <a:r>
              <a:rPr sz="3000" spc="6" dirty="0">
                <a:solidFill>
                  <a:srgbClr val="404040"/>
                </a:solidFill>
                <a:latin typeface="Arial"/>
                <a:cs typeface="Arial"/>
              </a:rPr>
              <a:t>Streaming Data</a:t>
            </a:r>
            <a:endParaRPr sz="3000">
              <a:latin typeface="Arial"/>
              <a:cs typeface="Arial"/>
            </a:endParaRPr>
          </a:p>
        </p:txBody>
      </p:sp>
      <p:pic>
        <p:nvPicPr>
          <p:cNvPr id="87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4925" y="800101"/>
            <a:ext cx="1578769" cy="2066925"/>
          </a:xfrm>
          <a:prstGeom prst="rect">
            <a:avLst/>
          </a:prstGeom>
        </p:spPr>
      </p:pic>
      <p:pic>
        <p:nvPicPr>
          <p:cNvPr id="87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9281" y="2076452"/>
            <a:ext cx="1571625" cy="2066925"/>
          </a:xfrm>
          <a:prstGeom prst="rect">
            <a:avLst/>
          </a:prstGeom>
        </p:spPr>
      </p:pic>
      <p:pic>
        <p:nvPicPr>
          <p:cNvPr id="87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3519" y="2066927"/>
            <a:ext cx="1571625" cy="2066925"/>
          </a:xfrm>
          <a:prstGeom prst="rect">
            <a:avLst/>
          </a:prstGeom>
        </p:spPr>
      </p:pic>
      <p:pic>
        <p:nvPicPr>
          <p:cNvPr id="87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340" y="800101"/>
            <a:ext cx="1571625" cy="2066925"/>
          </a:xfrm>
          <a:prstGeom prst="rect">
            <a:avLst/>
          </a:prstGeom>
        </p:spPr>
      </p:pic>
      <p:pic>
        <p:nvPicPr>
          <p:cNvPr id="878"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36694" y="2076452"/>
            <a:ext cx="1307306" cy="2066925"/>
          </a:xfrm>
          <a:prstGeom prst="rect">
            <a:avLst/>
          </a:prstGeom>
        </p:spPr>
      </p:pic>
      <p:pic>
        <p:nvPicPr>
          <p:cNvPr id="879"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9749" y="1881323"/>
            <a:ext cx="1904166" cy="1176939"/>
          </a:xfrm>
          <a:prstGeom prst="rect">
            <a:avLst/>
          </a:prstGeom>
        </p:spPr>
      </p:pic>
      <p:pic>
        <p:nvPicPr>
          <p:cNvPr id="880"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17652" y="1881323"/>
            <a:ext cx="2026753" cy="1176939"/>
          </a:xfrm>
          <a:prstGeom prst="rect">
            <a:avLst/>
          </a:prstGeom>
        </p:spPr>
      </p:pic>
      <p:pic>
        <p:nvPicPr>
          <p:cNvPr id="881"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0648" y="1881323"/>
            <a:ext cx="2026753" cy="1176939"/>
          </a:xfrm>
          <a:prstGeom prst="rect">
            <a:avLst/>
          </a:prstGeom>
        </p:spPr>
      </p:pic>
      <p:pic>
        <p:nvPicPr>
          <p:cNvPr id="882"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83644" y="1881323"/>
            <a:ext cx="1463240" cy="1176939"/>
          </a:xfrm>
          <a:prstGeom prst="rect">
            <a:avLst/>
          </a:prstGeom>
        </p:spPr>
      </p:pic>
    </p:spTree>
    <p:extLst>
      <p:ext uri="{BB962C8B-B14F-4D97-AF65-F5344CB8AC3E}">
        <p14:creationId xmlns:p14="http://schemas.microsoft.com/office/powerpoint/2010/main" val="3883432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39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692944" y="4406501"/>
            <a:ext cx="4800994" cy="461665"/>
          </a:xfrm>
          <a:prstGeom prst="rect">
            <a:avLst/>
          </a:prstGeom>
        </p:spPr>
        <p:txBody>
          <a:bodyPr vert="horz" wrap="none" lIns="0" tIns="0" rIns="0" bIns="0" rtlCol="0">
            <a:spAutoFit/>
          </a:bodyPr>
          <a:lstStyle/>
          <a:p>
            <a:r>
              <a:rPr sz="3000" spc="6" dirty="0">
                <a:solidFill>
                  <a:srgbClr val="4D4D4D"/>
                </a:solidFill>
                <a:latin typeface="Arial"/>
                <a:cs typeface="Arial"/>
              </a:rPr>
              <a:t>2 RDDs entered the window</a:t>
            </a:r>
            <a:endParaRPr sz="3000">
              <a:latin typeface="Arial"/>
              <a:cs typeface="Arial"/>
            </a:endParaRPr>
          </a:p>
        </p:txBody>
      </p:sp>
      <p:sp>
        <p:nvSpPr>
          <p:cNvPr id="3" name="text 1"/>
          <p:cNvSpPr txBox="1"/>
          <p:nvPr/>
        </p:nvSpPr>
        <p:spPr>
          <a:xfrm>
            <a:off x="678664" y="5186936"/>
            <a:ext cx="4010009" cy="461665"/>
          </a:xfrm>
          <a:prstGeom prst="rect">
            <a:avLst/>
          </a:prstGeom>
        </p:spPr>
        <p:txBody>
          <a:bodyPr vert="horz" wrap="none" lIns="0" tIns="0" rIns="0" bIns="0" rtlCol="0">
            <a:spAutoFit/>
          </a:bodyPr>
          <a:lstStyle/>
          <a:p>
            <a:r>
              <a:rPr sz="3000" spc="6" dirty="0">
                <a:solidFill>
                  <a:srgbClr val="4D4D4D"/>
                </a:solidFill>
                <a:latin typeface="Arial"/>
                <a:cs typeface="Arial"/>
              </a:rPr>
              <a:t>2 RDDs left the window</a:t>
            </a:r>
            <a:endParaRPr sz="3000">
              <a:latin typeface="Arial"/>
              <a:cs typeface="Arial"/>
            </a:endParaRPr>
          </a:p>
        </p:txBody>
      </p:sp>
      <p:pic>
        <p:nvPicPr>
          <p:cNvPr id="39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35" y="996701"/>
            <a:ext cx="1790201" cy="1496645"/>
          </a:xfrm>
          <a:prstGeom prst="rect">
            <a:avLst/>
          </a:prstGeom>
        </p:spPr>
      </p:pic>
      <p:sp>
        <p:nvSpPr>
          <p:cNvPr id="4" name="text 1"/>
          <p:cNvSpPr txBox="1"/>
          <p:nvPr/>
        </p:nvSpPr>
        <p:spPr>
          <a:xfrm>
            <a:off x="5843594" y="4345922"/>
            <a:ext cx="2110899" cy="569387"/>
          </a:xfrm>
          <a:prstGeom prst="rect">
            <a:avLst/>
          </a:prstGeom>
        </p:spPr>
        <p:txBody>
          <a:bodyPr vert="horz" wrap="none" lIns="0" tIns="0" rIns="0" bIns="0" rtlCol="0">
            <a:spAutoFit/>
          </a:bodyPr>
          <a:lstStyle/>
          <a:p>
            <a:r>
              <a:rPr sz="3700" spc="6" dirty="0">
                <a:solidFill>
                  <a:srgbClr val="FF2600"/>
                </a:solidFill>
                <a:latin typeface="Arial"/>
                <a:cs typeface="Arial"/>
              </a:rPr>
              <a:t>5 + 6 = 11</a:t>
            </a:r>
            <a:endParaRPr sz="3700">
              <a:latin typeface="Arial"/>
              <a:cs typeface="Arial"/>
            </a:endParaRPr>
          </a:p>
        </p:txBody>
      </p:sp>
      <p:sp>
        <p:nvSpPr>
          <p:cNvPr id="5" name="text 1"/>
          <p:cNvSpPr txBox="1"/>
          <p:nvPr/>
        </p:nvSpPr>
        <p:spPr>
          <a:xfrm>
            <a:off x="5807872" y="5144188"/>
            <a:ext cx="1886735" cy="538609"/>
          </a:xfrm>
          <a:prstGeom prst="rect">
            <a:avLst/>
          </a:prstGeom>
        </p:spPr>
        <p:txBody>
          <a:bodyPr vert="horz" wrap="none" lIns="0" tIns="0" rIns="0" bIns="0" rtlCol="0">
            <a:spAutoFit/>
          </a:bodyPr>
          <a:lstStyle/>
          <a:p>
            <a:r>
              <a:rPr sz="3500" spc="6" dirty="0">
                <a:solidFill>
                  <a:srgbClr val="FF2600"/>
                </a:solidFill>
                <a:latin typeface="Arial"/>
                <a:cs typeface="Arial"/>
              </a:rPr>
              <a:t>11 - 4 = 7</a:t>
            </a:r>
            <a:endParaRPr sz="3500">
              <a:latin typeface="Arial"/>
              <a:cs typeface="Arial"/>
            </a:endParaRPr>
          </a:p>
        </p:txBody>
      </p:sp>
      <p:pic>
        <p:nvPicPr>
          <p:cNvPr id="39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442" y="2773969"/>
            <a:ext cx="732434" cy="821063"/>
          </a:xfrm>
          <a:prstGeom prst="rect">
            <a:avLst/>
          </a:prstGeom>
        </p:spPr>
      </p:pic>
      <p:pic>
        <p:nvPicPr>
          <p:cNvPr id="39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5584" y="2726344"/>
            <a:ext cx="35719" cy="916313"/>
          </a:xfrm>
          <a:prstGeom prst="rect">
            <a:avLst/>
          </a:prstGeom>
        </p:spPr>
      </p:pic>
      <p:pic>
        <p:nvPicPr>
          <p:cNvPr id="39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018" y="2726344"/>
            <a:ext cx="35719" cy="916313"/>
          </a:xfrm>
          <a:prstGeom prst="rect">
            <a:avLst/>
          </a:prstGeom>
        </p:spPr>
      </p:pic>
      <p:pic>
        <p:nvPicPr>
          <p:cNvPr id="39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2750150"/>
            <a:ext cx="803872" cy="47625"/>
          </a:xfrm>
          <a:prstGeom prst="rect">
            <a:avLst/>
          </a:prstGeom>
        </p:spPr>
      </p:pic>
      <p:pic>
        <p:nvPicPr>
          <p:cNvPr id="40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3571214"/>
            <a:ext cx="803872" cy="47625"/>
          </a:xfrm>
          <a:prstGeom prst="rect">
            <a:avLst/>
          </a:prstGeom>
        </p:spPr>
      </p:pic>
      <p:sp>
        <p:nvSpPr>
          <p:cNvPr id="6" name="text 1"/>
          <p:cNvSpPr txBox="1"/>
          <p:nvPr/>
        </p:nvSpPr>
        <p:spPr>
          <a:xfrm>
            <a:off x="7543808" y="29375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40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8486" y="2773969"/>
            <a:ext cx="732434" cy="821063"/>
          </a:xfrm>
          <a:prstGeom prst="rect">
            <a:avLst/>
          </a:prstGeom>
        </p:spPr>
      </p:pic>
      <p:pic>
        <p:nvPicPr>
          <p:cNvPr id="40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628" y="2726344"/>
            <a:ext cx="35719" cy="916313"/>
          </a:xfrm>
          <a:prstGeom prst="rect">
            <a:avLst/>
          </a:prstGeom>
        </p:spPr>
      </p:pic>
      <p:pic>
        <p:nvPicPr>
          <p:cNvPr id="40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061" y="2726344"/>
            <a:ext cx="35719" cy="916313"/>
          </a:xfrm>
          <a:prstGeom prst="rect">
            <a:avLst/>
          </a:prstGeom>
        </p:spPr>
      </p:pic>
      <p:pic>
        <p:nvPicPr>
          <p:cNvPr id="404"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2750150"/>
            <a:ext cx="803872" cy="47625"/>
          </a:xfrm>
          <a:prstGeom prst="rect">
            <a:avLst/>
          </a:prstGeom>
        </p:spPr>
      </p:pic>
      <p:pic>
        <p:nvPicPr>
          <p:cNvPr id="40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3571214"/>
            <a:ext cx="803872" cy="47625"/>
          </a:xfrm>
          <a:prstGeom prst="rect">
            <a:avLst/>
          </a:prstGeom>
        </p:spPr>
      </p:pic>
      <p:sp>
        <p:nvSpPr>
          <p:cNvPr id="7" name="text 1"/>
          <p:cNvSpPr txBox="1"/>
          <p:nvPr/>
        </p:nvSpPr>
        <p:spPr>
          <a:xfrm>
            <a:off x="5757869" y="293751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pic>
        <p:nvPicPr>
          <p:cNvPr id="40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915" y="2773969"/>
            <a:ext cx="732434" cy="821063"/>
          </a:xfrm>
          <a:prstGeom prst="rect">
            <a:avLst/>
          </a:prstGeom>
        </p:spPr>
      </p:pic>
      <p:pic>
        <p:nvPicPr>
          <p:cNvPr id="40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058" y="2726344"/>
            <a:ext cx="35719" cy="916313"/>
          </a:xfrm>
          <a:prstGeom prst="rect">
            <a:avLst/>
          </a:prstGeom>
        </p:spPr>
      </p:pic>
      <p:pic>
        <p:nvPicPr>
          <p:cNvPr id="40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9492" y="2726344"/>
            <a:ext cx="35719" cy="916313"/>
          </a:xfrm>
          <a:prstGeom prst="rect">
            <a:avLst/>
          </a:prstGeom>
        </p:spPr>
      </p:pic>
      <p:pic>
        <p:nvPicPr>
          <p:cNvPr id="40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197" y="2750150"/>
            <a:ext cx="803872" cy="47625"/>
          </a:xfrm>
          <a:prstGeom prst="rect">
            <a:avLst/>
          </a:prstGeom>
        </p:spPr>
      </p:pic>
      <p:pic>
        <p:nvPicPr>
          <p:cNvPr id="41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197" y="3571214"/>
            <a:ext cx="803872" cy="47625"/>
          </a:xfrm>
          <a:prstGeom prst="rect">
            <a:avLst/>
          </a:prstGeom>
        </p:spPr>
      </p:pic>
      <p:sp>
        <p:nvSpPr>
          <p:cNvPr id="8" name="text 1"/>
          <p:cNvSpPr txBox="1"/>
          <p:nvPr/>
        </p:nvSpPr>
        <p:spPr>
          <a:xfrm>
            <a:off x="4057658" y="29375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sp>
        <p:nvSpPr>
          <p:cNvPr id="9" name="text 1"/>
          <p:cNvSpPr txBox="1"/>
          <p:nvPr/>
        </p:nvSpPr>
        <p:spPr>
          <a:xfrm>
            <a:off x="1828807" y="377198"/>
            <a:ext cx="5554277" cy="461665"/>
          </a:xfrm>
          <a:prstGeom prst="rect">
            <a:avLst/>
          </a:prstGeom>
        </p:spPr>
        <p:txBody>
          <a:bodyPr vert="horz" wrap="none" lIns="0" tIns="0" rIns="0" bIns="0" rtlCol="0">
            <a:spAutoFit/>
          </a:bodyPr>
          <a:lstStyle/>
          <a:p>
            <a:r>
              <a:rPr sz="3000" spc="6" dirty="0">
                <a:solidFill>
                  <a:srgbClr val="404040"/>
                </a:solidFill>
                <a:latin typeface="Arial"/>
                <a:cs typeface="Arial"/>
              </a:rPr>
              <a:t>Summary and Inverse Functions</a:t>
            </a:r>
            <a:endParaRPr sz="3000">
              <a:latin typeface="Arial"/>
              <a:cs typeface="Arial"/>
            </a:endParaRPr>
          </a:p>
        </p:txBody>
      </p:sp>
    </p:spTree>
    <p:extLst>
      <p:ext uri="{BB962C8B-B14F-4D97-AF65-F5344CB8AC3E}">
        <p14:creationId xmlns:p14="http://schemas.microsoft.com/office/powerpoint/2010/main" val="88381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41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692944" y="4406501"/>
            <a:ext cx="4800994" cy="461665"/>
          </a:xfrm>
          <a:prstGeom prst="rect">
            <a:avLst/>
          </a:prstGeom>
        </p:spPr>
        <p:txBody>
          <a:bodyPr vert="horz" wrap="none" lIns="0" tIns="0" rIns="0" bIns="0" rtlCol="0">
            <a:spAutoFit/>
          </a:bodyPr>
          <a:lstStyle/>
          <a:p>
            <a:r>
              <a:rPr sz="3000" spc="6" dirty="0">
                <a:solidFill>
                  <a:srgbClr val="4D4D4D"/>
                </a:solidFill>
                <a:latin typeface="Arial"/>
                <a:cs typeface="Arial"/>
              </a:rPr>
              <a:t>2 RDDs entered the window</a:t>
            </a:r>
            <a:endParaRPr sz="3000">
              <a:latin typeface="Arial"/>
              <a:cs typeface="Arial"/>
            </a:endParaRPr>
          </a:p>
        </p:txBody>
      </p:sp>
      <p:sp>
        <p:nvSpPr>
          <p:cNvPr id="3" name="text 1"/>
          <p:cNvSpPr txBox="1"/>
          <p:nvPr/>
        </p:nvSpPr>
        <p:spPr>
          <a:xfrm>
            <a:off x="678664" y="5186936"/>
            <a:ext cx="4010009" cy="461665"/>
          </a:xfrm>
          <a:prstGeom prst="rect">
            <a:avLst/>
          </a:prstGeom>
        </p:spPr>
        <p:txBody>
          <a:bodyPr vert="horz" wrap="none" lIns="0" tIns="0" rIns="0" bIns="0" rtlCol="0">
            <a:spAutoFit/>
          </a:bodyPr>
          <a:lstStyle/>
          <a:p>
            <a:r>
              <a:rPr sz="3000" spc="6" dirty="0">
                <a:solidFill>
                  <a:srgbClr val="4D4D4D"/>
                </a:solidFill>
                <a:latin typeface="Arial"/>
                <a:cs typeface="Arial"/>
              </a:rPr>
              <a:t>2 RDDs left the window</a:t>
            </a:r>
            <a:endParaRPr sz="3000">
              <a:latin typeface="Arial"/>
              <a:cs typeface="Arial"/>
            </a:endParaRPr>
          </a:p>
        </p:txBody>
      </p:sp>
      <p:pic>
        <p:nvPicPr>
          <p:cNvPr id="41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33" y="996701"/>
            <a:ext cx="1790201" cy="1496645"/>
          </a:xfrm>
          <a:prstGeom prst="rect">
            <a:avLst/>
          </a:prstGeom>
        </p:spPr>
      </p:pic>
      <p:sp>
        <p:nvSpPr>
          <p:cNvPr id="4" name="text 1"/>
          <p:cNvSpPr txBox="1"/>
          <p:nvPr/>
        </p:nvSpPr>
        <p:spPr>
          <a:xfrm>
            <a:off x="5836451" y="4345922"/>
            <a:ext cx="2110899" cy="569387"/>
          </a:xfrm>
          <a:prstGeom prst="rect">
            <a:avLst/>
          </a:prstGeom>
        </p:spPr>
        <p:txBody>
          <a:bodyPr vert="horz" wrap="none" lIns="0" tIns="0" rIns="0" bIns="0" rtlCol="0">
            <a:spAutoFit/>
          </a:bodyPr>
          <a:lstStyle/>
          <a:p>
            <a:r>
              <a:rPr sz="3700" spc="6" dirty="0">
                <a:solidFill>
                  <a:srgbClr val="FF2600"/>
                </a:solidFill>
                <a:latin typeface="Arial"/>
                <a:cs typeface="Arial"/>
              </a:rPr>
              <a:t>7 + 4 = 11</a:t>
            </a:r>
            <a:endParaRPr sz="3700">
              <a:latin typeface="Arial"/>
              <a:cs typeface="Arial"/>
            </a:endParaRPr>
          </a:p>
        </p:txBody>
      </p:sp>
      <p:sp>
        <p:nvSpPr>
          <p:cNvPr id="5" name="text 1"/>
          <p:cNvSpPr txBox="1"/>
          <p:nvPr/>
        </p:nvSpPr>
        <p:spPr>
          <a:xfrm>
            <a:off x="5815014" y="5144188"/>
            <a:ext cx="1886735" cy="538609"/>
          </a:xfrm>
          <a:prstGeom prst="rect">
            <a:avLst/>
          </a:prstGeom>
        </p:spPr>
        <p:txBody>
          <a:bodyPr vert="horz" wrap="none" lIns="0" tIns="0" rIns="0" bIns="0" rtlCol="0">
            <a:spAutoFit/>
          </a:bodyPr>
          <a:lstStyle/>
          <a:p>
            <a:r>
              <a:rPr sz="3500" spc="6" dirty="0">
                <a:solidFill>
                  <a:srgbClr val="FF2600"/>
                </a:solidFill>
                <a:latin typeface="Arial"/>
                <a:cs typeface="Arial"/>
              </a:rPr>
              <a:t>11 - 2 = 9</a:t>
            </a:r>
            <a:endParaRPr sz="3500">
              <a:latin typeface="Arial"/>
              <a:cs typeface="Arial"/>
            </a:endParaRPr>
          </a:p>
        </p:txBody>
      </p:sp>
      <p:pic>
        <p:nvPicPr>
          <p:cNvPr id="41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442" y="2773969"/>
            <a:ext cx="732434" cy="821063"/>
          </a:xfrm>
          <a:prstGeom prst="rect">
            <a:avLst/>
          </a:prstGeom>
        </p:spPr>
      </p:pic>
      <p:pic>
        <p:nvPicPr>
          <p:cNvPr id="41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5584" y="2726344"/>
            <a:ext cx="35719" cy="916313"/>
          </a:xfrm>
          <a:prstGeom prst="rect">
            <a:avLst/>
          </a:prstGeom>
        </p:spPr>
      </p:pic>
      <p:pic>
        <p:nvPicPr>
          <p:cNvPr id="41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018" y="2726344"/>
            <a:ext cx="35719" cy="916313"/>
          </a:xfrm>
          <a:prstGeom prst="rect">
            <a:avLst/>
          </a:prstGeom>
        </p:spPr>
      </p:pic>
      <p:pic>
        <p:nvPicPr>
          <p:cNvPr id="41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2750150"/>
            <a:ext cx="803872" cy="47625"/>
          </a:xfrm>
          <a:prstGeom prst="rect">
            <a:avLst/>
          </a:prstGeom>
        </p:spPr>
      </p:pic>
      <p:pic>
        <p:nvPicPr>
          <p:cNvPr id="41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7723" y="3571214"/>
            <a:ext cx="803872" cy="47625"/>
          </a:xfrm>
          <a:prstGeom prst="rect">
            <a:avLst/>
          </a:prstGeom>
        </p:spPr>
      </p:pic>
      <p:sp>
        <p:nvSpPr>
          <p:cNvPr id="6" name="text 1"/>
          <p:cNvSpPr txBox="1"/>
          <p:nvPr/>
        </p:nvSpPr>
        <p:spPr>
          <a:xfrm>
            <a:off x="7543808" y="29375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418"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8486" y="2773969"/>
            <a:ext cx="732434" cy="821063"/>
          </a:xfrm>
          <a:prstGeom prst="rect">
            <a:avLst/>
          </a:prstGeom>
        </p:spPr>
      </p:pic>
      <p:pic>
        <p:nvPicPr>
          <p:cNvPr id="41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628" y="2726344"/>
            <a:ext cx="35719" cy="916313"/>
          </a:xfrm>
          <a:prstGeom prst="rect">
            <a:avLst/>
          </a:prstGeom>
        </p:spPr>
      </p:pic>
      <p:pic>
        <p:nvPicPr>
          <p:cNvPr id="42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061" y="2726344"/>
            <a:ext cx="35719" cy="916313"/>
          </a:xfrm>
          <a:prstGeom prst="rect">
            <a:avLst/>
          </a:prstGeom>
        </p:spPr>
      </p:pic>
      <p:pic>
        <p:nvPicPr>
          <p:cNvPr id="42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2750150"/>
            <a:ext cx="803872" cy="47625"/>
          </a:xfrm>
          <a:prstGeom prst="rect">
            <a:avLst/>
          </a:prstGeom>
        </p:spPr>
      </p:pic>
      <p:pic>
        <p:nvPicPr>
          <p:cNvPr id="42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2767" y="3571214"/>
            <a:ext cx="803872" cy="47625"/>
          </a:xfrm>
          <a:prstGeom prst="rect">
            <a:avLst/>
          </a:prstGeom>
        </p:spPr>
      </p:pic>
      <p:sp>
        <p:nvSpPr>
          <p:cNvPr id="7" name="text 1"/>
          <p:cNvSpPr txBox="1"/>
          <p:nvPr/>
        </p:nvSpPr>
        <p:spPr>
          <a:xfrm>
            <a:off x="5757869" y="293751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pic>
        <p:nvPicPr>
          <p:cNvPr id="42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915" y="2773969"/>
            <a:ext cx="732434" cy="821063"/>
          </a:xfrm>
          <a:prstGeom prst="rect">
            <a:avLst/>
          </a:prstGeom>
        </p:spPr>
      </p:pic>
      <p:pic>
        <p:nvPicPr>
          <p:cNvPr id="42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058" y="2726344"/>
            <a:ext cx="35719" cy="916313"/>
          </a:xfrm>
          <a:prstGeom prst="rect">
            <a:avLst/>
          </a:prstGeom>
        </p:spPr>
      </p:pic>
      <p:pic>
        <p:nvPicPr>
          <p:cNvPr id="42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9492" y="2726344"/>
            <a:ext cx="35719" cy="916313"/>
          </a:xfrm>
          <a:prstGeom prst="rect">
            <a:avLst/>
          </a:prstGeom>
        </p:spPr>
      </p:pic>
      <p:pic>
        <p:nvPicPr>
          <p:cNvPr id="42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197" y="2750150"/>
            <a:ext cx="803872" cy="47625"/>
          </a:xfrm>
          <a:prstGeom prst="rect">
            <a:avLst/>
          </a:prstGeom>
        </p:spPr>
      </p:pic>
      <p:pic>
        <p:nvPicPr>
          <p:cNvPr id="42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197" y="3571214"/>
            <a:ext cx="803872" cy="47625"/>
          </a:xfrm>
          <a:prstGeom prst="rect">
            <a:avLst/>
          </a:prstGeom>
        </p:spPr>
      </p:pic>
      <p:sp>
        <p:nvSpPr>
          <p:cNvPr id="8" name="text 1"/>
          <p:cNvSpPr txBox="1"/>
          <p:nvPr/>
        </p:nvSpPr>
        <p:spPr>
          <a:xfrm>
            <a:off x="4057658" y="29375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428"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076" y="2754919"/>
            <a:ext cx="732434" cy="821063"/>
          </a:xfrm>
          <a:prstGeom prst="rect">
            <a:avLst/>
          </a:prstGeom>
        </p:spPr>
      </p:pic>
      <p:pic>
        <p:nvPicPr>
          <p:cNvPr id="429"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4216" y="2707294"/>
            <a:ext cx="35719" cy="916313"/>
          </a:xfrm>
          <a:prstGeom prst="rect">
            <a:avLst/>
          </a:prstGeom>
        </p:spPr>
      </p:pic>
      <p:pic>
        <p:nvPicPr>
          <p:cNvPr id="430"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6650" y="2707294"/>
            <a:ext cx="35719" cy="916313"/>
          </a:xfrm>
          <a:prstGeom prst="rect">
            <a:avLst/>
          </a:prstGeom>
        </p:spPr>
      </p:pic>
      <p:pic>
        <p:nvPicPr>
          <p:cNvPr id="431"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6356" y="2731100"/>
            <a:ext cx="803872" cy="47625"/>
          </a:xfrm>
          <a:prstGeom prst="rect">
            <a:avLst/>
          </a:prstGeom>
        </p:spPr>
      </p:pic>
      <p:pic>
        <p:nvPicPr>
          <p:cNvPr id="432"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6356" y="3552163"/>
            <a:ext cx="803872" cy="47625"/>
          </a:xfrm>
          <a:prstGeom prst="rect">
            <a:avLst/>
          </a:prstGeom>
        </p:spPr>
      </p:pic>
      <p:sp>
        <p:nvSpPr>
          <p:cNvPr id="9" name="text 1"/>
          <p:cNvSpPr txBox="1"/>
          <p:nvPr/>
        </p:nvSpPr>
        <p:spPr>
          <a:xfrm>
            <a:off x="2321726" y="291846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10" name="text 1"/>
          <p:cNvSpPr txBox="1"/>
          <p:nvPr/>
        </p:nvSpPr>
        <p:spPr>
          <a:xfrm>
            <a:off x="1828807" y="377198"/>
            <a:ext cx="5554277" cy="461665"/>
          </a:xfrm>
          <a:prstGeom prst="rect">
            <a:avLst/>
          </a:prstGeom>
        </p:spPr>
        <p:txBody>
          <a:bodyPr vert="horz" wrap="none" lIns="0" tIns="0" rIns="0" bIns="0" rtlCol="0">
            <a:spAutoFit/>
          </a:bodyPr>
          <a:lstStyle/>
          <a:p>
            <a:r>
              <a:rPr sz="3000" spc="6" dirty="0">
                <a:solidFill>
                  <a:srgbClr val="404040"/>
                </a:solidFill>
                <a:latin typeface="Arial"/>
                <a:cs typeface="Arial"/>
              </a:rPr>
              <a:t>Summary and Inverse Functions</a:t>
            </a:r>
            <a:endParaRPr sz="3000">
              <a:latin typeface="Arial"/>
              <a:cs typeface="Arial"/>
            </a:endParaRPr>
          </a:p>
        </p:txBody>
      </p:sp>
    </p:spTree>
    <p:extLst>
      <p:ext uri="{BB962C8B-B14F-4D97-AF65-F5344CB8AC3E}">
        <p14:creationId xmlns:p14="http://schemas.microsoft.com/office/powerpoint/2010/main" val="306913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43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692944" y="4406501"/>
            <a:ext cx="8018477" cy="461665"/>
          </a:xfrm>
          <a:prstGeom prst="rect">
            <a:avLst/>
          </a:prstGeom>
        </p:spPr>
        <p:txBody>
          <a:bodyPr vert="horz" wrap="none" lIns="0" tIns="0" rIns="0" bIns="0" rtlCol="0">
            <a:spAutoFit/>
          </a:bodyPr>
          <a:lstStyle/>
          <a:p>
            <a:r>
              <a:rPr sz="3000" spc="6" dirty="0">
                <a:solidFill>
                  <a:srgbClr val="4D4D4D"/>
                </a:solidFill>
                <a:latin typeface="Arial"/>
                <a:cs typeface="Arial"/>
              </a:rPr>
              <a:t>2 RDDs entered the window </a:t>
            </a:r>
            <a:r>
              <a:rPr sz="3000" spc="6" dirty="0">
                <a:solidFill>
                  <a:srgbClr val="FF2600"/>
                </a:solidFill>
                <a:latin typeface="Arial"/>
                <a:cs typeface="Arial"/>
              </a:rPr>
              <a:t>Summary function</a:t>
            </a:r>
            <a:endParaRPr sz="3000">
              <a:latin typeface="Arial"/>
              <a:cs typeface="Arial"/>
            </a:endParaRPr>
          </a:p>
        </p:txBody>
      </p:sp>
      <p:sp>
        <p:nvSpPr>
          <p:cNvPr id="3" name="text 1"/>
          <p:cNvSpPr txBox="1"/>
          <p:nvPr/>
        </p:nvSpPr>
        <p:spPr>
          <a:xfrm>
            <a:off x="678664" y="5186936"/>
            <a:ext cx="4010009" cy="461665"/>
          </a:xfrm>
          <a:prstGeom prst="rect">
            <a:avLst/>
          </a:prstGeom>
        </p:spPr>
        <p:txBody>
          <a:bodyPr vert="horz" wrap="none" lIns="0" tIns="0" rIns="0" bIns="0" rtlCol="0">
            <a:spAutoFit/>
          </a:bodyPr>
          <a:lstStyle/>
          <a:p>
            <a:r>
              <a:rPr sz="3000" spc="6" dirty="0">
                <a:solidFill>
                  <a:srgbClr val="4D4D4D"/>
                </a:solidFill>
                <a:latin typeface="Arial"/>
                <a:cs typeface="Arial"/>
              </a:rPr>
              <a:t>2 RDDs left the window</a:t>
            </a:r>
            <a:endParaRPr sz="3000">
              <a:latin typeface="Arial"/>
              <a:cs typeface="Arial"/>
            </a:endParaRPr>
          </a:p>
        </p:txBody>
      </p:sp>
      <p:sp>
        <p:nvSpPr>
          <p:cNvPr id="4" name="text 1"/>
          <p:cNvSpPr txBox="1"/>
          <p:nvPr/>
        </p:nvSpPr>
        <p:spPr>
          <a:xfrm>
            <a:off x="5679281" y="5187551"/>
            <a:ext cx="2724592" cy="461665"/>
          </a:xfrm>
          <a:prstGeom prst="rect">
            <a:avLst/>
          </a:prstGeom>
        </p:spPr>
        <p:txBody>
          <a:bodyPr vert="horz" wrap="none" lIns="0" tIns="0" rIns="0" bIns="0" rtlCol="0">
            <a:spAutoFit/>
          </a:bodyPr>
          <a:lstStyle/>
          <a:p>
            <a:r>
              <a:rPr sz="3000" spc="6" dirty="0">
                <a:solidFill>
                  <a:srgbClr val="FF2600"/>
                </a:solidFill>
                <a:latin typeface="Arial"/>
                <a:cs typeface="Arial"/>
              </a:rPr>
              <a:t>Inverse function</a:t>
            </a:r>
            <a:endParaRPr sz="3000">
              <a:latin typeface="Arial"/>
              <a:cs typeface="Arial"/>
            </a:endParaRPr>
          </a:p>
        </p:txBody>
      </p:sp>
      <p:pic>
        <p:nvPicPr>
          <p:cNvPr id="43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442" y="2773969"/>
            <a:ext cx="732434" cy="821063"/>
          </a:xfrm>
          <a:prstGeom prst="rect">
            <a:avLst/>
          </a:prstGeom>
        </p:spPr>
      </p:pic>
      <p:pic>
        <p:nvPicPr>
          <p:cNvPr id="43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584" y="2726344"/>
            <a:ext cx="35719" cy="916313"/>
          </a:xfrm>
          <a:prstGeom prst="rect">
            <a:avLst/>
          </a:prstGeom>
        </p:spPr>
      </p:pic>
      <p:pic>
        <p:nvPicPr>
          <p:cNvPr id="43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018" y="2726344"/>
            <a:ext cx="35719" cy="916313"/>
          </a:xfrm>
          <a:prstGeom prst="rect">
            <a:avLst/>
          </a:prstGeom>
        </p:spPr>
      </p:pic>
      <p:pic>
        <p:nvPicPr>
          <p:cNvPr id="43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23" y="2750150"/>
            <a:ext cx="803872" cy="47625"/>
          </a:xfrm>
          <a:prstGeom prst="rect">
            <a:avLst/>
          </a:prstGeom>
        </p:spPr>
      </p:pic>
      <p:pic>
        <p:nvPicPr>
          <p:cNvPr id="43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23" y="3571214"/>
            <a:ext cx="803872" cy="47625"/>
          </a:xfrm>
          <a:prstGeom prst="rect">
            <a:avLst/>
          </a:prstGeom>
        </p:spPr>
      </p:pic>
      <p:sp>
        <p:nvSpPr>
          <p:cNvPr id="5" name="text 1"/>
          <p:cNvSpPr txBox="1"/>
          <p:nvPr/>
        </p:nvSpPr>
        <p:spPr>
          <a:xfrm>
            <a:off x="7543808" y="293751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pic>
        <p:nvPicPr>
          <p:cNvPr id="43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8486" y="2773969"/>
            <a:ext cx="732434" cy="821063"/>
          </a:xfrm>
          <a:prstGeom prst="rect">
            <a:avLst/>
          </a:prstGeom>
        </p:spPr>
      </p:pic>
      <p:pic>
        <p:nvPicPr>
          <p:cNvPr id="44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628" y="2726344"/>
            <a:ext cx="35719" cy="916313"/>
          </a:xfrm>
          <a:prstGeom prst="rect">
            <a:avLst/>
          </a:prstGeom>
        </p:spPr>
      </p:pic>
      <p:pic>
        <p:nvPicPr>
          <p:cNvPr id="4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061" y="2726344"/>
            <a:ext cx="35719" cy="916313"/>
          </a:xfrm>
          <a:prstGeom prst="rect">
            <a:avLst/>
          </a:prstGeom>
        </p:spPr>
      </p:pic>
      <p:pic>
        <p:nvPicPr>
          <p:cNvPr id="44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2767" y="2750150"/>
            <a:ext cx="803872" cy="47625"/>
          </a:xfrm>
          <a:prstGeom prst="rect">
            <a:avLst/>
          </a:prstGeom>
        </p:spPr>
      </p:pic>
      <p:pic>
        <p:nvPicPr>
          <p:cNvPr id="44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2767" y="3571214"/>
            <a:ext cx="803872" cy="47625"/>
          </a:xfrm>
          <a:prstGeom prst="rect">
            <a:avLst/>
          </a:prstGeom>
        </p:spPr>
      </p:pic>
      <p:sp>
        <p:nvSpPr>
          <p:cNvPr id="6" name="text 1"/>
          <p:cNvSpPr txBox="1"/>
          <p:nvPr/>
        </p:nvSpPr>
        <p:spPr>
          <a:xfrm>
            <a:off x="5757869" y="2937517"/>
            <a:ext cx="236411" cy="507831"/>
          </a:xfrm>
          <a:prstGeom prst="rect">
            <a:avLst/>
          </a:prstGeom>
        </p:spPr>
        <p:txBody>
          <a:bodyPr vert="horz" wrap="none" lIns="0" tIns="0" rIns="0" bIns="0" rtlCol="0">
            <a:spAutoFit/>
          </a:bodyPr>
          <a:lstStyle/>
          <a:p>
            <a:r>
              <a:rPr sz="3300" spc="6" dirty="0">
                <a:latin typeface="Arial"/>
                <a:cs typeface="Arial"/>
              </a:rPr>
              <a:t>5</a:t>
            </a:r>
            <a:endParaRPr sz="3300">
              <a:latin typeface="Arial"/>
              <a:cs typeface="Arial"/>
            </a:endParaRPr>
          </a:p>
        </p:txBody>
      </p:sp>
      <p:pic>
        <p:nvPicPr>
          <p:cNvPr id="44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915" y="2773969"/>
            <a:ext cx="732434" cy="821063"/>
          </a:xfrm>
          <a:prstGeom prst="rect">
            <a:avLst/>
          </a:prstGeom>
        </p:spPr>
      </p:pic>
      <p:pic>
        <p:nvPicPr>
          <p:cNvPr id="44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7058" y="2726344"/>
            <a:ext cx="35719" cy="916313"/>
          </a:xfrm>
          <a:prstGeom prst="rect">
            <a:avLst/>
          </a:prstGeom>
        </p:spPr>
      </p:pic>
      <p:pic>
        <p:nvPicPr>
          <p:cNvPr id="44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9492" y="2726344"/>
            <a:ext cx="35719" cy="916313"/>
          </a:xfrm>
          <a:prstGeom prst="rect">
            <a:avLst/>
          </a:prstGeom>
        </p:spPr>
      </p:pic>
      <p:pic>
        <p:nvPicPr>
          <p:cNvPr id="44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197" y="2750150"/>
            <a:ext cx="803872" cy="47625"/>
          </a:xfrm>
          <a:prstGeom prst="rect">
            <a:avLst/>
          </a:prstGeom>
        </p:spPr>
      </p:pic>
      <p:pic>
        <p:nvPicPr>
          <p:cNvPr id="44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197" y="3571214"/>
            <a:ext cx="803872" cy="47625"/>
          </a:xfrm>
          <a:prstGeom prst="rect">
            <a:avLst/>
          </a:prstGeom>
        </p:spPr>
      </p:pic>
      <p:sp>
        <p:nvSpPr>
          <p:cNvPr id="7" name="text 1"/>
          <p:cNvSpPr txBox="1"/>
          <p:nvPr/>
        </p:nvSpPr>
        <p:spPr>
          <a:xfrm>
            <a:off x="4057658" y="2937517"/>
            <a:ext cx="236411" cy="507831"/>
          </a:xfrm>
          <a:prstGeom prst="rect">
            <a:avLst/>
          </a:prstGeom>
        </p:spPr>
        <p:txBody>
          <a:bodyPr vert="horz" wrap="none" lIns="0" tIns="0" rIns="0" bIns="0" rtlCol="0">
            <a:spAutoFit/>
          </a:bodyPr>
          <a:lstStyle/>
          <a:p>
            <a:r>
              <a:rPr sz="3300" spc="6" dirty="0">
                <a:latin typeface="Arial"/>
                <a:cs typeface="Arial"/>
              </a:rPr>
              <a:t>7</a:t>
            </a:r>
            <a:endParaRPr sz="3300">
              <a:latin typeface="Arial"/>
              <a:cs typeface="Arial"/>
            </a:endParaRPr>
          </a:p>
        </p:txBody>
      </p:sp>
      <p:pic>
        <p:nvPicPr>
          <p:cNvPr id="449"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2076" y="2754919"/>
            <a:ext cx="732434" cy="821063"/>
          </a:xfrm>
          <a:prstGeom prst="rect">
            <a:avLst/>
          </a:prstGeom>
        </p:spPr>
      </p:pic>
      <p:pic>
        <p:nvPicPr>
          <p:cNvPr id="450"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64216" y="2707294"/>
            <a:ext cx="35719" cy="916313"/>
          </a:xfrm>
          <a:prstGeom prst="rect">
            <a:avLst/>
          </a:prstGeom>
        </p:spPr>
      </p:pic>
      <p:pic>
        <p:nvPicPr>
          <p:cNvPr id="451"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6650" y="2707294"/>
            <a:ext cx="35719" cy="916313"/>
          </a:xfrm>
          <a:prstGeom prst="rect">
            <a:avLst/>
          </a:prstGeom>
        </p:spPr>
      </p:pic>
      <p:pic>
        <p:nvPicPr>
          <p:cNvPr id="452"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6356" y="2731100"/>
            <a:ext cx="803872" cy="47625"/>
          </a:xfrm>
          <a:prstGeom prst="rect">
            <a:avLst/>
          </a:prstGeom>
        </p:spPr>
      </p:pic>
      <p:pic>
        <p:nvPicPr>
          <p:cNvPr id="45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6356" y="3552163"/>
            <a:ext cx="803872" cy="47625"/>
          </a:xfrm>
          <a:prstGeom prst="rect">
            <a:avLst/>
          </a:prstGeom>
        </p:spPr>
      </p:pic>
      <p:sp>
        <p:nvSpPr>
          <p:cNvPr id="8" name="text 1"/>
          <p:cNvSpPr txBox="1"/>
          <p:nvPr/>
        </p:nvSpPr>
        <p:spPr>
          <a:xfrm>
            <a:off x="2321726" y="2918467"/>
            <a:ext cx="236411" cy="507831"/>
          </a:xfrm>
          <a:prstGeom prst="rect">
            <a:avLst/>
          </a:prstGeom>
        </p:spPr>
        <p:txBody>
          <a:bodyPr vert="horz" wrap="none" lIns="0" tIns="0" rIns="0" bIns="0" rtlCol="0">
            <a:spAutoFit/>
          </a:bodyPr>
          <a:lstStyle/>
          <a:p>
            <a:r>
              <a:rPr sz="3300" spc="6" dirty="0">
                <a:latin typeface="Arial"/>
                <a:cs typeface="Arial"/>
              </a:rPr>
              <a:t>9</a:t>
            </a:r>
            <a:endParaRPr sz="3300">
              <a:latin typeface="Arial"/>
              <a:cs typeface="Arial"/>
            </a:endParaRPr>
          </a:p>
        </p:txBody>
      </p:sp>
      <p:sp>
        <p:nvSpPr>
          <p:cNvPr id="9" name="text 1"/>
          <p:cNvSpPr txBox="1"/>
          <p:nvPr/>
        </p:nvSpPr>
        <p:spPr>
          <a:xfrm>
            <a:off x="1828807" y="377198"/>
            <a:ext cx="5554277" cy="461665"/>
          </a:xfrm>
          <a:prstGeom prst="rect">
            <a:avLst/>
          </a:prstGeom>
        </p:spPr>
        <p:txBody>
          <a:bodyPr vert="horz" wrap="none" lIns="0" tIns="0" rIns="0" bIns="0" rtlCol="0">
            <a:spAutoFit/>
          </a:bodyPr>
          <a:lstStyle/>
          <a:p>
            <a:r>
              <a:rPr sz="3000" spc="6" dirty="0">
                <a:solidFill>
                  <a:srgbClr val="404040"/>
                </a:solidFill>
                <a:latin typeface="Arial"/>
                <a:cs typeface="Arial"/>
              </a:rPr>
              <a:t>Summary and Inverse Functions</a:t>
            </a:r>
            <a:endParaRPr sz="3000">
              <a:latin typeface="Arial"/>
              <a:cs typeface="Arial"/>
            </a:endParaRPr>
          </a:p>
        </p:txBody>
      </p:sp>
    </p:spTree>
    <p:extLst>
      <p:ext uri="{BB962C8B-B14F-4D97-AF65-F5344CB8AC3E}">
        <p14:creationId xmlns:p14="http://schemas.microsoft.com/office/powerpoint/2010/main" val="3741998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800" dirty="0" err="1"/>
              <a:t>reduceByWindow</a:t>
            </a:r>
            <a:r>
              <a:rPr lang="en-US" sz="2800" dirty="0"/>
              <a:t> with Summary and Inverse operation</a:t>
            </a:r>
          </a:p>
        </p:txBody>
      </p:sp>
      <p:sp>
        <p:nvSpPr>
          <p:cNvPr id="3" name="Content Placeholder 2"/>
          <p:cNvSpPr>
            <a:spLocks noGrp="1"/>
          </p:cNvSpPr>
          <p:nvPr>
            <p:ph idx="1"/>
          </p:nvPr>
        </p:nvSpPr>
        <p:spPr>
          <a:xfrm>
            <a:off x="457200" y="990600"/>
            <a:ext cx="8229600" cy="5715000"/>
          </a:xfrm>
        </p:spPr>
        <p:txBody>
          <a:bodyPr>
            <a:noAutofit/>
          </a:bodyPr>
          <a:lstStyle/>
          <a:p>
            <a:r>
              <a:rPr lang="en-US" sz="1400" dirty="0"/>
              <a:t>import sys</a:t>
            </a:r>
          </a:p>
          <a:p>
            <a:r>
              <a:rPr lang="en-US" sz="1400" dirty="0"/>
              <a:t>from </a:t>
            </a:r>
            <a:r>
              <a:rPr lang="en-US" sz="1400" dirty="0" err="1"/>
              <a:t>pyspark</a:t>
            </a:r>
            <a:r>
              <a:rPr lang="en-US" sz="1400" dirty="0"/>
              <a:t> import SparkContext</a:t>
            </a:r>
          </a:p>
          <a:p>
            <a:r>
              <a:rPr lang="en-US" sz="1400" dirty="0"/>
              <a:t>from </a:t>
            </a:r>
            <a:r>
              <a:rPr lang="en-US" sz="1400" dirty="0" err="1"/>
              <a:t>pyspark.streaming</a:t>
            </a:r>
            <a:r>
              <a:rPr lang="en-US" sz="1400" dirty="0"/>
              <a:t> import </a:t>
            </a:r>
            <a:r>
              <a:rPr lang="en-US" sz="1400" dirty="0" err="1"/>
              <a:t>StreamingContext</a:t>
            </a:r>
            <a:endParaRPr lang="en-US" sz="1400" dirty="0"/>
          </a:p>
          <a:p>
            <a:r>
              <a:rPr lang="en-US" sz="1400" dirty="0"/>
              <a:t>if __name__ == "__main__":</a:t>
            </a:r>
          </a:p>
          <a:p>
            <a:r>
              <a:rPr lang="en-US" sz="1400" dirty="0"/>
              <a:t>    </a:t>
            </a:r>
            <a:r>
              <a:rPr lang="en-US" sz="1400" dirty="0" err="1"/>
              <a:t>sc</a:t>
            </a:r>
            <a:r>
              <a:rPr lang="en-US" sz="1400" dirty="0"/>
              <a:t> = SparkContext(</a:t>
            </a:r>
            <a:r>
              <a:rPr lang="en-US" sz="1400" dirty="0" err="1"/>
              <a:t>appName</a:t>
            </a:r>
            <a:r>
              <a:rPr lang="en-US" sz="1400" dirty="0"/>
              <a:t>="</a:t>
            </a:r>
            <a:r>
              <a:rPr lang="en-US" sz="1400" dirty="0" err="1"/>
              <a:t>StreamingWindowSum</a:t>
            </a:r>
            <a:r>
              <a:rPr lang="en-US" sz="1400" dirty="0"/>
              <a:t>")</a:t>
            </a:r>
          </a:p>
          <a:p>
            <a:r>
              <a:rPr lang="en-US" sz="1400" dirty="0"/>
              <a:t>    </a:t>
            </a:r>
            <a:r>
              <a:rPr lang="en-US" sz="1400" dirty="0" err="1"/>
              <a:t>ssc</a:t>
            </a:r>
            <a:r>
              <a:rPr lang="en-US" sz="1400" dirty="0"/>
              <a:t> = </a:t>
            </a:r>
            <a:r>
              <a:rPr lang="en-US" sz="1400" dirty="0" err="1"/>
              <a:t>StreamingContext</a:t>
            </a:r>
            <a:r>
              <a:rPr lang="en-US" sz="1400" dirty="0"/>
              <a:t>(</a:t>
            </a:r>
            <a:r>
              <a:rPr lang="en-US" sz="1400" dirty="0" err="1"/>
              <a:t>sc</a:t>
            </a:r>
            <a:r>
              <a:rPr lang="en-US" sz="1400" dirty="0"/>
              <a:t>, 2)    </a:t>
            </a:r>
          </a:p>
          <a:p>
            <a:r>
              <a:rPr lang="en-US" sz="1400" dirty="0"/>
              <a:t>    </a:t>
            </a:r>
            <a:r>
              <a:rPr lang="en-US" sz="1400" dirty="0" err="1"/>
              <a:t>ssc.checkpoint</a:t>
            </a:r>
            <a:r>
              <a:rPr lang="en-US" sz="1400" dirty="0"/>
              <a:t>("file:///tmp/spark")</a:t>
            </a:r>
          </a:p>
          <a:p>
            <a:r>
              <a:rPr lang="en-US" sz="1400" dirty="0"/>
              <a:t>    lines = </a:t>
            </a:r>
            <a:r>
              <a:rPr lang="en-US" sz="1400" dirty="0" err="1"/>
              <a:t>ssc.socketTextStream</a:t>
            </a:r>
            <a:r>
              <a:rPr lang="en-US" sz="1400" dirty="0"/>
              <a:t>(</a:t>
            </a:r>
            <a:r>
              <a:rPr lang="en-US" sz="1400" dirty="0" err="1"/>
              <a:t>sys.argv</a:t>
            </a:r>
            <a:r>
              <a:rPr lang="en-US" sz="1400" dirty="0"/>
              <a:t>[1], int(</a:t>
            </a:r>
            <a:r>
              <a:rPr lang="en-US" sz="1400" dirty="0" err="1"/>
              <a:t>sys.argv</a:t>
            </a:r>
            <a:r>
              <a:rPr lang="en-US" sz="1400" dirty="0"/>
              <a:t>[2]))</a:t>
            </a:r>
          </a:p>
          <a:p>
            <a:r>
              <a:rPr lang="en-US" sz="1400" dirty="0"/>
              <a:t>    sum = </a:t>
            </a:r>
            <a:r>
              <a:rPr lang="en-US" sz="1400" dirty="0" err="1"/>
              <a:t>lines.reduceByWindow</a:t>
            </a:r>
            <a:r>
              <a:rPr lang="en-US" sz="1400" dirty="0"/>
              <a:t>(</a:t>
            </a:r>
          </a:p>
          <a:p>
            <a:r>
              <a:rPr lang="en-US" sz="1400" dirty="0"/>
              <a:t>           lambda x, y: int(x) + int(y), </a:t>
            </a:r>
          </a:p>
          <a:p>
            <a:r>
              <a:rPr lang="en-US" sz="1400" dirty="0"/>
              <a:t>    	   lambda x, y: int(x) - int(y),</a:t>
            </a:r>
          </a:p>
          <a:p>
            <a:r>
              <a:rPr lang="en-US" sz="1400" dirty="0"/>
              <a:t>    	   10, 2)</a:t>
            </a:r>
          </a:p>
          <a:p>
            <a:r>
              <a:rPr lang="en-US" sz="1400" dirty="0"/>
              <a:t>#Unlike </a:t>
            </a:r>
            <a:r>
              <a:rPr lang="en-US" sz="1400" dirty="0" err="1"/>
              <a:t>countByWindow</a:t>
            </a:r>
            <a:r>
              <a:rPr lang="en-US" sz="1400" dirty="0"/>
              <a:t> which just counts the messages in DStream, </a:t>
            </a:r>
            <a:r>
              <a:rPr lang="en-US" sz="1400" dirty="0" err="1"/>
              <a:t>reduceByWindow</a:t>
            </a:r>
            <a:r>
              <a:rPr lang="en-US" sz="1400" dirty="0"/>
              <a:t> accepts lambda function for applying different operations like sum, avg etc. that to different operations for Summary and Inverse functions.</a:t>
            </a:r>
          </a:p>
          <a:p>
            <a:r>
              <a:rPr lang="en-US" sz="1400" dirty="0"/>
              <a:t>#Summary Function, operation applies to the new RDDs that gets added to DStream</a:t>
            </a:r>
          </a:p>
          <a:p>
            <a:r>
              <a:rPr lang="en-US" sz="1400" dirty="0"/>
              <a:t>#Inverse Function, operation applies to the RDDs that leaves the stream</a:t>
            </a:r>
          </a:p>
          <a:p>
            <a:r>
              <a:rPr lang="en-US" sz="1400" dirty="0"/>
              <a:t># 10 is window interval and 2 is sliding interval.</a:t>
            </a:r>
          </a:p>
          <a:p>
            <a:r>
              <a:rPr lang="en-US" sz="1400" dirty="0"/>
              <a:t>    </a:t>
            </a:r>
            <a:r>
              <a:rPr lang="en-US" sz="1400" dirty="0" err="1"/>
              <a:t>sum.pprint</a:t>
            </a:r>
            <a:r>
              <a:rPr lang="en-US" sz="1400" dirty="0"/>
              <a:t>()</a:t>
            </a:r>
          </a:p>
          <a:p>
            <a:r>
              <a:rPr lang="en-US" sz="1400" dirty="0"/>
              <a:t>    </a:t>
            </a:r>
            <a:r>
              <a:rPr lang="en-US" sz="1400" dirty="0" err="1"/>
              <a:t>ssc.start</a:t>
            </a:r>
            <a:r>
              <a:rPr lang="en-US" sz="1400" dirty="0"/>
              <a:t>()</a:t>
            </a:r>
          </a:p>
          <a:p>
            <a:r>
              <a:rPr lang="en-US" sz="1400" dirty="0"/>
              <a:t>    </a:t>
            </a:r>
            <a:r>
              <a:rPr lang="en-US" sz="1400" dirty="0" err="1"/>
              <a:t>ssc.awaitTermination</a:t>
            </a:r>
            <a:r>
              <a:rPr lang="en-US" sz="1400" dirty="0"/>
              <a:t>()</a:t>
            </a:r>
          </a:p>
        </p:txBody>
      </p:sp>
    </p:spTree>
    <p:extLst>
      <p:ext uri="{BB962C8B-B14F-4D97-AF65-F5344CB8AC3E}">
        <p14:creationId xmlns:p14="http://schemas.microsoft.com/office/powerpoint/2010/main" val="4030402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err="1"/>
              <a:t>reduceByKeyAndWindow</a:t>
            </a:r>
            <a:endParaRPr lang="en-US" dirty="0"/>
          </a:p>
        </p:txBody>
      </p:sp>
      <p:sp>
        <p:nvSpPr>
          <p:cNvPr id="3" name="Content Placeholder 2"/>
          <p:cNvSpPr>
            <a:spLocks noGrp="1"/>
          </p:cNvSpPr>
          <p:nvPr>
            <p:ph idx="1"/>
          </p:nvPr>
        </p:nvSpPr>
        <p:spPr>
          <a:xfrm>
            <a:off x="457200" y="1066807"/>
            <a:ext cx="8229600" cy="5059363"/>
          </a:xfrm>
        </p:spPr>
        <p:txBody>
          <a:bodyPr>
            <a:normAutofit fontScale="55000" lnSpcReduction="20000"/>
          </a:bodyPr>
          <a:lstStyle/>
          <a:p>
            <a:r>
              <a:rPr lang="en-US" dirty="0"/>
              <a:t>#</a:t>
            </a:r>
            <a:r>
              <a:rPr lang="en-US" dirty="0" err="1"/>
              <a:t>Simiar</a:t>
            </a:r>
            <a:r>
              <a:rPr lang="en-US" dirty="0"/>
              <a:t> to </a:t>
            </a:r>
            <a:r>
              <a:rPr lang="en-US" dirty="0" err="1"/>
              <a:t>reduceByWindow</a:t>
            </a:r>
            <a:r>
              <a:rPr lang="en-US" dirty="0"/>
              <a:t> but works for key value RDDs.</a:t>
            </a:r>
          </a:p>
          <a:p>
            <a:r>
              <a:rPr lang="en-US" dirty="0"/>
              <a:t>import sys</a:t>
            </a:r>
          </a:p>
          <a:p>
            <a:r>
              <a:rPr lang="en-US" dirty="0"/>
              <a:t>from </a:t>
            </a:r>
            <a:r>
              <a:rPr lang="en-US" dirty="0" err="1"/>
              <a:t>pyspark</a:t>
            </a:r>
            <a:r>
              <a:rPr lang="en-US" dirty="0"/>
              <a:t> import SparkContext</a:t>
            </a:r>
          </a:p>
          <a:p>
            <a:r>
              <a:rPr lang="en-US" dirty="0"/>
              <a:t>from </a:t>
            </a:r>
            <a:r>
              <a:rPr lang="en-US" dirty="0" err="1"/>
              <a:t>pyspark.streaming</a:t>
            </a:r>
            <a:r>
              <a:rPr lang="en-US" dirty="0"/>
              <a:t> import </a:t>
            </a:r>
            <a:r>
              <a:rPr lang="en-US" dirty="0" err="1"/>
              <a:t>StreamingContext</a:t>
            </a:r>
            <a:endParaRPr lang="en-US" dirty="0"/>
          </a:p>
          <a:p>
            <a:r>
              <a:rPr lang="en-US" dirty="0"/>
              <a:t>if __name__ == "__main__":</a:t>
            </a:r>
          </a:p>
          <a:p>
            <a:r>
              <a:rPr lang="en-US" dirty="0"/>
              <a:t>    </a:t>
            </a:r>
            <a:r>
              <a:rPr lang="en-US" dirty="0" err="1"/>
              <a:t>sc</a:t>
            </a:r>
            <a:r>
              <a:rPr lang="en-US" dirty="0"/>
              <a:t> = SparkContext(</a:t>
            </a:r>
            <a:r>
              <a:rPr lang="en-US" dirty="0" err="1"/>
              <a:t>appName</a:t>
            </a:r>
            <a:r>
              <a:rPr lang="en-US" dirty="0"/>
              <a:t>="</a:t>
            </a:r>
            <a:r>
              <a:rPr lang="en-US" dirty="0" err="1"/>
              <a:t>StreamingErrorCount</a:t>
            </a:r>
            <a:r>
              <a:rPr lang="en-US" dirty="0"/>
              <a:t>")</a:t>
            </a:r>
          </a:p>
          <a:p>
            <a:r>
              <a:rPr lang="en-US" dirty="0"/>
              <a:t>    </a:t>
            </a:r>
            <a:r>
              <a:rPr lang="en-US" dirty="0" err="1"/>
              <a:t>ssc</a:t>
            </a:r>
            <a:r>
              <a:rPr lang="en-US" dirty="0"/>
              <a:t> = </a:t>
            </a:r>
            <a:r>
              <a:rPr lang="en-US" dirty="0" err="1"/>
              <a:t>StreamingContext</a:t>
            </a:r>
            <a:r>
              <a:rPr lang="en-US" dirty="0"/>
              <a:t>(</a:t>
            </a:r>
            <a:r>
              <a:rPr lang="en-US" dirty="0" err="1"/>
              <a:t>sc</a:t>
            </a:r>
            <a:r>
              <a:rPr lang="en-US" dirty="0"/>
              <a:t>, 2) </a:t>
            </a:r>
          </a:p>
          <a:p>
            <a:r>
              <a:rPr lang="en-US" dirty="0"/>
              <a:t>    </a:t>
            </a:r>
            <a:r>
              <a:rPr lang="en-US" dirty="0" err="1"/>
              <a:t>ssc.checkpoint</a:t>
            </a:r>
            <a:r>
              <a:rPr lang="en-US" dirty="0"/>
              <a:t>("file:///tmp/spark")</a:t>
            </a:r>
          </a:p>
          <a:p>
            <a:r>
              <a:rPr lang="en-US" dirty="0"/>
              <a:t>    lines = </a:t>
            </a:r>
            <a:r>
              <a:rPr lang="en-US" dirty="0" err="1"/>
              <a:t>ssc.socketTextStream</a:t>
            </a:r>
            <a:r>
              <a:rPr lang="en-US" dirty="0"/>
              <a:t>(</a:t>
            </a:r>
            <a:r>
              <a:rPr lang="en-US" dirty="0" err="1"/>
              <a:t>sys.argv</a:t>
            </a:r>
            <a:r>
              <a:rPr lang="en-US" dirty="0"/>
              <a:t>[1], int(</a:t>
            </a:r>
            <a:r>
              <a:rPr lang="en-US" dirty="0" err="1"/>
              <a:t>sys.argv</a:t>
            </a:r>
            <a:r>
              <a:rPr lang="en-US" dirty="0"/>
              <a:t>[2]))</a:t>
            </a:r>
          </a:p>
          <a:p>
            <a:r>
              <a:rPr lang="en-US" dirty="0"/>
              <a:t>    counts = </a:t>
            </a:r>
            <a:r>
              <a:rPr lang="en-US" dirty="0" err="1"/>
              <a:t>lines.flatMap</a:t>
            </a:r>
            <a:r>
              <a:rPr lang="en-US" dirty="0"/>
              <a:t>(lambda line: </a:t>
            </a:r>
            <a:r>
              <a:rPr lang="en-US" dirty="0" err="1"/>
              <a:t>line.split</a:t>
            </a:r>
            <a:r>
              <a:rPr lang="en-US" dirty="0"/>
              <a:t>(" "))\</a:t>
            </a:r>
          </a:p>
          <a:p>
            <a:r>
              <a:rPr lang="en-US" dirty="0"/>
              <a:t>                  .filter(lambda </a:t>
            </a:r>
            <a:r>
              <a:rPr lang="en-US" dirty="0" err="1"/>
              <a:t>word:"ERROR</a:t>
            </a:r>
            <a:r>
              <a:rPr lang="en-US" dirty="0"/>
              <a:t>" in word)\</a:t>
            </a:r>
          </a:p>
          <a:p>
            <a:r>
              <a:rPr lang="en-US" dirty="0"/>
              <a:t>                  .map(lambda word: (word, 1))\</a:t>
            </a:r>
          </a:p>
          <a:p>
            <a:r>
              <a:rPr lang="en-US" dirty="0"/>
              <a:t>                  .</a:t>
            </a:r>
            <a:r>
              <a:rPr lang="en-US" dirty="0" err="1"/>
              <a:t>reduceByKeyAndWindow</a:t>
            </a:r>
            <a:r>
              <a:rPr lang="en-US" dirty="0"/>
              <a:t>(lambda a, b: a + b, lambda a, b: a - b, 20, 2)    </a:t>
            </a:r>
          </a:p>
          <a:p>
            <a:r>
              <a:rPr lang="en-US" dirty="0"/>
              <a:t>    </a:t>
            </a:r>
            <a:r>
              <a:rPr lang="en-US" dirty="0" err="1"/>
              <a:t>counts.pprint</a:t>
            </a:r>
            <a:r>
              <a:rPr lang="en-US" dirty="0"/>
              <a:t>()</a:t>
            </a:r>
          </a:p>
          <a:p>
            <a:r>
              <a:rPr lang="en-US" dirty="0"/>
              <a:t>    </a:t>
            </a:r>
            <a:r>
              <a:rPr lang="en-US" dirty="0" err="1"/>
              <a:t>ssc.start</a:t>
            </a:r>
            <a:r>
              <a:rPr lang="en-US" dirty="0"/>
              <a:t>()</a:t>
            </a:r>
          </a:p>
          <a:p>
            <a:r>
              <a:rPr lang="en-US" dirty="0"/>
              <a:t>    </a:t>
            </a:r>
            <a:r>
              <a:rPr lang="en-US" dirty="0" err="1"/>
              <a:t>ssc.awaitTermination</a:t>
            </a:r>
            <a:r>
              <a:rPr lang="en-US" dirty="0"/>
              <a:t>()</a:t>
            </a:r>
          </a:p>
        </p:txBody>
      </p:sp>
    </p:spTree>
    <p:extLst>
      <p:ext uri="{BB962C8B-B14F-4D97-AF65-F5344CB8AC3E}">
        <p14:creationId xmlns:p14="http://schemas.microsoft.com/office/powerpoint/2010/main" val="916395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Spark streaming with Kafka Topic</a:t>
            </a:r>
          </a:p>
        </p:txBody>
      </p:sp>
      <p:sp>
        <p:nvSpPr>
          <p:cNvPr id="3" name="Content Placeholder 2"/>
          <p:cNvSpPr>
            <a:spLocks noGrp="1"/>
          </p:cNvSpPr>
          <p:nvPr>
            <p:ph idx="1"/>
          </p:nvPr>
        </p:nvSpPr>
        <p:spPr>
          <a:xfrm>
            <a:off x="457200" y="990600"/>
            <a:ext cx="8229600" cy="5715000"/>
          </a:xfrm>
        </p:spPr>
        <p:txBody>
          <a:bodyPr>
            <a:noAutofit/>
          </a:bodyPr>
          <a:lstStyle/>
          <a:p>
            <a:r>
              <a:rPr lang="en-US" sz="1500" dirty="0"/>
              <a:t>import sys</a:t>
            </a:r>
          </a:p>
          <a:p>
            <a:r>
              <a:rPr lang="en-US" sz="1500" dirty="0"/>
              <a:t>from </a:t>
            </a:r>
            <a:r>
              <a:rPr lang="en-US" sz="1500" dirty="0" err="1"/>
              <a:t>pyspark</a:t>
            </a:r>
            <a:r>
              <a:rPr lang="en-US" sz="1500" dirty="0"/>
              <a:t> import SparkContext, </a:t>
            </a:r>
            <a:r>
              <a:rPr lang="en-US" sz="1500" dirty="0" err="1"/>
              <a:t>SparkConf</a:t>
            </a:r>
            <a:endParaRPr lang="en-US" sz="1500" dirty="0"/>
          </a:p>
          <a:p>
            <a:r>
              <a:rPr lang="en-US" sz="1500" dirty="0"/>
              <a:t>from </a:t>
            </a:r>
            <a:r>
              <a:rPr lang="en-US" sz="1500" dirty="0" err="1"/>
              <a:t>pyspark.streaming</a:t>
            </a:r>
            <a:r>
              <a:rPr lang="en-US" sz="1500" dirty="0"/>
              <a:t> import </a:t>
            </a:r>
            <a:r>
              <a:rPr lang="en-US" sz="1500" dirty="0" err="1"/>
              <a:t>StreamingContext</a:t>
            </a:r>
            <a:endParaRPr lang="en-US" sz="1500" dirty="0"/>
          </a:p>
          <a:p>
            <a:r>
              <a:rPr lang="en-US" sz="1500" dirty="0"/>
              <a:t>from </a:t>
            </a:r>
            <a:r>
              <a:rPr lang="en-US" sz="1500" dirty="0" err="1"/>
              <a:t>pyspark.streaming.kafka</a:t>
            </a:r>
            <a:r>
              <a:rPr lang="en-US" sz="1500" dirty="0"/>
              <a:t> import </a:t>
            </a:r>
            <a:r>
              <a:rPr lang="en-US" sz="1500" dirty="0" err="1"/>
              <a:t>KafkaUtils</a:t>
            </a:r>
            <a:endParaRPr lang="en-US" sz="1500" dirty="0"/>
          </a:p>
          <a:p>
            <a:r>
              <a:rPr lang="en-US" sz="1500" dirty="0"/>
              <a:t>from </a:t>
            </a:r>
            <a:r>
              <a:rPr lang="en-US" sz="1500" dirty="0" err="1"/>
              <a:t>uuid</a:t>
            </a:r>
            <a:r>
              <a:rPr lang="en-US" sz="1500" dirty="0"/>
              <a:t> import uuid1</a:t>
            </a:r>
          </a:p>
          <a:p>
            <a:r>
              <a:rPr lang="en-US" sz="1500" dirty="0"/>
              <a:t>if __name__ == "__main__":</a:t>
            </a:r>
          </a:p>
          <a:p>
            <a:r>
              <a:rPr lang="en-US" sz="1500" dirty="0"/>
              <a:t>    </a:t>
            </a:r>
            <a:r>
              <a:rPr lang="en-US" sz="1500" dirty="0" err="1"/>
              <a:t>sc</a:t>
            </a:r>
            <a:r>
              <a:rPr lang="en-US" sz="1500" dirty="0"/>
              <a:t> = SparkContext(</a:t>
            </a:r>
            <a:r>
              <a:rPr lang="en-US" sz="1500" dirty="0" err="1"/>
              <a:t>appName</a:t>
            </a:r>
            <a:r>
              <a:rPr lang="en-US" sz="1500" dirty="0"/>
              <a:t>="</a:t>
            </a:r>
            <a:r>
              <a:rPr lang="en-US" sz="1500" dirty="0" err="1"/>
              <a:t>StreamingErrorCount</a:t>
            </a:r>
            <a:r>
              <a:rPr lang="en-US" sz="1500" dirty="0"/>
              <a:t>")</a:t>
            </a:r>
          </a:p>
          <a:p>
            <a:r>
              <a:rPr lang="en-US" sz="1500" dirty="0"/>
              <a:t>    </a:t>
            </a:r>
            <a:r>
              <a:rPr lang="en-US" sz="1500" dirty="0" err="1"/>
              <a:t>ssc</a:t>
            </a:r>
            <a:r>
              <a:rPr lang="en-US" sz="1500" dirty="0"/>
              <a:t> = </a:t>
            </a:r>
            <a:r>
              <a:rPr lang="en-US" sz="1500" dirty="0" err="1"/>
              <a:t>StreamingContext</a:t>
            </a:r>
            <a:r>
              <a:rPr lang="en-US" sz="1500" dirty="0"/>
              <a:t>(</a:t>
            </a:r>
            <a:r>
              <a:rPr lang="en-US" sz="1500" dirty="0" err="1"/>
              <a:t>sc</a:t>
            </a:r>
            <a:r>
              <a:rPr lang="en-US" sz="1500" dirty="0"/>
              <a:t>, 5)</a:t>
            </a:r>
          </a:p>
          <a:p>
            <a:r>
              <a:rPr lang="en-US" sz="1500" dirty="0"/>
              <a:t>    </a:t>
            </a:r>
            <a:r>
              <a:rPr lang="en-US" sz="1500" dirty="0" err="1"/>
              <a:t>kvs</a:t>
            </a:r>
            <a:r>
              <a:rPr lang="en-US" sz="1500" dirty="0"/>
              <a:t> = </a:t>
            </a:r>
            <a:r>
              <a:rPr lang="en-US" sz="1500" dirty="0" err="1"/>
              <a:t>KafkaUtils.createStream</a:t>
            </a:r>
            <a:r>
              <a:rPr lang="en-US" sz="1500" dirty="0"/>
              <a:t>(</a:t>
            </a:r>
            <a:r>
              <a:rPr lang="en-US" sz="1500" dirty="0" err="1"/>
              <a:t>ssc</a:t>
            </a:r>
            <a:r>
              <a:rPr lang="en-US" sz="1500" dirty="0"/>
              <a:t>, "localhost:2181","raw-event-streaming-consumer",{"mytopic":1}) </a:t>
            </a:r>
          </a:p>
          <a:p>
            <a:r>
              <a:rPr lang="en-US" sz="1500" dirty="0"/>
              <a:t>    lines = </a:t>
            </a:r>
            <a:r>
              <a:rPr lang="en-US" sz="1500" dirty="0" err="1"/>
              <a:t>kvs.map</a:t>
            </a:r>
            <a:r>
              <a:rPr lang="en-US" sz="1500" dirty="0"/>
              <a:t>(lambda x: x[1])</a:t>
            </a:r>
          </a:p>
          <a:p>
            <a:r>
              <a:rPr lang="en-US" sz="1500" dirty="0"/>
              <a:t>    counts = </a:t>
            </a:r>
            <a:r>
              <a:rPr lang="en-US" sz="1500" dirty="0" err="1"/>
              <a:t>lines.flatMap</a:t>
            </a:r>
            <a:r>
              <a:rPr lang="en-US" sz="1500" dirty="0"/>
              <a:t>(lambda line: </a:t>
            </a:r>
            <a:r>
              <a:rPr lang="en-US" sz="1500" dirty="0" err="1"/>
              <a:t>line.split</a:t>
            </a:r>
            <a:r>
              <a:rPr lang="en-US" sz="1500" dirty="0"/>
              <a:t>(" ")).map(lambda word: (word, 1)).reduceByKey(lambda a, b: </a:t>
            </a:r>
            <a:r>
              <a:rPr lang="en-US" sz="1500" dirty="0" err="1"/>
              <a:t>a+b</a:t>
            </a:r>
            <a:r>
              <a:rPr lang="en-US" sz="1500" dirty="0"/>
              <a:t>)</a:t>
            </a:r>
          </a:p>
          <a:p>
            <a:r>
              <a:rPr lang="en-US" sz="1500" dirty="0"/>
              <a:t>    </a:t>
            </a:r>
            <a:r>
              <a:rPr lang="en-US" sz="1500" dirty="0" err="1"/>
              <a:t>counts.pprint</a:t>
            </a:r>
            <a:r>
              <a:rPr lang="en-US" sz="1500" dirty="0"/>
              <a:t>()</a:t>
            </a:r>
          </a:p>
          <a:p>
            <a:r>
              <a:rPr lang="en-US" sz="1500" dirty="0"/>
              <a:t>    </a:t>
            </a:r>
            <a:r>
              <a:rPr lang="en-US" sz="1500" dirty="0" err="1"/>
              <a:t>ssc.start</a:t>
            </a:r>
            <a:r>
              <a:rPr lang="en-US" sz="1500" dirty="0"/>
              <a:t>()</a:t>
            </a:r>
          </a:p>
          <a:p>
            <a:r>
              <a:rPr lang="en-US" sz="1500" dirty="0"/>
              <a:t>    </a:t>
            </a:r>
            <a:r>
              <a:rPr lang="en-US" sz="1500" dirty="0" err="1"/>
              <a:t>ssc.awaitTermination</a:t>
            </a:r>
            <a:r>
              <a:rPr lang="en-US" sz="1500" dirty="0"/>
              <a:t>()</a:t>
            </a:r>
          </a:p>
          <a:p>
            <a:r>
              <a:rPr lang="en-US" sz="1500" b="1" i="1" dirty="0"/>
              <a:t>spark-submit --packages org.apache.spark:spark-streaming-kafka-0-8-assembly_2.11:2.3.1 code/SparkStreamCode/sparkafka.py</a:t>
            </a:r>
          </a:p>
          <a:p>
            <a:r>
              <a:rPr lang="en-US" sz="1500" b="1" i="1" dirty="0"/>
              <a:t>Start ZK - zookeeper-server-start.sh /usr/lib/kafka_2.11-1.1.0/config/</a:t>
            </a:r>
            <a:r>
              <a:rPr lang="en-US" sz="1500" b="1" i="1" dirty="0" err="1"/>
              <a:t>zookeeper.properties</a:t>
            </a:r>
            <a:endParaRPr lang="en-US" sz="1500" b="1" i="1" dirty="0"/>
          </a:p>
          <a:p>
            <a:r>
              <a:rPr lang="en-US" sz="1500" b="1" i="1" dirty="0"/>
              <a:t>Start KAFKA Brokers - kafka-server-start.sh /usr/lib/kafka_2.11-1.1.0/config/</a:t>
            </a:r>
            <a:r>
              <a:rPr lang="en-US" sz="1500" b="1" i="1" dirty="0" err="1"/>
              <a:t>server.properties</a:t>
            </a:r>
            <a:endParaRPr lang="en-US" sz="1500" b="1" i="1" dirty="0"/>
          </a:p>
          <a:p>
            <a:r>
              <a:rPr lang="en-US" sz="1500" b="1" i="1" dirty="0"/>
              <a:t>Start KAFKA Producer - kafka-console-producer.sh --broker-list localhost:9092 --topic </a:t>
            </a:r>
            <a:r>
              <a:rPr lang="en-US" sz="1500" b="1" i="1" dirty="0" err="1"/>
              <a:t>mytopic</a:t>
            </a:r>
            <a:endParaRPr lang="en-US" sz="1500" b="1" i="1" dirty="0"/>
          </a:p>
        </p:txBody>
      </p:sp>
    </p:spTree>
    <p:extLst>
      <p:ext uri="{BB962C8B-B14F-4D97-AF65-F5344CB8AC3E}">
        <p14:creationId xmlns:p14="http://schemas.microsoft.com/office/powerpoint/2010/main" val="1732043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IN" b="1" dirty="0"/>
              <a:t>Checkpointing</a:t>
            </a:r>
          </a:p>
        </p:txBody>
      </p:sp>
      <p:sp>
        <p:nvSpPr>
          <p:cNvPr id="3" name="Content Placeholder 2"/>
          <p:cNvSpPr>
            <a:spLocks noGrp="1"/>
          </p:cNvSpPr>
          <p:nvPr>
            <p:ph idx="1"/>
          </p:nvPr>
        </p:nvSpPr>
        <p:spPr>
          <a:xfrm>
            <a:off x="457200" y="990600"/>
            <a:ext cx="8229600" cy="5715000"/>
          </a:xfrm>
        </p:spPr>
        <p:txBody>
          <a:bodyPr>
            <a:noAutofit/>
          </a:bodyPr>
          <a:lstStyle/>
          <a:p>
            <a:r>
              <a:rPr lang="en-US" sz="2000" dirty="0"/>
              <a:t>A streaming application must operate 24/7 and hence must be resilient to failures unrelated to the application logic. For this to be possible, Spark Streaming needs to checkpoint enough information to a fault- tolerant storage system such that it can recover from failures. </a:t>
            </a:r>
          </a:p>
          <a:p>
            <a:endParaRPr lang="en-US" sz="2000" dirty="0"/>
          </a:p>
          <a:p>
            <a:r>
              <a:rPr lang="en-US" sz="2000" dirty="0"/>
              <a:t>There are two types of data that are checkpointed.</a:t>
            </a:r>
          </a:p>
          <a:p>
            <a:pPr lvl="1"/>
            <a:r>
              <a:rPr lang="en-US" sz="1600" dirty="0"/>
              <a:t>Metadata checkpointing - Used to recover from failure of the node running the driver of the streaming application. Metadata includes Configuration, </a:t>
            </a:r>
            <a:r>
              <a:rPr lang="en-US" sz="1600" dirty="0" err="1"/>
              <a:t>DStream</a:t>
            </a:r>
            <a:r>
              <a:rPr lang="en-US" sz="1600" dirty="0"/>
              <a:t> operations, Incomplete batches.</a:t>
            </a:r>
          </a:p>
          <a:p>
            <a:pPr lvl="1"/>
            <a:r>
              <a:rPr lang="en-US" sz="1600" dirty="0"/>
              <a:t>Data checkpointing - Saving of the generated RDDs to reliable storage. This is necessary in some stateful transformations that combine data across multiple batches.</a:t>
            </a:r>
          </a:p>
          <a:p>
            <a:endParaRPr lang="en-US" sz="2000" dirty="0"/>
          </a:p>
          <a:p>
            <a:r>
              <a:rPr lang="en-US" sz="2000" dirty="0"/>
              <a:t>To summarize, metadata checkpointing is primarily needed for recovery from driver failures, whereas data or RDD checkpointing is necessary even for basic functioning if stateful transformations are used.</a:t>
            </a:r>
            <a:endParaRPr lang="en-US" sz="2000" b="1" i="1" dirty="0"/>
          </a:p>
        </p:txBody>
      </p:sp>
    </p:spTree>
    <p:extLst>
      <p:ext uri="{BB962C8B-B14F-4D97-AF65-F5344CB8AC3E}">
        <p14:creationId xmlns:p14="http://schemas.microsoft.com/office/powerpoint/2010/main" val="3684337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9041" y="2790827"/>
            <a:ext cx="4881559" cy="2708921"/>
          </a:xfrm>
          <a:prstGeom prst="rect">
            <a:avLst/>
          </a:prstGeom>
        </p:spPr>
        <p:txBody>
          <a:bodyPr vert="horz" wrap="square" lIns="0" tIns="20803" rIns="0" bIns="0" rtlCol="0">
            <a:spAutoFit/>
          </a:bodyPr>
          <a:lstStyle/>
          <a:p>
            <a:pPr marL="8001" marR="3200" defTabSz="576069">
              <a:lnSpc>
                <a:spcPts val="2709"/>
              </a:lnSpc>
              <a:spcBef>
                <a:spcPts val="164"/>
              </a:spcBef>
            </a:pPr>
            <a:r>
              <a:rPr lang="en-US" sz="2300" spc="28" dirty="0">
                <a:solidFill>
                  <a:prstClr val="black"/>
                </a:solidFill>
                <a:latin typeface="DejaVu Sans"/>
                <a:cs typeface="DejaVu Sans"/>
              </a:rPr>
              <a:t>Fault tolerance</a:t>
            </a:r>
          </a:p>
          <a:p>
            <a:pPr marL="8001" marR="3200" defTabSz="576069">
              <a:lnSpc>
                <a:spcPts val="2709"/>
              </a:lnSpc>
              <a:spcBef>
                <a:spcPts val="164"/>
              </a:spcBef>
            </a:pPr>
            <a:r>
              <a:rPr lang="en-US" sz="2300" spc="28" dirty="0">
                <a:solidFill>
                  <a:prstClr val="black"/>
                </a:solidFill>
                <a:latin typeface="DejaVu Sans"/>
                <a:cs typeface="DejaVu Sans"/>
              </a:rPr>
              <a:t>Periodically save data to a  reliable storage system</a:t>
            </a:r>
          </a:p>
          <a:p>
            <a:pPr marL="8001" marR="3200" defTabSz="576069">
              <a:lnSpc>
                <a:spcPts val="2709"/>
              </a:lnSpc>
              <a:spcBef>
                <a:spcPts val="164"/>
              </a:spcBef>
            </a:pPr>
            <a:endParaRPr lang="en-US" sz="2300" spc="28" dirty="0">
              <a:solidFill>
                <a:prstClr val="black"/>
              </a:solidFill>
              <a:latin typeface="DejaVu Sans"/>
              <a:cs typeface="DejaVu Sans"/>
            </a:endParaRPr>
          </a:p>
          <a:p>
            <a:pPr marL="8001" marR="3200" defTabSz="576069">
              <a:lnSpc>
                <a:spcPts val="2709"/>
              </a:lnSpc>
              <a:spcBef>
                <a:spcPts val="164"/>
              </a:spcBef>
            </a:pPr>
            <a:r>
              <a:rPr sz="2300" spc="28" dirty="0">
                <a:solidFill>
                  <a:prstClr val="black"/>
                </a:solidFill>
                <a:latin typeface="DejaVu Sans"/>
                <a:cs typeface="DejaVu Sans"/>
              </a:rPr>
              <a:t>Limiting </a:t>
            </a:r>
            <a:r>
              <a:rPr sz="2300" spc="-25" dirty="0">
                <a:solidFill>
                  <a:prstClr val="black"/>
                </a:solidFill>
                <a:latin typeface="DejaVu Sans"/>
                <a:cs typeface="DejaVu Sans"/>
              </a:rPr>
              <a:t>state </a:t>
            </a:r>
            <a:r>
              <a:rPr sz="2300" spc="16" dirty="0">
                <a:solidFill>
                  <a:prstClr val="black"/>
                </a:solidFill>
                <a:latin typeface="DejaVu Sans"/>
                <a:cs typeface="DejaVu Sans"/>
              </a:rPr>
              <a:t>re-computation</a:t>
            </a:r>
            <a:r>
              <a:rPr sz="2300" spc="-144" dirty="0">
                <a:solidFill>
                  <a:prstClr val="black"/>
                </a:solidFill>
                <a:latin typeface="DejaVu Sans"/>
                <a:cs typeface="DejaVu Sans"/>
              </a:rPr>
              <a:t> </a:t>
            </a:r>
            <a:r>
              <a:rPr sz="2300" spc="-9" dirty="0">
                <a:solidFill>
                  <a:prstClr val="black"/>
                </a:solidFill>
                <a:latin typeface="DejaVu Sans"/>
                <a:cs typeface="DejaVu Sans"/>
              </a:rPr>
              <a:t>in  </a:t>
            </a:r>
            <a:r>
              <a:rPr sz="2300" spc="-22" dirty="0">
                <a:solidFill>
                  <a:prstClr val="black"/>
                </a:solidFill>
                <a:latin typeface="DejaVu Sans"/>
                <a:cs typeface="DejaVu Sans"/>
              </a:rPr>
              <a:t>case </a:t>
            </a:r>
            <a:r>
              <a:rPr sz="2300" spc="76" dirty="0">
                <a:solidFill>
                  <a:prstClr val="black"/>
                </a:solidFill>
                <a:latin typeface="DejaVu Sans"/>
                <a:cs typeface="DejaVu Sans"/>
              </a:rPr>
              <a:t>of</a:t>
            </a:r>
            <a:r>
              <a:rPr sz="2300" spc="-63" dirty="0">
                <a:solidFill>
                  <a:prstClr val="black"/>
                </a:solidFill>
                <a:latin typeface="DejaVu Sans"/>
                <a:cs typeface="DejaVu Sans"/>
              </a:rPr>
              <a:t> </a:t>
            </a:r>
            <a:r>
              <a:rPr sz="2300" spc="-16" dirty="0">
                <a:solidFill>
                  <a:prstClr val="black"/>
                </a:solidFill>
                <a:latin typeface="DejaVu Sans"/>
                <a:cs typeface="DejaVu Sans"/>
              </a:rPr>
              <a:t>failure</a:t>
            </a:r>
            <a:endParaRPr sz="2300" dirty="0">
              <a:solidFill>
                <a:prstClr val="black"/>
              </a:solidFill>
              <a:latin typeface="DejaVu Sans"/>
              <a:cs typeface="DejaVu Sans"/>
            </a:endParaRPr>
          </a:p>
          <a:p>
            <a:pPr marL="8001" defTabSz="576069">
              <a:spcBef>
                <a:spcPts val="1411"/>
              </a:spcBef>
            </a:pPr>
            <a:r>
              <a:rPr sz="2300" spc="19" dirty="0">
                <a:solidFill>
                  <a:prstClr val="black"/>
                </a:solidFill>
                <a:latin typeface="DejaVu Sans"/>
                <a:cs typeface="DejaVu Sans"/>
              </a:rPr>
              <a:t>Fault </a:t>
            </a:r>
            <a:r>
              <a:rPr sz="2300" spc="-6" dirty="0">
                <a:solidFill>
                  <a:prstClr val="black"/>
                </a:solidFill>
                <a:latin typeface="DejaVu Sans"/>
                <a:cs typeface="DejaVu Sans"/>
              </a:rPr>
              <a:t>tolerance </a:t>
            </a:r>
            <a:r>
              <a:rPr sz="2300" spc="44" dirty="0">
                <a:solidFill>
                  <a:prstClr val="black"/>
                </a:solidFill>
                <a:latin typeface="DejaVu Sans"/>
                <a:cs typeface="DejaVu Sans"/>
              </a:rPr>
              <a:t>for </a:t>
            </a:r>
            <a:r>
              <a:rPr sz="2300" spc="3" dirty="0">
                <a:solidFill>
                  <a:prstClr val="black"/>
                </a:solidFill>
                <a:latin typeface="DejaVu Sans"/>
                <a:cs typeface="DejaVu Sans"/>
              </a:rPr>
              <a:t>driver</a:t>
            </a:r>
            <a:r>
              <a:rPr sz="2300" spc="-246" dirty="0">
                <a:solidFill>
                  <a:prstClr val="black"/>
                </a:solidFill>
                <a:latin typeface="DejaVu Sans"/>
                <a:cs typeface="DejaVu Sans"/>
              </a:rPr>
              <a:t> </a:t>
            </a:r>
            <a:r>
              <a:rPr sz="2300" spc="38" dirty="0">
                <a:solidFill>
                  <a:prstClr val="black"/>
                </a:solidFill>
                <a:latin typeface="DejaVu Sans"/>
                <a:cs typeface="DejaVu Sans"/>
              </a:rPr>
              <a:t>jobs</a:t>
            </a:r>
            <a:endParaRPr sz="2300" dirty="0">
              <a:solidFill>
                <a:prstClr val="black"/>
              </a:solidFill>
              <a:latin typeface="DejaVu Sans"/>
              <a:cs typeface="DejaVu Sans"/>
            </a:endParaRPr>
          </a:p>
        </p:txBody>
      </p:sp>
      <p:sp>
        <p:nvSpPr>
          <p:cNvPr id="3" name="object 3"/>
          <p:cNvSpPr/>
          <p:nvPr/>
        </p:nvSpPr>
        <p:spPr>
          <a:xfrm>
            <a:off x="895421" y="2241470"/>
            <a:ext cx="1867483" cy="2375058"/>
          </a:xfrm>
          <a:prstGeom prst="rect">
            <a:avLst/>
          </a:prstGeom>
          <a:blipFill>
            <a:blip r:embed="rId2" cstate="print"/>
            <a:stretch>
              <a:fillRect/>
            </a:stretch>
          </a:blipFill>
        </p:spPr>
        <p:txBody>
          <a:bodyPr wrap="square" lIns="0" tIns="0" rIns="0" bIns="0" rtlCol="0"/>
          <a:lstStyle/>
          <a:p>
            <a:pPr defTabSz="576069"/>
            <a:endParaRPr sz="1100">
              <a:solidFill>
                <a:prstClr val="black"/>
              </a:solidFill>
            </a:endParaRPr>
          </a:p>
        </p:txBody>
      </p:sp>
      <p:sp>
        <p:nvSpPr>
          <p:cNvPr id="4" name="object 4"/>
          <p:cNvSpPr/>
          <p:nvPr/>
        </p:nvSpPr>
        <p:spPr>
          <a:xfrm>
            <a:off x="1631497" y="3230025"/>
            <a:ext cx="382190" cy="484727"/>
          </a:xfrm>
          <a:prstGeom prst="rect">
            <a:avLst/>
          </a:prstGeom>
          <a:blipFill>
            <a:blip r:embed="rId3" cstate="print"/>
            <a:stretch>
              <a:fillRect/>
            </a:stretch>
          </a:blipFill>
        </p:spPr>
        <p:txBody>
          <a:bodyPr wrap="square" lIns="0" tIns="0" rIns="0" bIns="0" rtlCol="0"/>
          <a:lstStyle/>
          <a:p>
            <a:pPr defTabSz="576069"/>
            <a:endParaRPr sz="1100">
              <a:solidFill>
                <a:prstClr val="black"/>
              </a:solidFill>
            </a:endParaRPr>
          </a:p>
        </p:txBody>
      </p:sp>
      <p:sp>
        <p:nvSpPr>
          <p:cNvPr id="5" name="object 5"/>
          <p:cNvSpPr/>
          <p:nvPr/>
        </p:nvSpPr>
        <p:spPr>
          <a:xfrm>
            <a:off x="1957387" y="2307101"/>
            <a:ext cx="750094" cy="998077"/>
          </a:xfrm>
          <a:prstGeom prst="rect">
            <a:avLst/>
          </a:prstGeom>
          <a:blipFill>
            <a:blip r:embed="rId4" cstate="print"/>
            <a:stretch>
              <a:fillRect/>
            </a:stretch>
          </a:blipFill>
        </p:spPr>
        <p:txBody>
          <a:bodyPr wrap="square" lIns="0" tIns="0" rIns="0" bIns="0" rtlCol="0"/>
          <a:lstStyle/>
          <a:p>
            <a:pPr defTabSz="576069"/>
            <a:endParaRPr sz="1100">
              <a:solidFill>
                <a:prstClr val="black"/>
              </a:solidFill>
            </a:endParaRPr>
          </a:p>
        </p:txBody>
      </p:sp>
      <p:sp>
        <p:nvSpPr>
          <p:cNvPr id="6" name="object 6"/>
          <p:cNvSpPr txBox="1">
            <a:spLocks noGrp="1"/>
          </p:cNvSpPr>
          <p:nvPr>
            <p:ph type="title"/>
          </p:nvPr>
        </p:nvSpPr>
        <p:spPr>
          <a:xfrm>
            <a:off x="4622009" y="809627"/>
            <a:ext cx="2845591" cy="469744"/>
          </a:xfrm>
          <a:prstGeom prst="rect">
            <a:avLst/>
          </a:prstGeom>
        </p:spPr>
        <p:txBody>
          <a:bodyPr vert="horz" wrap="square" lIns="0" tIns="8001" rIns="0" bIns="0" rtlCol="0">
            <a:spAutoFit/>
          </a:bodyPr>
          <a:lstStyle/>
          <a:p>
            <a:pPr marL="8001">
              <a:spcBef>
                <a:spcPts val="63"/>
              </a:spcBef>
            </a:pPr>
            <a:r>
              <a:rPr sz="3000" spc="189" dirty="0">
                <a:solidFill>
                  <a:srgbClr val="404040"/>
                </a:solidFill>
                <a:latin typeface="Arial"/>
                <a:cs typeface="Arial"/>
              </a:rPr>
              <a:t>Checkpointing</a:t>
            </a:r>
            <a:endParaRPr sz="3000" dirty="0">
              <a:latin typeface="Arial"/>
              <a:cs typeface="Arial"/>
            </a:endParaRPr>
          </a:p>
        </p:txBody>
      </p:sp>
    </p:spTree>
    <p:extLst>
      <p:ext uri="{BB962C8B-B14F-4D97-AF65-F5344CB8AC3E}">
        <p14:creationId xmlns:p14="http://schemas.microsoft.com/office/powerpoint/2010/main" val="2053679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b="1" dirty="0"/>
              <a:t>Configure Checkpointing</a:t>
            </a:r>
          </a:p>
        </p:txBody>
      </p:sp>
      <p:sp>
        <p:nvSpPr>
          <p:cNvPr id="3" name="Content Placeholder 2"/>
          <p:cNvSpPr>
            <a:spLocks noGrp="1"/>
          </p:cNvSpPr>
          <p:nvPr>
            <p:ph idx="1"/>
          </p:nvPr>
        </p:nvSpPr>
        <p:spPr>
          <a:xfrm>
            <a:off x="457200" y="990600"/>
            <a:ext cx="8229600" cy="5715000"/>
          </a:xfrm>
        </p:spPr>
        <p:txBody>
          <a:bodyPr>
            <a:noAutofit/>
          </a:bodyPr>
          <a:lstStyle/>
          <a:p>
            <a:r>
              <a:rPr lang="en-US" sz="2000" dirty="0"/>
              <a:t>Checkpointing can be enabled by setting a directory in a fault-tolerant, reliable file system (e.g., HDFS, S3, etc.) </a:t>
            </a:r>
          </a:p>
          <a:p>
            <a:r>
              <a:rPr lang="en-US" sz="2000" dirty="0"/>
              <a:t>Done by using </a:t>
            </a:r>
            <a:r>
              <a:rPr lang="en-US" sz="2000" dirty="0" err="1"/>
              <a:t>streamingContext.checkpoint</a:t>
            </a:r>
            <a:r>
              <a:rPr lang="en-US" sz="2000" dirty="0"/>
              <a:t>(</a:t>
            </a:r>
            <a:r>
              <a:rPr lang="en-US" sz="2000" dirty="0" err="1"/>
              <a:t>checkpointDirectory</a:t>
            </a:r>
            <a:r>
              <a:rPr lang="en-US" sz="2000" dirty="0"/>
              <a:t>).</a:t>
            </a:r>
          </a:p>
          <a:p>
            <a:r>
              <a:rPr lang="en-US" sz="2000" dirty="0"/>
              <a:t>When the program is being started for the first time, it will create a new </a:t>
            </a:r>
            <a:r>
              <a:rPr lang="en-US" sz="2000" dirty="0" err="1"/>
              <a:t>StreamingContext</a:t>
            </a:r>
            <a:r>
              <a:rPr lang="en-US" sz="2000" dirty="0"/>
              <a:t>, set up all the streams and then call start().</a:t>
            </a:r>
          </a:p>
          <a:p>
            <a:r>
              <a:rPr lang="en-US" sz="2000" dirty="0"/>
              <a:t>When the program is being restarted after failure, it will re-create a </a:t>
            </a:r>
            <a:r>
              <a:rPr lang="en-US" sz="2000" dirty="0" err="1"/>
              <a:t>StreamingContext</a:t>
            </a:r>
            <a:r>
              <a:rPr lang="en-US" sz="2000" dirty="0"/>
              <a:t> from the checkpoint data in the checkpoint directory.</a:t>
            </a:r>
          </a:p>
          <a:p>
            <a:endParaRPr lang="en-US" sz="2000" dirty="0"/>
          </a:p>
          <a:p>
            <a:pPr marL="0" indent="0">
              <a:buNone/>
            </a:pPr>
            <a:r>
              <a:rPr lang="en-US" sz="1600" dirty="0"/>
              <a:t># Function to create and setup a new </a:t>
            </a:r>
            <a:r>
              <a:rPr lang="en-US" sz="1600" dirty="0" err="1"/>
              <a:t>StreamingContext</a:t>
            </a:r>
            <a:endParaRPr lang="en-US" sz="1600" dirty="0"/>
          </a:p>
          <a:p>
            <a:pPr marL="0" indent="0">
              <a:buNone/>
            </a:pPr>
            <a:r>
              <a:rPr lang="en-US" sz="1600" dirty="0"/>
              <a:t>def </a:t>
            </a:r>
            <a:r>
              <a:rPr lang="en-US" sz="1600" dirty="0" err="1"/>
              <a:t>functionToCreateContext</a:t>
            </a:r>
            <a:r>
              <a:rPr lang="en-US" sz="1600" dirty="0"/>
              <a:t>():</a:t>
            </a:r>
          </a:p>
          <a:p>
            <a:pPr marL="0" indent="0">
              <a:buNone/>
            </a:pPr>
            <a:r>
              <a:rPr lang="en-US" sz="1600" dirty="0"/>
              <a:t>    </a:t>
            </a:r>
            <a:r>
              <a:rPr lang="en-US" sz="1600" dirty="0" err="1"/>
              <a:t>sc</a:t>
            </a:r>
            <a:r>
              <a:rPr lang="en-US" sz="1600" dirty="0"/>
              <a:t> = </a:t>
            </a:r>
            <a:r>
              <a:rPr lang="en-US" sz="1600" dirty="0" err="1"/>
              <a:t>SparkContext</a:t>
            </a:r>
            <a:r>
              <a:rPr lang="en-US" sz="1600" dirty="0"/>
              <a:t>(...)  # new context</a:t>
            </a:r>
          </a:p>
          <a:p>
            <a:pPr marL="0" indent="0">
              <a:buNone/>
            </a:pPr>
            <a:r>
              <a:rPr lang="en-US" sz="1600" dirty="0"/>
              <a:t>    </a:t>
            </a:r>
            <a:r>
              <a:rPr lang="en-US" sz="1600" dirty="0" err="1"/>
              <a:t>ssc</a:t>
            </a:r>
            <a:r>
              <a:rPr lang="en-US" sz="1600" dirty="0"/>
              <a:t> = </a:t>
            </a:r>
            <a:r>
              <a:rPr lang="en-US" sz="1600" dirty="0" err="1"/>
              <a:t>StreamingContext</a:t>
            </a:r>
            <a:r>
              <a:rPr lang="en-US" sz="1600" dirty="0"/>
              <a:t>(...)</a:t>
            </a:r>
          </a:p>
          <a:p>
            <a:pPr marL="0" indent="0">
              <a:buNone/>
            </a:pPr>
            <a:r>
              <a:rPr lang="en-US" sz="1600" dirty="0"/>
              <a:t>    lines = </a:t>
            </a:r>
            <a:r>
              <a:rPr lang="en-US" sz="1600" dirty="0" err="1"/>
              <a:t>ssc.socketTextStream</a:t>
            </a:r>
            <a:r>
              <a:rPr lang="en-US" sz="1600" dirty="0"/>
              <a:t>(...)  # create </a:t>
            </a:r>
            <a:r>
              <a:rPr lang="en-US" sz="1600" dirty="0" err="1"/>
              <a:t>DStreams</a:t>
            </a:r>
            <a:endParaRPr lang="en-US" sz="1600" dirty="0"/>
          </a:p>
          <a:p>
            <a:pPr marL="0" indent="0">
              <a:buNone/>
            </a:pPr>
            <a:r>
              <a:rPr lang="en-US" sz="1600" dirty="0"/>
              <a:t>    ...</a:t>
            </a:r>
          </a:p>
          <a:p>
            <a:pPr marL="0" indent="0">
              <a:buNone/>
            </a:pPr>
            <a:r>
              <a:rPr lang="en-US" sz="1600" dirty="0"/>
              <a:t>    </a:t>
            </a:r>
            <a:r>
              <a:rPr lang="en-US" sz="1600" dirty="0" err="1"/>
              <a:t>ssc.checkpoint</a:t>
            </a:r>
            <a:r>
              <a:rPr lang="en-US" sz="1600" dirty="0"/>
              <a:t>(</a:t>
            </a:r>
            <a:r>
              <a:rPr lang="en-US" sz="1600" dirty="0" err="1"/>
              <a:t>checkpointDirectory</a:t>
            </a:r>
            <a:r>
              <a:rPr lang="en-US" sz="1600" dirty="0"/>
              <a:t>)  # set checkpoint directory</a:t>
            </a:r>
          </a:p>
          <a:p>
            <a:pPr marL="0" indent="0">
              <a:buNone/>
            </a:pPr>
            <a:r>
              <a:rPr lang="en-US" sz="1600" dirty="0"/>
              <a:t>    return </a:t>
            </a:r>
            <a:r>
              <a:rPr lang="en-US" sz="1600" dirty="0" err="1"/>
              <a:t>ssc</a:t>
            </a:r>
            <a:endParaRPr lang="en-US" sz="1600" dirty="0"/>
          </a:p>
          <a:p>
            <a:pPr marL="0" indent="0">
              <a:buNone/>
            </a:pPr>
            <a:r>
              <a:rPr lang="en-US" sz="1600" dirty="0"/>
              <a:t># Get </a:t>
            </a:r>
            <a:r>
              <a:rPr lang="en-US" sz="1600" dirty="0" err="1"/>
              <a:t>StreamingContext</a:t>
            </a:r>
            <a:r>
              <a:rPr lang="en-US" sz="1600" dirty="0"/>
              <a:t> from checkpoint data or create a new one</a:t>
            </a:r>
          </a:p>
          <a:p>
            <a:pPr marL="0" indent="0">
              <a:buNone/>
            </a:pPr>
            <a:r>
              <a:rPr lang="en-US" sz="1600" dirty="0"/>
              <a:t>context = </a:t>
            </a:r>
            <a:r>
              <a:rPr lang="en-US" sz="1600" dirty="0" err="1"/>
              <a:t>StreamingContext.getOrCreate</a:t>
            </a:r>
            <a:r>
              <a:rPr lang="en-US" sz="1600" dirty="0"/>
              <a:t>(</a:t>
            </a:r>
            <a:r>
              <a:rPr lang="en-US" sz="1600" dirty="0" err="1"/>
              <a:t>checkpointDirectory</a:t>
            </a:r>
            <a:r>
              <a:rPr lang="en-US" sz="1600" dirty="0"/>
              <a:t>, </a:t>
            </a:r>
            <a:r>
              <a:rPr lang="en-US" sz="1600" dirty="0" err="1"/>
              <a:t>functionToCreateContext</a:t>
            </a:r>
            <a:r>
              <a:rPr lang="en-US" sz="1600" dirty="0"/>
              <a:t>)</a:t>
            </a:r>
          </a:p>
        </p:txBody>
      </p:sp>
    </p:spTree>
    <p:extLst>
      <p:ext uri="{BB962C8B-B14F-4D97-AF65-F5344CB8AC3E}">
        <p14:creationId xmlns:p14="http://schemas.microsoft.com/office/powerpoint/2010/main" val="2304818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pc="6" dirty="0">
                <a:solidFill>
                  <a:srgbClr val="202020"/>
                </a:solidFill>
                <a:latin typeface="Arial"/>
                <a:cs typeface="Arial"/>
              </a:rPr>
              <a:t>Structured Streaming in Spark 2.x</a:t>
            </a:r>
            <a:endParaRPr lang="en-US" dirty="0">
              <a:latin typeface="Arial"/>
              <a:cs typeface="Arial"/>
            </a:endParaRPr>
          </a:p>
        </p:txBody>
      </p:sp>
      <p:sp>
        <p:nvSpPr>
          <p:cNvPr id="3" name="Content Placeholder 2"/>
          <p:cNvSpPr>
            <a:spLocks noGrp="1"/>
          </p:cNvSpPr>
          <p:nvPr>
            <p:ph idx="1"/>
          </p:nvPr>
        </p:nvSpPr>
        <p:spPr>
          <a:xfrm>
            <a:off x="457200" y="990600"/>
            <a:ext cx="8229600" cy="5715000"/>
          </a:xfrm>
        </p:spPr>
        <p:txBody>
          <a:bodyPr>
            <a:noAutofit/>
          </a:bodyPr>
          <a:lstStyle/>
          <a:p>
            <a:r>
              <a:rPr lang="en-US" sz="2000" dirty="0"/>
              <a:t>Structured Streaming is a scalable and fault-tolerant stream processing engine built on the Spark SQL engine. </a:t>
            </a:r>
          </a:p>
          <a:p>
            <a:r>
              <a:rPr lang="en-US" sz="2000" dirty="0"/>
              <a:t>Bounded datasets are processed in batches and Unbounded datasets are processed as streams.</a:t>
            </a:r>
          </a:p>
          <a:p>
            <a:r>
              <a:rPr lang="en-US" sz="2000" dirty="0"/>
              <a:t>Structured Streaming treats a live data stream as a table that is being </a:t>
            </a:r>
            <a:r>
              <a:rPr lang="en-US" sz="2000"/>
              <a:t>continuously appended</a:t>
            </a:r>
          </a:p>
          <a:p>
            <a:r>
              <a:rPr lang="en-US" sz="2000"/>
              <a:t>Burden </a:t>
            </a:r>
            <a:r>
              <a:rPr lang="en-US" sz="2000" dirty="0"/>
              <a:t>of stream-processing shifts from user to system</a:t>
            </a:r>
          </a:p>
          <a:p>
            <a:endParaRPr lang="en-US" sz="2000" dirty="0"/>
          </a:p>
          <a:p>
            <a:endParaRPr lang="en-US" sz="2000" dirty="0"/>
          </a:p>
          <a:p>
            <a:endParaRPr lang="en-US" sz="1600" dirty="0"/>
          </a:p>
        </p:txBody>
      </p:sp>
    </p:spTree>
    <p:extLst>
      <p:ext uri="{BB962C8B-B14F-4D97-AF65-F5344CB8AC3E}">
        <p14:creationId xmlns:p14="http://schemas.microsoft.com/office/powerpoint/2010/main" val="323588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88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8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 y="800101"/>
            <a:ext cx="1571625" cy="2066925"/>
          </a:xfrm>
          <a:prstGeom prst="rect">
            <a:avLst/>
          </a:prstGeom>
        </p:spPr>
      </p:pic>
      <p:pic>
        <p:nvPicPr>
          <p:cNvPr id="88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790576"/>
            <a:ext cx="1578769" cy="2066925"/>
          </a:xfrm>
          <a:prstGeom prst="rect">
            <a:avLst/>
          </a:prstGeom>
        </p:spPr>
      </p:pic>
      <p:pic>
        <p:nvPicPr>
          <p:cNvPr id="88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5" y="2076452"/>
            <a:ext cx="1578769" cy="2066925"/>
          </a:xfrm>
          <a:prstGeom prst="rect">
            <a:avLst/>
          </a:prstGeom>
        </p:spPr>
      </p:pic>
      <p:pic>
        <p:nvPicPr>
          <p:cNvPr id="88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69" y="2066927"/>
            <a:ext cx="1571625" cy="2066925"/>
          </a:xfrm>
          <a:prstGeom prst="rect">
            <a:avLst/>
          </a:prstGeom>
        </p:spPr>
      </p:pic>
      <p:pic>
        <p:nvPicPr>
          <p:cNvPr id="88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2" y="800101"/>
            <a:ext cx="1571625" cy="2066925"/>
          </a:xfrm>
          <a:prstGeom prst="rect">
            <a:avLst/>
          </a:prstGeom>
        </p:spPr>
      </p:pic>
      <p:pic>
        <p:nvPicPr>
          <p:cNvPr id="88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519" y="2076452"/>
            <a:ext cx="1571625" cy="2066925"/>
          </a:xfrm>
          <a:prstGeom prst="rect">
            <a:avLst/>
          </a:prstGeom>
        </p:spPr>
      </p:pic>
      <p:sp>
        <p:nvSpPr>
          <p:cNvPr id="2" name="text 1"/>
          <p:cNvSpPr txBox="1"/>
          <p:nvPr/>
        </p:nvSpPr>
        <p:spPr>
          <a:xfrm>
            <a:off x="1078713" y="4574362"/>
            <a:ext cx="7047827" cy="923330"/>
          </a:xfrm>
          <a:prstGeom prst="rect">
            <a:avLst/>
          </a:prstGeom>
        </p:spPr>
        <p:txBody>
          <a:bodyPr vert="horz" wrap="none" lIns="0" tIns="0" rIns="0" bIns="0" rtlCol="0">
            <a:spAutoFit/>
          </a:bodyPr>
          <a:lstStyle/>
          <a:p>
            <a:r>
              <a:rPr sz="6000" spc="6" dirty="0">
                <a:solidFill>
                  <a:srgbClr val="4D4D4D"/>
                </a:solidFill>
                <a:latin typeface="Arial"/>
                <a:cs typeface="Arial"/>
              </a:rPr>
              <a:t>Each batch = 1 RDD</a:t>
            </a:r>
            <a:endParaRPr sz="6000">
              <a:latin typeface="Arial"/>
              <a:cs typeface="Arial"/>
            </a:endParaRPr>
          </a:p>
        </p:txBody>
      </p:sp>
      <p:sp>
        <p:nvSpPr>
          <p:cNvPr id="3" name="text 1"/>
          <p:cNvSpPr txBox="1"/>
          <p:nvPr/>
        </p:nvSpPr>
        <p:spPr>
          <a:xfrm>
            <a:off x="3014670" y="377198"/>
            <a:ext cx="2679773" cy="461665"/>
          </a:xfrm>
          <a:prstGeom prst="rect">
            <a:avLst/>
          </a:prstGeom>
        </p:spPr>
        <p:txBody>
          <a:bodyPr vert="horz" wrap="none" lIns="0" tIns="0" rIns="0" bIns="0" rtlCol="0">
            <a:spAutoFit/>
          </a:bodyPr>
          <a:lstStyle/>
          <a:p>
            <a:r>
              <a:rPr sz="3000" spc="6" dirty="0">
                <a:solidFill>
                  <a:srgbClr val="404040"/>
                </a:solidFill>
                <a:latin typeface="Arial"/>
                <a:cs typeface="Arial"/>
              </a:rPr>
              <a:t>Streaming Data</a:t>
            </a:r>
            <a:endParaRPr sz="3000">
              <a:latin typeface="Arial"/>
              <a:cs typeface="Arial"/>
            </a:endParaRPr>
          </a:p>
        </p:txBody>
      </p:sp>
      <p:pic>
        <p:nvPicPr>
          <p:cNvPr id="89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4925" y="800101"/>
            <a:ext cx="1578769" cy="2066925"/>
          </a:xfrm>
          <a:prstGeom prst="rect">
            <a:avLst/>
          </a:prstGeom>
        </p:spPr>
      </p:pic>
      <p:pic>
        <p:nvPicPr>
          <p:cNvPr id="89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9281" y="2076452"/>
            <a:ext cx="1571625" cy="2066925"/>
          </a:xfrm>
          <a:prstGeom prst="rect">
            <a:avLst/>
          </a:prstGeom>
        </p:spPr>
      </p:pic>
      <p:pic>
        <p:nvPicPr>
          <p:cNvPr id="89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3519" y="2066927"/>
            <a:ext cx="1571625" cy="2066925"/>
          </a:xfrm>
          <a:prstGeom prst="rect">
            <a:avLst/>
          </a:prstGeom>
        </p:spPr>
      </p:pic>
      <p:pic>
        <p:nvPicPr>
          <p:cNvPr id="89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340" y="800101"/>
            <a:ext cx="1571625" cy="2066925"/>
          </a:xfrm>
          <a:prstGeom prst="rect">
            <a:avLst/>
          </a:prstGeom>
        </p:spPr>
      </p:pic>
      <p:pic>
        <p:nvPicPr>
          <p:cNvPr id="894"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36694" y="2076452"/>
            <a:ext cx="1307306" cy="2066925"/>
          </a:xfrm>
          <a:prstGeom prst="rect">
            <a:avLst/>
          </a:prstGeom>
        </p:spPr>
      </p:pic>
      <p:pic>
        <p:nvPicPr>
          <p:cNvPr id="89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9749" y="1881323"/>
            <a:ext cx="1904166" cy="1176939"/>
          </a:xfrm>
          <a:prstGeom prst="rect">
            <a:avLst/>
          </a:prstGeom>
        </p:spPr>
      </p:pic>
      <p:pic>
        <p:nvPicPr>
          <p:cNvPr id="896"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17652" y="1881323"/>
            <a:ext cx="2026753" cy="1176939"/>
          </a:xfrm>
          <a:prstGeom prst="rect">
            <a:avLst/>
          </a:prstGeom>
        </p:spPr>
      </p:pic>
      <p:pic>
        <p:nvPicPr>
          <p:cNvPr id="897"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0648" y="1881323"/>
            <a:ext cx="2026753" cy="1176939"/>
          </a:xfrm>
          <a:prstGeom prst="rect">
            <a:avLst/>
          </a:prstGeom>
        </p:spPr>
      </p:pic>
      <p:pic>
        <p:nvPicPr>
          <p:cNvPr id="898"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83644" y="1881323"/>
            <a:ext cx="1463240" cy="1176939"/>
          </a:xfrm>
          <a:prstGeom prst="rect">
            <a:avLst/>
          </a:prstGeom>
        </p:spPr>
      </p:pic>
    </p:spTree>
    <p:extLst>
      <p:ext uri="{BB962C8B-B14F-4D97-AF65-F5344CB8AC3E}">
        <p14:creationId xmlns:p14="http://schemas.microsoft.com/office/powerpoint/2010/main" val="1318787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035969" y="415291"/>
            <a:ext cx="5516510" cy="461665"/>
          </a:xfrm>
          <a:prstGeom prst="rect">
            <a:avLst/>
          </a:prstGeom>
        </p:spPr>
        <p:txBody>
          <a:bodyPr vert="horz" wrap="none" lIns="0" tIns="0" rIns="0" bIns="0" rtlCol="0">
            <a:spAutoFit/>
          </a:bodyPr>
          <a:lstStyle/>
          <a:p>
            <a:r>
              <a:rPr sz="3000" spc="6" dirty="0">
                <a:solidFill>
                  <a:srgbClr val="404040"/>
                </a:solidFill>
                <a:latin typeface="Arial"/>
                <a:cs typeface="Arial"/>
              </a:rPr>
              <a:t>Batch is Simply Prefix of Stream</a:t>
            </a:r>
            <a:endParaRPr sz="3000">
              <a:latin typeface="Arial"/>
              <a:cs typeface="Arial"/>
            </a:endParaRPr>
          </a:p>
        </p:txBody>
      </p:sp>
      <p:sp>
        <p:nvSpPr>
          <p:cNvPr id="3" name="text 1"/>
          <p:cNvSpPr txBox="1"/>
          <p:nvPr/>
        </p:nvSpPr>
        <p:spPr>
          <a:xfrm>
            <a:off x="3871913" y="1346835"/>
            <a:ext cx="1410258" cy="215444"/>
          </a:xfrm>
          <a:prstGeom prst="rect">
            <a:avLst/>
          </a:prstGeom>
        </p:spPr>
        <p:txBody>
          <a:bodyPr vert="horz" wrap="none" lIns="0" tIns="0" rIns="0" bIns="0" rtlCol="0">
            <a:spAutoFit/>
          </a:bodyPr>
          <a:lstStyle/>
          <a:p>
            <a:r>
              <a:rPr sz="1400" spc="6" dirty="0">
                <a:solidFill>
                  <a:srgbClr val="9BC850"/>
                </a:solidFill>
                <a:latin typeface="Arial"/>
                <a:cs typeface="Arial"/>
              </a:rPr>
              <a:t>Unbounded Table</a:t>
            </a:r>
            <a:endParaRPr sz="1400">
              <a:latin typeface="Arial"/>
              <a:cs typeface="Arial"/>
            </a:endParaRPr>
          </a:p>
        </p:txBody>
      </p:sp>
      <p:sp>
        <p:nvSpPr>
          <p:cNvPr id="4" name="text 1"/>
          <p:cNvSpPr txBox="1"/>
          <p:nvPr/>
        </p:nvSpPr>
        <p:spPr>
          <a:xfrm>
            <a:off x="764381" y="1346835"/>
            <a:ext cx="983090" cy="215444"/>
          </a:xfrm>
          <a:prstGeom prst="rect">
            <a:avLst/>
          </a:prstGeom>
        </p:spPr>
        <p:txBody>
          <a:bodyPr vert="horz" wrap="none" lIns="0" tIns="0" rIns="0" bIns="0" rtlCol="0">
            <a:spAutoFit/>
          </a:bodyPr>
          <a:lstStyle/>
          <a:p>
            <a:r>
              <a:rPr sz="1400" spc="6" dirty="0">
                <a:solidFill>
                  <a:srgbClr val="9BC850"/>
                </a:solidFill>
                <a:latin typeface="Arial"/>
                <a:cs typeface="Arial"/>
              </a:rPr>
              <a:t>Data stream</a:t>
            </a:r>
            <a:endParaRPr sz="1400">
              <a:latin typeface="Arial"/>
              <a:cs typeface="Arial"/>
            </a:endParaRPr>
          </a:p>
        </p:txBody>
      </p:sp>
      <p:pic>
        <p:nvPicPr>
          <p:cNvPr id="51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441" y="2030983"/>
            <a:ext cx="856670" cy="659237"/>
          </a:xfrm>
          <a:prstGeom prst="rect">
            <a:avLst/>
          </a:prstGeom>
        </p:spPr>
      </p:pic>
      <p:pic>
        <p:nvPicPr>
          <p:cNvPr id="5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377" y="2170713"/>
            <a:ext cx="2157413" cy="2876550"/>
          </a:xfrm>
          <a:prstGeom prst="rect">
            <a:avLst/>
          </a:prstGeom>
        </p:spPr>
      </p:pic>
      <p:pic>
        <p:nvPicPr>
          <p:cNvPr id="52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90" y="2170713"/>
            <a:ext cx="2157413" cy="2876550"/>
          </a:xfrm>
          <a:prstGeom prst="rect">
            <a:avLst/>
          </a:prstGeom>
        </p:spPr>
      </p:pic>
      <p:pic>
        <p:nvPicPr>
          <p:cNvPr id="52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602" y="2170713"/>
            <a:ext cx="2157413" cy="2876550"/>
          </a:xfrm>
          <a:prstGeom prst="rect">
            <a:avLst/>
          </a:prstGeom>
        </p:spPr>
      </p:pic>
      <p:sp>
        <p:nvSpPr>
          <p:cNvPr id="5" name="text 1"/>
          <p:cNvSpPr txBox="1"/>
          <p:nvPr/>
        </p:nvSpPr>
        <p:spPr>
          <a:xfrm>
            <a:off x="2943225" y="6014085"/>
            <a:ext cx="3347519" cy="215444"/>
          </a:xfrm>
          <a:prstGeom prst="rect">
            <a:avLst/>
          </a:prstGeom>
        </p:spPr>
        <p:txBody>
          <a:bodyPr vert="horz" wrap="none" lIns="0" tIns="0" rIns="0" bIns="0" rtlCol="0">
            <a:spAutoFit/>
          </a:bodyPr>
          <a:lstStyle/>
          <a:p>
            <a:r>
              <a:rPr sz="1400" spc="6" dirty="0">
                <a:solidFill>
                  <a:srgbClr val="6954B7"/>
                </a:solidFill>
                <a:latin typeface="Arial"/>
                <a:cs typeface="Arial"/>
              </a:rPr>
              <a:t>Data stream as an unbounded input Table</a:t>
            </a:r>
            <a:endParaRPr sz="1400">
              <a:latin typeface="Arial"/>
              <a:cs typeface="Arial"/>
            </a:endParaRPr>
          </a:p>
        </p:txBody>
      </p:sp>
      <p:pic>
        <p:nvPicPr>
          <p:cNvPr id="52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018" y="2543350"/>
            <a:ext cx="1626800" cy="1218048"/>
          </a:xfrm>
          <a:prstGeom prst="rect">
            <a:avLst/>
          </a:prstGeom>
        </p:spPr>
      </p:pic>
      <p:pic>
        <p:nvPicPr>
          <p:cNvPr id="52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9562" y="3645786"/>
            <a:ext cx="96059" cy="125635"/>
          </a:xfrm>
          <a:prstGeom prst="rect">
            <a:avLst/>
          </a:prstGeom>
        </p:spPr>
      </p:pic>
      <p:pic>
        <p:nvPicPr>
          <p:cNvPr id="52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8147" y="2170713"/>
            <a:ext cx="2157413" cy="2876550"/>
          </a:xfrm>
          <a:prstGeom prst="rect">
            <a:avLst/>
          </a:prstGeom>
        </p:spPr>
      </p:pic>
      <p:pic>
        <p:nvPicPr>
          <p:cNvPr id="52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0551" y="2540682"/>
            <a:ext cx="1795096" cy="1769597"/>
          </a:xfrm>
          <a:prstGeom prst="rect">
            <a:avLst/>
          </a:prstGeom>
        </p:spPr>
      </p:pic>
      <p:pic>
        <p:nvPicPr>
          <p:cNvPr id="527"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3437" y="4232898"/>
            <a:ext cx="95064" cy="125712"/>
          </a:xfrm>
          <a:prstGeom prst="rect">
            <a:avLst/>
          </a:prstGeom>
        </p:spPr>
      </p:pic>
      <p:pic>
        <p:nvPicPr>
          <p:cNvPr id="528"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3029" y="2545109"/>
            <a:ext cx="1964134" cy="2365118"/>
          </a:xfrm>
          <a:prstGeom prst="rect">
            <a:avLst/>
          </a:prstGeom>
        </p:spPr>
      </p:pic>
      <p:pic>
        <p:nvPicPr>
          <p:cNvPr id="529"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3477" y="4832461"/>
            <a:ext cx="96455" cy="125585"/>
          </a:xfrm>
          <a:prstGeom prst="rect">
            <a:avLst/>
          </a:prstGeom>
        </p:spPr>
      </p:pic>
      <p:pic>
        <p:nvPicPr>
          <p:cNvPr id="530"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9371" y="2545108"/>
            <a:ext cx="2132187" cy="2928896"/>
          </a:xfrm>
          <a:prstGeom prst="rect">
            <a:avLst/>
          </a:prstGeom>
        </p:spPr>
      </p:pic>
      <p:pic>
        <p:nvPicPr>
          <p:cNvPr id="531"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55522" y="5395748"/>
            <a:ext cx="98494" cy="125115"/>
          </a:xfrm>
          <a:prstGeom prst="rect">
            <a:avLst/>
          </a:prstGeom>
        </p:spPr>
      </p:pic>
      <p:sp>
        <p:nvSpPr>
          <p:cNvPr id="6" name="text 1"/>
          <p:cNvSpPr txBox="1"/>
          <p:nvPr/>
        </p:nvSpPr>
        <p:spPr>
          <a:xfrm>
            <a:off x="6550819" y="2053818"/>
            <a:ext cx="2257990" cy="1938992"/>
          </a:xfrm>
          <a:prstGeom prst="rect">
            <a:avLst/>
          </a:prstGeom>
        </p:spPr>
        <p:txBody>
          <a:bodyPr vert="horz" wrap="none" lIns="0" tIns="0" rIns="0" bIns="0" rtlCol="0">
            <a:spAutoFit/>
          </a:bodyPr>
          <a:lstStyle/>
          <a:p>
            <a:pPr marL="192024"/>
            <a:r>
              <a:rPr sz="2100" spc="6" dirty="0">
                <a:solidFill>
                  <a:srgbClr val="4D4D4D"/>
                </a:solidFill>
                <a:latin typeface="Arial"/>
                <a:cs typeface="Arial"/>
              </a:rPr>
              <a:t>Every data item</a:t>
            </a:r>
            <a:endParaRPr sz="2100">
              <a:latin typeface="Arial"/>
              <a:cs typeface="Arial"/>
            </a:endParaRPr>
          </a:p>
          <a:p>
            <a:pPr marL="64008"/>
            <a:r>
              <a:rPr sz="2100" spc="6" dirty="0">
                <a:solidFill>
                  <a:srgbClr val="4D4D4D"/>
                </a:solidFill>
                <a:latin typeface="Arial"/>
                <a:cs typeface="Arial"/>
              </a:rPr>
              <a:t>that is arriving on</a:t>
            </a:r>
            <a:endParaRPr sz="2100">
              <a:latin typeface="Arial"/>
              <a:cs typeface="Arial"/>
            </a:endParaRPr>
          </a:p>
          <a:p>
            <a:r>
              <a:rPr sz="2100" spc="6" dirty="0">
                <a:solidFill>
                  <a:srgbClr val="4D4D4D"/>
                </a:solidFill>
                <a:latin typeface="Arial"/>
                <a:cs typeface="Arial"/>
              </a:rPr>
              <a:t>the stream is like a</a:t>
            </a:r>
            <a:endParaRPr sz="2100">
              <a:latin typeface="Arial"/>
              <a:cs typeface="Arial"/>
            </a:endParaRPr>
          </a:p>
          <a:p>
            <a:pPr marL="264033"/>
            <a:r>
              <a:rPr sz="2100" spc="6" dirty="0">
                <a:solidFill>
                  <a:srgbClr val="4D4D4D"/>
                </a:solidFill>
                <a:latin typeface="Arial"/>
                <a:cs typeface="Arial"/>
              </a:rPr>
              <a:t>new row being</a:t>
            </a:r>
            <a:endParaRPr sz="2100">
              <a:latin typeface="Arial"/>
              <a:cs typeface="Arial"/>
            </a:endParaRPr>
          </a:p>
          <a:p>
            <a:r>
              <a:rPr sz="2100" spc="6" dirty="0">
                <a:solidFill>
                  <a:srgbClr val="F05A28"/>
                </a:solidFill>
                <a:latin typeface="Arial"/>
                <a:cs typeface="Arial"/>
              </a:rPr>
              <a:t>appended</a:t>
            </a:r>
            <a:r>
              <a:rPr sz="2100" spc="6" dirty="0">
                <a:solidFill>
                  <a:srgbClr val="4D4D4D"/>
                </a:solidFill>
                <a:latin typeface="Arial"/>
                <a:cs typeface="Arial"/>
              </a:rPr>
              <a:t> to the</a:t>
            </a:r>
            <a:endParaRPr sz="2100">
              <a:latin typeface="Arial"/>
              <a:cs typeface="Arial"/>
            </a:endParaRPr>
          </a:p>
          <a:p>
            <a:pPr marL="400050"/>
            <a:r>
              <a:rPr sz="2100" spc="6" dirty="0">
                <a:solidFill>
                  <a:srgbClr val="4D4D4D"/>
                </a:solidFill>
                <a:latin typeface="Arial"/>
                <a:cs typeface="Arial"/>
              </a:rPr>
              <a:t>input table</a:t>
            </a:r>
            <a:endParaRPr sz="2100">
              <a:latin typeface="Arial"/>
              <a:cs typeface="Arial"/>
            </a:endParaRPr>
          </a:p>
        </p:txBody>
      </p:sp>
    </p:spTree>
    <p:extLst>
      <p:ext uri="{BB962C8B-B14F-4D97-AF65-F5344CB8AC3E}">
        <p14:creationId xmlns:p14="http://schemas.microsoft.com/office/powerpoint/2010/main" val="3971828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035969" y="415291"/>
            <a:ext cx="5516510" cy="461665"/>
          </a:xfrm>
          <a:prstGeom prst="rect">
            <a:avLst/>
          </a:prstGeom>
        </p:spPr>
        <p:txBody>
          <a:bodyPr vert="horz" wrap="none" lIns="0" tIns="0" rIns="0" bIns="0" rtlCol="0">
            <a:spAutoFit/>
          </a:bodyPr>
          <a:lstStyle/>
          <a:p>
            <a:r>
              <a:rPr sz="3000" spc="6" dirty="0">
                <a:solidFill>
                  <a:srgbClr val="404040"/>
                </a:solidFill>
                <a:latin typeface="Arial"/>
                <a:cs typeface="Arial"/>
              </a:rPr>
              <a:t>Batch is Simply Prefix of Stream</a:t>
            </a:r>
            <a:endParaRPr sz="3000">
              <a:latin typeface="Arial"/>
              <a:cs typeface="Arial"/>
            </a:endParaRPr>
          </a:p>
        </p:txBody>
      </p:sp>
      <p:sp>
        <p:nvSpPr>
          <p:cNvPr id="3" name="text 1"/>
          <p:cNvSpPr txBox="1"/>
          <p:nvPr/>
        </p:nvSpPr>
        <p:spPr>
          <a:xfrm>
            <a:off x="3871913" y="1346835"/>
            <a:ext cx="1410258" cy="215444"/>
          </a:xfrm>
          <a:prstGeom prst="rect">
            <a:avLst/>
          </a:prstGeom>
        </p:spPr>
        <p:txBody>
          <a:bodyPr vert="horz" wrap="none" lIns="0" tIns="0" rIns="0" bIns="0" rtlCol="0">
            <a:spAutoFit/>
          </a:bodyPr>
          <a:lstStyle/>
          <a:p>
            <a:r>
              <a:rPr sz="1400" spc="6" dirty="0">
                <a:solidFill>
                  <a:srgbClr val="9BC850"/>
                </a:solidFill>
                <a:latin typeface="Arial"/>
                <a:cs typeface="Arial"/>
              </a:rPr>
              <a:t>Unbounded Table</a:t>
            </a:r>
            <a:endParaRPr sz="1400">
              <a:latin typeface="Arial"/>
              <a:cs typeface="Arial"/>
            </a:endParaRPr>
          </a:p>
        </p:txBody>
      </p:sp>
      <p:sp>
        <p:nvSpPr>
          <p:cNvPr id="4" name="text 1"/>
          <p:cNvSpPr txBox="1"/>
          <p:nvPr/>
        </p:nvSpPr>
        <p:spPr>
          <a:xfrm>
            <a:off x="764381" y="1346835"/>
            <a:ext cx="983090" cy="215444"/>
          </a:xfrm>
          <a:prstGeom prst="rect">
            <a:avLst/>
          </a:prstGeom>
        </p:spPr>
        <p:txBody>
          <a:bodyPr vert="horz" wrap="none" lIns="0" tIns="0" rIns="0" bIns="0" rtlCol="0">
            <a:spAutoFit/>
          </a:bodyPr>
          <a:lstStyle/>
          <a:p>
            <a:r>
              <a:rPr sz="1400" spc="6" dirty="0">
                <a:solidFill>
                  <a:srgbClr val="9BC850"/>
                </a:solidFill>
                <a:latin typeface="Arial"/>
                <a:cs typeface="Arial"/>
              </a:rPr>
              <a:t>Data stream</a:t>
            </a:r>
            <a:endParaRPr sz="1400">
              <a:latin typeface="Arial"/>
              <a:cs typeface="Arial"/>
            </a:endParaRPr>
          </a:p>
        </p:txBody>
      </p:sp>
      <p:pic>
        <p:nvPicPr>
          <p:cNvPr id="54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441" y="2030983"/>
            <a:ext cx="856670" cy="659237"/>
          </a:xfrm>
          <a:prstGeom prst="rect">
            <a:avLst/>
          </a:prstGeom>
        </p:spPr>
      </p:pic>
      <p:pic>
        <p:nvPicPr>
          <p:cNvPr id="54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377" y="2170713"/>
            <a:ext cx="2157413" cy="2876550"/>
          </a:xfrm>
          <a:prstGeom prst="rect">
            <a:avLst/>
          </a:prstGeom>
        </p:spPr>
      </p:pic>
      <p:pic>
        <p:nvPicPr>
          <p:cNvPr id="54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490" y="2170713"/>
            <a:ext cx="2157413" cy="2876550"/>
          </a:xfrm>
          <a:prstGeom prst="rect">
            <a:avLst/>
          </a:prstGeom>
        </p:spPr>
      </p:pic>
      <p:pic>
        <p:nvPicPr>
          <p:cNvPr id="55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602" y="2170713"/>
            <a:ext cx="2157413" cy="2876550"/>
          </a:xfrm>
          <a:prstGeom prst="rect">
            <a:avLst/>
          </a:prstGeom>
        </p:spPr>
      </p:pic>
      <p:sp>
        <p:nvSpPr>
          <p:cNvPr id="5" name="text 1"/>
          <p:cNvSpPr txBox="1"/>
          <p:nvPr/>
        </p:nvSpPr>
        <p:spPr>
          <a:xfrm>
            <a:off x="2943225" y="6014085"/>
            <a:ext cx="3347519" cy="215444"/>
          </a:xfrm>
          <a:prstGeom prst="rect">
            <a:avLst/>
          </a:prstGeom>
        </p:spPr>
        <p:txBody>
          <a:bodyPr vert="horz" wrap="none" lIns="0" tIns="0" rIns="0" bIns="0" rtlCol="0">
            <a:spAutoFit/>
          </a:bodyPr>
          <a:lstStyle/>
          <a:p>
            <a:r>
              <a:rPr sz="1400" spc="6" dirty="0">
                <a:solidFill>
                  <a:srgbClr val="6954B7"/>
                </a:solidFill>
                <a:latin typeface="Arial"/>
                <a:cs typeface="Arial"/>
              </a:rPr>
              <a:t>Data stream as an unbounded input Table</a:t>
            </a:r>
            <a:endParaRPr sz="1400">
              <a:latin typeface="Arial"/>
              <a:cs typeface="Arial"/>
            </a:endParaRPr>
          </a:p>
        </p:txBody>
      </p:sp>
      <p:pic>
        <p:nvPicPr>
          <p:cNvPr id="55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018" y="2543350"/>
            <a:ext cx="1626800" cy="1218048"/>
          </a:xfrm>
          <a:prstGeom prst="rect">
            <a:avLst/>
          </a:prstGeom>
        </p:spPr>
      </p:pic>
      <p:pic>
        <p:nvPicPr>
          <p:cNvPr id="55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9562" y="3645786"/>
            <a:ext cx="96059" cy="125635"/>
          </a:xfrm>
          <a:prstGeom prst="rect">
            <a:avLst/>
          </a:prstGeom>
        </p:spPr>
      </p:pic>
      <p:pic>
        <p:nvPicPr>
          <p:cNvPr id="55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8147" y="2170713"/>
            <a:ext cx="2157413" cy="2876550"/>
          </a:xfrm>
          <a:prstGeom prst="rect">
            <a:avLst/>
          </a:prstGeom>
        </p:spPr>
      </p:pic>
      <p:pic>
        <p:nvPicPr>
          <p:cNvPr id="55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0551" y="2540682"/>
            <a:ext cx="1795096" cy="1769597"/>
          </a:xfrm>
          <a:prstGeom prst="rect">
            <a:avLst/>
          </a:prstGeom>
        </p:spPr>
      </p:pic>
      <p:pic>
        <p:nvPicPr>
          <p:cNvPr id="55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3437" y="4232898"/>
            <a:ext cx="95064" cy="125712"/>
          </a:xfrm>
          <a:prstGeom prst="rect">
            <a:avLst/>
          </a:prstGeom>
        </p:spPr>
      </p:pic>
      <p:pic>
        <p:nvPicPr>
          <p:cNvPr id="55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3029" y="2545109"/>
            <a:ext cx="1964134" cy="2365118"/>
          </a:xfrm>
          <a:prstGeom prst="rect">
            <a:avLst/>
          </a:prstGeom>
        </p:spPr>
      </p:pic>
      <p:pic>
        <p:nvPicPr>
          <p:cNvPr id="55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3477" y="4832461"/>
            <a:ext cx="96455" cy="125585"/>
          </a:xfrm>
          <a:prstGeom prst="rect">
            <a:avLst/>
          </a:prstGeom>
        </p:spPr>
      </p:pic>
      <p:pic>
        <p:nvPicPr>
          <p:cNvPr id="55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9371" y="2545108"/>
            <a:ext cx="2132187" cy="2928896"/>
          </a:xfrm>
          <a:prstGeom prst="rect">
            <a:avLst/>
          </a:prstGeom>
        </p:spPr>
      </p:pic>
      <p:pic>
        <p:nvPicPr>
          <p:cNvPr id="55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55522" y="5395748"/>
            <a:ext cx="98494" cy="125115"/>
          </a:xfrm>
          <a:prstGeom prst="rect">
            <a:avLst/>
          </a:prstGeom>
        </p:spPr>
      </p:pic>
      <p:sp>
        <p:nvSpPr>
          <p:cNvPr id="6" name="text 1"/>
          <p:cNvSpPr txBox="1"/>
          <p:nvPr/>
        </p:nvSpPr>
        <p:spPr>
          <a:xfrm>
            <a:off x="6515100" y="2286153"/>
            <a:ext cx="2492990" cy="2492990"/>
          </a:xfrm>
          <a:prstGeom prst="rect">
            <a:avLst/>
          </a:prstGeom>
        </p:spPr>
        <p:txBody>
          <a:bodyPr vert="horz" wrap="none" lIns="0" tIns="0" rIns="0" bIns="0" rtlCol="0">
            <a:spAutoFit/>
          </a:bodyPr>
          <a:lstStyle/>
          <a:p>
            <a:r>
              <a:rPr sz="2700" spc="6" dirty="0">
                <a:solidFill>
                  <a:srgbClr val="F05A28"/>
                </a:solidFill>
                <a:latin typeface="Arial"/>
                <a:cs typeface="Arial"/>
              </a:rPr>
              <a:t>All operations</a:t>
            </a:r>
            <a:endParaRPr sz="2600">
              <a:latin typeface="Arial"/>
              <a:cs typeface="Arial"/>
            </a:endParaRPr>
          </a:p>
          <a:p>
            <a:pPr marL="232029"/>
            <a:r>
              <a:rPr sz="2700" spc="6" dirty="0">
                <a:solidFill>
                  <a:srgbClr val="4D4D4D"/>
                </a:solidFill>
                <a:latin typeface="Arial"/>
                <a:cs typeface="Arial"/>
              </a:rPr>
              <a:t>that can be</a:t>
            </a:r>
            <a:endParaRPr sz="2600">
              <a:latin typeface="Arial"/>
              <a:cs typeface="Arial"/>
            </a:endParaRPr>
          </a:p>
          <a:p>
            <a:pPr marL="184023"/>
            <a:r>
              <a:rPr sz="2700" spc="6" dirty="0">
                <a:solidFill>
                  <a:srgbClr val="4D4D4D"/>
                </a:solidFill>
                <a:latin typeface="Arial"/>
                <a:cs typeface="Arial"/>
              </a:rPr>
              <a:t>performed on</a:t>
            </a:r>
            <a:endParaRPr sz="2600">
              <a:latin typeface="Arial"/>
              <a:cs typeface="Arial"/>
            </a:endParaRPr>
          </a:p>
          <a:p>
            <a:r>
              <a:rPr sz="2700" spc="6" dirty="0">
                <a:solidFill>
                  <a:srgbClr val="4D4D4D"/>
                </a:solidFill>
                <a:latin typeface="Arial"/>
                <a:cs typeface="Arial"/>
              </a:rPr>
              <a:t>data frames can</a:t>
            </a:r>
            <a:endParaRPr sz="2600">
              <a:latin typeface="Arial"/>
              <a:cs typeface="Arial"/>
            </a:endParaRPr>
          </a:p>
          <a:p>
            <a:pPr marL="192024"/>
            <a:r>
              <a:rPr sz="2700" spc="6" dirty="0">
                <a:solidFill>
                  <a:srgbClr val="4D4D4D"/>
                </a:solidFill>
                <a:latin typeface="Arial"/>
                <a:cs typeface="Arial"/>
              </a:rPr>
              <a:t>be performed</a:t>
            </a:r>
            <a:endParaRPr sz="2600">
              <a:latin typeface="Arial"/>
              <a:cs typeface="Arial"/>
            </a:endParaRPr>
          </a:p>
          <a:p>
            <a:pPr marL="184023"/>
            <a:r>
              <a:rPr sz="2700" spc="6" dirty="0">
                <a:solidFill>
                  <a:srgbClr val="4D4D4D"/>
                </a:solidFill>
                <a:latin typeface="Arial"/>
                <a:cs typeface="Arial"/>
              </a:rPr>
              <a:t>on the stream</a:t>
            </a:r>
            <a:endParaRPr sz="2600">
              <a:latin typeface="Arial"/>
              <a:cs typeface="Arial"/>
            </a:endParaRPr>
          </a:p>
        </p:txBody>
      </p:sp>
    </p:spTree>
    <p:extLst>
      <p:ext uri="{BB962C8B-B14F-4D97-AF65-F5344CB8AC3E}">
        <p14:creationId xmlns:p14="http://schemas.microsoft.com/office/powerpoint/2010/main" val="2604599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78" y="2093347"/>
            <a:ext cx="337247" cy="850068"/>
          </a:xfrm>
          <a:prstGeom prst="rect">
            <a:avLst/>
          </a:prstGeom>
        </p:spPr>
      </p:pic>
      <p:pic>
        <p:nvPicPr>
          <p:cNvPr id="9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862" y="2079060"/>
            <a:ext cx="358678" cy="878644"/>
          </a:xfrm>
          <a:prstGeom prst="rect">
            <a:avLst/>
          </a:prstGeom>
        </p:spPr>
      </p:pic>
      <p:pic>
        <p:nvPicPr>
          <p:cNvPr id="9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578" y="4458372"/>
            <a:ext cx="337247" cy="522988"/>
          </a:xfrm>
          <a:prstGeom prst="rect">
            <a:avLst/>
          </a:prstGeom>
        </p:spPr>
      </p:pic>
      <p:pic>
        <p:nvPicPr>
          <p:cNvPr id="93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862" y="4444084"/>
            <a:ext cx="358678" cy="551562"/>
          </a:xfrm>
          <a:prstGeom prst="rect">
            <a:avLst/>
          </a:prstGeom>
        </p:spPr>
      </p:pic>
      <p:pic>
        <p:nvPicPr>
          <p:cNvPr id="93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4486" y="2935220"/>
            <a:ext cx="21431" cy="509709"/>
          </a:xfrm>
          <a:prstGeom prst="rect">
            <a:avLst/>
          </a:prstGeom>
        </p:spPr>
      </p:pic>
      <p:pic>
        <p:nvPicPr>
          <p:cNvPr id="93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4486" y="3954907"/>
            <a:ext cx="21431" cy="398267"/>
          </a:xfrm>
          <a:prstGeom prst="rect">
            <a:avLst/>
          </a:prstGeom>
        </p:spPr>
      </p:pic>
      <p:pic>
        <p:nvPicPr>
          <p:cNvPr id="93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8053" y="4324598"/>
            <a:ext cx="94298" cy="125730"/>
          </a:xfrm>
          <a:prstGeom prst="rect">
            <a:avLst/>
          </a:prstGeom>
        </p:spPr>
      </p:pic>
      <p:pic>
        <p:nvPicPr>
          <p:cNvPr id="93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4031" y="3413870"/>
            <a:ext cx="442342" cy="574047"/>
          </a:xfrm>
          <a:prstGeom prst="rect">
            <a:avLst/>
          </a:prstGeom>
        </p:spPr>
      </p:pic>
      <p:pic>
        <p:nvPicPr>
          <p:cNvPr id="936"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3315" y="3399583"/>
            <a:ext cx="463773" cy="602622"/>
          </a:xfrm>
          <a:prstGeom prst="rect">
            <a:avLst/>
          </a:prstGeom>
        </p:spPr>
      </p:pic>
      <p:sp>
        <p:nvSpPr>
          <p:cNvPr id="2" name="text 1"/>
          <p:cNvSpPr txBox="1"/>
          <p:nvPr/>
        </p:nvSpPr>
        <p:spPr>
          <a:xfrm>
            <a:off x="542925" y="2289810"/>
            <a:ext cx="431208" cy="430887"/>
          </a:xfrm>
          <a:prstGeom prst="rect">
            <a:avLst/>
          </a:prstGeom>
        </p:spPr>
        <p:txBody>
          <a:bodyPr vert="horz" wrap="none" lIns="0" tIns="0" rIns="0" bIns="0" rtlCol="0">
            <a:spAutoFit/>
          </a:bodyPr>
          <a:lstStyle/>
          <a:p>
            <a:pPr marL="8001"/>
            <a:r>
              <a:rPr sz="1400" spc="6" dirty="0">
                <a:solidFill>
                  <a:srgbClr val="A72E5C"/>
                </a:solidFill>
                <a:latin typeface="Arial"/>
                <a:cs typeface="Arial"/>
              </a:rPr>
              <a:t>Input</a:t>
            </a:r>
            <a:endParaRPr sz="1400">
              <a:latin typeface="Arial"/>
              <a:cs typeface="Arial"/>
            </a:endParaRPr>
          </a:p>
          <a:p>
            <a:r>
              <a:rPr sz="1400" spc="6" dirty="0">
                <a:solidFill>
                  <a:srgbClr val="A72E5C"/>
                </a:solidFill>
                <a:latin typeface="Arial"/>
                <a:cs typeface="Arial"/>
              </a:rPr>
              <a:t>Table</a:t>
            </a:r>
            <a:endParaRPr sz="1400">
              <a:latin typeface="Arial"/>
              <a:cs typeface="Arial"/>
            </a:endParaRPr>
          </a:p>
        </p:txBody>
      </p:sp>
      <p:sp>
        <p:nvSpPr>
          <p:cNvPr id="3" name="text 1"/>
          <p:cNvSpPr txBox="1"/>
          <p:nvPr/>
        </p:nvSpPr>
        <p:spPr>
          <a:xfrm>
            <a:off x="514350" y="3470910"/>
            <a:ext cx="491160" cy="430887"/>
          </a:xfrm>
          <a:prstGeom prst="rect">
            <a:avLst/>
          </a:prstGeom>
        </p:spPr>
        <p:txBody>
          <a:bodyPr vert="horz" wrap="none" lIns="0" tIns="0" rIns="0" bIns="0" rtlCol="0">
            <a:spAutoFit/>
          </a:bodyPr>
          <a:lstStyle/>
          <a:p>
            <a:pPr marL="72009"/>
            <a:r>
              <a:rPr sz="1400" spc="6" dirty="0">
                <a:solidFill>
                  <a:srgbClr val="A72E5C"/>
                </a:solidFill>
                <a:latin typeface="Arial"/>
                <a:cs typeface="Arial"/>
              </a:rPr>
              <a:t>User</a:t>
            </a:r>
            <a:endParaRPr sz="1400">
              <a:latin typeface="Arial"/>
              <a:cs typeface="Arial"/>
            </a:endParaRPr>
          </a:p>
          <a:p>
            <a:r>
              <a:rPr sz="1400" spc="6" dirty="0">
                <a:solidFill>
                  <a:srgbClr val="A72E5C"/>
                </a:solidFill>
                <a:latin typeface="Arial"/>
                <a:cs typeface="Arial"/>
              </a:rPr>
              <a:t>Query</a:t>
            </a:r>
            <a:endParaRPr sz="1400">
              <a:latin typeface="Arial"/>
              <a:cs typeface="Arial"/>
            </a:endParaRPr>
          </a:p>
        </p:txBody>
      </p:sp>
      <p:sp>
        <p:nvSpPr>
          <p:cNvPr id="4" name="text 1"/>
          <p:cNvSpPr txBox="1"/>
          <p:nvPr/>
        </p:nvSpPr>
        <p:spPr>
          <a:xfrm>
            <a:off x="507206" y="4490085"/>
            <a:ext cx="512769" cy="430887"/>
          </a:xfrm>
          <a:prstGeom prst="rect">
            <a:avLst/>
          </a:prstGeom>
        </p:spPr>
        <p:txBody>
          <a:bodyPr vert="horz" wrap="none" lIns="0" tIns="0" rIns="0" bIns="0" rtlCol="0">
            <a:spAutoFit/>
          </a:bodyPr>
          <a:lstStyle/>
          <a:p>
            <a:r>
              <a:rPr sz="1400" spc="6" dirty="0">
                <a:solidFill>
                  <a:srgbClr val="A72E5C"/>
                </a:solidFill>
                <a:latin typeface="Arial"/>
                <a:cs typeface="Arial"/>
              </a:rPr>
              <a:t>Result</a:t>
            </a:r>
            <a:endParaRPr sz="1400">
              <a:latin typeface="Arial"/>
              <a:cs typeface="Arial"/>
            </a:endParaRPr>
          </a:p>
          <a:p>
            <a:pPr marL="40005"/>
            <a:r>
              <a:rPr sz="1400" spc="6" dirty="0">
                <a:solidFill>
                  <a:srgbClr val="A72E5C"/>
                </a:solidFill>
                <a:latin typeface="Arial"/>
                <a:cs typeface="Arial"/>
              </a:rPr>
              <a:t>Table</a:t>
            </a:r>
            <a:endParaRPr sz="1400">
              <a:latin typeface="Arial"/>
              <a:cs typeface="Arial"/>
            </a:endParaRPr>
          </a:p>
        </p:txBody>
      </p:sp>
      <p:pic>
        <p:nvPicPr>
          <p:cNvPr id="937"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26413" y="3300453"/>
            <a:ext cx="876895" cy="819931"/>
          </a:xfrm>
          <a:prstGeom prst="rect">
            <a:avLst/>
          </a:prstGeom>
        </p:spPr>
      </p:pic>
      <p:pic>
        <p:nvPicPr>
          <p:cNvPr id="938"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40701" y="3309977"/>
            <a:ext cx="848320" cy="781832"/>
          </a:xfrm>
          <a:prstGeom prst="rect">
            <a:avLst/>
          </a:prstGeom>
        </p:spPr>
      </p:pic>
      <p:sp>
        <p:nvSpPr>
          <p:cNvPr id="5" name="text 1"/>
          <p:cNvSpPr txBox="1"/>
          <p:nvPr/>
        </p:nvSpPr>
        <p:spPr>
          <a:xfrm>
            <a:off x="1950244" y="4299585"/>
            <a:ext cx="883768" cy="430887"/>
          </a:xfrm>
          <a:prstGeom prst="rect">
            <a:avLst/>
          </a:prstGeom>
        </p:spPr>
        <p:txBody>
          <a:bodyPr vert="horz" wrap="none" lIns="0" tIns="0" rIns="0" bIns="0" rtlCol="0">
            <a:spAutoFit/>
          </a:bodyPr>
          <a:lstStyle/>
          <a:p>
            <a:r>
              <a:rPr sz="1400" spc="6" dirty="0">
                <a:solidFill>
                  <a:srgbClr val="6954B7"/>
                </a:solidFill>
                <a:latin typeface="Arial"/>
                <a:cs typeface="Arial"/>
              </a:rPr>
              <a:t>Spark SQL</a:t>
            </a:r>
            <a:endParaRPr sz="1400">
              <a:latin typeface="Arial"/>
              <a:cs typeface="Arial"/>
            </a:endParaRPr>
          </a:p>
          <a:p>
            <a:pPr marL="128016"/>
            <a:r>
              <a:rPr sz="1400" spc="6" dirty="0">
                <a:solidFill>
                  <a:srgbClr val="6954B7"/>
                </a:solidFill>
                <a:latin typeface="Arial"/>
                <a:cs typeface="Arial"/>
              </a:rPr>
              <a:t>Planner</a:t>
            </a:r>
            <a:endParaRPr sz="1400">
              <a:latin typeface="Arial"/>
              <a:cs typeface="Arial"/>
            </a:endParaRPr>
          </a:p>
        </p:txBody>
      </p:sp>
      <p:sp>
        <p:nvSpPr>
          <p:cNvPr id="6" name="text 1"/>
          <p:cNvSpPr txBox="1"/>
          <p:nvPr/>
        </p:nvSpPr>
        <p:spPr>
          <a:xfrm>
            <a:off x="4064794" y="2165985"/>
            <a:ext cx="431208" cy="430887"/>
          </a:xfrm>
          <a:prstGeom prst="rect">
            <a:avLst/>
          </a:prstGeom>
        </p:spPr>
        <p:txBody>
          <a:bodyPr vert="horz" wrap="none" lIns="0" tIns="0" rIns="0" bIns="0" rtlCol="0">
            <a:spAutoFit/>
          </a:bodyPr>
          <a:lstStyle/>
          <a:p>
            <a:pPr marL="8001"/>
            <a:r>
              <a:rPr sz="1400" spc="6" dirty="0">
                <a:solidFill>
                  <a:srgbClr val="A72E5C"/>
                </a:solidFill>
                <a:latin typeface="Arial"/>
                <a:cs typeface="Arial"/>
              </a:rPr>
              <a:t>Input</a:t>
            </a:r>
            <a:endParaRPr sz="1400">
              <a:latin typeface="Arial"/>
              <a:cs typeface="Arial"/>
            </a:endParaRPr>
          </a:p>
          <a:p>
            <a:r>
              <a:rPr sz="1400" spc="6" dirty="0">
                <a:solidFill>
                  <a:srgbClr val="A72E5C"/>
                </a:solidFill>
                <a:latin typeface="Arial"/>
                <a:cs typeface="Arial"/>
              </a:rPr>
              <a:t>Table</a:t>
            </a:r>
            <a:endParaRPr sz="1400">
              <a:latin typeface="Arial"/>
              <a:cs typeface="Arial"/>
            </a:endParaRPr>
          </a:p>
        </p:txBody>
      </p:sp>
      <p:pic>
        <p:nvPicPr>
          <p:cNvPr id="939"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62512" y="1602715"/>
            <a:ext cx="3225739" cy="4426382"/>
          </a:xfrm>
          <a:prstGeom prst="rect">
            <a:avLst/>
          </a:prstGeom>
        </p:spPr>
      </p:pic>
      <p:sp>
        <p:nvSpPr>
          <p:cNvPr id="7" name="text 1"/>
          <p:cNvSpPr txBox="1"/>
          <p:nvPr/>
        </p:nvSpPr>
        <p:spPr>
          <a:xfrm>
            <a:off x="3993356" y="1470660"/>
            <a:ext cx="602537" cy="430887"/>
          </a:xfrm>
          <a:prstGeom prst="rect">
            <a:avLst/>
          </a:prstGeom>
        </p:spPr>
        <p:txBody>
          <a:bodyPr vert="horz" wrap="none" lIns="0" tIns="0" rIns="0" bIns="0" rtlCol="0">
            <a:spAutoFit/>
          </a:bodyPr>
          <a:lstStyle/>
          <a:p>
            <a:r>
              <a:rPr sz="1400" spc="6" dirty="0">
                <a:solidFill>
                  <a:srgbClr val="6954B7"/>
                </a:solidFill>
                <a:latin typeface="Arial"/>
                <a:cs typeface="Arial"/>
              </a:rPr>
              <a:t>System</a:t>
            </a:r>
            <a:endParaRPr sz="1400">
              <a:latin typeface="Arial"/>
              <a:cs typeface="Arial"/>
            </a:endParaRPr>
          </a:p>
          <a:p>
            <a:pPr marL="104013"/>
            <a:r>
              <a:rPr sz="1400" spc="6" dirty="0">
                <a:solidFill>
                  <a:srgbClr val="6954B7"/>
                </a:solidFill>
                <a:latin typeface="Arial"/>
                <a:cs typeface="Arial"/>
              </a:rPr>
              <a:t>Time</a:t>
            </a:r>
            <a:endParaRPr sz="1400">
              <a:latin typeface="Arial"/>
              <a:cs typeface="Arial"/>
            </a:endParaRPr>
          </a:p>
        </p:txBody>
      </p:sp>
      <p:sp>
        <p:nvSpPr>
          <p:cNvPr id="8" name="text 1"/>
          <p:cNvSpPr txBox="1"/>
          <p:nvPr/>
        </p:nvSpPr>
        <p:spPr>
          <a:xfrm>
            <a:off x="5007769" y="1240155"/>
            <a:ext cx="164276" cy="353943"/>
          </a:xfrm>
          <a:prstGeom prst="rect">
            <a:avLst/>
          </a:prstGeom>
        </p:spPr>
        <p:txBody>
          <a:bodyPr vert="horz" wrap="none" lIns="0" tIns="0" rIns="0" bIns="0" rtlCol="0">
            <a:spAutoFit/>
          </a:bodyPr>
          <a:lstStyle/>
          <a:p>
            <a:r>
              <a:rPr sz="2300" spc="6" dirty="0">
                <a:solidFill>
                  <a:srgbClr val="535353"/>
                </a:solidFill>
                <a:latin typeface="Arial"/>
                <a:cs typeface="Arial"/>
              </a:rPr>
              <a:t>1</a:t>
            </a:r>
            <a:endParaRPr sz="2300">
              <a:latin typeface="Arial"/>
              <a:cs typeface="Arial"/>
            </a:endParaRPr>
          </a:p>
        </p:txBody>
      </p:sp>
      <p:sp>
        <p:nvSpPr>
          <p:cNvPr id="9" name="text 1"/>
          <p:cNvSpPr txBox="1"/>
          <p:nvPr/>
        </p:nvSpPr>
        <p:spPr>
          <a:xfrm>
            <a:off x="6150769" y="1259205"/>
            <a:ext cx="164276" cy="353943"/>
          </a:xfrm>
          <a:prstGeom prst="rect">
            <a:avLst/>
          </a:prstGeom>
        </p:spPr>
        <p:txBody>
          <a:bodyPr vert="horz" wrap="none" lIns="0" tIns="0" rIns="0" bIns="0" rtlCol="0">
            <a:spAutoFit/>
          </a:bodyPr>
          <a:lstStyle/>
          <a:p>
            <a:r>
              <a:rPr sz="2300" spc="6" dirty="0">
                <a:solidFill>
                  <a:srgbClr val="535353"/>
                </a:solidFill>
                <a:latin typeface="Arial"/>
                <a:cs typeface="Arial"/>
              </a:rPr>
              <a:t>2</a:t>
            </a:r>
            <a:endParaRPr sz="2300">
              <a:latin typeface="Arial"/>
              <a:cs typeface="Arial"/>
            </a:endParaRPr>
          </a:p>
        </p:txBody>
      </p:sp>
      <p:sp>
        <p:nvSpPr>
          <p:cNvPr id="10" name="text 1"/>
          <p:cNvSpPr txBox="1"/>
          <p:nvPr/>
        </p:nvSpPr>
        <p:spPr>
          <a:xfrm>
            <a:off x="7400926" y="1240155"/>
            <a:ext cx="164276" cy="353943"/>
          </a:xfrm>
          <a:prstGeom prst="rect">
            <a:avLst/>
          </a:prstGeom>
        </p:spPr>
        <p:txBody>
          <a:bodyPr vert="horz" wrap="none" lIns="0" tIns="0" rIns="0" bIns="0" rtlCol="0">
            <a:spAutoFit/>
          </a:bodyPr>
          <a:lstStyle/>
          <a:p>
            <a:r>
              <a:rPr sz="2300" spc="6" dirty="0">
                <a:solidFill>
                  <a:srgbClr val="535353"/>
                </a:solidFill>
                <a:latin typeface="Arial"/>
                <a:cs typeface="Arial"/>
              </a:rPr>
              <a:t>3</a:t>
            </a:r>
            <a:endParaRPr sz="2300">
              <a:latin typeface="Arial"/>
              <a:cs typeface="Arial"/>
            </a:endParaRPr>
          </a:p>
        </p:txBody>
      </p:sp>
      <p:pic>
        <p:nvPicPr>
          <p:cNvPr id="940"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2423" y="1685770"/>
            <a:ext cx="463773" cy="4340511"/>
          </a:xfrm>
          <a:prstGeom prst="rect">
            <a:avLst/>
          </a:prstGeom>
        </p:spPr>
      </p:pic>
      <p:pic>
        <p:nvPicPr>
          <p:cNvPr id="941"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81148" y="1685770"/>
            <a:ext cx="463773" cy="4314752"/>
          </a:xfrm>
          <a:prstGeom prst="rect">
            <a:avLst/>
          </a:prstGeom>
        </p:spPr>
      </p:pic>
      <p:sp>
        <p:nvSpPr>
          <p:cNvPr id="11" name="text 1"/>
          <p:cNvSpPr txBox="1"/>
          <p:nvPr/>
        </p:nvSpPr>
        <p:spPr>
          <a:xfrm>
            <a:off x="3771900" y="3308985"/>
            <a:ext cx="809965" cy="400110"/>
          </a:xfrm>
          <a:prstGeom prst="rect">
            <a:avLst/>
          </a:prstGeom>
        </p:spPr>
        <p:txBody>
          <a:bodyPr vert="horz" wrap="none" lIns="0" tIns="0" rIns="0" bIns="0" rtlCol="0">
            <a:spAutoFit/>
          </a:bodyPr>
          <a:lstStyle/>
          <a:p>
            <a:r>
              <a:rPr sz="1200" spc="6" dirty="0">
                <a:solidFill>
                  <a:srgbClr val="A72E5C"/>
                </a:solidFill>
                <a:latin typeface="Arial"/>
                <a:cs typeface="Arial"/>
              </a:rPr>
              <a:t>Incremental</a:t>
            </a:r>
            <a:endParaRPr sz="1200">
              <a:latin typeface="Arial"/>
              <a:cs typeface="Arial"/>
            </a:endParaRPr>
          </a:p>
          <a:p>
            <a:pPr marL="248031"/>
            <a:r>
              <a:rPr sz="1400" spc="6" dirty="0">
                <a:solidFill>
                  <a:srgbClr val="A72E5C"/>
                </a:solidFill>
                <a:latin typeface="Arial"/>
                <a:cs typeface="Arial"/>
              </a:rPr>
              <a:t>Query</a:t>
            </a:r>
            <a:endParaRPr sz="1400">
              <a:latin typeface="Arial"/>
              <a:cs typeface="Arial"/>
            </a:endParaRPr>
          </a:p>
        </p:txBody>
      </p:sp>
      <p:sp>
        <p:nvSpPr>
          <p:cNvPr id="12" name="text 1"/>
          <p:cNvSpPr txBox="1"/>
          <p:nvPr/>
        </p:nvSpPr>
        <p:spPr>
          <a:xfrm>
            <a:off x="4036219" y="4499610"/>
            <a:ext cx="512769" cy="430887"/>
          </a:xfrm>
          <a:prstGeom prst="rect">
            <a:avLst/>
          </a:prstGeom>
        </p:spPr>
        <p:txBody>
          <a:bodyPr vert="horz" wrap="none" lIns="0" tIns="0" rIns="0" bIns="0" rtlCol="0">
            <a:spAutoFit/>
          </a:bodyPr>
          <a:lstStyle/>
          <a:p>
            <a:r>
              <a:rPr sz="1400" spc="6" dirty="0">
                <a:solidFill>
                  <a:srgbClr val="A72E5C"/>
                </a:solidFill>
                <a:latin typeface="Arial"/>
                <a:cs typeface="Arial"/>
              </a:rPr>
              <a:t>Result</a:t>
            </a:r>
            <a:endParaRPr sz="1400">
              <a:latin typeface="Arial"/>
              <a:cs typeface="Arial"/>
            </a:endParaRPr>
          </a:p>
          <a:p>
            <a:pPr marL="32004"/>
            <a:r>
              <a:rPr sz="1400" spc="6" dirty="0">
                <a:solidFill>
                  <a:srgbClr val="A72E5C"/>
                </a:solidFill>
                <a:latin typeface="Arial"/>
                <a:cs typeface="Arial"/>
              </a:rPr>
              <a:t>Table</a:t>
            </a:r>
            <a:endParaRPr sz="1400">
              <a:latin typeface="Arial"/>
              <a:cs typeface="Arial"/>
            </a:endParaRPr>
          </a:p>
        </p:txBody>
      </p:sp>
      <p:sp>
        <p:nvSpPr>
          <p:cNvPr id="13" name="text 1"/>
          <p:cNvSpPr txBox="1"/>
          <p:nvPr/>
        </p:nvSpPr>
        <p:spPr>
          <a:xfrm>
            <a:off x="3743325" y="5528310"/>
            <a:ext cx="1082476" cy="430887"/>
          </a:xfrm>
          <a:prstGeom prst="rect">
            <a:avLst/>
          </a:prstGeom>
        </p:spPr>
        <p:txBody>
          <a:bodyPr vert="horz" wrap="none" lIns="0" tIns="0" rIns="0" bIns="0" rtlCol="0">
            <a:spAutoFit/>
          </a:bodyPr>
          <a:lstStyle/>
          <a:p>
            <a:pPr marL="288036"/>
            <a:r>
              <a:rPr sz="1400" spc="6" dirty="0">
                <a:solidFill>
                  <a:srgbClr val="A72E5C"/>
                </a:solidFill>
                <a:latin typeface="Arial"/>
                <a:cs typeface="Arial"/>
              </a:rPr>
              <a:t>Output</a:t>
            </a:r>
            <a:endParaRPr sz="1400">
              <a:latin typeface="Arial"/>
              <a:cs typeface="Arial"/>
            </a:endParaRPr>
          </a:p>
          <a:p>
            <a:r>
              <a:rPr sz="1400" spc="6" dirty="0">
                <a:solidFill>
                  <a:srgbClr val="A72E5C"/>
                </a:solidFill>
                <a:latin typeface="Arial"/>
                <a:cs typeface="Arial"/>
              </a:rPr>
              <a:t>Update Mode</a:t>
            </a:r>
            <a:endParaRPr sz="1400">
              <a:latin typeface="Arial"/>
              <a:cs typeface="Arial"/>
            </a:endParaRPr>
          </a:p>
        </p:txBody>
      </p:sp>
      <p:sp>
        <p:nvSpPr>
          <p:cNvPr id="14" name="text 1"/>
          <p:cNvSpPr txBox="1"/>
          <p:nvPr/>
        </p:nvSpPr>
        <p:spPr>
          <a:xfrm>
            <a:off x="5286375" y="2251710"/>
            <a:ext cx="475066" cy="338554"/>
          </a:xfrm>
          <a:prstGeom prst="rect">
            <a:avLst/>
          </a:prstGeom>
        </p:spPr>
        <p:txBody>
          <a:bodyPr vert="horz" wrap="none" lIns="0" tIns="0" rIns="0" bIns="0" rtlCol="0">
            <a:spAutoFit/>
          </a:bodyPr>
          <a:lstStyle/>
          <a:p>
            <a:r>
              <a:rPr sz="1100" spc="6" dirty="0">
                <a:solidFill>
                  <a:srgbClr val="F05928"/>
                </a:solidFill>
                <a:latin typeface="Arial"/>
                <a:cs typeface="Arial"/>
              </a:rPr>
              <a:t>data up</a:t>
            </a:r>
            <a:endParaRPr sz="1100">
              <a:latin typeface="Arial"/>
              <a:cs typeface="Arial"/>
            </a:endParaRPr>
          </a:p>
          <a:p>
            <a:r>
              <a:rPr sz="1100" spc="6" dirty="0">
                <a:solidFill>
                  <a:srgbClr val="F05928"/>
                </a:solidFill>
                <a:latin typeface="Arial"/>
                <a:cs typeface="Arial"/>
              </a:rPr>
              <a:t>to t = 1</a:t>
            </a:r>
            <a:endParaRPr sz="1100">
              <a:latin typeface="Arial"/>
              <a:cs typeface="Arial"/>
            </a:endParaRPr>
          </a:p>
        </p:txBody>
      </p:sp>
      <p:sp>
        <p:nvSpPr>
          <p:cNvPr id="15" name="text 1"/>
          <p:cNvSpPr txBox="1"/>
          <p:nvPr/>
        </p:nvSpPr>
        <p:spPr>
          <a:xfrm>
            <a:off x="6536531" y="2251710"/>
            <a:ext cx="475066" cy="338554"/>
          </a:xfrm>
          <a:prstGeom prst="rect">
            <a:avLst/>
          </a:prstGeom>
        </p:spPr>
        <p:txBody>
          <a:bodyPr vert="horz" wrap="none" lIns="0" tIns="0" rIns="0" bIns="0" rtlCol="0">
            <a:spAutoFit/>
          </a:bodyPr>
          <a:lstStyle/>
          <a:p>
            <a:r>
              <a:rPr sz="1100" spc="6" dirty="0">
                <a:solidFill>
                  <a:srgbClr val="F05928"/>
                </a:solidFill>
                <a:latin typeface="Arial"/>
                <a:cs typeface="Arial"/>
              </a:rPr>
              <a:t>data up</a:t>
            </a:r>
            <a:endParaRPr sz="1100">
              <a:latin typeface="Arial"/>
              <a:cs typeface="Arial"/>
            </a:endParaRPr>
          </a:p>
          <a:p>
            <a:r>
              <a:rPr sz="1100" spc="6" dirty="0">
                <a:solidFill>
                  <a:srgbClr val="F05928"/>
                </a:solidFill>
                <a:latin typeface="Arial"/>
                <a:cs typeface="Arial"/>
              </a:rPr>
              <a:t>to t = 2</a:t>
            </a:r>
            <a:endParaRPr sz="1100">
              <a:latin typeface="Arial"/>
              <a:cs typeface="Arial"/>
            </a:endParaRPr>
          </a:p>
        </p:txBody>
      </p:sp>
      <p:sp>
        <p:nvSpPr>
          <p:cNvPr id="16" name="text 1"/>
          <p:cNvSpPr txBox="1"/>
          <p:nvPr/>
        </p:nvSpPr>
        <p:spPr>
          <a:xfrm>
            <a:off x="7729538" y="2251710"/>
            <a:ext cx="475066" cy="338554"/>
          </a:xfrm>
          <a:prstGeom prst="rect">
            <a:avLst/>
          </a:prstGeom>
        </p:spPr>
        <p:txBody>
          <a:bodyPr vert="horz" wrap="none" lIns="0" tIns="0" rIns="0" bIns="0" rtlCol="0">
            <a:spAutoFit/>
          </a:bodyPr>
          <a:lstStyle/>
          <a:p>
            <a:r>
              <a:rPr sz="1100" spc="6" dirty="0">
                <a:solidFill>
                  <a:srgbClr val="F05928"/>
                </a:solidFill>
                <a:latin typeface="Arial"/>
                <a:cs typeface="Arial"/>
              </a:rPr>
              <a:t>data up</a:t>
            </a:r>
            <a:endParaRPr sz="1100">
              <a:latin typeface="Arial"/>
              <a:cs typeface="Arial"/>
            </a:endParaRPr>
          </a:p>
          <a:p>
            <a:r>
              <a:rPr sz="1100" spc="6" dirty="0">
                <a:solidFill>
                  <a:srgbClr val="F05928"/>
                </a:solidFill>
                <a:latin typeface="Arial"/>
                <a:cs typeface="Arial"/>
              </a:rPr>
              <a:t>to t = 3</a:t>
            </a:r>
            <a:endParaRPr sz="1100">
              <a:latin typeface="Arial"/>
              <a:cs typeface="Arial"/>
            </a:endParaRPr>
          </a:p>
        </p:txBody>
      </p:sp>
      <p:sp>
        <p:nvSpPr>
          <p:cNvPr id="17" name="text 1"/>
          <p:cNvSpPr txBox="1"/>
          <p:nvPr/>
        </p:nvSpPr>
        <p:spPr>
          <a:xfrm>
            <a:off x="5286375" y="4518660"/>
            <a:ext cx="547137" cy="338554"/>
          </a:xfrm>
          <a:prstGeom prst="rect">
            <a:avLst/>
          </a:prstGeom>
        </p:spPr>
        <p:txBody>
          <a:bodyPr vert="horz" wrap="none" lIns="0" tIns="0" rIns="0" bIns="0" rtlCol="0">
            <a:spAutoFit/>
          </a:bodyPr>
          <a:lstStyle/>
          <a:p>
            <a:r>
              <a:rPr sz="1100" spc="6" dirty="0">
                <a:solidFill>
                  <a:srgbClr val="9BC850"/>
                </a:solidFill>
                <a:latin typeface="Arial"/>
                <a:cs typeface="Arial"/>
              </a:rPr>
              <a:t>result up</a:t>
            </a:r>
            <a:endParaRPr sz="1100">
              <a:latin typeface="Arial"/>
              <a:cs typeface="Arial"/>
            </a:endParaRPr>
          </a:p>
          <a:p>
            <a:r>
              <a:rPr sz="1100" spc="6" dirty="0">
                <a:solidFill>
                  <a:srgbClr val="9BC850"/>
                </a:solidFill>
                <a:latin typeface="Arial"/>
                <a:cs typeface="Arial"/>
              </a:rPr>
              <a:t>to t = 1</a:t>
            </a:r>
            <a:endParaRPr sz="1100">
              <a:latin typeface="Arial"/>
              <a:cs typeface="Arial"/>
            </a:endParaRPr>
          </a:p>
        </p:txBody>
      </p:sp>
      <p:sp>
        <p:nvSpPr>
          <p:cNvPr id="18" name="text 1"/>
          <p:cNvSpPr txBox="1"/>
          <p:nvPr/>
        </p:nvSpPr>
        <p:spPr>
          <a:xfrm>
            <a:off x="6507956" y="4518660"/>
            <a:ext cx="547137" cy="338554"/>
          </a:xfrm>
          <a:prstGeom prst="rect">
            <a:avLst/>
          </a:prstGeom>
        </p:spPr>
        <p:txBody>
          <a:bodyPr vert="horz" wrap="none" lIns="0" tIns="0" rIns="0" bIns="0" rtlCol="0">
            <a:spAutoFit/>
          </a:bodyPr>
          <a:lstStyle/>
          <a:p>
            <a:r>
              <a:rPr sz="1100" spc="6" dirty="0">
                <a:solidFill>
                  <a:srgbClr val="9BC850"/>
                </a:solidFill>
                <a:latin typeface="Arial"/>
                <a:cs typeface="Arial"/>
              </a:rPr>
              <a:t>result up</a:t>
            </a:r>
            <a:endParaRPr sz="1100">
              <a:latin typeface="Arial"/>
              <a:cs typeface="Arial"/>
            </a:endParaRPr>
          </a:p>
          <a:p>
            <a:r>
              <a:rPr sz="1100" spc="6" dirty="0">
                <a:solidFill>
                  <a:srgbClr val="9BC850"/>
                </a:solidFill>
                <a:latin typeface="Arial"/>
                <a:cs typeface="Arial"/>
              </a:rPr>
              <a:t>to t = 2</a:t>
            </a:r>
            <a:endParaRPr sz="1100">
              <a:latin typeface="Arial"/>
              <a:cs typeface="Arial"/>
            </a:endParaRPr>
          </a:p>
        </p:txBody>
      </p:sp>
      <p:sp>
        <p:nvSpPr>
          <p:cNvPr id="19" name="text 1"/>
          <p:cNvSpPr txBox="1"/>
          <p:nvPr/>
        </p:nvSpPr>
        <p:spPr>
          <a:xfrm>
            <a:off x="7729538" y="4518660"/>
            <a:ext cx="547137" cy="338554"/>
          </a:xfrm>
          <a:prstGeom prst="rect">
            <a:avLst/>
          </a:prstGeom>
        </p:spPr>
        <p:txBody>
          <a:bodyPr vert="horz" wrap="none" lIns="0" tIns="0" rIns="0" bIns="0" rtlCol="0">
            <a:spAutoFit/>
          </a:bodyPr>
          <a:lstStyle/>
          <a:p>
            <a:r>
              <a:rPr sz="1100" spc="6" dirty="0">
                <a:solidFill>
                  <a:srgbClr val="9BC850"/>
                </a:solidFill>
                <a:latin typeface="Arial"/>
                <a:cs typeface="Arial"/>
              </a:rPr>
              <a:t>result up</a:t>
            </a:r>
            <a:endParaRPr sz="1100">
              <a:latin typeface="Arial"/>
              <a:cs typeface="Arial"/>
            </a:endParaRPr>
          </a:p>
          <a:p>
            <a:r>
              <a:rPr sz="1100" spc="6" dirty="0">
                <a:solidFill>
                  <a:srgbClr val="9BC850"/>
                </a:solidFill>
                <a:latin typeface="Arial"/>
                <a:cs typeface="Arial"/>
              </a:rPr>
              <a:t>to t = 3</a:t>
            </a:r>
            <a:endParaRPr sz="1100">
              <a:latin typeface="Arial"/>
              <a:cs typeface="Arial"/>
            </a:endParaRPr>
          </a:p>
        </p:txBody>
      </p:sp>
      <p:sp>
        <p:nvSpPr>
          <p:cNvPr id="20" name="text 1"/>
          <p:cNvSpPr txBox="1"/>
          <p:nvPr/>
        </p:nvSpPr>
        <p:spPr>
          <a:xfrm>
            <a:off x="6507956" y="5490210"/>
            <a:ext cx="515141" cy="507831"/>
          </a:xfrm>
          <a:prstGeom prst="rect">
            <a:avLst/>
          </a:prstGeom>
        </p:spPr>
        <p:txBody>
          <a:bodyPr vert="horz" wrap="none" lIns="0" tIns="0" rIns="0" bIns="0" rtlCol="0">
            <a:spAutoFit/>
          </a:bodyPr>
          <a:lstStyle/>
          <a:p>
            <a:r>
              <a:rPr sz="1100" spc="6" dirty="0">
                <a:solidFill>
                  <a:srgbClr val="535353"/>
                </a:solidFill>
                <a:latin typeface="Arial"/>
                <a:cs typeface="Arial"/>
              </a:rPr>
              <a:t>rows</a:t>
            </a:r>
            <a:endParaRPr sz="1100">
              <a:latin typeface="Arial"/>
              <a:cs typeface="Arial"/>
            </a:endParaRPr>
          </a:p>
          <a:p>
            <a:r>
              <a:rPr sz="1100" spc="6" dirty="0">
                <a:solidFill>
                  <a:srgbClr val="535353"/>
                </a:solidFill>
                <a:latin typeface="Arial"/>
                <a:cs typeface="Arial"/>
              </a:rPr>
              <a:t>updated</a:t>
            </a:r>
            <a:endParaRPr sz="1100">
              <a:latin typeface="Arial"/>
              <a:cs typeface="Arial"/>
            </a:endParaRPr>
          </a:p>
          <a:p>
            <a:r>
              <a:rPr sz="1100" spc="6" dirty="0">
                <a:solidFill>
                  <a:srgbClr val="535353"/>
                </a:solidFill>
                <a:latin typeface="Arial"/>
                <a:cs typeface="Arial"/>
              </a:rPr>
              <a:t>at t = 2</a:t>
            </a:r>
            <a:endParaRPr sz="1100">
              <a:latin typeface="Arial"/>
              <a:cs typeface="Arial"/>
            </a:endParaRPr>
          </a:p>
        </p:txBody>
      </p:sp>
      <p:sp>
        <p:nvSpPr>
          <p:cNvPr id="21" name="text 1"/>
          <p:cNvSpPr txBox="1"/>
          <p:nvPr/>
        </p:nvSpPr>
        <p:spPr>
          <a:xfrm>
            <a:off x="7729538" y="5452110"/>
            <a:ext cx="515141" cy="338554"/>
          </a:xfrm>
          <a:prstGeom prst="rect">
            <a:avLst/>
          </a:prstGeom>
        </p:spPr>
        <p:txBody>
          <a:bodyPr vert="horz" wrap="none" lIns="0" tIns="0" rIns="0" bIns="0" rtlCol="0">
            <a:spAutoFit/>
          </a:bodyPr>
          <a:lstStyle/>
          <a:p>
            <a:r>
              <a:rPr sz="1100" spc="6" dirty="0">
                <a:solidFill>
                  <a:srgbClr val="535353"/>
                </a:solidFill>
                <a:latin typeface="Arial"/>
                <a:cs typeface="Arial"/>
              </a:rPr>
              <a:t>rows</a:t>
            </a:r>
            <a:endParaRPr sz="1100">
              <a:latin typeface="Arial"/>
              <a:cs typeface="Arial"/>
            </a:endParaRPr>
          </a:p>
          <a:p>
            <a:r>
              <a:rPr sz="1100" spc="6" dirty="0">
                <a:solidFill>
                  <a:srgbClr val="535353"/>
                </a:solidFill>
                <a:latin typeface="Arial"/>
                <a:cs typeface="Arial"/>
              </a:rPr>
              <a:t>updated</a:t>
            </a:r>
            <a:endParaRPr sz="1100">
              <a:latin typeface="Arial"/>
              <a:cs typeface="Arial"/>
            </a:endParaRPr>
          </a:p>
        </p:txBody>
      </p:sp>
      <p:sp>
        <p:nvSpPr>
          <p:cNvPr id="22" name="text 1"/>
          <p:cNvSpPr txBox="1"/>
          <p:nvPr/>
        </p:nvSpPr>
        <p:spPr>
          <a:xfrm>
            <a:off x="7729538" y="5833110"/>
            <a:ext cx="437364" cy="169277"/>
          </a:xfrm>
          <a:prstGeom prst="rect">
            <a:avLst/>
          </a:prstGeom>
        </p:spPr>
        <p:txBody>
          <a:bodyPr vert="horz" wrap="none" lIns="0" tIns="0" rIns="0" bIns="0" rtlCol="0">
            <a:spAutoFit/>
          </a:bodyPr>
          <a:lstStyle/>
          <a:p>
            <a:r>
              <a:rPr sz="1100" spc="6" dirty="0">
                <a:solidFill>
                  <a:srgbClr val="535353"/>
                </a:solidFill>
                <a:latin typeface="Arial"/>
                <a:cs typeface="Arial"/>
              </a:rPr>
              <a:t>at t = 3</a:t>
            </a:r>
            <a:endParaRPr sz="1100">
              <a:latin typeface="Arial"/>
              <a:cs typeface="Arial"/>
            </a:endParaRPr>
          </a:p>
        </p:txBody>
      </p:sp>
      <p:sp>
        <p:nvSpPr>
          <p:cNvPr id="23" name="text 1"/>
          <p:cNvSpPr txBox="1"/>
          <p:nvPr/>
        </p:nvSpPr>
        <p:spPr>
          <a:xfrm>
            <a:off x="4664869" y="6271260"/>
            <a:ext cx="3261662" cy="215444"/>
          </a:xfrm>
          <a:prstGeom prst="rect">
            <a:avLst/>
          </a:prstGeom>
        </p:spPr>
        <p:txBody>
          <a:bodyPr vert="horz" wrap="none" lIns="0" tIns="0" rIns="0" bIns="0" rtlCol="0">
            <a:spAutoFit/>
          </a:bodyPr>
          <a:lstStyle/>
          <a:p>
            <a:r>
              <a:rPr sz="1400" spc="6" dirty="0">
                <a:solidFill>
                  <a:srgbClr val="3A9FBC"/>
                </a:solidFill>
                <a:latin typeface="Arial"/>
                <a:cs typeface="Arial"/>
              </a:rPr>
              <a:t>Incremental execution on streaming data</a:t>
            </a:r>
            <a:endParaRPr sz="1400">
              <a:latin typeface="Arial"/>
              <a:cs typeface="Arial"/>
            </a:endParaRPr>
          </a:p>
        </p:txBody>
      </p:sp>
      <p:sp>
        <p:nvSpPr>
          <p:cNvPr id="24" name="text 1"/>
          <p:cNvSpPr txBox="1"/>
          <p:nvPr/>
        </p:nvSpPr>
        <p:spPr>
          <a:xfrm>
            <a:off x="614363" y="6061710"/>
            <a:ext cx="1586332" cy="430887"/>
          </a:xfrm>
          <a:prstGeom prst="rect">
            <a:avLst/>
          </a:prstGeom>
        </p:spPr>
        <p:txBody>
          <a:bodyPr vert="horz" wrap="none" lIns="0" tIns="0" rIns="0" bIns="0" rtlCol="0">
            <a:spAutoFit/>
          </a:bodyPr>
          <a:lstStyle/>
          <a:p>
            <a:pPr marL="168021"/>
            <a:r>
              <a:rPr sz="1400" spc="6" dirty="0">
                <a:solidFill>
                  <a:srgbClr val="3A9FBC"/>
                </a:solidFill>
                <a:latin typeface="Arial"/>
                <a:cs typeface="Arial"/>
              </a:rPr>
              <a:t>User’s batch-like</a:t>
            </a:r>
            <a:endParaRPr sz="1400">
              <a:latin typeface="Arial"/>
              <a:cs typeface="Arial"/>
            </a:endParaRPr>
          </a:p>
          <a:p>
            <a:r>
              <a:rPr sz="1400" spc="6" dirty="0">
                <a:solidFill>
                  <a:srgbClr val="3A9FBC"/>
                </a:solidFill>
                <a:latin typeface="Arial"/>
                <a:cs typeface="Arial"/>
              </a:rPr>
              <a:t>query on input table</a:t>
            </a:r>
            <a:endParaRPr sz="1400">
              <a:latin typeface="Arial"/>
              <a:cs typeface="Arial"/>
            </a:endParaRPr>
          </a:p>
        </p:txBody>
      </p:sp>
      <p:sp>
        <p:nvSpPr>
          <p:cNvPr id="25" name="text 1"/>
          <p:cNvSpPr txBox="1"/>
          <p:nvPr/>
        </p:nvSpPr>
        <p:spPr>
          <a:xfrm>
            <a:off x="2436019" y="339091"/>
            <a:ext cx="4454874" cy="461665"/>
          </a:xfrm>
          <a:prstGeom prst="rect">
            <a:avLst/>
          </a:prstGeom>
        </p:spPr>
        <p:txBody>
          <a:bodyPr vert="horz" wrap="none" lIns="0" tIns="0" rIns="0" bIns="0" rtlCol="0">
            <a:spAutoFit/>
          </a:bodyPr>
          <a:lstStyle/>
          <a:p>
            <a:r>
              <a:rPr sz="3000" spc="6" dirty="0">
                <a:solidFill>
                  <a:srgbClr val="404040"/>
                </a:solidFill>
                <a:latin typeface="Arial"/>
                <a:cs typeface="Arial"/>
              </a:rPr>
              <a:t>Result Table Is Generated</a:t>
            </a:r>
            <a:endParaRPr sz="3000">
              <a:latin typeface="Arial"/>
              <a:cs typeface="Arial"/>
            </a:endParaRPr>
          </a:p>
        </p:txBody>
      </p:sp>
      <p:sp>
        <p:nvSpPr>
          <p:cNvPr id="26" name="text 1"/>
          <p:cNvSpPr txBox="1"/>
          <p:nvPr/>
        </p:nvSpPr>
        <p:spPr>
          <a:xfrm>
            <a:off x="5414962" y="803910"/>
            <a:ext cx="655116" cy="215444"/>
          </a:xfrm>
          <a:prstGeom prst="rect">
            <a:avLst/>
          </a:prstGeom>
        </p:spPr>
        <p:txBody>
          <a:bodyPr vert="horz" wrap="none" lIns="0" tIns="0" rIns="0" bIns="0" rtlCol="0">
            <a:spAutoFit/>
          </a:bodyPr>
          <a:lstStyle/>
          <a:p>
            <a:r>
              <a:rPr sz="1400" spc="6" dirty="0">
                <a:solidFill>
                  <a:srgbClr val="A72E5C"/>
                </a:solidFill>
                <a:latin typeface="Arial"/>
                <a:cs typeface="Arial"/>
              </a:rPr>
              <a:t>Triggers</a:t>
            </a:r>
            <a:endParaRPr sz="1400">
              <a:latin typeface="Arial"/>
              <a:cs typeface="Arial"/>
            </a:endParaRPr>
          </a:p>
        </p:txBody>
      </p:sp>
      <p:pic>
        <p:nvPicPr>
          <p:cNvPr id="942"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56940" y="1008373"/>
            <a:ext cx="399070" cy="381848"/>
          </a:xfrm>
          <a:prstGeom prst="rect">
            <a:avLst/>
          </a:prstGeom>
        </p:spPr>
      </p:pic>
      <p:pic>
        <p:nvPicPr>
          <p:cNvPr id="943"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22575" y="1292621"/>
            <a:ext cx="104342" cy="123368"/>
          </a:xfrm>
          <a:prstGeom prst="rect">
            <a:avLst/>
          </a:prstGeom>
        </p:spPr>
      </p:pic>
      <p:pic>
        <p:nvPicPr>
          <p:cNvPr id="944"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93489" y="1008710"/>
            <a:ext cx="240854" cy="321138"/>
          </a:xfrm>
          <a:prstGeom prst="rect">
            <a:avLst/>
          </a:prstGeom>
        </p:spPr>
      </p:pic>
      <p:pic>
        <p:nvPicPr>
          <p:cNvPr id="945"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61603" y="1232860"/>
            <a:ext cx="100018" cy="133358"/>
          </a:xfrm>
          <a:prstGeom prst="rect">
            <a:avLst/>
          </a:prstGeom>
        </p:spPr>
      </p:pic>
    </p:spTree>
    <p:extLst>
      <p:ext uri="{BB962C8B-B14F-4D97-AF65-F5344CB8AC3E}">
        <p14:creationId xmlns:p14="http://schemas.microsoft.com/office/powerpoint/2010/main" val="4226478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1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3921919" y="1956436"/>
            <a:ext cx="4267643" cy="615553"/>
          </a:xfrm>
          <a:prstGeom prst="rect">
            <a:avLst/>
          </a:prstGeom>
        </p:spPr>
        <p:txBody>
          <a:bodyPr vert="horz" wrap="none" lIns="0" tIns="0" rIns="0" bIns="0" rtlCol="0">
            <a:spAutoFit/>
          </a:bodyPr>
          <a:lstStyle/>
          <a:p>
            <a:r>
              <a:rPr sz="2000" spc="6" dirty="0">
                <a:latin typeface="Arial"/>
                <a:cs typeface="Arial"/>
              </a:rPr>
              <a:t>Structured streaming reads data from</a:t>
            </a:r>
            <a:endParaRPr sz="2000">
              <a:latin typeface="Arial"/>
              <a:cs typeface="Arial"/>
            </a:endParaRPr>
          </a:p>
          <a:p>
            <a:r>
              <a:rPr sz="2000" spc="6" dirty="0">
                <a:latin typeface="Arial"/>
                <a:cs typeface="Arial"/>
              </a:rPr>
              <a:t>source</a:t>
            </a:r>
            <a:endParaRPr sz="2000">
              <a:latin typeface="Arial"/>
              <a:cs typeface="Arial"/>
            </a:endParaRPr>
          </a:p>
        </p:txBody>
      </p:sp>
      <p:sp>
        <p:nvSpPr>
          <p:cNvPr id="3" name="text 1"/>
          <p:cNvSpPr txBox="1"/>
          <p:nvPr/>
        </p:nvSpPr>
        <p:spPr>
          <a:xfrm>
            <a:off x="4279106" y="2950845"/>
            <a:ext cx="64890" cy="230832"/>
          </a:xfrm>
          <a:prstGeom prst="rect">
            <a:avLst/>
          </a:prstGeom>
        </p:spPr>
        <p:txBody>
          <a:bodyPr vert="horz" wrap="none" lIns="0" tIns="0" rIns="0" bIns="0" rtlCol="0">
            <a:spAutoFit/>
          </a:bodyPr>
          <a:lstStyle/>
          <a:p>
            <a:r>
              <a:rPr sz="1500" spc="6" dirty="0">
                <a:latin typeface="Arial"/>
                <a:cs typeface="Arial"/>
              </a:rPr>
              <a:t>-</a:t>
            </a:r>
            <a:endParaRPr sz="1500">
              <a:latin typeface="Arial"/>
              <a:cs typeface="Arial"/>
            </a:endParaRPr>
          </a:p>
        </p:txBody>
      </p:sp>
      <p:sp>
        <p:nvSpPr>
          <p:cNvPr id="4" name="text 1"/>
          <p:cNvSpPr txBox="1"/>
          <p:nvPr/>
        </p:nvSpPr>
        <p:spPr>
          <a:xfrm>
            <a:off x="4550569" y="2908935"/>
            <a:ext cx="2790064" cy="304800"/>
          </a:xfrm>
          <a:prstGeom prst="rect">
            <a:avLst/>
          </a:prstGeom>
        </p:spPr>
        <p:txBody>
          <a:bodyPr vert="horz" wrap="none" lIns="0" tIns="0" rIns="0" bIns="0" rtlCol="0">
            <a:spAutoFit/>
          </a:bodyPr>
          <a:lstStyle/>
          <a:p>
            <a:r>
              <a:rPr sz="2000" spc="6" dirty="0">
                <a:latin typeface="Arial"/>
                <a:cs typeface="Arial"/>
              </a:rPr>
              <a:t>Processes incrementally</a:t>
            </a:r>
            <a:endParaRPr sz="2000">
              <a:latin typeface="Arial"/>
              <a:cs typeface="Arial"/>
            </a:endParaRPr>
          </a:p>
        </p:txBody>
      </p:sp>
      <p:sp>
        <p:nvSpPr>
          <p:cNvPr id="5" name="text 1"/>
          <p:cNvSpPr txBox="1"/>
          <p:nvPr/>
        </p:nvSpPr>
        <p:spPr>
          <a:xfrm>
            <a:off x="4279106" y="3541395"/>
            <a:ext cx="64890" cy="230832"/>
          </a:xfrm>
          <a:prstGeom prst="rect">
            <a:avLst/>
          </a:prstGeom>
        </p:spPr>
        <p:txBody>
          <a:bodyPr vert="horz" wrap="none" lIns="0" tIns="0" rIns="0" bIns="0" rtlCol="0">
            <a:spAutoFit/>
          </a:bodyPr>
          <a:lstStyle/>
          <a:p>
            <a:r>
              <a:rPr sz="1500" spc="6" dirty="0">
                <a:latin typeface="Arial"/>
                <a:cs typeface="Arial"/>
              </a:rPr>
              <a:t>-</a:t>
            </a:r>
            <a:endParaRPr sz="1500">
              <a:latin typeface="Arial"/>
              <a:cs typeface="Arial"/>
            </a:endParaRPr>
          </a:p>
        </p:txBody>
      </p:sp>
      <p:sp>
        <p:nvSpPr>
          <p:cNvPr id="6" name="text 1"/>
          <p:cNvSpPr txBox="1"/>
          <p:nvPr/>
        </p:nvSpPr>
        <p:spPr>
          <a:xfrm>
            <a:off x="4550569" y="3499485"/>
            <a:ext cx="1713586" cy="304800"/>
          </a:xfrm>
          <a:prstGeom prst="rect">
            <a:avLst/>
          </a:prstGeom>
        </p:spPr>
        <p:txBody>
          <a:bodyPr vert="horz" wrap="none" lIns="0" tIns="0" rIns="0" bIns="0" rtlCol="0">
            <a:spAutoFit/>
          </a:bodyPr>
          <a:lstStyle/>
          <a:p>
            <a:r>
              <a:rPr sz="2000" spc="6" dirty="0">
                <a:latin typeface="Arial"/>
                <a:cs typeface="Arial"/>
              </a:rPr>
              <a:t>Updates result</a:t>
            </a:r>
            <a:endParaRPr sz="2000">
              <a:latin typeface="Arial"/>
              <a:cs typeface="Arial"/>
            </a:endParaRPr>
          </a:p>
        </p:txBody>
      </p:sp>
      <p:sp>
        <p:nvSpPr>
          <p:cNvPr id="7" name="text 1"/>
          <p:cNvSpPr txBox="1"/>
          <p:nvPr/>
        </p:nvSpPr>
        <p:spPr>
          <a:xfrm>
            <a:off x="4279106" y="4131945"/>
            <a:ext cx="64890" cy="230832"/>
          </a:xfrm>
          <a:prstGeom prst="rect">
            <a:avLst/>
          </a:prstGeom>
        </p:spPr>
        <p:txBody>
          <a:bodyPr vert="horz" wrap="none" lIns="0" tIns="0" rIns="0" bIns="0" rtlCol="0">
            <a:spAutoFit/>
          </a:bodyPr>
          <a:lstStyle/>
          <a:p>
            <a:r>
              <a:rPr sz="1500" spc="6" dirty="0">
                <a:latin typeface="Arial"/>
                <a:cs typeface="Arial"/>
              </a:rPr>
              <a:t>-</a:t>
            </a:r>
            <a:endParaRPr sz="1500">
              <a:latin typeface="Arial"/>
              <a:cs typeface="Arial"/>
            </a:endParaRPr>
          </a:p>
        </p:txBody>
      </p:sp>
      <p:sp>
        <p:nvSpPr>
          <p:cNvPr id="8" name="text 1"/>
          <p:cNvSpPr txBox="1"/>
          <p:nvPr/>
        </p:nvSpPr>
        <p:spPr>
          <a:xfrm>
            <a:off x="4550569" y="4090035"/>
            <a:ext cx="1858518" cy="304800"/>
          </a:xfrm>
          <a:prstGeom prst="rect">
            <a:avLst/>
          </a:prstGeom>
        </p:spPr>
        <p:txBody>
          <a:bodyPr vert="horz" wrap="none" lIns="0" tIns="0" rIns="0" bIns="0" rtlCol="0">
            <a:spAutoFit/>
          </a:bodyPr>
          <a:lstStyle/>
          <a:p>
            <a:r>
              <a:rPr sz="2000" spc="6" dirty="0">
                <a:latin typeface="Arial"/>
                <a:cs typeface="Arial"/>
              </a:rPr>
              <a:t>Discards source</a:t>
            </a:r>
            <a:endParaRPr sz="2000">
              <a:latin typeface="Arial"/>
              <a:cs typeface="Arial"/>
            </a:endParaRPr>
          </a:p>
        </p:txBody>
      </p:sp>
      <p:sp>
        <p:nvSpPr>
          <p:cNvPr id="9" name="text 1"/>
          <p:cNvSpPr txBox="1"/>
          <p:nvPr/>
        </p:nvSpPr>
        <p:spPr>
          <a:xfrm>
            <a:off x="3921919" y="4680585"/>
            <a:ext cx="3612977" cy="615553"/>
          </a:xfrm>
          <a:prstGeom prst="rect">
            <a:avLst/>
          </a:prstGeom>
        </p:spPr>
        <p:txBody>
          <a:bodyPr vert="horz" wrap="none" lIns="0" tIns="0" rIns="0" bIns="0" rtlCol="0">
            <a:spAutoFit/>
          </a:bodyPr>
          <a:lstStyle/>
          <a:p>
            <a:r>
              <a:rPr sz="2000" spc="6" dirty="0">
                <a:latin typeface="Arial"/>
                <a:cs typeface="Arial"/>
              </a:rPr>
              <a:t>Only minimal intermediate state</a:t>
            </a:r>
            <a:endParaRPr sz="2000" dirty="0">
              <a:latin typeface="Arial"/>
              <a:cs typeface="Arial"/>
            </a:endParaRPr>
          </a:p>
          <a:p>
            <a:r>
              <a:rPr sz="2000" spc="6" dirty="0">
                <a:latin typeface="Arial"/>
                <a:cs typeface="Arial"/>
              </a:rPr>
              <a:t>maintained</a:t>
            </a:r>
            <a:endParaRPr sz="2000" dirty="0">
              <a:latin typeface="Arial"/>
              <a:cs typeface="Arial"/>
            </a:endParaRPr>
          </a:p>
        </p:txBody>
      </p:sp>
      <p:sp>
        <p:nvSpPr>
          <p:cNvPr id="10" name="text 1"/>
          <p:cNvSpPr txBox="1"/>
          <p:nvPr/>
        </p:nvSpPr>
        <p:spPr>
          <a:xfrm>
            <a:off x="4972050" y="710564"/>
            <a:ext cx="2555291" cy="457200"/>
          </a:xfrm>
          <a:prstGeom prst="rect">
            <a:avLst/>
          </a:prstGeom>
        </p:spPr>
        <p:txBody>
          <a:bodyPr vert="horz" wrap="none" lIns="0" tIns="0" rIns="0" bIns="0" rtlCol="0">
            <a:spAutoFit/>
          </a:bodyPr>
          <a:lstStyle/>
          <a:p>
            <a:r>
              <a:rPr sz="3000" spc="6" dirty="0">
                <a:solidFill>
                  <a:srgbClr val="404040"/>
                </a:solidFill>
                <a:latin typeface="Arial"/>
                <a:cs typeface="Arial"/>
              </a:rPr>
              <a:t>Materialization</a:t>
            </a:r>
            <a:endParaRPr sz="3000">
              <a:latin typeface="Arial"/>
              <a:cs typeface="Arial"/>
            </a:endParaRPr>
          </a:p>
        </p:txBody>
      </p:sp>
      <p:pic>
        <p:nvPicPr>
          <p:cNvPr id="10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24" y="2423033"/>
            <a:ext cx="1980340" cy="2011934"/>
          </a:xfrm>
          <a:prstGeom prst="rect">
            <a:avLst/>
          </a:prstGeom>
        </p:spPr>
      </p:pic>
      <p:pic>
        <p:nvPicPr>
          <p:cNvPr id="102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652" y="2418271"/>
            <a:ext cx="1987484" cy="2021459"/>
          </a:xfrm>
          <a:prstGeom prst="rect">
            <a:avLst/>
          </a:prstGeom>
        </p:spPr>
      </p:pic>
      <p:sp>
        <p:nvSpPr>
          <p:cNvPr id="11" name="text 1"/>
          <p:cNvSpPr txBox="1"/>
          <p:nvPr/>
        </p:nvSpPr>
        <p:spPr>
          <a:xfrm>
            <a:off x="1271587" y="3270885"/>
            <a:ext cx="1163346" cy="304800"/>
          </a:xfrm>
          <a:prstGeom prst="rect">
            <a:avLst/>
          </a:prstGeom>
        </p:spPr>
        <p:txBody>
          <a:bodyPr vert="horz" wrap="none" lIns="0" tIns="0" rIns="0" bIns="0" rtlCol="0">
            <a:spAutoFit/>
          </a:bodyPr>
          <a:lstStyle/>
          <a:p>
            <a:r>
              <a:rPr sz="2000" spc="6" dirty="0">
                <a:solidFill>
                  <a:srgbClr val="FFFFFF"/>
                </a:solidFill>
                <a:latin typeface="Arial"/>
                <a:cs typeface="Arial"/>
              </a:rPr>
              <a:t>Data Sink</a:t>
            </a:r>
            <a:endParaRPr sz="2000">
              <a:latin typeface="Arial"/>
              <a:cs typeface="Arial"/>
            </a:endParaRPr>
          </a:p>
        </p:txBody>
      </p:sp>
    </p:spTree>
    <p:extLst>
      <p:ext uri="{BB962C8B-B14F-4D97-AF65-F5344CB8AC3E}">
        <p14:creationId xmlns:p14="http://schemas.microsoft.com/office/powerpoint/2010/main" val="895864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spc="6" dirty="0">
                <a:solidFill>
                  <a:srgbClr val="404040"/>
                </a:solidFill>
                <a:latin typeface="Arial"/>
                <a:cs typeface="Arial"/>
              </a:rPr>
              <a:t>Output Modes</a:t>
            </a:r>
            <a:endParaRPr lang="en-IN" dirty="0">
              <a:latin typeface="Arial"/>
              <a:cs typeface="Arial"/>
            </a:endParaRPr>
          </a:p>
        </p:txBody>
      </p:sp>
      <p:sp>
        <p:nvSpPr>
          <p:cNvPr id="3" name="Content Placeholder 2"/>
          <p:cNvSpPr>
            <a:spLocks noGrp="1"/>
          </p:cNvSpPr>
          <p:nvPr>
            <p:ph idx="1"/>
          </p:nvPr>
        </p:nvSpPr>
        <p:spPr>
          <a:xfrm>
            <a:off x="457200" y="990600"/>
            <a:ext cx="8229600" cy="5715000"/>
          </a:xfrm>
        </p:spPr>
        <p:txBody>
          <a:bodyPr>
            <a:noAutofit/>
          </a:bodyPr>
          <a:lstStyle/>
          <a:p>
            <a:r>
              <a:rPr lang="en-US" sz="2000" dirty="0"/>
              <a:t>Complete Mode - The entire updated Result Table will be written to the external storage. It is up to the storage connector to decide how to handle writing of the entire table.</a:t>
            </a:r>
          </a:p>
          <a:p>
            <a:endParaRPr lang="en-US" sz="2000" dirty="0"/>
          </a:p>
          <a:p>
            <a:r>
              <a:rPr lang="en-US" sz="2000" dirty="0"/>
              <a:t>Append Mode - Only the new rows appended in the Result Table since the last trigger will be written to the external storage. This is applicable only on the queries where existing rows in the Result Table are not expected to change.</a:t>
            </a:r>
          </a:p>
          <a:p>
            <a:endParaRPr lang="en-US" sz="2000" dirty="0"/>
          </a:p>
          <a:p>
            <a:r>
              <a:rPr lang="en-US" sz="2000" dirty="0"/>
              <a:t>Update Mode - Only the rows that were updated in the Result Table since the last trigger will be written to the external storage (available since Spark 2.1.1). Note that this is different from the Complete Mode in that this mode only outputs the rows that have changed since the last trigger. If the query doesn’t contain aggregations, it will be equivalent to Append mode.</a:t>
            </a:r>
          </a:p>
          <a:p>
            <a:endParaRPr lang="en-US" sz="2000" dirty="0"/>
          </a:p>
        </p:txBody>
      </p:sp>
    </p:spTree>
    <p:extLst>
      <p:ext uri="{BB962C8B-B14F-4D97-AF65-F5344CB8AC3E}">
        <p14:creationId xmlns:p14="http://schemas.microsoft.com/office/powerpoint/2010/main" val="2534139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61" y="1492251"/>
            <a:ext cx="65653" cy="1332805"/>
          </a:xfrm>
          <a:prstGeom prst="rect">
            <a:avLst/>
          </a:prstGeom>
        </p:spPr>
      </p:pic>
      <p:pic>
        <p:nvPicPr>
          <p:cNvPr id="10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061" y="3081630"/>
            <a:ext cx="65653" cy="1332805"/>
          </a:xfrm>
          <a:prstGeom prst="rect">
            <a:avLst/>
          </a:prstGeom>
        </p:spPr>
      </p:pic>
      <p:pic>
        <p:nvPicPr>
          <p:cNvPr id="103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61" y="4671010"/>
            <a:ext cx="65653" cy="1332805"/>
          </a:xfrm>
          <a:prstGeom prst="rect">
            <a:avLst/>
          </a:prstGeom>
        </p:spPr>
      </p:pic>
      <p:sp>
        <p:nvSpPr>
          <p:cNvPr id="2" name="text 1"/>
          <p:cNvSpPr txBox="1"/>
          <p:nvPr/>
        </p:nvSpPr>
        <p:spPr>
          <a:xfrm>
            <a:off x="3357562" y="586739"/>
            <a:ext cx="2423356" cy="461665"/>
          </a:xfrm>
          <a:prstGeom prst="rect">
            <a:avLst/>
          </a:prstGeom>
        </p:spPr>
        <p:txBody>
          <a:bodyPr vert="horz" wrap="none" lIns="0" tIns="0" rIns="0" bIns="0" rtlCol="0">
            <a:spAutoFit/>
          </a:bodyPr>
          <a:lstStyle/>
          <a:p>
            <a:r>
              <a:rPr sz="3000" spc="6" dirty="0">
                <a:solidFill>
                  <a:srgbClr val="404040"/>
                </a:solidFill>
                <a:latin typeface="Arial"/>
                <a:cs typeface="Arial"/>
              </a:rPr>
              <a:t>Output Modes</a:t>
            </a:r>
            <a:endParaRPr sz="3000" dirty="0">
              <a:latin typeface="Arial"/>
              <a:cs typeface="Arial"/>
            </a:endParaRPr>
          </a:p>
        </p:txBody>
      </p:sp>
      <p:sp>
        <p:nvSpPr>
          <p:cNvPr id="3" name="text 1"/>
          <p:cNvSpPr txBox="1"/>
          <p:nvPr/>
        </p:nvSpPr>
        <p:spPr>
          <a:xfrm>
            <a:off x="1993106" y="1687830"/>
            <a:ext cx="6060429" cy="247650"/>
          </a:xfrm>
          <a:prstGeom prst="rect">
            <a:avLst/>
          </a:prstGeom>
        </p:spPr>
        <p:txBody>
          <a:bodyPr vert="horz" wrap="none" lIns="0" tIns="0" rIns="0" bIns="0" rtlCol="0">
            <a:spAutoFit/>
          </a:bodyPr>
          <a:lstStyle/>
          <a:p>
            <a:r>
              <a:rPr sz="1600" spc="6" dirty="0">
                <a:latin typeface="Arial"/>
                <a:cs typeface="Arial"/>
              </a:rPr>
              <a:t>Update mode - only Result Table rows updated since last trigger</a:t>
            </a:r>
            <a:endParaRPr sz="1600">
              <a:latin typeface="Arial"/>
              <a:cs typeface="Arial"/>
            </a:endParaRPr>
          </a:p>
        </p:txBody>
      </p:sp>
      <p:sp>
        <p:nvSpPr>
          <p:cNvPr id="4" name="text 1"/>
          <p:cNvSpPr txBox="1"/>
          <p:nvPr/>
        </p:nvSpPr>
        <p:spPr>
          <a:xfrm>
            <a:off x="1993107" y="2211705"/>
            <a:ext cx="5780524" cy="247650"/>
          </a:xfrm>
          <a:prstGeom prst="rect">
            <a:avLst/>
          </a:prstGeom>
        </p:spPr>
        <p:txBody>
          <a:bodyPr vert="horz" wrap="none" lIns="0" tIns="0" rIns="0" bIns="0" rtlCol="0">
            <a:spAutoFit/>
          </a:bodyPr>
          <a:lstStyle/>
          <a:p>
            <a:r>
              <a:rPr sz="1600" spc="6" dirty="0">
                <a:latin typeface="Arial"/>
                <a:cs typeface="Arial"/>
              </a:rPr>
              <a:t>Even previous results will be updated in case of aggregations</a:t>
            </a:r>
            <a:endParaRPr sz="1600">
              <a:latin typeface="Arial"/>
              <a:cs typeface="Arial"/>
            </a:endParaRPr>
          </a:p>
        </p:txBody>
      </p:sp>
      <p:pic>
        <p:nvPicPr>
          <p:cNvPr id="103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44" y="1790700"/>
            <a:ext cx="785813" cy="733425"/>
          </a:xfrm>
          <a:prstGeom prst="rect">
            <a:avLst/>
          </a:prstGeom>
        </p:spPr>
      </p:pic>
      <p:sp>
        <p:nvSpPr>
          <p:cNvPr id="5" name="text 1"/>
          <p:cNvSpPr txBox="1"/>
          <p:nvPr/>
        </p:nvSpPr>
        <p:spPr>
          <a:xfrm>
            <a:off x="1993106" y="3364230"/>
            <a:ext cx="6288886" cy="247650"/>
          </a:xfrm>
          <a:prstGeom prst="rect">
            <a:avLst/>
          </a:prstGeom>
        </p:spPr>
        <p:txBody>
          <a:bodyPr vert="horz" wrap="none" lIns="0" tIns="0" rIns="0" bIns="0" rtlCol="0">
            <a:spAutoFit/>
          </a:bodyPr>
          <a:lstStyle/>
          <a:p>
            <a:r>
              <a:rPr sz="1600" spc="6" dirty="0">
                <a:latin typeface="Arial"/>
                <a:cs typeface="Arial"/>
              </a:rPr>
              <a:t>Append mode - only Result Table rows appended since last trigger</a:t>
            </a:r>
            <a:endParaRPr sz="1600">
              <a:latin typeface="Arial"/>
              <a:cs typeface="Arial"/>
            </a:endParaRPr>
          </a:p>
        </p:txBody>
      </p:sp>
      <p:sp>
        <p:nvSpPr>
          <p:cNvPr id="6" name="text 1"/>
          <p:cNvSpPr txBox="1"/>
          <p:nvPr/>
        </p:nvSpPr>
        <p:spPr>
          <a:xfrm>
            <a:off x="1993106" y="3888105"/>
            <a:ext cx="4242508" cy="246221"/>
          </a:xfrm>
          <a:prstGeom prst="rect">
            <a:avLst/>
          </a:prstGeom>
        </p:spPr>
        <p:txBody>
          <a:bodyPr vert="horz" wrap="none" lIns="0" tIns="0" rIns="0" bIns="0" rtlCol="0">
            <a:spAutoFit/>
          </a:bodyPr>
          <a:lstStyle/>
          <a:p>
            <a:r>
              <a:rPr sz="1600" spc="6" dirty="0">
                <a:latin typeface="Arial"/>
                <a:cs typeface="Arial"/>
              </a:rPr>
              <a:t>Previous (existing) output rows cannot change</a:t>
            </a:r>
            <a:endParaRPr sz="1600">
              <a:latin typeface="Arial"/>
              <a:cs typeface="Arial"/>
            </a:endParaRPr>
          </a:p>
        </p:txBody>
      </p:sp>
      <p:pic>
        <p:nvPicPr>
          <p:cNvPr id="103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44" y="3362325"/>
            <a:ext cx="785813" cy="771525"/>
          </a:xfrm>
          <a:prstGeom prst="rect">
            <a:avLst/>
          </a:prstGeom>
        </p:spPr>
      </p:pic>
      <p:sp>
        <p:nvSpPr>
          <p:cNvPr id="7" name="text 1"/>
          <p:cNvSpPr txBox="1"/>
          <p:nvPr/>
        </p:nvSpPr>
        <p:spPr>
          <a:xfrm>
            <a:off x="1993107" y="4954905"/>
            <a:ext cx="5618002" cy="247650"/>
          </a:xfrm>
          <a:prstGeom prst="rect">
            <a:avLst/>
          </a:prstGeom>
        </p:spPr>
        <p:txBody>
          <a:bodyPr vert="horz" wrap="none" lIns="0" tIns="0" rIns="0" bIns="0" rtlCol="0">
            <a:spAutoFit/>
          </a:bodyPr>
          <a:lstStyle/>
          <a:p>
            <a:r>
              <a:rPr sz="1600" spc="6" dirty="0">
                <a:latin typeface="Arial"/>
                <a:cs typeface="Arial"/>
              </a:rPr>
              <a:t>Complete mode - entire updated Result Table is sent across</a:t>
            </a:r>
            <a:endParaRPr sz="1600">
              <a:latin typeface="Arial"/>
              <a:cs typeface="Arial"/>
            </a:endParaRPr>
          </a:p>
        </p:txBody>
      </p:sp>
      <p:sp>
        <p:nvSpPr>
          <p:cNvPr id="8" name="text 1"/>
          <p:cNvSpPr txBox="1"/>
          <p:nvPr/>
        </p:nvSpPr>
        <p:spPr>
          <a:xfrm>
            <a:off x="1993106" y="5478780"/>
            <a:ext cx="5242071" cy="247650"/>
          </a:xfrm>
          <a:prstGeom prst="rect">
            <a:avLst/>
          </a:prstGeom>
        </p:spPr>
        <p:txBody>
          <a:bodyPr vert="horz" wrap="none" lIns="0" tIns="0" rIns="0" bIns="0" rtlCol="0">
            <a:spAutoFit/>
          </a:bodyPr>
          <a:lstStyle/>
          <a:p>
            <a:r>
              <a:rPr sz="1600" spc="6" dirty="0">
                <a:latin typeface="Arial"/>
                <a:cs typeface="Arial"/>
              </a:rPr>
              <a:t>Storage connector must decide how to use all that data</a:t>
            </a:r>
            <a:endParaRPr sz="1600">
              <a:latin typeface="Arial"/>
              <a:cs typeface="Arial"/>
            </a:endParaRPr>
          </a:p>
        </p:txBody>
      </p:sp>
      <p:pic>
        <p:nvPicPr>
          <p:cNvPr id="103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094" y="4886325"/>
            <a:ext cx="671513" cy="895350"/>
          </a:xfrm>
          <a:prstGeom prst="rect">
            <a:avLst/>
          </a:prstGeom>
        </p:spPr>
      </p:pic>
    </p:spTree>
    <p:extLst>
      <p:ext uri="{BB962C8B-B14F-4D97-AF65-F5344CB8AC3E}">
        <p14:creationId xmlns:p14="http://schemas.microsoft.com/office/powerpoint/2010/main" val="1204202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564357" y="1796414"/>
            <a:ext cx="682623" cy="215444"/>
          </a:xfrm>
          <a:prstGeom prst="rect">
            <a:avLst/>
          </a:prstGeom>
        </p:spPr>
        <p:txBody>
          <a:bodyPr vert="horz" wrap="none" lIns="0" tIns="0" rIns="0" bIns="0" rtlCol="0">
            <a:spAutoFit/>
          </a:bodyPr>
          <a:lstStyle/>
          <a:p>
            <a:r>
              <a:rPr sz="1400" spc="6" dirty="0">
                <a:solidFill>
                  <a:srgbClr val="535353"/>
                </a:solidFill>
                <a:latin typeface="Arial"/>
                <a:cs typeface="Arial"/>
              </a:rPr>
              <a:t>Property</a:t>
            </a:r>
            <a:endParaRPr sz="1400">
              <a:latin typeface="Arial"/>
              <a:cs typeface="Arial"/>
            </a:endParaRPr>
          </a:p>
        </p:txBody>
      </p:sp>
      <p:sp>
        <p:nvSpPr>
          <p:cNvPr id="3" name="text 1"/>
          <p:cNvSpPr txBox="1"/>
          <p:nvPr/>
        </p:nvSpPr>
        <p:spPr>
          <a:xfrm>
            <a:off x="1728788" y="1663064"/>
            <a:ext cx="833241" cy="215444"/>
          </a:xfrm>
          <a:prstGeom prst="rect">
            <a:avLst/>
          </a:prstGeom>
        </p:spPr>
        <p:txBody>
          <a:bodyPr vert="horz" wrap="none" lIns="0" tIns="0" rIns="0" bIns="0" rtlCol="0">
            <a:spAutoFit/>
          </a:bodyPr>
          <a:lstStyle/>
          <a:p>
            <a:r>
              <a:rPr sz="1400" spc="6" dirty="0">
                <a:solidFill>
                  <a:srgbClr val="535353"/>
                </a:solidFill>
                <a:latin typeface="Arial"/>
                <a:cs typeface="Arial"/>
              </a:rPr>
              <a:t>Structured</a:t>
            </a:r>
            <a:endParaRPr sz="1400">
              <a:latin typeface="Arial"/>
              <a:cs typeface="Arial"/>
            </a:endParaRPr>
          </a:p>
        </p:txBody>
      </p:sp>
      <p:sp>
        <p:nvSpPr>
          <p:cNvPr id="4" name="text 1"/>
          <p:cNvSpPr txBox="1"/>
          <p:nvPr/>
        </p:nvSpPr>
        <p:spPr>
          <a:xfrm>
            <a:off x="1743075" y="1929764"/>
            <a:ext cx="822854" cy="215444"/>
          </a:xfrm>
          <a:prstGeom prst="rect">
            <a:avLst/>
          </a:prstGeom>
        </p:spPr>
        <p:txBody>
          <a:bodyPr vert="horz" wrap="none" lIns="0" tIns="0" rIns="0" bIns="0" rtlCol="0">
            <a:spAutoFit/>
          </a:bodyPr>
          <a:lstStyle/>
          <a:p>
            <a:r>
              <a:rPr sz="1400" spc="6" dirty="0">
                <a:solidFill>
                  <a:srgbClr val="535353"/>
                </a:solidFill>
                <a:latin typeface="Arial"/>
                <a:cs typeface="Arial"/>
              </a:rPr>
              <a:t>Streaming</a:t>
            </a:r>
            <a:endParaRPr sz="1400">
              <a:latin typeface="Arial"/>
              <a:cs typeface="Arial"/>
            </a:endParaRPr>
          </a:p>
        </p:txBody>
      </p:sp>
      <p:sp>
        <p:nvSpPr>
          <p:cNvPr id="5" name="text 1"/>
          <p:cNvSpPr txBox="1"/>
          <p:nvPr/>
        </p:nvSpPr>
        <p:spPr>
          <a:xfrm>
            <a:off x="3164682" y="1663064"/>
            <a:ext cx="471924" cy="215444"/>
          </a:xfrm>
          <a:prstGeom prst="rect">
            <a:avLst/>
          </a:prstGeom>
        </p:spPr>
        <p:txBody>
          <a:bodyPr vert="horz" wrap="none" lIns="0" tIns="0" rIns="0" bIns="0" rtlCol="0">
            <a:spAutoFit/>
          </a:bodyPr>
          <a:lstStyle/>
          <a:p>
            <a:r>
              <a:rPr sz="1400" spc="6" dirty="0">
                <a:solidFill>
                  <a:srgbClr val="535353"/>
                </a:solidFill>
                <a:latin typeface="Arial"/>
                <a:cs typeface="Arial"/>
              </a:rPr>
              <a:t>Spark</a:t>
            </a:r>
            <a:endParaRPr sz="1400">
              <a:latin typeface="Arial"/>
              <a:cs typeface="Arial"/>
            </a:endParaRPr>
          </a:p>
        </p:txBody>
      </p:sp>
      <p:sp>
        <p:nvSpPr>
          <p:cNvPr id="6" name="text 1"/>
          <p:cNvSpPr txBox="1"/>
          <p:nvPr/>
        </p:nvSpPr>
        <p:spPr>
          <a:xfrm>
            <a:off x="2978944" y="1929764"/>
            <a:ext cx="822854" cy="215444"/>
          </a:xfrm>
          <a:prstGeom prst="rect">
            <a:avLst/>
          </a:prstGeom>
        </p:spPr>
        <p:txBody>
          <a:bodyPr vert="horz" wrap="none" lIns="0" tIns="0" rIns="0" bIns="0" rtlCol="0">
            <a:spAutoFit/>
          </a:bodyPr>
          <a:lstStyle/>
          <a:p>
            <a:r>
              <a:rPr sz="1400" spc="6" dirty="0">
                <a:solidFill>
                  <a:srgbClr val="535353"/>
                </a:solidFill>
                <a:latin typeface="Arial"/>
                <a:cs typeface="Arial"/>
              </a:rPr>
              <a:t>Streaming</a:t>
            </a:r>
            <a:endParaRPr sz="1400">
              <a:latin typeface="Arial"/>
              <a:cs typeface="Arial"/>
            </a:endParaRPr>
          </a:p>
        </p:txBody>
      </p:sp>
      <p:sp>
        <p:nvSpPr>
          <p:cNvPr id="7" name="text 1"/>
          <p:cNvSpPr txBox="1"/>
          <p:nvPr/>
        </p:nvSpPr>
        <p:spPr>
          <a:xfrm>
            <a:off x="4329113" y="1663064"/>
            <a:ext cx="612155" cy="215444"/>
          </a:xfrm>
          <a:prstGeom prst="rect">
            <a:avLst/>
          </a:prstGeom>
        </p:spPr>
        <p:txBody>
          <a:bodyPr vert="horz" wrap="none" lIns="0" tIns="0" rIns="0" bIns="0" rtlCol="0">
            <a:spAutoFit/>
          </a:bodyPr>
          <a:lstStyle/>
          <a:p>
            <a:r>
              <a:rPr sz="1400" spc="6" dirty="0">
                <a:solidFill>
                  <a:srgbClr val="535353"/>
                </a:solidFill>
                <a:latin typeface="Arial"/>
                <a:cs typeface="Arial"/>
              </a:rPr>
              <a:t>Apache</a:t>
            </a:r>
            <a:endParaRPr sz="1400">
              <a:latin typeface="Arial"/>
              <a:cs typeface="Arial"/>
            </a:endParaRPr>
          </a:p>
        </p:txBody>
      </p:sp>
      <p:sp>
        <p:nvSpPr>
          <p:cNvPr id="8" name="text 1"/>
          <p:cNvSpPr txBox="1"/>
          <p:nvPr/>
        </p:nvSpPr>
        <p:spPr>
          <a:xfrm>
            <a:off x="4393406" y="1929764"/>
            <a:ext cx="481542" cy="215444"/>
          </a:xfrm>
          <a:prstGeom prst="rect">
            <a:avLst/>
          </a:prstGeom>
        </p:spPr>
        <p:txBody>
          <a:bodyPr vert="horz" wrap="none" lIns="0" tIns="0" rIns="0" bIns="0" rtlCol="0">
            <a:spAutoFit/>
          </a:bodyPr>
          <a:lstStyle/>
          <a:p>
            <a:r>
              <a:rPr sz="1400" spc="6" dirty="0">
                <a:solidFill>
                  <a:srgbClr val="535353"/>
                </a:solidFill>
                <a:latin typeface="Arial"/>
                <a:cs typeface="Arial"/>
              </a:rPr>
              <a:t>Storm</a:t>
            </a:r>
            <a:endParaRPr sz="1400">
              <a:latin typeface="Arial"/>
              <a:cs typeface="Arial"/>
            </a:endParaRPr>
          </a:p>
        </p:txBody>
      </p:sp>
      <p:sp>
        <p:nvSpPr>
          <p:cNvPr id="9" name="text 1"/>
          <p:cNvSpPr txBox="1"/>
          <p:nvPr/>
        </p:nvSpPr>
        <p:spPr>
          <a:xfrm>
            <a:off x="5572125" y="1663064"/>
            <a:ext cx="662617" cy="215444"/>
          </a:xfrm>
          <a:prstGeom prst="rect">
            <a:avLst/>
          </a:prstGeom>
        </p:spPr>
        <p:txBody>
          <a:bodyPr vert="horz" wrap="none" lIns="0" tIns="0" rIns="0" bIns="0" rtlCol="0">
            <a:spAutoFit/>
          </a:bodyPr>
          <a:lstStyle/>
          <a:p>
            <a:r>
              <a:rPr sz="1400" spc="6" dirty="0">
                <a:solidFill>
                  <a:srgbClr val="535353"/>
                </a:solidFill>
                <a:latin typeface="Arial"/>
                <a:cs typeface="Arial"/>
              </a:rPr>
              <a:t>Apache </a:t>
            </a:r>
            <a:endParaRPr sz="1400">
              <a:latin typeface="Arial"/>
              <a:cs typeface="Arial"/>
            </a:endParaRPr>
          </a:p>
        </p:txBody>
      </p:sp>
      <p:sp>
        <p:nvSpPr>
          <p:cNvPr id="10" name="text 1"/>
          <p:cNvSpPr txBox="1"/>
          <p:nvPr/>
        </p:nvSpPr>
        <p:spPr>
          <a:xfrm>
            <a:off x="5686425" y="1929764"/>
            <a:ext cx="382156" cy="215444"/>
          </a:xfrm>
          <a:prstGeom prst="rect">
            <a:avLst/>
          </a:prstGeom>
        </p:spPr>
        <p:txBody>
          <a:bodyPr vert="horz" wrap="none" lIns="0" tIns="0" rIns="0" bIns="0" rtlCol="0">
            <a:spAutoFit/>
          </a:bodyPr>
          <a:lstStyle/>
          <a:p>
            <a:r>
              <a:rPr sz="1400" spc="6" dirty="0">
                <a:solidFill>
                  <a:srgbClr val="535353"/>
                </a:solidFill>
                <a:latin typeface="Arial"/>
                <a:cs typeface="Arial"/>
              </a:rPr>
              <a:t>Flink</a:t>
            </a:r>
            <a:endParaRPr sz="1400">
              <a:latin typeface="Arial"/>
              <a:cs typeface="Arial"/>
            </a:endParaRPr>
          </a:p>
        </p:txBody>
      </p:sp>
      <p:sp>
        <p:nvSpPr>
          <p:cNvPr id="11" name="text 1"/>
          <p:cNvSpPr txBox="1"/>
          <p:nvPr/>
        </p:nvSpPr>
        <p:spPr>
          <a:xfrm>
            <a:off x="6893719" y="1663064"/>
            <a:ext cx="462306" cy="215444"/>
          </a:xfrm>
          <a:prstGeom prst="rect">
            <a:avLst/>
          </a:prstGeom>
        </p:spPr>
        <p:txBody>
          <a:bodyPr vert="horz" wrap="none" lIns="0" tIns="0" rIns="0" bIns="0" rtlCol="0">
            <a:spAutoFit/>
          </a:bodyPr>
          <a:lstStyle/>
          <a:p>
            <a:r>
              <a:rPr sz="1400" spc="6" dirty="0">
                <a:solidFill>
                  <a:srgbClr val="535353"/>
                </a:solidFill>
                <a:latin typeface="Arial"/>
                <a:cs typeface="Arial"/>
              </a:rPr>
              <a:t>Kafka</a:t>
            </a:r>
            <a:endParaRPr sz="1400">
              <a:latin typeface="Arial"/>
              <a:cs typeface="Arial"/>
            </a:endParaRPr>
          </a:p>
        </p:txBody>
      </p:sp>
      <p:sp>
        <p:nvSpPr>
          <p:cNvPr id="12" name="text 1"/>
          <p:cNvSpPr txBox="1"/>
          <p:nvPr/>
        </p:nvSpPr>
        <p:spPr>
          <a:xfrm>
            <a:off x="6793707" y="1929764"/>
            <a:ext cx="672235" cy="215444"/>
          </a:xfrm>
          <a:prstGeom prst="rect">
            <a:avLst/>
          </a:prstGeom>
        </p:spPr>
        <p:txBody>
          <a:bodyPr vert="horz" wrap="none" lIns="0" tIns="0" rIns="0" bIns="0" rtlCol="0">
            <a:spAutoFit/>
          </a:bodyPr>
          <a:lstStyle/>
          <a:p>
            <a:r>
              <a:rPr sz="1400" spc="6" dirty="0">
                <a:solidFill>
                  <a:srgbClr val="535353"/>
                </a:solidFill>
                <a:latin typeface="Arial"/>
                <a:cs typeface="Arial"/>
              </a:rPr>
              <a:t>Streams</a:t>
            </a:r>
            <a:endParaRPr sz="1400">
              <a:latin typeface="Arial"/>
              <a:cs typeface="Arial"/>
            </a:endParaRPr>
          </a:p>
        </p:txBody>
      </p:sp>
      <p:sp>
        <p:nvSpPr>
          <p:cNvPr id="13" name="text 1"/>
          <p:cNvSpPr txBox="1"/>
          <p:nvPr/>
        </p:nvSpPr>
        <p:spPr>
          <a:xfrm>
            <a:off x="8065294" y="1663064"/>
            <a:ext cx="581698" cy="215444"/>
          </a:xfrm>
          <a:prstGeom prst="rect">
            <a:avLst/>
          </a:prstGeom>
        </p:spPr>
        <p:txBody>
          <a:bodyPr vert="horz" wrap="none" lIns="0" tIns="0" rIns="0" bIns="0" rtlCol="0">
            <a:spAutoFit/>
          </a:bodyPr>
          <a:lstStyle/>
          <a:p>
            <a:r>
              <a:rPr sz="1400" spc="6" dirty="0">
                <a:solidFill>
                  <a:srgbClr val="535353"/>
                </a:solidFill>
                <a:latin typeface="Arial"/>
                <a:cs typeface="Arial"/>
              </a:rPr>
              <a:t>Google</a:t>
            </a:r>
            <a:endParaRPr sz="1400">
              <a:latin typeface="Arial"/>
              <a:cs typeface="Arial"/>
            </a:endParaRPr>
          </a:p>
        </p:txBody>
      </p:sp>
      <p:sp>
        <p:nvSpPr>
          <p:cNvPr id="14" name="text 1"/>
          <p:cNvSpPr txBox="1"/>
          <p:nvPr/>
        </p:nvSpPr>
        <p:spPr>
          <a:xfrm>
            <a:off x="7993856" y="1929764"/>
            <a:ext cx="702693" cy="215444"/>
          </a:xfrm>
          <a:prstGeom prst="rect">
            <a:avLst/>
          </a:prstGeom>
        </p:spPr>
        <p:txBody>
          <a:bodyPr vert="horz" wrap="none" lIns="0" tIns="0" rIns="0" bIns="0" rtlCol="0">
            <a:spAutoFit/>
          </a:bodyPr>
          <a:lstStyle/>
          <a:p>
            <a:r>
              <a:rPr sz="1400" spc="6" dirty="0">
                <a:solidFill>
                  <a:srgbClr val="535353"/>
                </a:solidFill>
                <a:latin typeface="Arial"/>
                <a:cs typeface="Arial"/>
              </a:rPr>
              <a:t>Dataﬂow</a:t>
            </a:r>
            <a:endParaRPr sz="1400">
              <a:latin typeface="Arial"/>
              <a:cs typeface="Arial"/>
            </a:endParaRPr>
          </a:p>
        </p:txBody>
      </p:sp>
      <p:sp>
        <p:nvSpPr>
          <p:cNvPr id="15" name="text 1"/>
          <p:cNvSpPr txBox="1"/>
          <p:nvPr/>
        </p:nvSpPr>
        <p:spPr>
          <a:xfrm>
            <a:off x="385763" y="2421255"/>
            <a:ext cx="1076449" cy="200055"/>
          </a:xfrm>
          <a:prstGeom prst="rect">
            <a:avLst/>
          </a:prstGeom>
        </p:spPr>
        <p:txBody>
          <a:bodyPr vert="horz" wrap="none" lIns="0" tIns="0" rIns="0" bIns="0" rtlCol="0">
            <a:spAutoFit/>
          </a:bodyPr>
          <a:lstStyle/>
          <a:p>
            <a:r>
              <a:rPr sz="1300" spc="6" dirty="0">
                <a:solidFill>
                  <a:srgbClr val="4D4D4D"/>
                </a:solidFill>
                <a:latin typeface="Arial"/>
                <a:cs typeface="Arial"/>
              </a:rPr>
              <a:t>Streaming API</a:t>
            </a:r>
            <a:endParaRPr sz="1300">
              <a:latin typeface="Arial"/>
              <a:cs typeface="Arial"/>
            </a:endParaRPr>
          </a:p>
        </p:txBody>
      </p:sp>
      <p:sp>
        <p:nvSpPr>
          <p:cNvPr id="16" name="text 1"/>
          <p:cNvSpPr txBox="1"/>
          <p:nvPr/>
        </p:nvSpPr>
        <p:spPr>
          <a:xfrm>
            <a:off x="1614488" y="2297430"/>
            <a:ext cx="1087990" cy="400110"/>
          </a:xfrm>
          <a:prstGeom prst="rect">
            <a:avLst/>
          </a:prstGeom>
        </p:spPr>
        <p:txBody>
          <a:bodyPr vert="horz" wrap="none" lIns="0" tIns="0" rIns="0" bIns="0" rtlCol="0">
            <a:spAutoFit/>
          </a:bodyPr>
          <a:lstStyle/>
          <a:p>
            <a:r>
              <a:rPr sz="1300" spc="6" dirty="0">
                <a:solidFill>
                  <a:srgbClr val="9BC850"/>
                </a:solidFill>
                <a:latin typeface="Arial"/>
                <a:cs typeface="Arial"/>
              </a:rPr>
              <a:t>incrementalize</a:t>
            </a:r>
            <a:endParaRPr sz="1300">
              <a:latin typeface="Arial"/>
              <a:cs typeface="Arial"/>
            </a:endParaRPr>
          </a:p>
          <a:p>
            <a:pPr marL="40005"/>
            <a:r>
              <a:rPr sz="1300" spc="6" dirty="0">
                <a:solidFill>
                  <a:srgbClr val="9BC850"/>
                </a:solidFill>
                <a:latin typeface="Arial"/>
                <a:cs typeface="Arial"/>
              </a:rPr>
              <a:t>batch queries</a:t>
            </a:r>
            <a:endParaRPr sz="1300">
              <a:latin typeface="Arial"/>
              <a:cs typeface="Arial"/>
            </a:endParaRPr>
          </a:p>
        </p:txBody>
      </p:sp>
      <p:sp>
        <p:nvSpPr>
          <p:cNvPr id="17" name="text 1"/>
          <p:cNvSpPr txBox="1"/>
          <p:nvPr/>
        </p:nvSpPr>
        <p:spPr>
          <a:xfrm>
            <a:off x="3007519" y="2297430"/>
            <a:ext cx="766235" cy="400110"/>
          </a:xfrm>
          <a:prstGeom prst="rect">
            <a:avLst/>
          </a:prstGeom>
        </p:spPr>
        <p:txBody>
          <a:bodyPr vert="horz" wrap="none" lIns="0" tIns="0" rIns="0" bIns="0" rtlCol="0">
            <a:spAutoFit/>
          </a:bodyPr>
          <a:lstStyle/>
          <a:p>
            <a:pPr marL="24003"/>
            <a:r>
              <a:rPr sz="1300" spc="6" dirty="0">
                <a:solidFill>
                  <a:srgbClr val="6954B7"/>
                </a:solidFill>
                <a:latin typeface="Arial"/>
                <a:cs typeface="Arial"/>
              </a:rPr>
              <a:t>integrates</a:t>
            </a:r>
            <a:endParaRPr sz="1300">
              <a:latin typeface="Arial"/>
              <a:cs typeface="Arial"/>
            </a:endParaRPr>
          </a:p>
          <a:p>
            <a:r>
              <a:rPr sz="1300" spc="6" dirty="0">
                <a:solidFill>
                  <a:srgbClr val="6954B7"/>
                </a:solidFill>
                <a:latin typeface="Arial"/>
                <a:cs typeface="Arial"/>
              </a:rPr>
              <a:t>with batch</a:t>
            </a:r>
            <a:endParaRPr sz="1300">
              <a:latin typeface="Arial"/>
              <a:cs typeface="Arial"/>
            </a:endParaRPr>
          </a:p>
        </p:txBody>
      </p:sp>
      <p:sp>
        <p:nvSpPr>
          <p:cNvPr id="18" name="text 1"/>
          <p:cNvSpPr txBox="1"/>
          <p:nvPr/>
        </p:nvSpPr>
        <p:spPr>
          <a:xfrm>
            <a:off x="4229100" y="2297430"/>
            <a:ext cx="797975" cy="400110"/>
          </a:xfrm>
          <a:prstGeom prst="rect">
            <a:avLst/>
          </a:prstGeom>
        </p:spPr>
        <p:txBody>
          <a:bodyPr vert="horz" wrap="none" lIns="0" tIns="0" rIns="0" bIns="0" rtlCol="0">
            <a:spAutoFit/>
          </a:bodyPr>
          <a:lstStyle/>
          <a:p>
            <a:pPr marL="104013"/>
            <a:r>
              <a:rPr sz="1300" spc="6" dirty="0">
                <a:solidFill>
                  <a:srgbClr val="A72E5C"/>
                </a:solidFill>
                <a:latin typeface="Arial"/>
                <a:cs typeface="Arial"/>
              </a:rPr>
              <a:t>separate</a:t>
            </a:r>
            <a:endParaRPr sz="1300">
              <a:latin typeface="Arial"/>
              <a:cs typeface="Arial"/>
            </a:endParaRPr>
          </a:p>
          <a:p>
            <a:r>
              <a:rPr sz="1300" spc="6" dirty="0">
                <a:solidFill>
                  <a:srgbClr val="A72E5C"/>
                </a:solidFill>
                <a:latin typeface="Arial"/>
                <a:cs typeface="Arial"/>
              </a:rPr>
              <a:t>from batch</a:t>
            </a:r>
            <a:endParaRPr sz="1300">
              <a:latin typeface="Arial"/>
              <a:cs typeface="Arial"/>
            </a:endParaRPr>
          </a:p>
        </p:txBody>
      </p:sp>
      <p:sp>
        <p:nvSpPr>
          <p:cNvPr id="19" name="text 1"/>
          <p:cNvSpPr txBox="1"/>
          <p:nvPr/>
        </p:nvSpPr>
        <p:spPr>
          <a:xfrm>
            <a:off x="5472112" y="2297430"/>
            <a:ext cx="797975" cy="400110"/>
          </a:xfrm>
          <a:prstGeom prst="rect">
            <a:avLst/>
          </a:prstGeom>
        </p:spPr>
        <p:txBody>
          <a:bodyPr vert="horz" wrap="none" lIns="0" tIns="0" rIns="0" bIns="0" rtlCol="0">
            <a:spAutoFit/>
          </a:bodyPr>
          <a:lstStyle/>
          <a:p>
            <a:pPr marL="104013"/>
            <a:r>
              <a:rPr sz="1300" spc="6" dirty="0">
                <a:solidFill>
                  <a:srgbClr val="A72E5C"/>
                </a:solidFill>
                <a:latin typeface="Arial"/>
                <a:cs typeface="Arial"/>
              </a:rPr>
              <a:t>separate</a:t>
            </a:r>
            <a:endParaRPr sz="1300">
              <a:latin typeface="Arial"/>
              <a:cs typeface="Arial"/>
            </a:endParaRPr>
          </a:p>
          <a:p>
            <a:r>
              <a:rPr sz="1300" spc="6" dirty="0">
                <a:solidFill>
                  <a:srgbClr val="A72E5C"/>
                </a:solidFill>
                <a:latin typeface="Arial"/>
                <a:cs typeface="Arial"/>
              </a:rPr>
              <a:t>from batch</a:t>
            </a:r>
            <a:endParaRPr sz="1300">
              <a:latin typeface="Arial"/>
              <a:cs typeface="Arial"/>
            </a:endParaRPr>
          </a:p>
        </p:txBody>
      </p:sp>
      <p:sp>
        <p:nvSpPr>
          <p:cNvPr id="20" name="text 1"/>
          <p:cNvSpPr txBox="1"/>
          <p:nvPr/>
        </p:nvSpPr>
        <p:spPr>
          <a:xfrm>
            <a:off x="6715125" y="2297430"/>
            <a:ext cx="797975" cy="400110"/>
          </a:xfrm>
          <a:prstGeom prst="rect">
            <a:avLst/>
          </a:prstGeom>
        </p:spPr>
        <p:txBody>
          <a:bodyPr vert="horz" wrap="none" lIns="0" tIns="0" rIns="0" bIns="0" rtlCol="0">
            <a:spAutoFit/>
          </a:bodyPr>
          <a:lstStyle/>
          <a:p>
            <a:pPr marL="96012"/>
            <a:r>
              <a:rPr sz="1300" spc="6" dirty="0">
                <a:solidFill>
                  <a:srgbClr val="A72E5C"/>
                </a:solidFill>
                <a:latin typeface="Arial"/>
                <a:cs typeface="Arial"/>
              </a:rPr>
              <a:t>separate</a:t>
            </a:r>
            <a:endParaRPr sz="1300">
              <a:latin typeface="Arial"/>
              <a:cs typeface="Arial"/>
            </a:endParaRPr>
          </a:p>
          <a:p>
            <a:r>
              <a:rPr sz="1300" spc="6" dirty="0">
                <a:solidFill>
                  <a:srgbClr val="A72E5C"/>
                </a:solidFill>
                <a:latin typeface="Arial"/>
                <a:cs typeface="Arial"/>
              </a:rPr>
              <a:t>from batch</a:t>
            </a:r>
            <a:endParaRPr sz="1300">
              <a:latin typeface="Arial"/>
              <a:cs typeface="Arial"/>
            </a:endParaRPr>
          </a:p>
        </p:txBody>
      </p:sp>
      <p:sp>
        <p:nvSpPr>
          <p:cNvPr id="21" name="text 1"/>
          <p:cNvSpPr txBox="1"/>
          <p:nvPr/>
        </p:nvSpPr>
        <p:spPr>
          <a:xfrm>
            <a:off x="7965282" y="2297430"/>
            <a:ext cx="766235" cy="400110"/>
          </a:xfrm>
          <a:prstGeom prst="rect">
            <a:avLst/>
          </a:prstGeom>
        </p:spPr>
        <p:txBody>
          <a:bodyPr vert="horz" wrap="none" lIns="0" tIns="0" rIns="0" bIns="0" rtlCol="0">
            <a:spAutoFit/>
          </a:bodyPr>
          <a:lstStyle/>
          <a:p>
            <a:pPr marL="24003"/>
            <a:r>
              <a:rPr sz="1300" spc="6" dirty="0">
                <a:solidFill>
                  <a:srgbClr val="6954B7"/>
                </a:solidFill>
                <a:latin typeface="Arial"/>
                <a:cs typeface="Arial"/>
              </a:rPr>
              <a:t>integrates</a:t>
            </a:r>
            <a:endParaRPr sz="1300">
              <a:latin typeface="Arial"/>
              <a:cs typeface="Arial"/>
            </a:endParaRPr>
          </a:p>
          <a:p>
            <a:r>
              <a:rPr sz="1300" spc="6" dirty="0">
                <a:solidFill>
                  <a:srgbClr val="6954B7"/>
                </a:solidFill>
                <a:latin typeface="Arial"/>
                <a:cs typeface="Arial"/>
              </a:rPr>
              <a:t>with batch</a:t>
            </a:r>
            <a:endParaRPr sz="1300">
              <a:latin typeface="Arial"/>
              <a:cs typeface="Arial"/>
            </a:endParaRPr>
          </a:p>
        </p:txBody>
      </p:sp>
      <p:sp>
        <p:nvSpPr>
          <p:cNvPr id="22" name="text 1"/>
          <p:cNvSpPr txBox="1"/>
          <p:nvPr/>
        </p:nvSpPr>
        <p:spPr>
          <a:xfrm>
            <a:off x="364331" y="2916555"/>
            <a:ext cx="1079142" cy="400110"/>
          </a:xfrm>
          <a:prstGeom prst="rect">
            <a:avLst/>
          </a:prstGeom>
        </p:spPr>
        <p:txBody>
          <a:bodyPr vert="horz" wrap="none" lIns="0" tIns="0" rIns="0" bIns="0" rtlCol="0">
            <a:spAutoFit/>
          </a:bodyPr>
          <a:lstStyle/>
          <a:p>
            <a:r>
              <a:rPr sz="1300" spc="6" dirty="0">
                <a:solidFill>
                  <a:srgbClr val="4D4D4D"/>
                </a:solidFill>
                <a:latin typeface="Arial"/>
                <a:cs typeface="Arial"/>
              </a:rPr>
              <a:t>Preﬁx Integrity</a:t>
            </a:r>
            <a:endParaRPr sz="1300">
              <a:latin typeface="Arial"/>
              <a:cs typeface="Arial"/>
            </a:endParaRPr>
          </a:p>
          <a:p>
            <a:pPr marL="192024"/>
            <a:r>
              <a:rPr sz="1300" spc="6" dirty="0">
                <a:solidFill>
                  <a:srgbClr val="4D4D4D"/>
                </a:solidFill>
                <a:latin typeface="Arial"/>
                <a:cs typeface="Arial"/>
              </a:rPr>
              <a:t>Guarantee</a:t>
            </a:r>
            <a:endParaRPr sz="1300">
              <a:latin typeface="Arial"/>
              <a:cs typeface="Arial"/>
            </a:endParaRPr>
          </a:p>
        </p:txBody>
      </p:sp>
      <p:sp>
        <p:nvSpPr>
          <p:cNvPr id="23" name="text 1"/>
          <p:cNvSpPr txBox="1"/>
          <p:nvPr/>
        </p:nvSpPr>
        <p:spPr>
          <a:xfrm>
            <a:off x="514350" y="3535680"/>
            <a:ext cx="833241" cy="400110"/>
          </a:xfrm>
          <a:prstGeom prst="rect">
            <a:avLst/>
          </a:prstGeom>
        </p:spPr>
        <p:txBody>
          <a:bodyPr vert="horz" wrap="none" lIns="0" tIns="0" rIns="0" bIns="0" rtlCol="0">
            <a:spAutoFit/>
          </a:bodyPr>
          <a:lstStyle/>
          <a:p>
            <a:pPr marL="136017"/>
            <a:r>
              <a:rPr sz="1300" spc="6" dirty="0">
                <a:solidFill>
                  <a:srgbClr val="4D4D4D"/>
                </a:solidFill>
                <a:latin typeface="Arial"/>
                <a:cs typeface="Arial"/>
              </a:rPr>
              <a:t>Internal</a:t>
            </a:r>
            <a:endParaRPr sz="1300">
              <a:latin typeface="Arial"/>
              <a:cs typeface="Arial"/>
            </a:endParaRPr>
          </a:p>
          <a:p>
            <a:r>
              <a:rPr sz="1300" spc="6" dirty="0">
                <a:solidFill>
                  <a:srgbClr val="4D4D4D"/>
                </a:solidFill>
                <a:latin typeface="Arial"/>
                <a:cs typeface="Arial"/>
              </a:rPr>
              <a:t>Processing</a:t>
            </a:r>
            <a:endParaRPr sz="1300">
              <a:latin typeface="Arial"/>
              <a:cs typeface="Arial"/>
            </a:endParaRPr>
          </a:p>
        </p:txBody>
      </p:sp>
      <p:sp>
        <p:nvSpPr>
          <p:cNvPr id="24" name="text 1"/>
          <p:cNvSpPr txBox="1"/>
          <p:nvPr/>
        </p:nvSpPr>
        <p:spPr>
          <a:xfrm>
            <a:off x="1693069" y="3659505"/>
            <a:ext cx="937372" cy="200055"/>
          </a:xfrm>
          <a:prstGeom prst="rect">
            <a:avLst/>
          </a:prstGeom>
        </p:spPr>
        <p:txBody>
          <a:bodyPr vert="horz" wrap="none" lIns="0" tIns="0" rIns="0" bIns="0" rtlCol="0">
            <a:spAutoFit/>
          </a:bodyPr>
          <a:lstStyle/>
          <a:p>
            <a:r>
              <a:rPr sz="1300" spc="6" dirty="0">
                <a:solidFill>
                  <a:srgbClr val="9BC850"/>
                </a:solidFill>
                <a:latin typeface="Arial"/>
                <a:cs typeface="Arial"/>
              </a:rPr>
              <a:t>exactly once</a:t>
            </a:r>
            <a:endParaRPr sz="1300">
              <a:latin typeface="Arial"/>
              <a:cs typeface="Arial"/>
            </a:endParaRPr>
          </a:p>
        </p:txBody>
      </p:sp>
      <p:sp>
        <p:nvSpPr>
          <p:cNvPr id="25" name="text 1"/>
          <p:cNvSpPr txBox="1"/>
          <p:nvPr/>
        </p:nvSpPr>
        <p:spPr>
          <a:xfrm>
            <a:off x="2928938" y="3659505"/>
            <a:ext cx="937372" cy="200055"/>
          </a:xfrm>
          <a:prstGeom prst="rect">
            <a:avLst/>
          </a:prstGeom>
        </p:spPr>
        <p:txBody>
          <a:bodyPr vert="horz" wrap="none" lIns="0" tIns="0" rIns="0" bIns="0" rtlCol="0">
            <a:spAutoFit/>
          </a:bodyPr>
          <a:lstStyle/>
          <a:p>
            <a:r>
              <a:rPr sz="1300" spc="6" dirty="0">
                <a:solidFill>
                  <a:srgbClr val="9BC850"/>
                </a:solidFill>
                <a:latin typeface="Arial"/>
                <a:cs typeface="Arial"/>
              </a:rPr>
              <a:t>exactly once</a:t>
            </a:r>
            <a:endParaRPr sz="1300">
              <a:latin typeface="Arial"/>
              <a:cs typeface="Arial"/>
            </a:endParaRPr>
          </a:p>
        </p:txBody>
      </p:sp>
      <p:sp>
        <p:nvSpPr>
          <p:cNvPr id="26" name="text 1"/>
          <p:cNvSpPr txBox="1"/>
          <p:nvPr/>
        </p:nvSpPr>
        <p:spPr>
          <a:xfrm>
            <a:off x="4164806" y="3659505"/>
            <a:ext cx="957378" cy="200055"/>
          </a:xfrm>
          <a:prstGeom prst="rect">
            <a:avLst/>
          </a:prstGeom>
        </p:spPr>
        <p:txBody>
          <a:bodyPr vert="horz" wrap="none" lIns="0" tIns="0" rIns="0" bIns="0" rtlCol="0">
            <a:spAutoFit/>
          </a:bodyPr>
          <a:lstStyle/>
          <a:p>
            <a:r>
              <a:rPr sz="1300" spc="6" dirty="0">
                <a:solidFill>
                  <a:srgbClr val="A72E5C"/>
                </a:solidFill>
                <a:latin typeface="Arial"/>
                <a:cs typeface="Arial"/>
              </a:rPr>
              <a:t>at least once</a:t>
            </a:r>
            <a:endParaRPr sz="1300">
              <a:latin typeface="Arial"/>
              <a:cs typeface="Arial"/>
            </a:endParaRPr>
          </a:p>
        </p:txBody>
      </p:sp>
      <p:sp>
        <p:nvSpPr>
          <p:cNvPr id="27" name="text 1"/>
          <p:cNvSpPr txBox="1"/>
          <p:nvPr/>
        </p:nvSpPr>
        <p:spPr>
          <a:xfrm>
            <a:off x="5414963" y="3659505"/>
            <a:ext cx="937372" cy="200055"/>
          </a:xfrm>
          <a:prstGeom prst="rect">
            <a:avLst/>
          </a:prstGeom>
        </p:spPr>
        <p:txBody>
          <a:bodyPr vert="horz" wrap="none" lIns="0" tIns="0" rIns="0" bIns="0" rtlCol="0">
            <a:spAutoFit/>
          </a:bodyPr>
          <a:lstStyle/>
          <a:p>
            <a:r>
              <a:rPr sz="1300" spc="6" dirty="0">
                <a:solidFill>
                  <a:srgbClr val="9BC850"/>
                </a:solidFill>
                <a:latin typeface="Arial"/>
                <a:cs typeface="Arial"/>
              </a:rPr>
              <a:t>exactly once</a:t>
            </a:r>
            <a:endParaRPr sz="1300">
              <a:latin typeface="Arial"/>
              <a:cs typeface="Arial"/>
            </a:endParaRPr>
          </a:p>
        </p:txBody>
      </p:sp>
      <p:sp>
        <p:nvSpPr>
          <p:cNvPr id="28" name="text 1"/>
          <p:cNvSpPr txBox="1"/>
          <p:nvPr/>
        </p:nvSpPr>
        <p:spPr>
          <a:xfrm>
            <a:off x="6643688" y="3659505"/>
            <a:ext cx="957378" cy="200055"/>
          </a:xfrm>
          <a:prstGeom prst="rect">
            <a:avLst/>
          </a:prstGeom>
        </p:spPr>
        <p:txBody>
          <a:bodyPr vert="horz" wrap="none" lIns="0" tIns="0" rIns="0" bIns="0" rtlCol="0">
            <a:spAutoFit/>
          </a:bodyPr>
          <a:lstStyle/>
          <a:p>
            <a:r>
              <a:rPr sz="1300" spc="6" dirty="0">
                <a:solidFill>
                  <a:srgbClr val="A72E5C"/>
                </a:solidFill>
                <a:latin typeface="Arial"/>
                <a:cs typeface="Arial"/>
              </a:rPr>
              <a:t>at least once</a:t>
            </a:r>
            <a:endParaRPr sz="1300">
              <a:latin typeface="Arial"/>
              <a:cs typeface="Arial"/>
            </a:endParaRPr>
          </a:p>
        </p:txBody>
      </p:sp>
      <p:sp>
        <p:nvSpPr>
          <p:cNvPr id="29" name="text 1"/>
          <p:cNvSpPr txBox="1"/>
          <p:nvPr/>
        </p:nvSpPr>
        <p:spPr>
          <a:xfrm>
            <a:off x="7893844" y="3659505"/>
            <a:ext cx="937372" cy="200055"/>
          </a:xfrm>
          <a:prstGeom prst="rect">
            <a:avLst/>
          </a:prstGeom>
        </p:spPr>
        <p:txBody>
          <a:bodyPr vert="horz" wrap="none" lIns="0" tIns="0" rIns="0" bIns="0" rtlCol="0">
            <a:spAutoFit/>
          </a:bodyPr>
          <a:lstStyle/>
          <a:p>
            <a:r>
              <a:rPr sz="1300" spc="6" dirty="0">
                <a:solidFill>
                  <a:srgbClr val="9BC850"/>
                </a:solidFill>
                <a:latin typeface="Arial"/>
                <a:cs typeface="Arial"/>
              </a:rPr>
              <a:t>exactly once</a:t>
            </a:r>
            <a:endParaRPr sz="1300">
              <a:latin typeface="Arial"/>
              <a:cs typeface="Arial"/>
            </a:endParaRPr>
          </a:p>
        </p:txBody>
      </p:sp>
      <p:sp>
        <p:nvSpPr>
          <p:cNvPr id="30" name="text 1"/>
          <p:cNvSpPr txBox="1"/>
          <p:nvPr/>
        </p:nvSpPr>
        <p:spPr>
          <a:xfrm>
            <a:off x="392906" y="4154805"/>
            <a:ext cx="1076000" cy="400110"/>
          </a:xfrm>
          <a:prstGeom prst="rect">
            <a:avLst/>
          </a:prstGeom>
        </p:spPr>
        <p:txBody>
          <a:bodyPr vert="horz" wrap="none" lIns="0" tIns="0" rIns="0" bIns="0" rtlCol="0">
            <a:spAutoFit/>
          </a:bodyPr>
          <a:lstStyle/>
          <a:p>
            <a:pPr marL="32004"/>
            <a:r>
              <a:rPr sz="1300" spc="6" dirty="0">
                <a:solidFill>
                  <a:srgbClr val="4D4D4D"/>
                </a:solidFill>
                <a:latin typeface="Arial"/>
                <a:cs typeface="Arial"/>
              </a:rPr>
              <a:t>Transactional</a:t>
            </a:r>
            <a:endParaRPr sz="1300">
              <a:latin typeface="Arial"/>
              <a:cs typeface="Arial"/>
            </a:endParaRPr>
          </a:p>
          <a:p>
            <a:r>
              <a:rPr sz="1300" spc="6" dirty="0">
                <a:solidFill>
                  <a:srgbClr val="4D4D4D"/>
                </a:solidFill>
                <a:latin typeface="Arial"/>
                <a:cs typeface="Arial"/>
              </a:rPr>
              <a:t>Sources/Sinks</a:t>
            </a:r>
            <a:endParaRPr sz="1300">
              <a:latin typeface="Arial"/>
              <a:cs typeface="Arial"/>
            </a:endParaRPr>
          </a:p>
        </p:txBody>
      </p:sp>
      <p:sp>
        <p:nvSpPr>
          <p:cNvPr id="31" name="text 1"/>
          <p:cNvSpPr txBox="1"/>
          <p:nvPr/>
        </p:nvSpPr>
        <p:spPr>
          <a:xfrm>
            <a:off x="3200400" y="4278630"/>
            <a:ext cx="411844" cy="200055"/>
          </a:xfrm>
          <a:prstGeom prst="rect">
            <a:avLst/>
          </a:prstGeom>
        </p:spPr>
        <p:txBody>
          <a:bodyPr vert="horz" wrap="none" lIns="0" tIns="0" rIns="0" bIns="0" rtlCol="0">
            <a:spAutoFit/>
          </a:bodyPr>
          <a:lstStyle/>
          <a:p>
            <a:r>
              <a:rPr sz="1300" spc="6" dirty="0">
                <a:solidFill>
                  <a:srgbClr val="6954B7"/>
                </a:solidFill>
                <a:latin typeface="Arial"/>
                <a:cs typeface="Arial"/>
              </a:rPr>
              <a:t>some</a:t>
            </a:r>
            <a:endParaRPr sz="1300">
              <a:latin typeface="Arial"/>
              <a:cs typeface="Arial"/>
            </a:endParaRPr>
          </a:p>
        </p:txBody>
      </p:sp>
      <p:sp>
        <p:nvSpPr>
          <p:cNvPr id="1024" name="text 1"/>
          <p:cNvSpPr txBox="1"/>
          <p:nvPr/>
        </p:nvSpPr>
        <p:spPr>
          <a:xfrm>
            <a:off x="4443412" y="4278630"/>
            <a:ext cx="411844" cy="200055"/>
          </a:xfrm>
          <a:prstGeom prst="rect">
            <a:avLst/>
          </a:prstGeom>
        </p:spPr>
        <p:txBody>
          <a:bodyPr vert="horz" wrap="none" lIns="0" tIns="0" rIns="0" bIns="0" rtlCol="0">
            <a:spAutoFit/>
          </a:bodyPr>
          <a:lstStyle/>
          <a:p>
            <a:r>
              <a:rPr sz="1300" spc="6" dirty="0">
                <a:solidFill>
                  <a:srgbClr val="6954B7"/>
                </a:solidFill>
                <a:latin typeface="Arial"/>
                <a:cs typeface="Arial"/>
              </a:rPr>
              <a:t>some</a:t>
            </a:r>
            <a:endParaRPr sz="1300">
              <a:latin typeface="Arial"/>
              <a:cs typeface="Arial"/>
            </a:endParaRPr>
          </a:p>
        </p:txBody>
      </p:sp>
      <p:sp>
        <p:nvSpPr>
          <p:cNvPr id="1025" name="text 1"/>
          <p:cNvSpPr txBox="1"/>
          <p:nvPr/>
        </p:nvSpPr>
        <p:spPr>
          <a:xfrm>
            <a:off x="5686425" y="4278630"/>
            <a:ext cx="411844" cy="200055"/>
          </a:xfrm>
          <a:prstGeom prst="rect">
            <a:avLst/>
          </a:prstGeom>
        </p:spPr>
        <p:txBody>
          <a:bodyPr vert="horz" wrap="none" lIns="0" tIns="0" rIns="0" bIns="0" rtlCol="0">
            <a:spAutoFit/>
          </a:bodyPr>
          <a:lstStyle/>
          <a:p>
            <a:r>
              <a:rPr sz="1300" spc="6" dirty="0">
                <a:solidFill>
                  <a:srgbClr val="6954B7"/>
                </a:solidFill>
                <a:latin typeface="Arial"/>
                <a:cs typeface="Arial"/>
              </a:rPr>
              <a:t>some</a:t>
            </a:r>
            <a:endParaRPr sz="1300">
              <a:latin typeface="Arial"/>
              <a:cs typeface="Arial"/>
            </a:endParaRPr>
          </a:p>
        </p:txBody>
      </p:sp>
      <p:sp>
        <p:nvSpPr>
          <p:cNvPr id="1026" name="text 1"/>
          <p:cNvSpPr txBox="1"/>
          <p:nvPr/>
        </p:nvSpPr>
        <p:spPr>
          <a:xfrm>
            <a:off x="521494" y="4773930"/>
            <a:ext cx="779509" cy="400110"/>
          </a:xfrm>
          <a:prstGeom prst="rect">
            <a:avLst/>
          </a:prstGeom>
        </p:spPr>
        <p:txBody>
          <a:bodyPr vert="horz" wrap="none" lIns="0" tIns="0" rIns="0" bIns="0" rtlCol="0">
            <a:spAutoFit/>
          </a:bodyPr>
          <a:lstStyle/>
          <a:p>
            <a:r>
              <a:rPr sz="1300" spc="6" dirty="0">
                <a:solidFill>
                  <a:srgbClr val="4D4D4D"/>
                </a:solidFill>
                <a:latin typeface="Arial"/>
                <a:cs typeface="Arial"/>
              </a:rPr>
              <a:t>Interactive</a:t>
            </a:r>
            <a:endParaRPr sz="1300">
              <a:latin typeface="Arial"/>
              <a:cs typeface="Arial"/>
            </a:endParaRPr>
          </a:p>
          <a:p>
            <a:pPr marL="128016"/>
            <a:r>
              <a:rPr sz="1300" spc="6" dirty="0">
                <a:solidFill>
                  <a:srgbClr val="4D4D4D"/>
                </a:solidFill>
                <a:latin typeface="Arial"/>
                <a:cs typeface="Arial"/>
              </a:rPr>
              <a:t>Queries</a:t>
            </a:r>
            <a:endParaRPr sz="1300">
              <a:latin typeface="Arial"/>
              <a:cs typeface="Arial"/>
            </a:endParaRPr>
          </a:p>
        </p:txBody>
      </p:sp>
      <p:sp>
        <p:nvSpPr>
          <p:cNvPr id="1027" name="text 1"/>
          <p:cNvSpPr txBox="1"/>
          <p:nvPr/>
        </p:nvSpPr>
        <p:spPr>
          <a:xfrm>
            <a:off x="507206" y="5393055"/>
            <a:ext cx="824393" cy="400110"/>
          </a:xfrm>
          <a:prstGeom prst="rect">
            <a:avLst/>
          </a:prstGeom>
        </p:spPr>
        <p:txBody>
          <a:bodyPr vert="horz" wrap="none" lIns="0" tIns="0" rIns="0" bIns="0" rtlCol="0">
            <a:spAutoFit/>
          </a:bodyPr>
          <a:lstStyle/>
          <a:p>
            <a:pPr marL="40005"/>
            <a:r>
              <a:rPr sz="1300" spc="6" dirty="0">
                <a:solidFill>
                  <a:srgbClr val="4D4D4D"/>
                </a:solidFill>
                <a:latin typeface="Arial"/>
                <a:cs typeface="Arial"/>
              </a:rPr>
              <a:t>Joins with</a:t>
            </a:r>
            <a:endParaRPr sz="1300">
              <a:latin typeface="Arial"/>
              <a:cs typeface="Arial"/>
            </a:endParaRPr>
          </a:p>
          <a:p>
            <a:r>
              <a:rPr sz="1300" spc="6" dirty="0">
                <a:solidFill>
                  <a:srgbClr val="4D4D4D"/>
                </a:solidFill>
                <a:latin typeface="Arial"/>
                <a:cs typeface="Arial"/>
              </a:rPr>
              <a:t>Static Data</a:t>
            </a:r>
            <a:endParaRPr sz="1300">
              <a:latin typeface="Arial"/>
              <a:cs typeface="Arial"/>
            </a:endParaRPr>
          </a:p>
        </p:txBody>
      </p:sp>
      <p:pic>
        <p:nvPicPr>
          <p:cNvPr id="104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 y="1585947"/>
            <a:ext cx="8696594" cy="4341419"/>
          </a:xfrm>
          <a:prstGeom prst="rect">
            <a:avLst/>
          </a:prstGeom>
        </p:spPr>
      </p:pic>
      <p:sp>
        <p:nvSpPr>
          <p:cNvPr id="1028" name="text 1"/>
          <p:cNvSpPr txBox="1"/>
          <p:nvPr/>
        </p:nvSpPr>
        <p:spPr>
          <a:xfrm>
            <a:off x="1878806" y="339091"/>
            <a:ext cx="5445273" cy="461665"/>
          </a:xfrm>
          <a:prstGeom prst="rect">
            <a:avLst/>
          </a:prstGeom>
        </p:spPr>
        <p:txBody>
          <a:bodyPr vert="horz" wrap="none" lIns="0" tIns="0" rIns="0" bIns="0" rtlCol="0">
            <a:spAutoFit/>
          </a:bodyPr>
          <a:lstStyle/>
          <a:p>
            <a:r>
              <a:rPr sz="3000" spc="6" dirty="0">
                <a:solidFill>
                  <a:srgbClr val="404040"/>
                </a:solidFill>
                <a:latin typeface="Arial"/>
                <a:cs typeface="Arial"/>
              </a:rPr>
              <a:t>Comparison with Other Engines</a:t>
            </a:r>
            <a:endParaRPr sz="3000">
              <a:latin typeface="Arial"/>
              <a:cs typeface="Arial"/>
            </a:endParaRPr>
          </a:p>
        </p:txBody>
      </p:sp>
      <p:pic>
        <p:nvPicPr>
          <p:cNvPr id="104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37" y="1530351"/>
            <a:ext cx="3794373" cy="4454596"/>
          </a:xfrm>
          <a:prstGeom prst="rect">
            <a:avLst/>
          </a:prstGeom>
        </p:spPr>
      </p:pic>
    </p:spTree>
    <p:extLst>
      <p:ext uri="{BB962C8B-B14F-4D97-AF65-F5344CB8AC3E}">
        <p14:creationId xmlns:p14="http://schemas.microsoft.com/office/powerpoint/2010/main" val="33614940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5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5" y="2101215"/>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4" name="text 1"/>
          <p:cNvSpPr txBox="1"/>
          <p:nvPr/>
        </p:nvSpPr>
        <p:spPr>
          <a:xfrm>
            <a:off x="4071936" y="2585085"/>
            <a:ext cx="4614863" cy="923330"/>
          </a:xfrm>
          <a:prstGeom prst="rect">
            <a:avLst/>
          </a:prstGeom>
        </p:spPr>
        <p:txBody>
          <a:bodyPr vert="horz" wrap="square" lIns="0" tIns="0" rIns="0" bIns="0" rtlCol="0">
            <a:spAutoFit/>
          </a:bodyPr>
          <a:lstStyle/>
          <a:p>
            <a:r>
              <a:rPr lang="en-IN" sz="2000" spc="6" dirty="0">
                <a:latin typeface="Arial"/>
                <a:cs typeface="Arial"/>
              </a:rPr>
              <a:t>A simple structured streaming application</a:t>
            </a:r>
            <a:endParaRPr lang="en-IN" sz="2000" dirty="0">
              <a:latin typeface="Arial"/>
              <a:cs typeface="Arial"/>
            </a:endParaRPr>
          </a:p>
          <a:p>
            <a:endParaRPr sz="2000" dirty="0">
              <a:latin typeface="Arial"/>
              <a:cs typeface="Arial"/>
            </a:endParaRPr>
          </a:p>
        </p:txBody>
      </p:sp>
      <p:sp>
        <p:nvSpPr>
          <p:cNvPr id="5" name="text 1"/>
          <p:cNvSpPr txBox="1"/>
          <p:nvPr/>
        </p:nvSpPr>
        <p:spPr>
          <a:xfrm>
            <a:off x="1228725" y="2101215"/>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Tree>
    <p:extLst>
      <p:ext uri="{BB962C8B-B14F-4D97-AF65-F5344CB8AC3E}">
        <p14:creationId xmlns:p14="http://schemas.microsoft.com/office/powerpoint/2010/main" val="142817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IN" b="1" dirty="0"/>
              <a:t>Structured Streaming - Demo</a:t>
            </a:r>
          </a:p>
        </p:txBody>
      </p:sp>
      <p:sp>
        <p:nvSpPr>
          <p:cNvPr id="3" name="Content Placeholder 2"/>
          <p:cNvSpPr>
            <a:spLocks noGrp="1"/>
          </p:cNvSpPr>
          <p:nvPr>
            <p:ph idx="1"/>
          </p:nvPr>
        </p:nvSpPr>
        <p:spPr>
          <a:xfrm>
            <a:off x="457200" y="990600"/>
            <a:ext cx="8229600" cy="5715000"/>
          </a:xfrm>
        </p:spPr>
        <p:txBody>
          <a:bodyPr>
            <a:noAutofit/>
          </a:bodyPr>
          <a:lstStyle/>
          <a:p>
            <a:r>
              <a:rPr lang="en-US" sz="1800" dirty="0" err="1"/>
              <a:t>netcat</a:t>
            </a:r>
            <a:endParaRPr lang="en-US" sz="1800" dirty="0"/>
          </a:p>
          <a:p>
            <a:pPr lvl="1"/>
            <a:r>
              <a:rPr lang="en-US" sz="1800" i="1" dirty="0"/>
              <a:t>Start </a:t>
            </a:r>
            <a:r>
              <a:rPr lang="en-US" sz="1800" i="1" dirty="0" err="1"/>
              <a:t>ncat</a:t>
            </a:r>
            <a:r>
              <a:rPr lang="en-US" sz="1800" i="1" dirty="0"/>
              <a:t> using command , </a:t>
            </a:r>
            <a:r>
              <a:rPr lang="en-US" sz="1800" i="1" dirty="0" err="1"/>
              <a:t>ncat</a:t>
            </a:r>
            <a:r>
              <a:rPr lang="en-US" sz="1800" i="1" dirty="0"/>
              <a:t> -l -p 7777</a:t>
            </a:r>
          </a:p>
          <a:p>
            <a:pPr lvl="1"/>
            <a:r>
              <a:rPr lang="en-US" sz="1800" i="1" dirty="0"/>
              <a:t>Run the netcat.py programs by passing the localhost 7777 parameters.</a:t>
            </a:r>
          </a:p>
          <a:p>
            <a:r>
              <a:rPr lang="en-IN" sz="1800" spc="6" dirty="0">
                <a:solidFill>
                  <a:srgbClr val="404040"/>
                </a:solidFill>
                <a:latin typeface="Arial"/>
                <a:cs typeface="Arial"/>
              </a:rPr>
              <a:t>Output Modes</a:t>
            </a:r>
          </a:p>
          <a:p>
            <a:pPr lvl="1"/>
            <a:r>
              <a:rPr lang="en-US" sz="1800" i="1" dirty="0"/>
              <a:t>Create the </a:t>
            </a:r>
            <a:r>
              <a:rPr lang="en-US" sz="1800" i="1" dirty="0" err="1"/>
              <a:t>droplocation</a:t>
            </a:r>
            <a:r>
              <a:rPr lang="en-US" sz="1800" i="1" dirty="0"/>
              <a:t> as mentioned in the code using command </a:t>
            </a:r>
          </a:p>
          <a:p>
            <a:pPr lvl="2"/>
            <a:r>
              <a:rPr lang="en-US" sz="1800" i="1" dirty="0" err="1"/>
              <a:t>mkdir</a:t>
            </a:r>
            <a:r>
              <a:rPr lang="en-US" sz="1800" i="1" dirty="0"/>
              <a:t> –p /home/</a:t>
            </a:r>
            <a:r>
              <a:rPr lang="en-US" sz="1800" i="1" dirty="0" err="1"/>
              <a:t>notroot</a:t>
            </a:r>
            <a:r>
              <a:rPr lang="en-US" sz="1800" i="1" dirty="0"/>
              <a:t>/datasets/</a:t>
            </a:r>
            <a:r>
              <a:rPr lang="en-US" sz="1800" i="1" dirty="0" err="1"/>
              <a:t>droplocation</a:t>
            </a:r>
            <a:endParaRPr lang="en-US" sz="1800" i="1" dirty="0"/>
          </a:p>
          <a:p>
            <a:pPr lvl="1"/>
            <a:r>
              <a:rPr lang="en-US" sz="1800" i="1" dirty="0"/>
              <a:t>Run the respective program using spark-submit without any parameters.</a:t>
            </a:r>
          </a:p>
          <a:p>
            <a:pPr lvl="1"/>
            <a:r>
              <a:rPr lang="en-US" sz="1800" i="1" dirty="0"/>
              <a:t>3 input files are provided (xaa.csv, xaa_updatemode.csv, xab.csv). Copy files to </a:t>
            </a:r>
            <a:r>
              <a:rPr lang="en-US" sz="1800" i="1" dirty="0" err="1"/>
              <a:t>droplocation</a:t>
            </a:r>
            <a:r>
              <a:rPr lang="en-US" sz="1800" i="1" dirty="0"/>
              <a:t> one by one and observe the output of the program.</a:t>
            </a:r>
          </a:p>
          <a:p>
            <a:pPr lvl="1"/>
            <a:r>
              <a:rPr lang="en-US" sz="1800" i="1" dirty="0"/>
              <a:t>Append mode (appendMode.py):</a:t>
            </a:r>
          </a:p>
          <a:p>
            <a:pPr lvl="2"/>
            <a:r>
              <a:rPr lang="en-US" sz="1800" i="1" dirty="0"/>
              <a:t>New records will get added incrementally in each batch without impacting previous batch data.</a:t>
            </a:r>
          </a:p>
          <a:p>
            <a:pPr lvl="1"/>
            <a:r>
              <a:rPr lang="en-US" sz="1800" i="1" dirty="0"/>
              <a:t>Complete mode(completeMode.py):</a:t>
            </a:r>
          </a:p>
          <a:p>
            <a:pPr lvl="2"/>
            <a:r>
              <a:rPr lang="en-US" sz="1800" i="1" dirty="0"/>
              <a:t>Counts of the crime will get updated and complete output will be shown in each batch as processing will consider whole data.</a:t>
            </a:r>
          </a:p>
          <a:p>
            <a:pPr lvl="1"/>
            <a:r>
              <a:rPr lang="en-US" sz="1800" i="1" dirty="0"/>
              <a:t>Update mode(updateMode.py):</a:t>
            </a:r>
          </a:p>
          <a:p>
            <a:pPr lvl="2"/>
            <a:r>
              <a:rPr lang="en-US" sz="1800" i="1" dirty="0"/>
              <a:t>Only the impacted records will be displayed instead of the entire dataset.</a:t>
            </a:r>
          </a:p>
          <a:p>
            <a:pPr lvl="1"/>
            <a:endParaRPr lang="en-US" sz="1800" i="1" dirty="0"/>
          </a:p>
          <a:p>
            <a:pPr lvl="1"/>
            <a:endParaRPr lang="en-US" sz="1800" i="1" dirty="0"/>
          </a:p>
          <a:p>
            <a:pPr lvl="1"/>
            <a:endParaRPr lang="en-US" sz="1800" i="1" dirty="0"/>
          </a:p>
          <a:p>
            <a:pPr lvl="1"/>
            <a:endParaRPr lang="en-IN" sz="1800" dirty="0">
              <a:latin typeface="Arial"/>
              <a:cs typeface="Arial"/>
            </a:endParaRPr>
          </a:p>
        </p:txBody>
      </p:sp>
    </p:spTree>
    <p:extLst>
      <p:ext uri="{BB962C8B-B14F-4D97-AF65-F5344CB8AC3E}">
        <p14:creationId xmlns:p14="http://schemas.microsoft.com/office/powerpoint/2010/main" val="2405280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1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6858000"/>
          </a:xfrm>
          <a:prstGeom prst="rect">
            <a:avLst/>
          </a:prstGeom>
        </p:spPr>
      </p:pic>
      <p:pic>
        <p:nvPicPr>
          <p:cNvPr id="91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 y="800101"/>
            <a:ext cx="1571625" cy="2066925"/>
          </a:xfrm>
          <a:prstGeom prst="rect">
            <a:avLst/>
          </a:prstGeom>
        </p:spPr>
      </p:pic>
      <p:pic>
        <p:nvPicPr>
          <p:cNvPr id="91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790576"/>
            <a:ext cx="1578769" cy="2066925"/>
          </a:xfrm>
          <a:prstGeom prst="rect">
            <a:avLst/>
          </a:prstGeom>
        </p:spPr>
      </p:pic>
      <p:pic>
        <p:nvPicPr>
          <p:cNvPr id="91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5" y="2076452"/>
            <a:ext cx="1578769" cy="2066925"/>
          </a:xfrm>
          <a:prstGeom prst="rect">
            <a:avLst/>
          </a:prstGeom>
        </p:spPr>
      </p:pic>
      <p:pic>
        <p:nvPicPr>
          <p:cNvPr id="91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969" y="2066927"/>
            <a:ext cx="1571625" cy="2066925"/>
          </a:xfrm>
          <a:prstGeom prst="rect">
            <a:avLst/>
          </a:prstGeom>
        </p:spPr>
      </p:pic>
      <p:pic>
        <p:nvPicPr>
          <p:cNvPr id="91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2" y="800101"/>
            <a:ext cx="1571625" cy="2066925"/>
          </a:xfrm>
          <a:prstGeom prst="rect">
            <a:avLst/>
          </a:prstGeom>
        </p:spPr>
      </p:pic>
      <p:pic>
        <p:nvPicPr>
          <p:cNvPr id="91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519" y="2076452"/>
            <a:ext cx="1571625" cy="2066925"/>
          </a:xfrm>
          <a:prstGeom prst="rect">
            <a:avLst/>
          </a:prstGeom>
        </p:spPr>
      </p:pic>
      <p:sp>
        <p:nvSpPr>
          <p:cNvPr id="2" name="text 1"/>
          <p:cNvSpPr txBox="1"/>
          <p:nvPr/>
        </p:nvSpPr>
        <p:spPr>
          <a:xfrm>
            <a:off x="1257300" y="4264457"/>
            <a:ext cx="6513706" cy="661720"/>
          </a:xfrm>
          <a:prstGeom prst="rect">
            <a:avLst/>
          </a:prstGeom>
        </p:spPr>
        <p:txBody>
          <a:bodyPr vert="horz" wrap="none" lIns="0" tIns="0" rIns="0" bIns="0" rtlCol="0">
            <a:spAutoFit/>
          </a:bodyPr>
          <a:lstStyle/>
          <a:p>
            <a:r>
              <a:rPr sz="4300" spc="6" dirty="0">
                <a:solidFill>
                  <a:srgbClr val="4D4D4D"/>
                </a:solidFill>
                <a:latin typeface="Arial"/>
                <a:cs typeface="Arial"/>
              </a:rPr>
              <a:t>All logs received </a:t>
            </a:r>
            <a:r>
              <a:rPr sz="4300" spc="6" dirty="0">
                <a:solidFill>
                  <a:srgbClr val="675BA7"/>
                </a:solidFill>
                <a:latin typeface="Arial"/>
                <a:cs typeface="Arial"/>
              </a:rPr>
              <a:t>within the</a:t>
            </a:r>
            <a:endParaRPr sz="4300">
              <a:latin typeface="Arial"/>
              <a:cs typeface="Arial"/>
            </a:endParaRPr>
          </a:p>
        </p:txBody>
      </p:sp>
      <p:sp>
        <p:nvSpPr>
          <p:cNvPr id="3" name="text 1"/>
          <p:cNvSpPr txBox="1"/>
          <p:nvPr/>
        </p:nvSpPr>
        <p:spPr>
          <a:xfrm>
            <a:off x="1014412" y="5045507"/>
            <a:ext cx="7219862" cy="661720"/>
          </a:xfrm>
          <a:prstGeom prst="rect">
            <a:avLst/>
          </a:prstGeom>
        </p:spPr>
        <p:txBody>
          <a:bodyPr vert="horz" wrap="none" lIns="0" tIns="0" rIns="0" bIns="0" rtlCol="0">
            <a:spAutoFit/>
          </a:bodyPr>
          <a:lstStyle/>
          <a:p>
            <a:r>
              <a:rPr sz="4300" spc="6" dirty="0">
                <a:solidFill>
                  <a:srgbClr val="675BA7"/>
                </a:solidFill>
                <a:latin typeface="Arial"/>
                <a:cs typeface="Arial"/>
              </a:rPr>
              <a:t>batch interval</a:t>
            </a:r>
            <a:r>
              <a:rPr sz="4300" spc="6" dirty="0">
                <a:solidFill>
                  <a:srgbClr val="4D4D4D"/>
                </a:solidFill>
                <a:latin typeface="Arial"/>
                <a:cs typeface="Arial"/>
              </a:rPr>
              <a:t> make one RDD</a:t>
            </a:r>
            <a:endParaRPr sz="4300">
              <a:latin typeface="Arial"/>
              <a:cs typeface="Arial"/>
            </a:endParaRPr>
          </a:p>
        </p:txBody>
      </p:sp>
      <p:sp>
        <p:nvSpPr>
          <p:cNvPr id="4" name="text 1"/>
          <p:cNvSpPr txBox="1"/>
          <p:nvPr/>
        </p:nvSpPr>
        <p:spPr>
          <a:xfrm>
            <a:off x="3014670" y="377198"/>
            <a:ext cx="2679773" cy="461665"/>
          </a:xfrm>
          <a:prstGeom prst="rect">
            <a:avLst/>
          </a:prstGeom>
        </p:spPr>
        <p:txBody>
          <a:bodyPr vert="horz" wrap="none" lIns="0" tIns="0" rIns="0" bIns="0" rtlCol="0">
            <a:spAutoFit/>
          </a:bodyPr>
          <a:lstStyle/>
          <a:p>
            <a:r>
              <a:rPr sz="3000" spc="6" dirty="0">
                <a:solidFill>
                  <a:srgbClr val="404040"/>
                </a:solidFill>
                <a:latin typeface="Arial"/>
                <a:cs typeface="Arial"/>
              </a:rPr>
              <a:t>Streaming Data</a:t>
            </a:r>
            <a:endParaRPr sz="3000">
              <a:latin typeface="Arial"/>
              <a:cs typeface="Arial"/>
            </a:endParaRPr>
          </a:p>
        </p:txBody>
      </p:sp>
      <p:pic>
        <p:nvPicPr>
          <p:cNvPr id="92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1948" y="800102"/>
            <a:ext cx="4132059" cy="3343275"/>
          </a:xfrm>
          <a:prstGeom prst="rect">
            <a:avLst/>
          </a:prstGeom>
        </p:spPr>
      </p:pic>
      <p:pic>
        <p:nvPicPr>
          <p:cNvPr id="92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5037" y="1652407"/>
            <a:ext cx="1670798" cy="86228"/>
          </a:xfrm>
          <a:prstGeom prst="rect">
            <a:avLst/>
          </a:prstGeom>
        </p:spPr>
      </p:pic>
      <p:pic>
        <p:nvPicPr>
          <p:cNvPr id="92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77182" y="1559028"/>
            <a:ext cx="166734" cy="269644"/>
          </a:xfrm>
          <a:prstGeom prst="rect">
            <a:avLst/>
          </a:prstGeom>
        </p:spPr>
      </p:pic>
      <p:pic>
        <p:nvPicPr>
          <p:cNvPr id="92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749" y="1562229"/>
            <a:ext cx="166734" cy="269644"/>
          </a:xfrm>
          <a:prstGeom prst="rect">
            <a:avLst/>
          </a:prstGeom>
        </p:spPr>
      </p:pic>
      <p:pic>
        <p:nvPicPr>
          <p:cNvPr id="924"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7110" y="1652407"/>
            <a:ext cx="1670798" cy="86228"/>
          </a:xfrm>
          <a:prstGeom prst="rect">
            <a:avLst/>
          </a:prstGeom>
        </p:spPr>
      </p:pic>
      <p:pic>
        <p:nvPicPr>
          <p:cNvPr id="925"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19257" y="1559028"/>
            <a:ext cx="166733" cy="269644"/>
          </a:xfrm>
          <a:prstGeom prst="rect">
            <a:avLst/>
          </a:prstGeom>
        </p:spPr>
      </p:pic>
      <p:pic>
        <p:nvPicPr>
          <p:cNvPr id="926"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81823" y="1562229"/>
            <a:ext cx="166734" cy="269644"/>
          </a:xfrm>
          <a:prstGeom prst="rect">
            <a:avLst/>
          </a:prstGeom>
        </p:spPr>
      </p:pic>
      <p:sp>
        <p:nvSpPr>
          <p:cNvPr id="5" name="text 1"/>
          <p:cNvSpPr txBox="1"/>
          <p:nvPr/>
        </p:nvSpPr>
        <p:spPr>
          <a:xfrm>
            <a:off x="1057278" y="1108024"/>
            <a:ext cx="1167627" cy="584775"/>
          </a:xfrm>
          <a:prstGeom prst="rect">
            <a:avLst/>
          </a:prstGeom>
        </p:spPr>
        <p:txBody>
          <a:bodyPr vert="horz" wrap="none" lIns="0" tIns="0" rIns="0" bIns="0" rtlCol="0">
            <a:spAutoFit/>
          </a:bodyPr>
          <a:lstStyle/>
          <a:p>
            <a:r>
              <a:rPr sz="3800" spc="6" dirty="0">
                <a:solidFill>
                  <a:srgbClr val="4D4D4D"/>
                </a:solidFill>
                <a:latin typeface="Arial"/>
                <a:cs typeface="Arial"/>
              </a:rPr>
              <a:t>1 sec</a:t>
            </a:r>
            <a:endParaRPr sz="3800">
              <a:latin typeface="Arial"/>
              <a:cs typeface="Arial"/>
            </a:endParaRPr>
          </a:p>
        </p:txBody>
      </p:sp>
      <p:sp>
        <p:nvSpPr>
          <p:cNvPr id="6" name="text 1"/>
          <p:cNvSpPr txBox="1"/>
          <p:nvPr/>
        </p:nvSpPr>
        <p:spPr>
          <a:xfrm>
            <a:off x="3264699" y="1108024"/>
            <a:ext cx="1167627" cy="584775"/>
          </a:xfrm>
          <a:prstGeom prst="rect">
            <a:avLst/>
          </a:prstGeom>
        </p:spPr>
        <p:txBody>
          <a:bodyPr vert="horz" wrap="none" lIns="0" tIns="0" rIns="0" bIns="0" rtlCol="0">
            <a:spAutoFit/>
          </a:bodyPr>
          <a:lstStyle/>
          <a:p>
            <a:r>
              <a:rPr sz="3800" spc="6" dirty="0">
                <a:solidFill>
                  <a:srgbClr val="4D4D4D"/>
                </a:solidFill>
                <a:latin typeface="Arial"/>
                <a:cs typeface="Arial"/>
              </a:rPr>
              <a:t>1 sec</a:t>
            </a:r>
            <a:endParaRPr sz="3800">
              <a:latin typeface="Arial"/>
              <a:cs typeface="Arial"/>
            </a:endParaRPr>
          </a:p>
        </p:txBody>
      </p:sp>
      <p:sp>
        <p:nvSpPr>
          <p:cNvPr id="7" name="text 1"/>
          <p:cNvSpPr txBox="1"/>
          <p:nvPr/>
        </p:nvSpPr>
        <p:spPr>
          <a:xfrm>
            <a:off x="5464974" y="1108024"/>
            <a:ext cx="1167627" cy="584775"/>
          </a:xfrm>
          <a:prstGeom prst="rect">
            <a:avLst/>
          </a:prstGeom>
        </p:spPr>
        <p:txBody>
          <a:bodyPr vert="horz" wrap="none" lIns="0" tIns="0" rIns="0" bIns="0" rtlCol="0">
            <a:spAutoFit/>
          </a:bodyPr>
          <a:lstStyle/>
          <a:p>
            <a:r>
              <a:rPr sz="3800" spc="6" dirty="0">
                <a:solidFill>
                  <a:srgbClr val="4D4D4D"/>
                </a:solidFill>
                <a:latin typeface="Arial"/>
                <a:cs typeface="Arial"/>
              </a:rPr>
              <a:t>1 sec</a:t>
            </a:r>
            <a:endParaRPr sz="3800">
              <a:latin typeface="Arial"/>
              <a:cs typeface="Arial"/>
            </a:endParaRPr>
          </a:p>
        </p:txBody>
      </p:sp>
      <p:sp>
        <p:nvSpPr>
          <p:cNvPr id="8" name="text 1"/>
          <p:cNvSpPr txBox="1"/>
          <p:nvPr/>
        </p:nvSpPr>
        <p:spPr>
          <a:xfrm>
            <a:off x="7379499" y="1108024"/>
            <a:ext cx="1167627" cy="584775"/>
          </a:xfrm>
          <a:prstGeom prst="rect">
            <a:avLst/>
          </a:prstGeom>
        </p:spPr>
        <p:txBody>
          <a:bodyPr vert="horz" wrap="none" lIns="0" tIns="0" rIns="0" bIns="0" rtlCol="0">
            <a:spAutoFit/>
          </a:bodyPr>
          <a:lstStyle/>
          <a:p>
            <a:r>
              <a:rPr sz="3800" spc="6" dirty="0">
                <a:solidFill>
                  <a:srgbClr val="4D4D4D"/>
                </a:solidFill>
                <a:latin typeface="Arial"/>
                <a:cs typeface="Arial"/>
              </a:rPr>
              <a:t>1 sec</a:t>
            </a:r>
            <a:endParaRPr sz="3800">
              <a:latin typeface="Arial"/>
              <a:cs typeface="Arial"/>
            </a:endParaRPr>
          </a:p>
        </p:txBody>
      </p:sp>
    </p:spTree>
    <p:extLst>
      <p:ext uri="{BB962C8B-B14F-4D97-AF65-F5344CB8AC3E}">
        <p14:creationId xmlns:p14="http://schemas.microsoft.com/office/powerpoint/2010/main" val="340758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6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3014670" y="377198"/>
            <a:ext cx="2679773" cy="461665"/>
          </a:xfrm>
          <a:prstGeom prst="rect">
            <a:avLst/>
          </a:prstGeom>
        </p:spPr>
        <p:txBody>
          <a:bodyPr vert="horz" wrap="none" lIns="0" tIns="0" rIns="0" bIns="0" rtlCol="0">
            <a:spAutoFit/>
          </a:bodyPr>
          <a:lstStyle/>
          <a:p>
            <a:r>
              <a:rPr sz="3000" spc="6" dirty="0">
                <a:solidFill>
                  <a:srgbClr val="404040"/>
                </a:solidFill>
                <a:latin typeface="Arial"/>
                <a:cs typeface="Arial"/>
              </a:rPr>
              <a:t>Streaming Data</a:t>
            </a:r>
            <a:endParaRPr sz="3000">
              <a:latin typeface="Arial"/>
              <a:cs typeface="Arial"/>
            </a:endParaRPr>
          </a:p>
        </p:txBody>
      </p:sp>
      <p:pic>
        <p:nvPicPr>
          <p:cNvPr id="96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 y="2143132"/>
            <a:ext cx="529454" cy="646763"/>
          </a:xfrm>
          <a:prstGeom prst="rect">
            <a:avLst/>
          </a:prstGeom>
        </p:spPr>
      </p:pic>
      <p:pic>
        <p:nvPicPr>
          <p:cNvPr id="96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260" y="2143132"/>
            <a:ext cx="591160" cy="646763"/>
          </a:xfrm>
          <a:prstGeom prst="rect">
            <a:avLst/>
          </a:prstGeom>
        </p:spPr>
      </p:pic>
      <p:pic>
        <p:nvPicPr>
          <p:cNvPr id="96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421" y="2143132"/>
            <a:ext cx="591160" cy="646763"/>
          </a:xfrm>
          <a:prstGeom prst="rect">
            <a:avLst/>
          </a:prstGeom>
        </p:spPr>
      </p:pic>
      <p:pic>
        <p:nvPicPr>
          <p:cNvPr id="96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00" y="2095507"/>
            <a:ext cx="35719" cy="742013"/>
          </a:xfrm>
          <a:prstGeom prst="rect">
            <a:avLst/>
          </a:prstGeom>
        </p:spPr>
      </p:pic>
      <p:pic>
        <p:nvPicPr>
          <p:cNvPr id="96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8564" y="2095507"/>
            <a:ext cx="35719" cy="742013"/>
          </a:xfrm>
          <a:prstGeom prst="rect">
            <a:avLst/>
          </a:prstGeom>
        </p:spPr>
      </p:pic>
      <p:pic>
        <p:nvPicPr>
          <p:cNvPr id="96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947" y="2095507"/>
            <a:ext cx="35719" cy="742013"/>
          </a:xfrm>
          <a:prstGeom prst="rect">
            <a:avLst/>
          </a:prstGeom>
        </p:spPr>
      </p:pic>
      <p:pic>
        <p:nvPicPr>
          <p:cNvPr id="96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9721" y="2095507"/>
            <a:ext cx="35719" cy="742013"/>
          </a:xfrm>
          <a:prstGeom prst="rect">
            <a:avLst/>
          </a:prstGeom>
        </p:spPr>
      </p:pic>
      <p:pic>
        <p:nvPicPr>
          <p:cNvPr id="97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088" y="2119313"/>
            <a:ext cx="1783212" cy="47625"/>
          </a:xfrm>
          <a:prstGeom prst="rect">
            <a:avLst/>
          </a:prstGeom>
        </p:spPr>
      </p:pic>
      <p:pic>
        <p:nvPicPr>
          <p:cNvPr id="97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088" y="2766077"/>
            <a:ext cx="1783212" cy="47625"/>
          </a:xfrm>
          <a:prstGeom prst="rect">
            <a:avLst/>
          </a:prstGeom>
        </p:spPr>
      </p:pic>
      <p:pic>
        <p:nvPicPr>
          <p:cNvPr id="97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8944" y="2124082"/>
            <a:ext cx="529454" cy="646763"/>
          </a:xfrm>
          <a:prstGeom prst="rect">
            <a:avLst/>
          </a:prstGeom>
        </p:spPr>
      </p:pic>
      <p:pic>
        <p:nvPicPr>
          <p:cNvPr id="97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8398" y="2124082"/>
            <a:ext cx="591160" cy="646763"/>
          </a:xfrm>
          <a:prstGeom prst="rect">
            <a:avLst/>
          </a:prstGeom>
        </p:spPr>
      </p:pic>
      <p:pic>
        <p:nvPicPr>
          <p:cNvPr id="97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565" y="2124082"/>
            <a:ext cx="591161" cy="646763"/>
          </a:xfrm>
          <a:prstGeom prst="rect">
            <a:avLst/>
          </a:prstGeom>
        </p:spPr>
      </p:pic>
      <p:pic>
        <p:nvPicPr>
          <p:cNvPr id="97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0541" y="2076457"/>
            <a:ext cx="35719" cy="742013"/>
          </a:xfrm>
          <a:prstGeom prst="rect">
            <a:avLst/>
          </a:prstGeom>
        </p:spPr>
      </p:pic>
      <p:pic>
        <p:nvPicPr>
          <p:cNvPr id="976"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81698" y="2076457"/>
            <a:ext cx="35719" cy="742013"/>
          </a:xfrm>
          <a:prstGeom prst="rect">
            <a:avLst/>
          </a:prstGeom>
        </p:spPr>
      </p:pic>
      <p:pic>
        <p:nvPicPr>
          <p:cNvPr id="97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1084" y="2076457"/>
            <a:ext cx="35719" cy="742013"/>
          </a:xfrm>
          <a:prstGeom prst="rect">
            <a:avLst/>
          </a:prstGeom>
        </p:spPr>
      </p:pic>
      <p:pic>
        <p:nvPicPr>
          <p:cNvPr id="97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72862" y="2076457"/>
            <a:ext cx="35719" cy="742013"/>
          </a:xfrm>
          <a:prstGeom prst="rect">
            <a:avLst/>
          </a:prstGeom>
        </p:spPr>
      </p:pic>
      <p:pic>
        <p:nvPicPr>
          <p:cNvPr id="97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43225" y="2100263"/>
            <a:ext cx="1783212" cy="47625"/>
          </a:xfrm>
          <a:prstGeom prst="rect">
            <a:avLst/>
          </a:prstGeom>
        </p:spPr>
      </p:pic>
      <p:pic>
        <p:nvPicPr>
          <p:cNvPr id="98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43225" y="2747027"/>
            <a:ext cx="1783212" cy="47625"/>
          </a:xfrm>
          <a:prstGeom prst="rect">
            <a:avLst/>
          </a:prstGeom>
        </p:spPr>
      </p:pic>
      <p:pic>
        <p:nvPicPr>
          <p:cNvPr id="981"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00650" y="2114557"/>
            <a:ext cx="529454" cy="646763"/>
          </a:xfrm>
          <a:prstGeom prst="rect">
            <a:avLst/>
          </a:prstGeom>
        </p:spPr>
      </p:pic>
      <p:pic>
        <p:nvPicPr>
          <p:cNvPr id="98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105" y="2114557"/>
            <a:ext cx="591160" cy="646763"/>
          </a:xfrm>
          <a:prstGeom prst="rect">
            <a:avLst/>
          </a:prstGeom>
        </p:spPr>
      </p:pic>
      <p:pic>
        <p:nvPicPr>
          <p:cNvPr id="98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21271" y="2114557"/>
            <a:ext cx="591161" cy="646763"/>
          </a:xfrm>
          <a:prstGeom prst="rect">
            <a:avLst/>
          </a:prstGeom>
        </p:spPr>
      </p:pic>
      <p:pic>
        <p:nvPicPr>
          <p:cNvPr id="98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245" y="2066932"/>
            <a:ext cx="35719" cy="742013"/>
          </a:xfrm>
          <a:prstGeom prst="rect">
            <a:avLst/>
          </a:prstGeom>
        </p:spPr>
      </p:pic>
      <p:pic>
        <p:nvPicPr>
          <p:cNvPr id="98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3405" y="2066932"/>
            <a:ext cx="35719" cy="742013"/>
          </a:xfrm>
          <a:prstGeom prst="rect">
            <a:avLst/>
          </a:prstGeom>
        </p:spPr>
      </p:pic>
      <p:pic>
        <p:nvPicPr>
          <p:cNvPr id="98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2793" y="2066932"/>
            <a:ext cx="35719" cy="742013"/>
          </a:xfrm>
          <a:prstGeom prst="rect">
            <a:avLst/>
          </a:prstGeom>
        </p:spPr>
      </p:pic>
      <p:pic>
        <p:nvPicPr>
          <p:cNvPr id="98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4566" y="2066932"/>
            <a:ext cx="35719" cy="742013"/>
          </a:xfrm>
          <a:prstGeom prst="rect">
            <a:avLst/>
          </a:prstGeom>
        </p:spPr>
      </p:pic>
      <p:pic>
        <p:nvPicPr>
          <p:cNvPr id="988"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64932" y="2090738"/>
            <a:ext cx="1783212" cy="47625"/>
          </a:xfrm>
          <a:prstGeom prst="rect">
            <a:avLst/>
          </a:prstGeom>
        </p:spPr>
      </p:pic>
      <p:pic>
        <p:nvPicPr>
          <p:cNvPr id="989"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64932" y="2737502"/>
            <a:ext cx="1783212" cy="47625"/>
          </a:xfrm>
          <a:prstGeom prst="rect">
            <a:avLst/>
          </a:prstGeom>
        </p:spPr>
      </p:pic>
      <p:pic>
        <p:nvPicPr>
          <p:cNvPr id="990"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3781" y="2114557"/>
            <a:ext cx="504227" cy="646763"/>
          </a:xfrm>
          <a:prstGeom prst="rect">
            <a:avLst/>
          </a:prstGeom>
        </p:spPr>
      </p:pic>
      <p:pic>
        <p:nvPicPr>
          <p:cNvPr id="991"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898015" y="2114557"/>
            <a:ext cx="504221" cy="646763"/>
          </a:xfrm>
          <a:prstGeom prst="rect">
            <a:avLst/>
          </a:prstGeom>
        </p:spPr>
      </p:pic>
      <p:pic>
        <p:nvPicPr>
          <p:cNvPr id="99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147" y="2066932"/>
            <a:ext cx="35719" cy="742013"/>
          </a:xfrm>
          <a:prstGeom prst="rect">
            <a:avLst/>
          </a:prstGeom>
        </p:spPr>
      </p:pic>
      <p:pic>
        <p:nvPicPr>
          <p:cNvPr id="99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5922" y="2066932"/>
            <a:ext cx="35719" cy="742013"/>
          </a:xfrm>
          <a:prstGeom prst="rect">
            <a:avLst/>
          </a:prstGeom>
        </p:spPr>
      </p:pic>
      <p:pic>
        <p:nvPicPr>
          <p:cNvPr id="99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372" y="2066932"/>
            <a:ext cx="35719" cy="742013"/>
          </a:xfrm>
          <a:prstGeom prst="rect">
            <a:avLst/>
          </a:prstGeom>
        </p:spPr>
      </p:pic>
      <p:pic>
        <p:nvPicPr>
          <p:cNvPr id="995"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358063" y="2090738"/>
            <a:ext cx="1079888" cy="47625"/>
          </a:xfrm>
          <a:prstGeom prst="rect">
            <a:avLst/>
          </a:prstGeom>
        </p:spPr>
      </p:pic>
      <p:pic>
        <p:nvPicPr>
          <p:cNvPr id="996"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58063" y="2737502"/>
            <a:ext cx="1079888" cy="47625"/>
          </a:xfrm>
          <a:prstGeom prst="rect">
            <a:avLst/>
          </a:prstGeom>
        </p:spPr>
      </p:pic>
      <p:sp>
        <p:nvSpPr>
          <p:cNvPr id="3" name="text 1"/>
          <p:cNvSpPr txBox="1"/>
          <p:nvPr/>
        </p:nvSpPr>
        <p:spPr>
          <a:xfrm>
            <a:off x="1050132" y="1406728"/>
            <a:ext cx="1085105" cy="477054"/>
          </a:xfrm>
          <a:prstGeom prst="rect">
            <a:avLst/>
          </a:prstGeom>
        </p:spPr>
        <p:txBody>
          <a:bodyPr vert="horz" wrap="none" lIns="0" tIns="0" rIns="0" bIns="0" rtlCol="0">
            <a:spAutoFit/>
          </a:bodyPr>
          <a:lstStyle/>
          <a:p>
            <a:r>
              <a:rPr sz="3100" spc="6" dirty="0">
                <a:solidFill>
                  <a:srgbClr val="675BA7"/>
                </a:solidFill>
                <a:latin typeface="Arial"/>
                <a:cs typeface="Arial"/>
              </a:rPr>
              <a:t>RDD4</a:t>
            </a:r>
            <a:endParaRPr sz="3100">
              <a:latin typeface="Arial"/>
              <a:cs typeface="Arial"/>
            </a:endParaRPr>
          </a:p>
        </p:txBody>
      </p:sp>
      <p:sp>
        <p:nvSpPr>
          <p:cNvPr id="4" name="text 1"/>
          <p:cNvSpPr txBox="1"/>
          <p:nvPr/>
        </p:nvSpPr>
        <p:spPr>
          <a:xfrm>
            <a:off x="3350419" y="1405516"/>
            <a:ext cx="1048236" cy="461665"/>
          </a:xfrm>
          <a:prstGeom prst="rect">
            <a:avLst/>
          </a:prstGeom>
        </p:spPr>
        <p:txBody>
          <a:bodyPr vert="horz" wrap="none" lIns="0" tIns="0" rIns="0" bIns="0" rtlCol="0">
            <a:spAutoFit/>
          </a:bodyPr>
          <a:lstStyle/>
          <a:p>
            <a:r>
              <a:rPr sz="3000" spc="6" dirty="0">
                <a:solidFill>
                  <a:srgbClr val="675BA7"/>
                </a:solidFill>
                <a:latin typeface="Arial"/>
                <a:cs typeface="Arial"/>
              </a:rPr>
              <a:t>RDD3</a:t>
            </a:r>
            <a:endParaRPr sz="3000">
              <a:latin typeface="Arial"/>
              <a:cs typeface="Arial"/>
            </a:endParaRPr>
          </a:p>
        </p:txBody>
      </p:sp>
      <p:sp>
        <p:nvSpPr>
          <p:cNvPr id="5" name="text 1"/>
          <p:cNvSpPr txBox="1"/>
          <p:nvPr/>
        </p:nvSpPr>
        <p:spPr>
          <a:xfrm>
            <a:off x="5572126" y="1405516"/>
            <a:ext cx="1048236" cy="461665"/>
          </a:xfrm>
          <a:prstGeom prst="rect">
            <a:avLst/>
          </a:prstGeom>
        </p:spPr>
        <p:txBody>
          <a:bodyPr vert="horz" wrap="none" lIns="0" tIns="0" rIns="0" bIns="0" rtlCol="0">
            <a:spAutoFit/>
          </a:bodyPr>
          <a:lstStyle/>
          <a:p>
            <a:r>
              <a:rPr sz="3000" spc="6" dirty="0">
                <a:solidFill>
                  <a:srgbClr val="675BA7"/>
                </a:solidFill>
                <a:latin typeface="Arial"/>
                <a:cs typeface="Arial"/>
              </a:rPr>
              <a:t>RDD2</a:t>
            </a:r>
            <a:endParaRPr sz="3000">
              <a:latin typeface="Arial"/>
              <a:cs typeface="Arial"/>
            </a:endParaRPr>
          </a:p>
        </p:txBody>
      </p:sp>
      <p:sp>
        <p:nvSpPr>
          <p:cNvPr id="6" name="text 1"/>
          <p:cNvSpPr txBox="1"/>
          <p:nvPr/>
        </p:nvSpPr>
        <p:spPr>
          <a:xfrm>
            <a:off x="7415214" y="1397813"/>
            <a:ext cx="1120371" cy="492443"/>
          </a:xfrm>
          <a:prstGeom prst="rect">
            <a:avLst/>
          </a:prstGeom>
        </p:spPr>
        <p:txBody>
          <a:bodyPr vert="horz" wrap="none" lIns="0" tIns="0" rIns="0" bIns="0" rtlCol="0">
            <a:spAutoFit/>
          </a:bodyPr>
          <a:lstStyle/>
          <a:p>
            <a:r>
              <a:rPr sz="3200" spc="6" dirty="0">
                <a:solidFill>
                  <a:srgbClr val="675BA7"/>
                </a:solidFill>
                <a:latin typeface="Arial"/>
                <a:cs typeface="Arial"/>
              </a:rPr>
              <a:t>RDD1</a:t>
            </a:r>
            <a:endParaRPr sz="3200">
              <a:latin typeface="Arial"/>
              <a:cs typeface="Arial"/>
            </a:endParaRPr>
          </a:p>
        </p:txBody>
      </p:sp>
      <p:sp>
        <p:nvSpPr>
          <p:cNvPr id="7" name="text 1"/>
          <p:cNvSpPr txBox="1"/>
          <p:nvPr/>
        </p:nvSpPr>
        <p:spPr>
          <a:xfrm>
            <a:off x="657227" y="4392321"/>
            <a:ext cx="7851893" cy="1107996"/>
          </a:xfrm>
          <a:prstGeom prst="rect">
            <a:avLst/>
          </a:prstGeom>
        </p:spPr>
        <p:txBody>
          <a:bodyPr vert="horz" wrap="none" lIns="0" tIns="0" rIns="0" bIns="0" rtlCol="0">
            <a:spAutoFit/>
          </a:bodyPr>
          <a:lstStyle/>
          <a:p>
            <a:r>
              <a:rPr sz="3600" spc="6" dirty="0">
                <a:solidFill>
                  <a:srgbClr val="4D4D4D"/>
                </a:solidFill>
                <a:latin typeface="Arial"/>
                <a:cs typeface="Arial"/>
              </a:rPr>
              <a:t>Within a DStream, Spark still performs</a:t>
            </a:r>
            <a:endParaRPr sz="3600">
              <a:latin typeface="Arial"/>
              <a:cs typeface="Arial"/>
            </a:endParaRPr>
          </a:p>
          <a:p>
            <a:pPr marL="920108"/>
            <a:r>
              <a:rPr sz="3600" spc="6" dirty="0">
                <a:solidFill>
                  <a:srgbClr val="4D4D4D"/>
                </a:solidFill>
                <a:latin typeface="Arial"/>
                <a:cs typeface="Arial"/>
              </a:rPr>
              <a:t>operations on </a:t>
            </a:r>
            <a:r>
              <a:rPr sz="3600" spc="6" dirty="0">
                <a:solidFill>
                  <a:srgbClr val="FF2600"/>
                </a:solidFill>
                <a:latin typeface="Arial"/>
                <a:cs typeface="Arial"/>
              </a:rPr>
              <a:t>individual</a:t>
            </a:r>
            <a:r>
              <a:rPr sz="3600" spc="6" dirty="0">
                <a:solidFill>
                  <a:srgbClr val="4D4D4D"/>
                </a:solidFill>
                <a:latin typeface="Arial"/>
                <a:cs typeface="Arial"/>
              </a:rPr>
              <a:t> RDDs</a:t>
            </a:r>
            <a:endParaRPr sz="3600">
              <a:latin typeface="Arial"/>
              <a:cs typeface="Arial"/>
            </a:endParaRPr>
          </a:p>
        </p:txBody>
      </p:sp>
      <p:pic>
        <p:nvPicPr>
          <p:cNvPr id="997" name="Image"/>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4007" y="1045916"/>
            <a:ext cx="8499191" cy="2018190"/>
          </a:xfrm>
          <a:prstGeom prst="rect">
            <a:avLst/>
          </a:prstGeom>
        </p:spPr>
      </p:pic>
    </p:spTree>
    <p:extLst>
      <p:ext uri="{BB962C8B-B14F-4D97-AF65-F5344CB8AC3E}">
        <p14:creationId xmlns:p14="http://schemas.microsoft.com/office/powerpoint/2010/main" val="140324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7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99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3014670" y="377198"/>
            <a:ext cx="2679773" cy="461665"/>
          </a:xfrm>
          <a:prstGeom prst="rect">
            <a:avLst/>
          </a:prstGeom>
        </p:spPr>
        <p:txBody>
          <a:bodyPr vert="horz" wrap="none" lIns="0" tIns="0" rIns="0" bIns="0" rtlCol="0">
            <a:spAutoFit/>
          </a:bodyPr>
          <a:lstStyle/>
          <a:p>
            <a:r>
              <a:rPr sz="3000" spc="6" dirty="0">
                <a:solidFill>
                  <a:srgbClr val="404040"/>
                </a:solidFill>
                <a:latin typeface="Arial"/>
                <a:cs typeface="Arial"/>
              </a:rPr>
              <a:t>Streaming Data</a:t>
            </a:r>
            <a:endParaRPr sz="3000">
              <a:latin typeface="Arial"/>
              <a:cs typeface="Arial"/>
            </a:endParaRPr>
          </a:p>
        </p:txBody>
      </p:sp>
      <p:pic>
        <p:nvPicPr>
          <p:cNvPr id="99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 y="2143132"/>
            <a:ext cx="529454" cy="646763"/>
          </a:xfrm>
          <a:prstGeom prst="rect">
            <a:avLst/>
          </a:prstGeom>
        </p:spPr>
      </p:pic>
      <p:pic>
        <p:nvPicPr>
          <p:cNvPr id="100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260" y="2143132"/>
            <a:ext cx="591160" cy="646763"/>
          </a:xfrm>
          <a:prstGeom prst="rect">
            <a:avLst/>
          </a:prstGeom>
        </p:spPr>
      </p:pic>
      <p:pic>
        <p:nvPicPr>
          <p:cNvPr id="100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421" y="2143132"/>
            <a:ext cx="591160" cy="646763"/>
          </a:xfrm>
          <a:prstGeom prst="rect">
            <a:avLst/>
          </a:prstGeom>
        </p:spPr>
      </p:pic>
      <p:pic>
        <p:nvPicPr>
          <p:cNvPr id="100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00" y="2095507"/>
            <a:ext cx="35719" cy="742013"/>
          </a:xfrm>
          <a:prstGeom prst="rect">
            <a:avLst/>
          </a:prstGeom>
        </p:spPr>
      </p:pic>
      <p:pic>
        <p:nvPicPr>
          <p:cNvPr id="100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8564" y="2095507"/>
            <a:ext cx="35719" cy="742013"/>
          </a:xfrm>
          <a:prstGeom prst="rect">
            <a:avLst/>
          </a:prstGeom>
        </p:spPr>
      </p:pic>
      <p:pic>
        <p:nvPicPr>
          <p:cNvPr id="100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947" y="2095507"/>
            <a:ext cx="35719" cy="742013"/>
          </a:xfrm>
          <a:prstGeom prst="rect">
            <a:avLst/>
          </a:prstGeom>
        </p:spPr>
      </p:pic>
      <p:pic>
        <p:nvPicPr>
          <p:cNvPr id="100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9721" y="2095507"/>
            <a:ext cx="35719" cy="742013"/>
          </a:xfrm>
          <a:prstGeom prst="rect">
            <a:avLst/>
          </a:prstGeom>
        </p:spPr>
      </p:pic>
      <p:pic>
        <p:nvPicPr>
          <p:cNvPr id="100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088" y="2119313"/>
            <a:ext cx="1783212" cy="47625"/>
          </a:xfrm>
          <a:prstGeom prst="rect">
            <a:avLst/>
          </a:prstGeom>
        </p:spPr>
      </p:pic>
      <p:pic>
        <p:nvPicPr>
          <p:cNvPr id="100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088" y="2766077"/>
            <a:ext cx="1783212" cy="47625"/>
          </a:xfrm>
          <a:prstGeom prst="rect">
            <a:avLst/>
          </a:prstGeom>
        </p:spPr>
      </p:pic>
      <p:pic>
        <p:nvPicPr>
          <p:cNvPr id="100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8944" y="2124082"/>
            <a:ext cx="529454" cy="646763"/>
          </a:xfrm>
          <a:prstGeom prst="rect">
            <a:avLst/>
          </a:prstGeom>
        </p:spPr>
      </p:pic>
      <p:pic>
        <p:nvPicPr>
          <p:cNvPr id="100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8398" y="2124082"/>
            <a:ext cx="591160" cy="646763"/>
          </a:xfrm>
          <a:prstGeom prst="rect">
            <a:avLst/>
          </a:prstGeom>
        </p:spPr>
      </p:pic>
      <p:pic>
        <p:nvPicPr>
          <p:cNvPr id="101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565" y="2124082"/>
            <a:ext cx="591161" cy="646763"/>
          </a:xfrm>
          <a:prstGeom prst="rect">
            <a:avLst/>
          </a:prstGeom>
        </p:spPr>
      </p:pic>
      <p:pic>
        <p:nvPicPr>
          <p:cNvPr id="1011"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0541" y="2076457"/>
            <a:ext cx="35719" cy="742013"/>
          </a:xfrm>
          <a:prstGeom prst="rect">
            <a:avLst/>
          </a:prstGeom>
        </p:spPr>
      </p:pic>
      <p:pic>
        <p:nvPicPr>
          <p:cNvPr id="1012"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81698" y="2076457"/>
            <a:ext cx="35719" cy="742013"/>
          </a:xfrm>
          <a:prstGeom prst="rect">
            <a:avLst/>
          </a:prstGeom>
        </p:spPr>
      </p:pic>
      <p:pic>
        <p:nvPicPr>
          <p:cNvPr id="1013"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1084" y="2076457"/>
            <a:ext cx="35719" cy="742013"/>
          </a:xfrm>
          <a:prstGeom prst="rect">
            <a:avLst/>
          </a:prstGeom>
        </p:spPr>
      </p:pic>
      <p:pic>
        <p:nvPicPr>
          <p:cNvPr id="1014"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72862" y="2076457"/>
            <a:ext cx="35719" cy="742013"/>
          </a:xfrm>
          <a:prstGeom prst="rect">
            <a:avLst/>
          </a:prstGeom>
        </p:spPr>
      </p:pic>
      <p:pic>
        <p:nvPicPr>
          <p:cNvPr id="1015"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43225" y="2100263"/>
            <a:ext cx="1783212" cy="47625"/>
          </a:xfrm>
          <a:prstGeom prst="rect">
            <a:avLst/>
          </a:prstGeom>
        </p:spPr>
      </p:pic>
      <p:pic>
        <p:nvPicPr>
          <p:cNvPr id="1016"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43225" y="2747027"/>
            <a:ext cx="1783212" cy="47625"/>
          </a:xfrm>
          <a:prstGeom prst="rect">
            <a:avLst/>
          </a:prstGeom>
        </p:spPr>
      </p:pic>
      <p:pic>
        <p:nvPicPr>
          <p:cNvPr id="1017"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00650" y="2114557"/>
            <a:ext cx="529454" cy="646763"/>
          </a:xfrm>
          <a:prstGeom prst="rect">
            <a:avLst/>
          </a:prstGeom>
        </p:spPr>
      </p:pic>
      <p:pic>
        <p:nvPicPr>
          <p:cNvPr id="101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105" y="2114557"/>
            <a:ext cx="591160" cy="646763"/>
          </a:xfrm>
          <a:prstGeom prst="rect">
            <a:avLst/>
          </a:prstGeom>
        </p:spPr>
      </p:pic>
      <p:pic>
        <p:nvPicPr>
          <p:cNvPr id="101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21271" y="2114557"/>
            <a:ext cx="591161" cy="646763"/>
          </a:xfrm>
          <a:prstGeom prst="rect">
            <a:avLst/>
          </a:prstGeom>
        </p:spPr>
      </p:pic>
      <p:pic>
        <p:nvPicPr>
          <p:cNvPr id="102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245" y="2066932"/>
            <a:ext cx="35719" cy="742013"/>
          </a:xfrm>
          <a:prstGeom prst="rect">
            <a:avLst/>
          </a:prstGeom>
        </p:spPr>
      </p:pic>
      <p:pic>
        <p:nvPicPr>
          <p:cNvPr id="102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3405" y="2066932"/>
            <a:ext cx="35719" cy="742013"/>
          </a:xfrm>
          <a:prstGeom prst="rect">
            <a:avLst/>
          </a:prstGeom>
        </p:spPr>
      </p:pic>
      <p:pic>
        <p:nvPicPr>
          <p:cNvPr id="102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2793" y="2066932"/>
            <a:ext cx="35719" cy="742013"/>
          </a:xfrm>
          <a:prstGeom prst="rect">
            <a:avLst/>
          </a:prstGeom>
        </p:spPr>
      </p:pic>
      <p:pic>
        <p:nvPicPr>
          <p:cNvPr id="102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4566" y="2066932"/>
            <a:ext cx="35719" cy="742013"/>
          </a:xfrm>
          <a:prstGeom prst="rect">
            <a:avLst/>
          </a:prstGeom>
        </p:spPr>
      </p:pic>
      <p:pic>
        <p:nvPicPr>
          <p:cNvPr id="1024" name="Image"/>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64932" y="2090738"/>
            <a:ext cx="1783212" cy="47625"/>
          </a:xfrm>
          <a:prstGeom prst="rect">
            <a:avLst/>
          </a:prstGeom>
        </p:spPr>
      </p:pic>
      <p:pic>
        <p:nvPicPr>
          <p:cNvPr id="1025" name="Image"/>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64932" y="2737502"/>
            <a:ext cx="1783212" cy="47625"/>
          </a:xfrm>
          <a:prstGeom prst="rect">
            <a:avLst/>
          </a:prstGeom>
        </p:spPr>
      </p:pic>
      <p:pic>
        <p:nvPicPr>
          <p:cNvPr id="1026"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3781" y="2114557"/>
            <a:ext cx="504227" cy="646763"/>
          </a:xfrm>
          <a:prstGeom prst="rect">
            <a:avLst/>
          </a:prstGeom>
        </p:spPr>
      </p:pic>
      <p:pic>
        <p:nvPicPr>
          <p:cNvPr id="1027"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898015" y="2114557"/>
            <a:ext cx="504221" cy="646763"/>
          </a:xfrm>
          <a:prstGeom prst="rect">
            <a:avLst/>
          </a:prstGeom>
        </p:spPr>
      </p:pic>
      <p:pic>
        <p:nvPicPr>
          <p:cNvPr id="102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147" y="2066932"/>
            <a:ext cx="35719" cy="742013"/>
          </a:xfrm>
          <a:prstGeom prst="rect">
            <a:avLst/>
          </a:prstGeom>
        </p:spPr>
      </p:pic>
      <p:pic>
        <p:nvPicPr>
          <p:cNvPr id="102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5922" y="2066932"/>
            <a:ext cx="35719" cy="742013"/>
          </a:xfrm>
          <a:prstGeom prst="rect">
            <a:avLst/>
          </a:prstGeom>
        </p:spPr>
      </p:pic>
      <p:pic>
        <p:nvPicPr>
          <p:cNvPr id="10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372" y="2066932"/>
            <a:ext cx="35719" cy="742013"/>
          </a:xfrm>
          <a:prstGeom prst="rect">
            <a:avLst/>
          </a:prstGeom>
        </p:spPr>
      </p:pic>
      <p:pic>
        <p:nvPicPr>
          <p:cNvPr id="1031" name="Image"/>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358063" y="2090738"/>
            <a:ext cx="1079888" cy="47625"/>
          </a:xfrm>
          <a:prstGeom prst="rect">
            <a:avLst/>
          </a:prstGeom>
        </p:spPr>
      </p:pic>
      <p:pic>
        <p:nvPicPr>
          <p:cNvPr id="1032" name="Image"/>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358063" y="2737502"/>
            <a:ext cx="1079888" cy="47625"/>
          </a:xfrm>
          <a:prstGeom prst="rect">
            <a:avLst/>
          </a:prstGeom>
        </p:spPr>
      </p:pic>
      <p:sp>
        <p:nvSpPr>
          <p:cNvPr id="3" name="text 1"/>
          <p:cNvSpPr txBox="1"/>
          <p:nvPr/>
        </p:nvSpPr>
        <p:spPr>
          <a:xfrm>
            <a:off x="1050132" y="1406728"/>
            <a:ext cx="1085105" cy="477054"/>
          </a:xfrm>
          <a:prstGeom prst="rect">
            <a:avLst/>
          </a:prstGeom>
        </p:spPr>
        <p:txBody>
          <a:bodyPr vert="horz" wrap="none" lIns="0" tIns="0" rIns="0" bIns="0" rtlCol="0">
            <a:spAutoFit/>
          </a:bodyPr>
          <a:lstStyle/>
          <a:p>
            <a:r>
              <a:rPr sz="3100" spc="6" dirty="0">
                <a:solidFill>
                  <a:srgbClr val="675BA7"/>
                </a:solidFill>
                <a:latin typeface="Arial"/>
                <a:cs typeface="Arial"/>
              </a:rPr>
              <a:t>RDD4</a:t>
            </a:r>
            <a:endParaRPr sz="3100">
              <a:latin typeface="Arial"/>
              <a:cs typeface="Arial"/>
            </a:endParaRPr>
          </a:p>
        </p:txBody>
      </p:sp>
      <p:sp>
        <p:nvSpPr>
          <p:cNvPr id="4" name="text 1"/>
          <p:cNvSpPr txBox="1"/>
          <p:nvPr/>
        </p:nvSpPr>
        <p:spPr>
          <a:xfrm>
            <a:off x="3350419" y="1405516"/>
            <a:ext cx="1048236" cy="461665"/>
          </a:xfrm>
          <a:prstGeom prst="rect">
            <a:avLst/>
          </a:prstGeom>
        </p:spPr>
        <p:txBody>
          <a:bodyPr vert="horz" wrap="none" lIns="0" tIns="0" rIns="0" bIns="0" rtlCol="0">
            <a:spAutoFit/>
          </a:bodyPr>
          <a:lstStyle/>
          <a:p>
            <a:r>
              <a:rPr sz="3000" spc="6" dirty="0">
                <a:solidFill>
                  <a:srgbClr val="675BA7"/>
                </a:solidFill>
                <a:latin typeface="Arial"/>
                <a:cs typeface="Arial"/>
              </a:rPr>
              <a:t>RDD3</a:t>
            </a:r>
            <a:endParaRPr sz="3000">
              <a:latin typeface="Arial"/>
              <a:cs typeface="Arial"/>
            </a:endParaRPr>
          </a:p>
        </p:txBody>
      </p:sp>
      <p:sp>
        <p:nvSpPr>
          <p:cNvPr id="5" name="text 1"/>
          <p:cNvSpPr txBox="1"/>
          <p:nvPr/>
        </p:nvSpPr>
        <p:spPr>
          <a:xfrm>
            <a:off x="5572126" y="1405516"/>
            <a:ext cx="1048236" cy="461665"/>
          </a:xfrm>
          <a:prstGeom prst="rect">
            <a:avLst/>
          </a:prstGeom>
        </p:spPr>
        <p:txBody>
          <a:bodyPr vert="horz" wrap="none" lIns="0" tIns="0" rIns="0" bIns="0" rtlCol="0">
            <a:spAutoFit/>
          </a:bodyPr>
          <a:lstStyle/>
          <a:p>
            <a:r>
              <a:rPr sz="3000" spc="6" dirty="0">
                <a:solidFill>
                  <a:srgbClr val="675BA7"/>
                </a:solidFill>
                <a:latin typeface="Arial"/>
                <a:cs typeface="Arial"/>
              </a:rPr>
              <a:t>RDD2</a:t>
            </a:r>
            <a:endParaRPr sz="3000">
              <a:latin typeface="Arial"/>
              <a:cs typeface="Arial"/>
            </a:endParaRPr>
          </a:p>
        </p:txBody>
      </p:sp>
      <p:sp>
        <p:nvSpPr>
          <p:cNvPr id="6" name="text 1"/>
          <p:cNvSpPr txBox="1"/>
          <p:nvPr/>
        </p:nvSpPr>
        <p:spPr>
          <a:xfrm>
            <a:off x="7415214" y="1397813"/>
            <a:ext cx="1120371" cy="492443"/>
          </a:xfrm>
          <a:prstGeom prst="rect">
            <a:avLst/>
          </a:prstGeom>
        </p:spPr>
        <p:txBody>
          <a:bodyPr vert="horz" wrap="none" lIns="0" tIns="0" rIns="0" bIns="0" rtlCol="0">
            <a:spAutoFit/>
          </a:bodyPr>
          <a:lstStyle/>
          <a:p>
            <a:r>
              <a:rPr sz="3200" spc="6" dirty="0">
                <a:solidFill>
                  <a:srgbClr val="675BA7"/>
                </a:solidFill>
                <a:latin typeface="Arial"/>
                <a:cs typeface="Arial"/>
              </a:rPr>
              <a:t>RDD1</a:t>
            </a:r>
            <a:endParaRPr sz="3200">
              <a:latin typeface="Arial"/>
              <a:cs typeface="Arial"/>
            </a:endParaRPr>
          </a:p>
        </p:txBody>
      </p:sp>
      <p:pic>
        <p:nvPicPr>
          <p:cNvPr id="1033" name="Image"/>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63582" y="3104104"/>
            <a:ext cx="137217" cy="871646"/>
          </a:xfrm>
          <a:prstGeom prst="rect">
            <a:avLst/>
          </a:prstGeom>
        </p:spPr>
      </p:pic>
      <p:pic>
        <p:nvPicPr>
          <p:cNvPr id="1034" name="Image"/>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53250" y="3823910"/>
            <a:ext cx="566256" cy="622473"/>
          </a:xfrm>
          <a:prstGeom prst="rect">
            <a:avLst/>
          </a:prstGeom>
        </p:spPr>
      </p:pic>
      <p:pic>
        <p:nvPicPr>
          <p:cNvPr id="1035" name="Image"/>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988291" y="3104104"/>
            <a:ext cx="137215" cy="871646"/>
          </a:xfrm>
          <a:prstGeom prst="rect">
            <a:avLst/>
          </a:prstGeom>
        </p:spPr>
      </p:pic>
      <p:pic>
        <p:nvPicPr>
          <p:cNvPr id="1036" name="Image"/>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77962" y="3823910"/>
            <a:ext cx="566252" cy="622473"/>
          </a:xfrm>
          <a:prstGeom prst="rect">
            <a:avLst/>
          </a:prstGeom>
        </p:spPr>
      </p:pic>
      <p:pic>
        <p:nvPicPr>
          <p:cNvPr id="1037" name="Image"/>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64076" y="3104104"/>
            <a:ext cx="137215" cy="871646"/>
          </a:xfrm>
          <a:prstGeom prst="rect">
            <a:avLst/>
          </a:prstGeom>
        </p:spPr>
      </p:pic>
      <p:pic>
        <p:nvPicPr>
          <p:cNvPr id="1038" name="Image"/>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553748" y="3823910"/>
            <a:ext cx="566252" cy="622473"/>
          </a:xfrm>
          <a:prstGeom prst="rect">
            <a:avLst/>
          </a:prstGeom>
        </p:spPr>
      </p:pic>
      <p:pic>
        <p:nvPicPr>
          <p:cNvPr id="1039" name="Image"/>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502523" y="3104104"/>
            <a:ext cx="137216" cy="871646"/>
          </a:xfrm>
          <a:prstGeom prst="rect">
            <a:avLst/>
          </a:prstGeom>
        </p:spPr>
      </p:pic>
      <p:pic>
        <p:nvPicPr>
          <p:cNvPr id="1040" name="Image"/>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92196" y="3823910"/>
            <a:ext cx="566252" cy="622473"/>
          </a:xfrm>
          <a:prstGeom prst="rect">
            <a:avLst/>
          </a:prstGeom>
        </p:spPr>
      </p:pic>
      <p:pic>
        <p:nvPicPr>
          <p:cNvPr id="104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81" y="4908666"/>
            <a:ext cx="529454" cy="646763"/>
          </a:xfrm>
          <a:prstGeom prst="rect">
            <a:avLst/>
          </a:prstGeom>
        </p:spPr>
      </p:pic>
      <p:pic>
        <p:nvPicPr>
          <p:cNvPr id="104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235" y="4908666"/>
            <a:ext cx="591160" cy="646763"/>
          </a:xfrm>
          <a:prstGeom prst="rect">
            <a:avLst/>
          </a:prstGeom>
        </p:spPr>
      </p:pic>
      <p:pic>
        <p:nvPicPr>
          <p:cNvPr id="104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395" y="4908666"/>
            <a:ext cx="591160" cy="646763"/>
          </a:xfrm>
          <a:prstGeom prst="rect">
            <a:avLst/>
          </a:prstGeom>
        </p:spPr>
      </p:pic>
      <p:pic>
        <p:nvPicPr>
          <p:cNvPr id="1044" name="Image"/>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268378" y="4861041"/>
            <a:ext cx="35719" cy="742013"/>
          </a:xfrm>
          <a:prstGeom prst="rect">
            <a:avLst/>
          </a:prstGeom>
        </p:spPr>
      </p:pic>
      <p:pic>
        <p:nvPicPr>
          <p:cNvPr id="1045" name="Image"/>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859535" y="4861041"/>
            <a:ext cx="35719" cy="742013"/>
          </a:xfrm>
          <a:prstGeom prst="rect">
            <a:avLst/>
          </a:prstGeom>
        </p:spPr>
      </p:pic>
      <p:pic>
        <p:nvPicPr>
          <p:cNvPr id="1046" name="Image"/>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38921" y="4861041"/>
            <a:ext cx="35719" cy="742013"/>
          </a:xfrm>
          <a:prstGeom prst="rect">
            <a:avLst/>
          </a:prstGeom>
        </p:spPr>
      </p:pic>
      <p:pic>
        <p:nvPicPr>
          <p:cNvPr id="1047" name="Image"/>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450699" y="4861041"/>
            <a:ext cx="35719" cy="742013"/>
          </a:xfrm>
          <a:prstGeom prst="rect">
            <a:avLst/>
          </a:prstGeom>
        </p:spPr>
      </p:pic>
      <p:pic>
        <p:nvPicPr>
          <p:cNvPr id="1048" name="Image"/>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21062" y="4884848"/>
            <a:ext cx="1783212" cy="47625"/>
          </a:xfrm>
          <a:prstGeom prst="rect">
            <a:avLst/>
          </a:prstGeom>
        </p:spPr>
      </p:pic>
      <p:pic>
        <p:nvPicPr>
          <p:cNvPr id="1049" name="Image"/>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21062" y="5531609"/>
            <a:ext cx="1783212" cy="47625"/>
          </a:xfrm>
          <a:prstGeom prst="rect">
            <a:avLst/>
          </a:prstGeom>
        </p:spPr>
      </p:pic>
      <p:sp>
        <p:nvSpPr>
          <p:cNvPr id="7" name="text 1"/>
          <p:cNvSpPr txBox="1"/>
          <p:nvPr/>
        </p:nvSpPr>
        <p:spPr>
          <a:xfrm>
            <a:off x="971550" y="5867476"/>
            <a:ext cx="1324722" cy="538609"/>
          </a:xfrm>
          <a:prstGeom prst="rect">
            <a:avLst/>
          </a:prstGeom>
        </p:spPr>
        <p:txBody>
          <a:bodyPr vert="horz" wrap="none" lIns="0" tIns="0" rIns="0" bIns="0" rtlCol="0">
            <a:spAutoFit/>
          </a:bodyPr>
          <a:lstStyle/>
          <a:p>
            <a:r>
              <a:rPr sz="3500" spc="6" dirty="0">
                <a:solidFill>
                  <a:srgbClr val="9BC850"/>
                </a:solidFill>
                <a:latin typeface="Arial"/>
                <a:cs typeface="Arial"/>
              </a:rPr>
              <a:t>RDD4’</a:t>
            </a:r>
            <a:endParaRPr sz="3500">
              <a:latin typeface="Arial"/>
              <a:cs typeface="Arial"/>
            </a:endParaRPr>
          </a:p>
        </p:txBody>
      </p:sp>
      <p:pic>
        <p:nvPicPr>
          <p:cNvPr id="1050" name="Image"/>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998855" y="4884854"/>
            <a:ext cx="529454" cy="646763"/>
          </a:xfrm>
          <a:prstGeom prst="rect">
            <a:avLst/>
          </a:prstGeom>
        </p:spPr>
      </p:pic>
      <p:pic>
        <p:nvPicPr>
          <p:cNvPr id="1051" name="Image"/>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528316" y="4884854"/>
            <a:ext cx="591161" cy="646763"/>
          </a:xfrm>
          <a:prstGeom prst="rect">
            <a:avLst/>
          </a:prstGeom>
        </p:spPr>
      </p:pic>
      <p:pic>
        <p:nvPicPr>
          <p:cNvPr id="1052" name="Image"/>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119470" y="4884854"/>
            <a:ext cx="591160" cy="646763"/>
          </a:xfrm>
          <a:prstGeom prst="rect">
            <a:avLst/>
          </a:prstGeom>
        </p:spPr>
      </p:pic>
      <p:pic>
        <p:nvPicPr>
          <p:cNvPr id="1053" name="Image"/>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510449" y="4837229"/>
            <a:ext cx="35719" cy="742013"/>
          </a:xfrm>
          <a:prstGeom prst="rect">
            <a:avLst/>
          </a:prstGeom>
        </p:spPr>
      </p:pic>
      <p:pic>
        <p:nvPicPr>
          <p:cNvPr id="1054" name="Image"/>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101609" y="4837229"/>
            <a:ext cx="35719" cy="742013"/>
          </a:xfrm>
          <a:prstGeom prst="rect">
            <a:avLst/>
          </a:prstGeom>
        </p:spPr>
      </p:pic>
      <p:pic>
        <p:nvPicPr>
          <p:cNvPr id="1055" name="Image"/>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80997" y="4837229"/>
            <a:ext cx="35719" cy="742013"/>
          </a:xfrm>
          <a:prstGeom prst="rect">
            <a:avLst/>
          </a:prstGeom>
        </p:spPr>
      </p:pic>
      <p:pic>
        <p:nvPicPr>
          <p:cNvPr id="1056" name="Image"/>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692770" y="4837229"/>
            <a:ext cx="35718" cy="742013"/>
          </a:xfrm>
          <a:prstGeom prst="rect">
            <a:avLst/>
          </a:prstGeom>
        </p:spPr>
      </p:pic>
      <p:pic>
        <p:nvPicPr>
          <p:cNvPr id="1057" name="Image"/>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963136" y="4861034"/>
            <a:ext cx="1783212" cy="47625"/>
          </a:xfrm>
          <a:prstGeom prst="rect">
            <a:avLst/>
          </a:prstGeom>
        </p:spPr>
      </p:pic>
      <p:pic>
        <p:nvPicPr>
          <p:cNvPr id="1058" name="Image"/>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963136" y="5507798"/>
            <a:ext cx="1783212" cy="47625"/>
          </a:xfrm>
          <a:prstGeom prst="rect">
            <a:avLst/>
          </a:prstGeom>
        </p:spPr>
      </p:pic>
      <p:sp>
        <p:nvSpPr>
          <p:cNvPr id="8" name="text 1"/>
          <p:cNvSpPr txBox="1"/>
          <p:nvPr/>
        </p:nvSpPr>
        <p:spPr>
          <a:xfrm>
            <a:off x="3257550" y="5858563"/>
            <a:ext cx="1324722" cy="538609"/>
          </a:xfrm>
          <a:prstGeom prst="rect">
            <a:avLst/>
          </a:prstGeom>
        </p:spPr>
        <p:txBody>
          <a:bodyPr vert="horz" wrap="none" lIns="0" tIns="0" rIns="0" bIns="0" rtlCol="0">
            <a:spAutoFit/>
          </a:bodyPr>
          <a:lstStyle/>
          <a:p>
            <a:r>
              <a:rPr sz="3500" spc="6" dirty="0">
                <a:solidFill>
                  <a:srgbClr val="9BC850"/>
                </a:solidFill>
                <a:latin typeface="Arial"/>
                <a:cs typeface="Arial"/>
              </a:rPr>
              <a:t>RDD3’</a:t>
            </a:r>
            <a:endParaRPr sz="3500">
              <a:latin typeface="Arial"/>
              <a:cs typeface="Arial"/>
            </a:endParaRPr>
          </a:p>
        </p:txBody>
      </p:sp>
      <p:pic>
        <p:nvPicPr>
          <p:cNvPr id="1059" name="Imag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23069" y="4875329"/>
            <a:ext cx="529454" cy="646763"/>
          </a:xfrm>
          <a:prstGeom prst="rect">
            <a:avLst/>
          </a:prstGeom>
        </p:spPr>
      </p:pic>
      <p:pic>
        <p:nvPicPr>
          <p:cNvPr id="1060"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52530" y="4875329"/>
            <a:ext cx="591161" cy="646763"/>
          </a:xfrm>
          <a:prstGeom prst="rect">
            <a:avLst/>
          </a:prstGeom>
        </p:spPr>
      </p:pic>
      <p:pic>
        <p:nvPicPr>
          <p:cNvPr id="106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85" y="4875329"/>
            <a:ext cx="591160" cy="646763"/>
          </a:xfrm>
          <a:prstGeom prst="rect">
            <a:avLst/>
          </a:prstGeom>
        </p:spPr>
      </p:pic>
      <p:pic>
        <p:nvPicPr>
          <p:cNvPr id="1062" name="Image"/>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5734664" y="4827704"/>
            <a:ext cx="35719" cy="742013"/>
          </a:xfrm>
          <a:prstGeom prst="rect">
            <a:avLst/>
          </a:prstGeom>
        </p:spPr>
      </p:pic>
      <p:pic>
        <p:nvPicPr>
          <p:cNvPr id="1063" name="Image"/>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6325824" y="4827704"/>
            <a:ext cx="35719" cy="742013"/>
          </a:xfrm>
          <a:prstGeom prst="rect">
            <a:avLst/>
          </a:prstGeom>
        </p:spPr>
      </p:pic>
      <p:pic>
        <p:nvPicPr>
          <p:cNvPr id="1064" name="Image"/>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5205212" y="4827704"/>
            <a:ext cx="35719" cy="742013"/>
          </a:xfrm>
          <a:prstGeom prst="rect">
            <a:avLst/>
          </a:prstGeom>
        </p:spPr>
      </p:pic>
      <p:pic>
        <p:nvPicPr>
          <p:cNvPr id="1065" name="Image"/>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16985" y="4827704"/>
            <a:ext cx="35719" cy="742013"/>
          </a:xfrm>
          <a:prstGeom prst="rect">
            <a:avLst/>
          </a:prstGeom>
        </p:spPr>
      </p:pic>
      <p:pic>
        <p:nvPicPr>
          <p:cNvPr id="1066" name="Image"/>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187351" y="4851512"/>
            <a:ext cx="1783213" cy="47625"/>
          </a:xfrm>
          <a:prstGeom prst="rect">
            <a:avLst/>
          </a:prstGeom>
        </p:spPr>
      </p:pic>
      <p:pic>
        <p:nvPicPr>
          <p:cNvPr id="1067" name="Image"/>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5187351" y="5498273"/>
            <a:ext cx="1783213" cy="47625"/>
          </a:xfrm>
          <a:prstGeom prst="rect">
            <a:avLst/>
          </a:prstGeom>
        </p:spPr>
      </p:pic>
      <p:sp>
        <p:nvSpPr>
          <p:cNvPr id="9" name="text 1"/>
          <p:cNvSpPr txBox="1"/>
          <p:nvPr/>
        </p:nvSpPr>
        <p:spPr>
          <a:xfrm>
            <a:off x="5464970" y="5858563"/>
            <a:ext cx="1324722" cy="538609"/>
          </a:xfrm>
          <a:prstGeom prst="rect">
            <a:avLst/>
          </a:prstGeom>
        </p:spPr>
        <p:txBody>
          <a:bodyPr vert="horz" wrap="none" lIns="0" tIns="0" rIns="0" bIns="0" rtlCol="0">
            <a:spAutoFit/>
          </a:bodyPr>
          <a:lstStyle/>
          <a:p>
            <a:r>
              <a:rPr sz="3500" spc="6" dirty="0">
                <a:solidFill>
                  <a:srgbClr val="9BC850"/>
                </a:solidFill>
                <a:latin typeface="Arial"/>
                <a:cs typeface="Arial"/>
              </a:rPr>
              <a:t>RDD2’</a:t>
            </a:r>
            <a:endParaRPr sz="3500">
              <a:latin typeface="Arial"/>
              <a:cs typeface="Arial"/>
            </a:endParaRPr>
          </a:p>
        </p:txBody>
      </p:sp>
      <p:pic>
        <p:nvPicPr>
          <p:cNvPr id="1068"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13000" y="4875329"/>
            <a:ext cx="504227" cy="646763"/>
          </a:xfrm>
          <a:prstGeom prst="rect">
            <a:avLst/>
          </a:prstGeom>
        </p:spPr>
      </p:pic>
      <p:pic>
        <p:nvPicPr>
          <p:cNvPr id="1069" name="Image"/>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17231" y="4875329"/>
            <a:ext cx="504221" cy="646763"/>
          </a:xfrm>
          <a:prstGeom prst="rect">
            <a:avLst/>
          </a:prstGeom>
        </p:spPr>
      </p:pic>
      <p:pic>
        <p:nvPicPr>
          <p:cNvPr id="1070" name="Image"/>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7899363" y="4827704"/>
            <a:ext cx="35719" cy="742013"/>
          </a:xfrm>
          <a:prstGeom prst="rect">
            <a:avLst/>
          </a:prstGeom>
        </p:spPr>
      </p:pic>
      <p:pic>
        <p:nvPicPr>
          <p:cNvPr id="1071" name="Image"/>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395138" y="4827704"/>
            <a:ext cx="35719" cy="742013"/>
          </a:xfrm>
          <a:prstGeom prst="rect">
            <a:avLst/>
          </a:prstGeom>
        </p:spPr>
      </p:pic>
      <p:pic>
        <p:nvPicPr>
          <p:cNvPr id="1072" name="Image"/>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8403588" y="4827704"/>
            <a:ext cx="35719" cy="742013"/>
          </a:xfrm>
          <a:prstGeom prst="rect">
            <a:avLst/>
          </a:prstGeom>
        </p:spPr>
      </p:pic>
      <p:pic>
        <p:nvPicPr>
          <p:cNvPr id="1073" name="Image"/>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7377280" y="4851512"/>
            <a:ext cx="1079888" cy="47625"/>
          </a:xfrm>
          <a:prstGeom prst="rect">
            <a:avLst/>
          </a:prstGeom>
        </p:spPr>
      </p:pic>
      <p:pic>
        <p:nvPicPr>
          <p:cNvPr id="1074" name="Image"/>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377280" y="5498273"/>
            <a:ext cx="1079888" cy="47625"/>
          </a:xfrm>
          <a:prstGeom prst="rect">
            <a:avLst/>
          </a:prstGeom>
        </p:spPr>
      </p:pic>
      <p:sp>
        <p:nvSpPr>
          <p:cNvPr id="10" name="text 1"/>
          <p:cNvSpPr txBox="1"/>
          <p:nvPr/>
        </p:nvSpPr>
        <p:spPr>
          <a:xfrm>
            <a:off x="7358063" y="5858563"/>
            <a:ext cx="1324722" cy="538609"/>
          </a:xfrm>
          <a:prstGeom prst="rect">
            <a:avLst/>
          </a:prstGeom>
        </p:spPr>
        <p:txBody>
          <a:bodyPr vert="horz" wrap="none" lIns="0" tIns="0" rIns="0" bIns="0" rtlCol="0">
            <a:spAutoFit/>
          </a:bodyPr>
          <a:lstStyle/>
          <a:p>
            <a:r>
              <a:rPr sz="3500" spc="6" dirty="0">
                <a:solidFill>
                  <a:srgbClr val="9BC850"/>
                </a:solidFill>
                <a:latin typeface="Arial"/>
                <a:cs typeface="Arial"/>
              </a:rPr>
              <a:t>RDD1’</a:t>
            </a:r>
            <a:endParaRPr sz="3500">
              <a:latin typeface="Arial"/>
              <a:cs typeface="Arial"/>
            </a:endParaRPr>
          </a:p>
        </p:txBody>
      </p:sp>
    </p:spTree>
    <p:extLst>
      <p:ext uri="{BB962C8B-B14F-4D97-AF65-F5344CB8AC3E}">
        <p14:creationId xmlns:p14="http://schemas.microsoft.com/office/powerpoint/2010/main" val="173112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108183</TotalTime>
  <Words>3927</Words>
  <Application>Microsoft Office PowerPoint</Application>
  <PresentationFormat>On-screen Show (4:3)</PresentationFormat>
  <Paragraphs>694</Paragraphs>
  <Slides>69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69</vt:i4>
      </vt:variant>
    </vt:vector>
  </HeadingPairs>
  <TitlesOfParts>
    <vt:vector size="76" baseType="lpstr">
      <vt:lpstr>Arial</vt:lpstr>
      <vt:lpstr>Calibri</vt:lpstr>
      <vt:lpstr>DejaVu Sans</vt:lpstr>
      <vt:lpstr>Wingdings</vt:lpstr>
      <vt:lpstr>Office Theme</vt:lpstr>
      <vt:lpstr>1_Office Theme</vt:lpstr>
      <vt:lpstr>2_Office Theme</vt:lpstr>
      <vt:lpstr>What is Spark Streaming</vt:lpstr>
      <vt:lpstr>Spark Streaming</vt:lpstr>
      <vt:lpstr>Architecture</vt:lpstr>
      <vt:lpstr>DStream</vt:lpstr>
      <vt:lpstr>PowerPoint Presentation</vt:lpstr>
      <vt:lpstr>PowerPoint Presentation</vt:lpstr>
      <vt:lpstr>PowerPoint Presentation</vt:lpstr>
      <vt:lpstr>PowerPoint Presentation</vt:lpstr>
      <vt:lpstr>PowerPoint Presentation</vt:lpstr>
      <vt:lpstr>Operations on DStream</vt:lpstr>
      <vt:lpstr>PowerPoint Presentation</vt:lpstr>
      <vt:lpstr>Streaming Program(Stateless)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Stateful Transformations</vt:lpstr>
      <vt:lpstr>updateStateByKey on DStream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updateStateByKey Demo</vt:lpstr>
      <vt:lpstr>Window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countByWindow Demo</vt:lpstr>
      <vt:lpstr>PowerPoint Presentation</vt:lpstr>
      <vt:lpstr>PowerPoint Presentation</vt:lpstr>
      <vt:lpstr>PowerPoint Presentation</vt:lpstr>
      <vt:lpstr>PowerPoint Presentation</vt:lpstr>
      <vt:lpstr>PowerPoint Presentation</vt:lpstr>
      <vt:lpstr>reduceByWindow with Summary and Inverse operation</vt:lpstr>
      <vt:lpstr>reduceByKeyAndWindow</vt:lpstr>
      <vt:lpstr>Spark streaming with Kafka Topic</vt:lpstr>
      <vt:lpstr>Checkpointing</vt:lpstr>
      <vt:lpstr>Checkpointing</vt:lpstr>
      <vt:lpstr>Configure Checkpointing</vt:lpstr>
      <vt:lpstr>Structured Streaming in Spark 2.x</vt:lpstr>
      <vt:lpstr>PowerPoint Presentation</vt:lpstr>
      <vt:lpstr>PowerPoint Presentation</vt:lpstr>
      <vt:lpstr>PowerPoint Presentation</vt:lpstr>
      <vt:lpstr>PowerPoint Presentation</vt:lpstr>
      <vt:lpstr>Output Modes</vt:lpstr>
      <vt:lpstr>PowerPoint Presentation</vt:lpstr>
      <vt:lpstr>PowerPoint Presentation</vt:lpstr>
      <vt:lpstr>PowerPoint Presentation</vt:lpstr>
      <vt:lpstr>Structured Streaming -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SUREKA</cp:lastModifiedBy>
  <cp:revision>2123</cp:revision>
  <dcterms:created xsi:type="dcterms:W3CDTF">2006-08-16T00:00:00Z</dcterms:created>
  <dcterms:modified xsi:type="dcterms:W3CDTF">2018-12-25T13:33:18Z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