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 id="2147483666" r:id="rId3"/>
  </p:sldMasterIdLst>
  <p:notesMasterIdLst>
    <p:notesMasterId r:id="rId69"/>
  </p:notesMasterIdLst>
  <p:handoutMasterIdLst>
    <p:handoutMasterId r:id="rId70"/>
  </p:handoutMasterIdLst>
  <p:sldIdLst>
    <p:sldId id="704" r:id="rId4"/>
    <p:sldId id="740" r:id="rId5"/>
    <p:sldId id="705" r:id="rId6"/>
    <p:sldId id="741" r:id="rId7"/>
    <p:sldId id="706" r:id="rId8"/>
    <p:sldId id="750" r:id="rId9"/>
    <p:sldId id="742" r:id="rId10"/>
    <p:sldId id="743" r:id="rId11"/>
    <p:sldId id="744" r:id="rId12"/>
    <p:sldId id="751" r:id="rId13"/>
    <p:sldId id="745" r:id="rId14"/>
    <p:sldId id="746" r:id="rId15"/>
    <p:sldId id="749" r:id="rId16"/>
    <p:sldId id="716" r:id="rId17"/>
    <p:sldId id="747" r:id="rId18"/>
    <p:sldId id="708" r:id="rId19"/>
    <p:sldId id="752" r:id="rId20"/>
    <p:sldId id="754" r:id="rId21"/>
    <p:sldId id="755" r:id="rId22"/>
    <p:sldId id="748" r:id="rId23"/>
    <p:sldId id="756" r:id="rId24"/>
    <p:sldId id="757" r:id="rId25"/>
    <p:sldId id="758" r:id="rId26"/>
    <p:sldId id="759" r:id="rId27"/>
    <p:sldId id="719" r:id="rId28"/>
    <p:sldId id="762" r:id="rId29"/>
    <p:sldId id="761" r:id="rId30"/>
    <p:sldId id="763" r:id="rId31"/>
    <p:sldId id="764" r:id="rId32"/>
    <p:sldId id="765" r:id="rId33"/>
    <p:sldId id="766" r:id="rId34"/>
    <p:sldId id="767" r:id="rId35"/>
    <p:sldId id="768" r:id="rId36"/>
    <p:sldId id="769" r:id="rId37"/>
    <p:sldId id="709" r:id="rId38"/>
    <p:sldId id="710" r:id="rId39"/>
    <p:sldId id="711" r:id="rId40"/>
    <p:sldId id="770" r:id="rId41"/>
    <p:sldId id="787" r:id="rId42"/>
    <p:sldId id="721" r:id="rId43"/>
    <p:sldId id="772" r:id="rId44"/>
    <p:sldId id="773" r:id="rId45"/>
    <p:sldId id="774" r:id="rId46"/>
    <p:sldId id="776" r:id="rId47"/>
    <p:sldId id="784" r:id="rId48"/>
    <p:sldId id="785" r:id="rId49"/>
    <p:sldId id="725" r:id="rId50"/>
    <p:sldId id="726" r:id="rId51"/>
    <p:sldId id="779" r:id="rId52"/>
    <p:sldId id="777" r:id="rId53"/>
    <p:sldId id="780" r:id="rId54"/>
    <p:sldId id="781" r:id="rId55"/>
    <p:sldId id="782" r:id="rId56"/>
    <p:sldId id="783" r:id="rId57"/>
    <p:sldId id="786" r:id="rId58"/>
    <p:sldId id="729" r:id="rId59"/>
    <p:sldId id="730" r:id="rId60"/>
    <p:sldId id="788" r:id="rId61"/>
    <p:sldId id="734" r:id="rId62"/>
    <p:sldId id="789" r:id="rId63"/>
    <p:sldId id="735" r:id="rId64"/>
    <p:sldId id="736" r:id="rId65"/>
    <p:sldId id="790" r:id="rId66"/>
    <p:sldId id="791" r:id="rId67"/>
    <p:sldId id="703" r:id="rId68"/>
  </p:sldIdLst>
  <p:sldSz cx="9144000" cy="6858000" type="screen4x3"/>
  <p:notesSz cx="6858000" cy="9144000"/>
  <p:defaultTextStyle>
    <a:defPPr>
      <a:defRPr lang="en-US"/>
    </a:defPPr>
    <a:lvl1pPr marL="0" algn="l" defTabSz="914393" rtl="0" eaLnBrk="1" latinLnBrk="0" hangingPunct="1">
      <a:defRPr sz="1800" kern="1200">
        <a:solidFill>
          <a:schemeClr val="tx1"/>
        </a:solidFill>
        <a:latin typeface="+mn-lt"/>
        <a:ea typeface="+mn-ea"/>
        <a:cs typeface="+mn-cs"/>
      </a:defRPr>
    </a:lvl1pPr>
    <a:lvl2pPr marL="457200" algn="l" defTabSz="914393" rtl="0" eaLnBrk="1" latinLnBrk="0" hangingPunct="1">
      <a:defRPr sz="1800" kern="1200">
        <a:solidFill>
          <a:schemeClr val="tx1"/>
        </a:solidFill>
        <a:latin typeface="+mn-lt"/>
        <a:ea typeface="+mn-ea"/>
        <a:cs typeface="+mn-cs"/>
      </a:defRPr>
    </a:lvl2pPr>
    <a:lvl3pPr marL="914393" algn="l" defTabSz="914393" rtl="0" eaLnBrk="1" latinLnBrk="0" hangingPunct="1">
      <a:defRPr sz="1800" kern="1200">
        <a:solidFill>
          <a:schemeClr val="tx1"/>
        </a:solidFill>
        <a:latin typeface="+mn-lt"/>
        <a:ea typeface="+mn-ea"/>
        <a:cs typeface="+mn-cs"/>
      </a:defRPr>
    </a:lvl3pPr>
    <a:lvl4pPr marL="1371592" algn="l" defTabSz="914393" rtl="0" eaLnBrk="1" latinLnBrk="0" hangingPunct="1">
      <a:defRPr sz="1800" kern="1200">
        <a:solidFill>
          <a:schemeClr val="tx1"/>
        </a:solidFill>
        <a:latin typeface="+mn-lt"/>
        <a:ea typeface="+mn-ea"/>
        <a:cs typeface="+mn-cs"/>
      </a:defRPr>
    </a:lvl4pPr>
    <a:lvl5pPr marL="1828786" algn="l" defTabSz="914393" rtl="0" eaLnBrk="1" latinLnBrk="0" hangingPunct="1">
      <a:defRPr sz="1800" kern="1200">
        <a:solidFill>
          <a:schemeClr val="tx1"/>
        </a:solidFill>
        <a:latin typeface="+mn-lt"/>
        <a:ea typeface="+mn-ea"/>
        <a:cs typeface="+mn-cs"/>
      </a:defRPr>
    </a:lvl5pPr>
    <a:lvl6pPr marL="2285985" algn="l" defTabSz="914393" rtl="0" eaLnBrk="1" latinLnBrk="0" hangingPunct="1">
      <a:defRPr sz="1800" kern="1200">
        <a:solidFill>
          <a:schemeClr val="tx1"/>
        </a:solidFill>
        <a:latin typeface="+mn-lt"/>
        <a:ea typeface="+mn-ea"/>
        <a:cs typeface="+mn-cs"/>
      </a:defRPr>
    </a:lvl6pPr>
    <a:lvl7pPr marL="2743180" algn="l" defTabSz="914393" rtl="0" eaLnBrk="1" latinLnBrk="0" hangingPunct="1">
      <a:defRPr sz="1800" kern="1200">
        <a:solidFill>
          <a:schemeClr val="tx1"/>
        </a:solidFill>
        <a:latin typeface="+mn-lt"/>
        <a:ea typeface="+mn-ea"/>
        <a:cs typeface="+mn-cs"/>
      </a:defRPr>
    </a:lvl7pPr>
    <a:lvl8pPr marL="3200379" algn="l" defTabSz="914393" rtl="0" eaLnBrk="1" latinLnBrk="0" hangingPunct="1">
      <a:defRPr sz="1800" kern="1200">
        <a:solidFill>
          <a:schemeClr val="tx1"/>
        </a:solidFill>
        <a:latin typeface="+mn-lt"/>
        <a:ea typeface="+mn-ea"/>
        <a:cs typeface="+mn-cs"/>
      </a:defRPr>
    </a:lvl8pPr>
    <a:lvl9pPr marL="3657573" algn="l" defTabSz="914393"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92349" autoAdjust="0"/>
  </p:normalViewPr>
  <p:slideViewPr>
    <p:cSldViewPr>
      <p:cViewPr>
        <p:scale>
          <a:sx n="75" d="100"/>
          <a:sy n="75" d="100"/>
        </p:scale>
        <p:origin x="-1164" y="-60"/>
      </p:cViewPr>
      <p:guideLst>
        <p:guide orient="horz" pos="2160"/>
        <p:guide pos="2880"/>
      </p:guideLst>
    </p:cSldViewPr>
  </p:slideViewPr>
  <p:outlineViewPr>
    <p:cViewPr>
      <p:scale>
        <a:sx n="33" d="100"/>
        <a:sy n="33" d="100"/>
      </p:scale>
      <p:origin x="48" y="684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 Type="http://schemas.openxmlformats.org/officeDocument/2006/relationships/slide" Target="slides/slide4.xml"/><Relationship Id="rId71"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viewProps" Target="viewProps.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B6AAB0-CCE9-4CFA-9459-F9AF6CC32642}" type="datetimeFigureOut">
              <a:rPr lang="en-US" smtClean="0"/>
              <a:t>7/13/2019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3E000BC-3EE1-4B0F-A6C6-9EBCFCA98B7D}" type="slidenum">
              <a:rPr lang="en-US" smtClean="0"/>
              <a:t>‹#›</a:t>
            </a:fld>
            <a:endParaRPr lang="en-US"/>
          </a:p>
        </p:txBody>
      </p:sp>
    </p:spTree>
    <p:extLst>
      <p:ext uri="{BB962C8B-B14F-4D97-AF65-F5344CB8AC3E}">
        <p14:creationId xmlns:p14="http://schemas.microsoft.com/office/powerpoint/2010/main" val="938447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05D913-0802-457F-9120-C572331688B5}" type="datetimeFigureOut">
              <a:rPr lang="en-US" smtClean="0"/>
              <a:t>7/13/2019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3C1AC1-6208-4CE5-8B94-E96C6429D646}" type="slidenum">
              <a:rPr lang="en-US" smtClean="0"/>
              <a:t>‹#›</a:t>
            </a:fld>
            <a:endParaRPr lang="en-US"/>
          </a:p>
        </p:txBody>
      </p:sp>
    </p:spTree>
    <p:extLst>
      <p:ext uri="{BB962C8B-B14F-4D97-AF65-F5344CB8AC3E}">
        <p14:creationId xmlns:p14="http://schemas.microsoft.com/office/powerpoint/2010/main" val="2645324263"/>
      </p:ext>
    </p:extLst>
  </p:cSld>
  <p:clrMap bg1="lt1" tx1="dk1" bg2="lt2" tx2="dk2" accent1="accent1" accent2="accent2" accent3="accent3" accent4="accent4" accent5="accent5" accent6="accent6" hlink="hlink" folHlink="folHlink"/>
  <p:hf dt="0"/>
  <p:notesStyle>
    <a:lvl1pPr marL="0" algn="l" defTabSz="914393" rtl="0" eaLnBrk="1" latinLnBrk="0" hangingPunct="1">
      <a:defRPr sz="1200" kern="1200">
        <a:solidFill>
          <a:schemeClr val="tx1"/>
        </a:solidFill>
        <a:latin typeface="+mn-lt"/>
        <a:ea typeface="+mn-ea"/>
        <a:cs typeface="+mn-cs"/>
      </a:defRPr>
    </a:lvl1pPr>
    <a:lvl2pPr marL="457200" algn="l" defTabSz="914393" rtl="0" eaLnBrk="1" latinLnBrk="0" hangingPunct="1">
      <a:defRPr sz="1200" kern="1200">
        <a:solidFill>
          <a:schemeClr val="tx1"/>
        </a:solidFill>
        <a:latin typeface="+mn-lt"/>
        <a:ea typeface="+mn-ea"/>
        <a:cs typeface="+mn-cs"/>
      </a:defRPr>
    </a:lvl2pPr>
    <a:lvl3pPr marL="914393" algn="l" defTabSz="914393" rtl="0" eaLnBrk="1" latinLnBrk="0" hangingPunct="1">
      <a:defRPr sz="1200" kern="1200">
        <a:solidFill>
          <a:schemeClr val="tx1"/>
        </a:solidFill>
        <a:latin typeface="+mn-lt"/>
        <a:ea typeface="+mn-ea"/>
        <a:cs typeface="+mn-cs"/>
      </a:defRPr>
    </a:lvl3pPr>
    <a:lvl4pPr marL="1371592" algn="l" defTabSz="914393" rtl="0" eaLnBrk="1" latinLnBrk="0" hangingPunct="1">
      <a:defRPr sz="1200" kern="1200">
        <a:solidFill>
          <a:schemeClr val="tx1"/>
        </a:solidFill>
        <a:latin typeface="+mn-lt"/>
        <a:ea typeface="+mn-ea"/>
        <a:cs typeface="+mn-cs"/>
      </a:defRPr>
    </a:lvl4pPr>
    <a:lvl5pPr marL="1828786" algn="l" defTabSz="914393" rtl="0" eaLnBrk="1" latinLnBrk="0" hangingPunct="1">
      <a:defRPr sz="1200" kern="1200">
        <a:solidFill>
          <a:schemeClr val="tx1"/>
        </a:solidFill>
        <a:latin typeface="+mn-lt"/>
        <a:ea typeface="+mn-ea"/>
        <a:cs typeface="+mn-cs"/>
      </a:defRPr>
    </a:lvl5pPr>
    <a:lvl6pPr marL="2285985" algn="l" defTabSz="914393" rtl="0" eaLnBrk="1" latinLnBrk="0" hangingPunct="1">
      <a:defRPr sz="1200" kern="1200">
        <a:solidFill>
          <a:schemeClr val="tx1"/>
        </a:solidFill>
        <a:latin typeface="+mn-lt"/>
        <a:ea typeface="+mn-ea"/>
        <a:cs typeface="+mn-cs"/>
      </a:defRPr>
    </a:lvl6pPr>
    <a:lvl7pPr marL="2743180" algn="l" defTabSz="914393" rtl="0" eaLnBrk="1" latinLnBrk="0" hangingPunct="1">
      <a:defRPr sz="1200" kern="1200">
        <a:solidFill>
          <a:schemeClr val="tx1"/>
        </a:solidFill>
        <a:latin typeface="+mn-lt"/>
        <a:ea typeface="+mn-ea"/>
        <a:cs typeface="+mn-cs"/>
      </a:defRPr>
    </a:lvl7pPr>
    <a:lvl8pPr marL="3200379" algn="l" defTabSz="914393" rtl="0" eaLnBrk="1" latinLnBrk="0" hangingPunct="1">
      <a:defRPr sz="1200" kern="1200">
        <a:solidFill>
          <a:schemeClr val="tx1"/>
        </a:solidFill>
        <a:latin typeface="+mn-lt"/>
        <a:ea typeface="+mn-ea"/>
        <a:cs typeface="+mn-cs"/>
      </a:defRPr>
    </a:lvl8pPr>
    <a:lvl9pPr marL="3657573" algn="l" defTabSz="91439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2"/>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393" indent="0" algn="ctr">
              <a:buNone/>
              <a:defRPr>
                <a:solidFill>
                  <a:schemeClr val="tx1">
                    <a:tint val="75000"/>
                  </a:schemeClr>
                </a:solidFill>
              </a:defRPr>
            </a:lvl3pPr>
            <a:lvl4pPr marL="1371592" indent="0" algn="ctr">
              <a:buNone/>
              <a:defRPr>
                <a:solidFill>
                  <a:schemeClr val="tx1">
                    <a:tint val="75000"/>
                  </a:schemeClr>
                </a:solidFill>
              </a:defRPr>
            </a:lvl4pPr>
            <a:lvl5pPr marL="1828786" indent="0" algn="ctr">
              <a:buNone/>
              <a:defRPr>
                <a:solidFill>
                  <a:schemeClr val="tx1">
                    <a:tint val="75000"/>
                  </a:schemeClr>
                </a:solidFill>
              </a:defRPr>
            </a:lvl5pPr>
            <a:lvl6pPr marL="2285985" indent="0" algn="ctr">
              <a:buNone/>
              <a:defRPr>
                <a:solidFill>
                  <a:schemeClr val="tx1">
                    <a:tint val="75000"/>
                  </a:schemeClr>
                </a:solidFill>
              </a:defRPr>
            </a:lvl6pPr>
            <a:lvl7pPr marL="2743180" indent="0" algn="ctr">
              <a:buNone/>
              <a:defRPr>
                <a:solidFill>
                  <a:schemeClr val="tx1">
                    <a:tint val="75000"/>
                  </a:schemeClr>
                </a:solidFill>
              </a:defRPr>
            </a:lvl7pPr>
            <a:lvl8pPr marL="3200379" indent="0" algn="ctr">
              <a:buNone/>
              <a:defRPr>
                <a:solidFill>
                  <a:schemeClr val="tx1">
                    <a:tint val="75000"/>
                  </a:schemeClr>
                </a:solidFill>
              </a:defRPr>
            </a:lvl8pPr>
            <a:lvl9pPr marL="365757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596C7E-F256-4849-B7B8-10B520DC0049}" type="datetime1">
              <a:rPr lang="en-US" smtClean="0"/>
              <a:t>7/13/2019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0DB8DF-D106-4EC9-99D8-8EE094B0F009}" type="datetime1">
              <a:rPr lang="en-US" smtClean="0"/>
              <a:t>7/13/2019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5"/>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5"/>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B74905-2541-46AA-B26E-0F6FAEA80D98}" type="datetime1">
              <a:rPr lang="en-US" smtClean="0"/>
              <a:t>7/13/2019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7/13/2019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188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marL="742950" indent="-285750">
              <a:buFont typeface="Wingdings" pitchFamily="2" charset="2"/>
              <a:buChar char="Ø"/>
              <a:defRPr/>
            </a:lvl2pPr>
            <a:lvl3pPr marL="1143000" indent="-228600">
              <a:buFont typeface="Wingdings" pitchFamily="2" charset="2"/>
              <a:buChar char="ü"/>
              <a:defRPr/>
            </a:lvl3pPr>
            <a:lvl4pPr marL="1600200" indent="-228600">
              <a:buFont typeface="Wingdings" pitchFamily="2" charset="2"/>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7/13/2019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98080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7/13/2019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01888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7/13/2019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9585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7/13/2019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5789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7/13/2019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5167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7/13/2019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100134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7/13/2019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45253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marL="742950" indent="-285750">
              <a:buFont typeface="Wingdings" pitchFamily="2" charset="2"/>
              <a:buChar char="Ø"/>
              <a:defRPr/>
            </a:lvl2pPr>
            <a:lvl3pPr marL="1142993" indent="-228600">
              <a:buFont typeface="Wingdings" pitchFamily="2" charset="2"/>
              <a:buChar char="ü"/>
              <a:defRPr/>
            </a:lvl3pPr>
            <a:lvl4pPr marL="1600187" indent="-228600">
              <a:buFont typeface="Wingdings" pitchFamily="2" charset="2"/>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3E177CE-73BD-4BA2-A09E-C28B4C5D1ECA}" type="datetime1">
              <a:rPr lang="en-US" smtClean="0"/>
              <a:t>7/13/2019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7/13/2019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58124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7/13/2019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432923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7/13/2019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311714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11" name="TextBox 4"/>
          <p:cNvSpPr txBox="1">
            <a:spLocks/>
          </p:cNvSpPr>
          <p:nvPr userDrawn="1"/>
        </p:nvSpPr>
        <p:spPr bwMode="gray">
          <a:xfrm>
            <a:off x="3884611" y="6396336"/>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rot="10800000" flipH="1" flipV="1">
            <a:off x="3986573" y="3048000"/>
            <a:ext cx="4726745"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3985843" y="5029201"/>
            <a:ext cx="47244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defTabSz="914400">
              <a:lnSpc>
                <a:spcPts val="2200"/>
              </a:lnSpc>
              <a:spcBef>
                <a:spcPct val="0"/>
              </a:spcBef>
              <a:defRPr/>
            </a:pPr>
            <a:r>
              <a:rPr lang="en-US" sz="1300" b="1" dirty="0">
                <a:solidFill>
                  <a:srgbClr val="376092"/>
                </a:solidFill>
              </a:rPr>
              <a:t>care@edupristine.com</a:t>
            </a:r>
          </a:p>
          <a:p>
            <a:pPr defTabSz="914400">
              <a:lnSpc>
                <a:spcPts val="2200"/>
              </a:lnSpc>
              <a:spcBef>
                <a:spcPct val="0"/>
              </a:spcBef>
              <a:defRPr/>
            </a:pPr>
            <a:r>
              <a:rPr lang="en-US" sz="1300" b="1" dirty="0">
                <a:solidFill>
                  <a:srgbClr val="376092"/>
                </a:solidFill>
              </a:rPr>
              <a:t>www.edupristine.com</a:t>
            </a:r>
          </a:p>
        </p:txBody>
      </p:sp>
      <p:sp>
        <p:nvSpPr>
          <p:cNvPr id="27" name="TextBox 9"/>
          <p:cNvSpPr txBox="1"/>
          <p:nvPr userDrawn="1"/>
        </p:nvSpPr>
        <p:spPr>
          <a:xfrm>
            <a:off x="5171781" y="2362201"/>
            <a:ext cx="2356330" cy="654177"/>
          </a:xfrm>
          <a:prstGeom prst="rect">
            <a:avLst/>
          </a:prstGeom>
          <a:noFill/>
        </p:spPr>
        <p:txBody>
          <a:bodyPr wrap="none" lIns="83969" tIns="41985" rIns="83969" bIns="41985">
            <a:spAutoFit/>
          </a:bodyPr>
          <a:lstStyle/>
          <a:p>
            <a:pPr algn="ctr" defTabSz="914400" eaLnBrk="0" fontAlgn="base" hangingPunct="0">
              <a:spcBef>
                <a:spcPct val="0"/>
              </a:spcBef>
              <a:spcAft>
                <a:spcPct val="0"/>
              </a:spcAft>
              <a:defRPr/>
            </a:pPr>
            <a:r>
              <a:rPr lang="en-US" sz="3700" b="1" dirty="0">
                <a:solidFill>
                  <a:srgbClr val="4F81BD">
                    <a:lumMod val="75000"/>
                  </a:srgbClr>
                </a:solidFill>
              </a:rPr>
              <a:t>Thank You!</a:t>
            </a:r>
            <a:endParaRPr lang="en-IN" sz="3700" b="1" dirty="0">
              <a:solidFill>
                <a:srgbClr val="4F81BD">
                  <a:lumMod val="75000"/>
                </a:srgbClr>
              </a:solidFill>
            </a:endParaRPr>
          </a:p>
        </p:txBody>
      </p:sp>
    </p:spTree>
    <p:extLst>
      <p:ext uri="{BB962C8B-B14F-4D97-AF65-F5344CB8AC3E}">
        <p14:creationId xmlns:p14="http://schemas.microsoft.com/office/powerpoint/2010/main" val="4293387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2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393" indent="0">
              <a:buNone/>
              <a:defRPr sz="1600">
                <a:solidFill>
                  <a:schemeClr val="tx1">
                    <a:tint val="75000"/>
                  </a:schemeClr>
                </a:solidFill>
              </a:defRPr>
            </a:lvl3pPr>
            <a:lvl4pPr marL="1371592" indent="0">
              <a:buNone/>
              <a:defRPr sz="1400">
                <a:solidFill>
                  <a:schemeClr val="tx1">
                    <a:tint val="75000"/>
                  </a:schemeClr>
                </a:solidFill>
              </a:defRPr>
            </a:lvl4pPr>
            <a:lvl5pPr marL="1828786" indent="0">
              <a:buNone/>
              <a:defRPr sz="1400">
                <a:solidFill>
                  <a:schemeClr val="tx1">
                    <a:tint val="75000"/>
                  </a:schemeClr>
                </a:solidFill>
              </a:defRPr>
            </a:lvl5pPr>
            <a:lvl6pPr marL="2285985" indent="0">
              <a:buNone/>
              <a:defRPr sz="1400">
                <a:solidFill>
                  <a:schemeClr val="tx1">
                    <a:tint val="75000"/>
                  </a:schemeClr>
                </a:solidFill>
              </a:defRPr>
            </a:lvl6pPr>
            <a:lvl7pPr marL="2743180" indent="0">
              <a:buNone/>
              <a:defRPr sz="1400">
                <a:solidFill>
                  <a:schemeClr val="tx1">
                    <a:tint val="75000"/>
                  </a:schemeClr>
                </a:solidFill>
              </a:defRPr>
            </a:lvl7pPr>
            <a:lvl8pPr marL="3200379" indent="0">
              <a:buNone/>
              <a:defRPr sz="1400">
                <a:solidFill>
                  <a:schemeClr val="tx1">
                    <a:tint val="75000"/>
                  </a:schemeClr>
                </a:solidFill>
              </a:defRPr>
            </a:lvl8pPr>
            <a:lvl9pPr marL="365757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A795B9-431D-43D6-9C87-F6A5F139C2EF}" type="datetime1">
              <a:rPr lang="en-US" smtClean="0"/>
              <a:t>7/13/2019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9ABA24-D8A7-49D9-A7CF-7ED306EE74D4}" type="datetime1">
              <a:rPr lang="en-US" smtClean="0"/>
              <a:t>7/13/2019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393" indent="0">
              <a:buNone/>
              <a:defRPr sz="1800" b="1"/>
            </a:lvl3pPr>
            <a:lvl4pPr marL="1371592" indent="0">
              <a:buNone/>
              <a:defRPr sz="1600" b="1"/>
            </a:lvl4pPr>
            <a:lvl5pPr marL="1828786" indent="0">
              <a:buNone/>
              <a:defRPr sz="1600" b="1"/>
            </a:lvl5pPr>
            <a:lvl6pPr marL="2285985" indent="0">
              <a:buNone/>
              <a:defRPr sz="1600" b="1"/>
            </a:lvl6pPr>
            <a:lvl7pPr marL="2743180" indent="0">
              <a:buNone/>
              <a:defRPr sz="1600" b="1"/>
            </a:lvl7pPr>
            <a:lvl8pPr marL="3200379" indent="0">
              <a:buNone/>
              <a:defRPr sz="1600" b="1"/>
            </a:lvl8pPr>
            <a:lvl9pPr marL="365757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393" indent="0">
              <a:buNone/>
              <a:defRPr sz="1800" b="1"/>
            </a:lvl3pPr>
            <a:lvl4pPr marL="1371592" indent="0">
              <a:buNone/>
              <a:defRPr sz="1600" b="1"/>
            </a:lvl4pPr>
            <a:lvl5pPr marL="1828786" indent="0">
              <a:buNone/>
              <a:defRPr sz="1600" b="1"/>
            </a:lvl5pPr>
            <a:lvl6pPr marL="2285985" indent="0">
              <a:buNone/>
              <a:defRPr sz="1600" b="1"/>
            </a:lvl6pPr>
            <a:lvl7pPr marL="2743180" indent="0">
              <a:buNone/>
              <a:defRPr sz="1600" b="1"/>
            </a:lvl7pPr>
            <a:lvl8pPr marL="3200379" indent="0">
              <a:buNone/>
              <a:defRPr sz="1600" b="1"/>
            </a:lvl8pPr>
            <a:lvl9pPr marL="365757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206305-D5A2-4F02-8CEC-08941AA78B58}" type="datetime1">
              <a:rPr lang="en-US" smtClean="0"/>
              <a:t>7/13/2019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BE856-4EB6-453C-BC69-7EC66187A457}" type="datetime1">
              <a:rPr lang="en-US" smtClean="0"/>
              <a:t>7/13/2019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1CA1F-6ED0-47B2-8E7D-CD307F5F4192}" type="datetime1">
              <a:rPr lang="en-US" smtClean="0"/>
              <a:t>7/13/2019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7"/>
            <a:ext cx="3008313" cy="4691063"/>
          </a:xfrm>
        </p:spPr>
        <p:txBody>
          <a:bodyPr/>
          <a:lstStyle>
            <a:lvl1pPr marL="0" indent="0">
              <a:buNone/>
              <a:defRPr sz="1400"/>
            </a:lvl1pPr>
            <a:lvl2pPr marL="457200" indent="0">
              <a:buNone/>
              <a:defRPr sz="1200"/>
            </a:lvl2pPr>
            <a:lvl3pPr marL="914393" indent="0">
              <a:buNone/>
              <a:defRPr sz="1000"/>
            </a:lvl3pPr>
            <a:lvl4pPr marL="1371592" indent="0">
              <a:buNone/>
              <a:defRPr sz="900"/>
            </a:lvl4pPr>
            <a:lvl5pPr marL="1828786" indent="0">
              <a:buNone/>
              <a:defRPr sz="900"/>
            </a:lvl5pPr>
            <a:lvl6pPr marL="2285985" indent="0">
              <a:buNone/>
              <a:defRPr sz="900"/>
            </a:lvl6pPr>
            <a:lvl7pPr marL="2743180" indent="0">
              <a:buNone/>
              <a:defRPr sz="900"/>
            </a:lvl7pPr>
            <a:lvl8pPr marL="3200379" indent="0">
              <a:buNone/>
              <a:defRPr sz="900"/>
            </a:lvl8pPr>
            <a:lvl9pPr marL="365757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35D67C-74EF-42B9-A64E-644EF120E749}" type="datetime1">
              <a:rPr lang="en-US" smtClean="0"/>
              <a:t>7/13/2019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393" indent="0">
              <a:buNone/>
              <a:defRPr sz="2400"/>
            </a:lvl3pPr>
            <a:lvl4pPr marL="1371592" indent="0">
              <a:buNone/>
              <a:defRPr sz="2000"/>
            </a:lvl4pPr>
            <a:lvl5pPr marL="1828786" indent="0">
              <a:buNone/>
              <a:defRPr sz="2000"/>
            </a:lvl5pPr>
            <a:lvl6pPr marL="2285985" indent="0">
              <a:buNone/>
              <a:defRPr sz="2000"/>
            </a:lvl6pPr>
            <a:lvl7pPr marL="2743180" indent="0">
              <a:buNone/>
              <a:defRPr sz="2000"/>
            </a:lvl7pPr>
            <a:lvl8pPr marL="3200379" indent="0">
              <a:buNone/>
              <a:defRPr sz="2000"/>
            </a:lvl8pPr>
            <a:lvl9pPr marL="3657573" indent="0">
              <a:buNone/>
              <a:defRPr sz="2000"/>
            </a:lvl9pPr>
          </a:lstStyle>
          <a:p>
            <a:endParaRPr lang="en-US" dirty="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393" indent="0">
              <a:buNone/>
              <a:defRPr sz="1000"/>
            </a:lvl3pPr>
            <a:lvl4pPr marL="1371592" indent="0">
              <a:buNone/>
              <a:defRPr sz="900"/>
            </a:lvl4pPr>
            <a:lvl5pPr marL="1828786" indent="0">
              <a:buNone/>
              <a:defRPr sz="900"/>
            </a:lvl5pPr>
            <a:lvl6pPr marL="2285985" indent="0">
              <a:buNone/>
              <a:defRPr sz="900"/>
            </a:lvl6pPr>
            <a:lvl7pPr marL="2743180" indent="0">
              <a:buNone/>
              <a:defRPr sz="900"/>
            </a:lvl7pPr>
            <a:lvl8pPr marL="3200379" indent="0">
              <a:buNone/>
              <a:defRPr sz="900"/>
            </a:lvl8pPr>
            <a:lvl9pPr marL="365757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A5914C-A941-4F48-82EE-86C15DEE67A1}" type="datetime1">
              <a:rPr lang="en-US" smtClean="0"/>
              <a:t>7/13/2019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tx2">
              <a:lumMod val="60000"/>
              <a:lumOff val="40000"/>
            </a:schemeClr>
          </a:solidFill>
          <a:ln>
            <a:noFill/>
          </a:ln>
        </p:spPr>
        <p:txBody>
          <a:bodyPr vert="horz" lIns="91440" tIns="45720" rIns="91440" bIns="45720" rtlCol="0" anchor="ctr"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7"/>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7"/>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011EC-75E7-44F9-8D2E-955476348012}" type="datetime1">
              <a:rPr lang="en-US" smtClean="0"/>
              <a:t>7/13/2019</a:t>
            </a:fld>
            <a:endParaRPr lang="en-US" dirty="0"/>
          </a:p>
        </p:txBody>
      </p:sp>
      <p:sp>
        <p:nvSpPr>
          <p:cNvPr id="5" name="Footer Placeholder 4"/>
          <p:cNvSpPr>
            <a:spLocks noGrp="1"/>
          </p:cNvSpPr>
          <p:nvPr>
            <p:ph type="ftr" sz="quarter" idx="3"/>
          </p:nvPr>
        </p:nvSpPr>
        <p:spPr>
          <a:xfrm>
            <a:off x="3124201" y="6356357"/>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defTabSz="914393"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39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39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93" indent="-228600" algn="l" defTabSz="91439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87"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86"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83"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79"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77"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72"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93" rtl="0" eaLnBrk="1" latinLnBrk="0" hangingPunct="1">
        <a:defRPr sz="1800" kern="1200">
          <a:solidFill>
            <a:schemeClr val="tx1"/>
          </a:solidFill>
          <a:latin typeface="+mn-lt"/>
          <a:ea typeface="+mn-ea"/>
          <a:cs typeface="+mn-cs"/>
        </a:defRPr>
      </a:lvl1pPr>
      <a:lvl2pPr marL="457200" algn="l" defTabSz="914393" rtl="0" eaLnBrk="1" latinLnBrk="0" hangingPunct="1">
        <a:defRPr sz="1800" kern="1200">
          <a:solidFill>
            <a:schemeClr val="tx1"/>
          </a:solidFill>
          <a:latin typeface="+mn-lt"/>
          <a:ea typeface="+mn-ea"/>
          <a:cs typeface="+mn-cs"/>
        </a:defRPr>
      </a:lvl2pPr>
      <a:lvl3pPr marL="914393" algn="l" defTabSz="914393" rtl="0" eaLnBrk="1" latinLnBrk="0" hangingPunct="1">
        <a:defRPr sz="1800" kern="1200">
          <a:solidFill>
            <a:schemeClr val="tx1"/>
          </a:solidFill>
          <a:latin typeface="+mn-lt"/>
          <a:ea typeface="+mn-ea"/>
          <a:cs typeface="+mn-cs"/>
        </a:defRPr>
      </a:lvl3pPr>
      <a:lvl4pPr marL="1371592" algn="l" defTabSz="914393" rtl="0" eaLnBrk="1" latinLnBrk="0" hangingPunct="1">
        <a:defRPr sz="1800" kern="1200">
          <a:solidFill>
            <a:schemeClr val="tx1"/>
          </a:solidFill>
          <a:latin typeface="+mn-lt"/>
          <a:ea typeface="+mn-ea"/>
          <a:cs typeface="+mn-cs"/>
        </a:defRPr>
      </a:lvl4pPr>
      <a:lvl5pPr marL="1828786" algn="l" defTabSz="914393" rtl="0" eaLnBrk="1" latinLnBrk="0" hangingPunct="1">
        <a:defRPr sz="1800" kern="1200">
          <a:solidFill>
            <a:schemeClr val="tx1"/>
          </a:solidFill>
          <a:latin typeface="+mn-lt"/>
          <a:ea typeface="+mn-ea"/>
          <a:cs typeface="+mn-cs"/>
        </a:defRPr>
      </a:lvl5pPr>
      <a:lvl6pPr marL="2285985" algn="l" defTabSz="914393" rtl="0" eaLnBrk="1" latinLnBrk="0" hangingPunct="1">
        <a:defRPr sz="1800" kern="1200">
          <a:solidFill>
            <a:schemeClr val="tx1"/>
          </a:solidFill>
          <a:latin typeface="+mn-lt"/>
          <a:ea typeface="+mn-ea"/>
          <a:cs typeface="+mn-cs"/>
        </a:defRPr>
      </a:lvl6pPr>
      <a:lvl7pPr marL="2743180" algn="l" defTabSz="914393" rtl="0" eaLnBrk="1" latinLnBrk="0" hangingPunct="1">
        <a:defRPr sz="1800" kern="1200">
          <a:solidFill>
            <a:schemeClr val="tx1"/>
          </a:solidFill>
          <a:latin typeface="+mn-lt"/>
          <a:ea typeface="+mn-ea"/>
          <a:cs typeface="+mn-cs"/>
        </a:defRPr>
      </a:lvl7pPr>
      <a:lvl8pPr marL="3200379" algn="l" defTabSz="914393" rtl="0" eaLnBrk="1" latinLnBrk="0" hangingPunct="1">
        <a:defRPr sz="1800" kern="1200">
          <a:solidFill>
            <a:schemeClr val="tx1"/>
          </a:solidFill>
          <a:latin typeface="+mn-lt"/>
          <a:ea typeface="+mn-ea"/>
          <a:cs typeface="+mn-cs"/>
        </a:defRPr>
      </a:lvl8pPr>
      <a:lvl9pPr marL="3657573" algn="l" defTabSz="91439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tx2">
              <a:lumMod val="60000"/>
              <a:lumOff val="40000"/>
            </a:schemeClr>
          </a:solidFill>
          <a:ln>
            <a:noFill/>
          </a:ln>
        </p:spPr>
        <p:txBody>
          <a:bodyPr vert="horz" lIns="91440" tIns="45720" rIns="91440" bIns="45720" rtlCol="0" anchor="ctr"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1D8BD707-D9CF-40AE-B4C6-C98DA3205C09}" type="datetimeFigureOut">
              <a:rPr lang="en-US" smtClean="0">
                <a:solidFill>
                  <a:prstClr val="black">
                    <a:tint val="75000"/>
                  </a:prstClr>
                </a:solidFill>
              </a:rPr>
              <a:pPr defTabSz="914400"/>
              <a:t>7/13/2019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B6F15528-21DE-4FAA-801E-634DDDAF4B2B}"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116747563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Python</a:t>
            </a:r>
            <a:endParaRPr lang="en-US" dirty="0"/>
          </a:p>
        </p:txBody>
      </p:sp>
      <p:sp>
        <p:nvSpPr>
          <p:cNvPr id="3" name="Content Placeholder 2"/>
          <p:cNvSpPr>
            <a:spLocks noGrp="1"/>
          </p:cNvSpPr>
          <p:nvPr>
            <p:ph idx="1"/>
          </p:nvPr>
        </p:nvSpPr>
        <p:spPr/>
        <p:txBody>
          <a:bodyPr>
            <a:normAutofit/>
          </a:bodyPr>
          <a:lstStyle/>
          <a:p>
            <a:r>
              <a:rPr lang="en-US" sz="1800" dirty="0" smtClean="0"/>
              <a:t>Python is a strongly typed language.</a:t>
            </a:r>
          </a:p>
          <a:p>
            <a:r>
              <a:rPr lang="en-US" sz="1800" dirty="0" smtClean="0"/>
              <a:t>In Python, Everything is an object.</a:t>
            </a:r>
          </a:p>
          <a:p>
            <a:r>
              <a:rPr lang="en-US" sz="1800" dirty="0" smtClean="0"/>
              <a:t>Python’s type is checked at runtime not at compile time.</a:t>
            </a:r>
          </a:p>
          <a:p>
            <a:r>
              <a:rPr lang="en-US" sz="1800" dirty="0" smtClean="0"/>
              <a:t>Python code is expressive and highly readable.</a:t>
            </a:r>
          </a:p>
          <a:p>
            <a:r>
              <a:rPr lang="en-US" sz="1800" dirty="0" smtClean="0"/>
              <a:t>It does not require much complex coding due to rich libraries and huge support community.</a:t>
            </a:r>
          </a:p>
          <a:p>
            <a:r>
              <a:rPr lang="en-US" sz="1800" dirty="0" smtClean="0"/>
              <a:t>Python comes pre-installed in </a:t>
            </a:r>
            <a:r>
              <a:rPr lang="en-US" sz="1800" dirty="0" err="1" smtClean="0"/>
              <a:t>ubuntu</a:t>
            </a:r>
            <a:endParaRPr lang="en-US" sz="1800" dirty="0" smtClean="0"/>
          </a:p>
          <a:p>
            <a:pPr lvl="1"/>
            <a:r>
              <a:rPr lang="en-US" sz="1800" dirty="0" smtClean="0"/>
              <a:t>To start in terminal </a:t>
            </a:r>
            <a:r>
              <a:rPr lang="en-US" sz="1800" dirty="0" smtClean="0">
                <a:sym typeface="Wingdings" pitchFamily="2" charset="2"/>
              </a:rPr>
              <a:t> python3</a:t>
            </a:r>
          </a:p>
          <a:p>
            <a:pPr lvl="1"/>
            <a:endParaRPr lang="en-US" sz="1800" dirty="0" smtClean="0"/>
          </a:p>
          <a:p>
            <a:endParaRPr lang="en-US" sz="1800" dirty="0"/>
          </a:p>
        </p:txBody>
      </p:sp>
    </p:spTree>
    <p:extLst>
      <p:ext uri="{BB962C8B-B14F-4D97-AF65-F5344CB8AC3E}">
        <p14:creationId xmlns:p14="http://schemas.microsoft.com/office/powerpoint/2010/main" val="10632102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0"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51"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479006" cy="6858000"/>
          </a:xfrm>
          <a:prstGeom prst="rect">
            <a:avLst/>
          </a:prstGeom>
        </p:spPr>
      </p:pic>
      <p:sp>
        <p:nvSpPr>
          <p:cNvPr id="2" name="text 1"/>
          <p:cNvSpPr txBox="1"/>
          <p:nvPr/>
        </p:nvSpPr>
        <p:spPr>
          <a:xfrm>
            <a:off x="1228725" y="2101215"/>
            <a:ext cx="1877117" cy="461665"/>
          </a:xfrm>
          <a:prstGeom prst="rect">
            <a:avLst/>
          </a:prstGeom>
        </p:spPr>
        <p:txBody>
          <a:bodyPr vert="horz" wrap="none" lIns="0" tIns="0" rIns="0" bIns="0" rtlCol="0">
            <a:spAutoFit/>
          </a:bodyPr>
          <a:lstStyle/>
          <a:p>
            <a:r>
              <a:rPr lang="en-US" sz="3000" dirty="0" smtClean="0">
                <a:latin typeface="Arial"/>
                <a:cs typeface="Arial"/>
              </a:rPr>
              <a:t>Collections</a:t>
            </a:r>
            <a:endParaRPr sz="3000" dirty="0">
              <a:latin typeface="Arial"/>
              <a:cs typeface="Arial"/>
            </a:endParaRPr>
          </a:p>
        </p:txBody>
      </p:sp>
      <p:sp>
        <p:nvSpPr>
          <p:cNvPr id="4" name="text 1"/>
          <p:cNvSpPr txBox="1"/>
          <p:nvPr/>
        </p:nvSpPr>
        <p:spPr>
          <a:xfrm>
            <a:off x="4597400" y="1219200"/>
            <a:ext cx="2933047" cy="4062651"/>
          </a:xfrm>
          <a:prstGeom prst="rect">
            <a:avLst/>
          </a:prstGeom>
        </p:spPr>
        <p:txBody>
          <a:bodyPr vert="horz" wrap="none" lIns="0" tIns="0" rIns="0" bIns="0" rtlCol="0">
            <a:spAutoFit/>
          </a:bodyPr>
          <a:lstStyle/>
          <a:p>
            <a:pPr marL="571500" indent="-571500">
              <a:buFont typeface="Arial" pitchFamily="34" charset="0"/>
              <a:buChar char="•"/>
            </a:pPr>
            <a:r>
              <a:rPr lang="en-US" sz="4400" dirty="0" smtClean="0"/>
              <a:t>String</a:t>
            </a:r>
          </a:p>
          <a:p>
            <a:pPr marL="571500" indent="-571500">
              <a:buFont typeface="Arial" pitchFamily="34" charset="0"/>
              <a:buChar char="•"/>
            </a:pPr>
            <a:r>
              <a:rPr lang="en-US" sz="4400" dirty="0" smtClean="0"/>
              <a:t>Tuple</a:t>
            </a:r>
            <a:endParaRPr lang="en-US" sz="4400" dirty="0"/>
          </a:p>
          <a:p>
            <a:pPr marL="571500" indent="-571500">
              <a:buFont typeface="Arial" pitchFamily="34" charset="0"/>
              <a:buChar char="•"/>
            </a:pPr>
            <a:r>
              <a:rPr lang="en-US" sz="4400" dirty="0" smtClean="0"/>
              <a:t>Range</a:t>
            </a:r>
            <a:endParaRPr lang="en-US" sz="4400" dirty="0"/>
          </a:p>
          <a:p>
            <a:pPr marL="571500" indent="-571500">
              <a:buFont typeface="Arial" pitchFamily="34" charset="0"/>
              <a:buChar char="•"/>
            </a:pPr>
            <a:r>
              <a:rPr lang="en-US" sz="4400" dirty="0"/>
              <a:t>List</a:t>
            </a:r>
          </a:p>
          <a:p>
            <a:pPr marL="571500" indent="-571500">
              <a:buFont typeface="Arial" pitchFamily="34" charset="0"/>
              <a:buChar char="•"/>
            </a:pPr>
            <a:r>
              <a:rPr lang="en-US" sz="4400" dirty="0"/>
              <a:t>Dictionary</a:t>
            </a:r>
          </a:p>
          <a:p>
            <a:pPr marL="571500" indent="-571500">
              <a:buFont typeface="Arial" pitchFamily="34" charset="0"/>
              <a:buChar char="•"/>
            </a:pPr>
            <a:r>
              <a:rPr lang="en-US" sz="4400" dirty="0"/>
              <a:t>Set</a:t>
            </a:r>
          </a:p>
        </p:txBody>
      </p:sp>
    </p:spTree>
    <p:extLst>
      <p:ext uri="{BB962C8B-B14F-4D97-AF65-F5344CB8AC3E}">
        <p14:creationId xmlns:p14="http://schemas.microsoft.com/office/powerpoint/2010/main" val="170509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a:xfrm>
            <a:off x="457200" y="1447800"/>
            <a:ext cx="8229600" cy="5181600"/>
          </a:xfrm>
        </p:spPr>
        <p:txBody>
          <a:bodyPr>
            <a:noAutofit/>
          </a:bodyPr>
          <a:lstStyle/>
          <a:p>
            <a:r>
              <a:rPr lang="en-US" sz="1600" dirty="0" smtClean="0"/>
              <a:t>Strings - There </a:t>
            </a:r>
            <a:r>
              <a:rPr lang="en-US" sz="1600" dirty="0"/>
              <a:t>are different ways to define strings in Python</a:t>
            </a:r>
            <a:r>
              <a:rPr lang="en-US" sz="1600" dirty="0" smtClean="0"/>
              <a:t>:</a:t>
            </a:r>
          </a:p>
          <a:p>
            <a:pPr lvl="2"/>
            <a:r>
              <a:rPr lang="en-US" sz="1600" dirty="0" smtClean="0"/>
              <a:t>s </a:t>
            </a:r>
            <a:r>
              <a:rPr lang="en-US" sz="1600" dirty="0"/>
              <a:t>= 'I am a string enclosed in single quotes.'</a:t>
            </a:r>
          </a:p>
          <a:p>
            <a:pPr lvl="2"/>
            <a:r>
              <a:rPr lang="en-US" sz="1600" dirty="0" smtClean="0"/>
              <a:t>s2 </a:t>
            </a:r>
            <a:r>
              <a:rPr lang="en-US" sz="1600" dirty="0"/>
              <a:t>= "I am another string, but I am enclosed in double </a:t>
            </a:r>
            <a:r>
              <a:rPr lang="en-US" sz="1600" dirty="0" smtClean="0"/>
              <a:t>quotes"</a:t>
            </a:r>
            <a:endParaRPr lang="en-US" sz="1600" dirty="0" smtClean="0"/>
          </a:p>
          <a:p>
            <a:pPr lvl="2"/>
            <a:r>
              <a:rPr lang="en-US" sz="1600" dirty="0"/>
              <a:t>Single quotes will have to be escaped with a backslash (\), if the string is defined with single quotes</a:t>
            </a:r>
            <a:r>
              <a:rPr lang="en-US" sz="1600" dirty="0" smtClean="0"/>
              <a:t>:</a:t>
            </a:r>
          </a:p>
          <a:p>
            <a:pPr lvl="3"/>
            <a:r>
              <a:rPr lang="en-US" sz="1600" dirty="0" smtClean="0"/>
              <a:t>s3 </a:t>
            </a:r>
            <a:r>
              <a:rPr lang="en-US" sz="1600" dirty="0"/>
              <a:t>= 'It </a:t>
            </a:r>
            <a:r>
              <a:rPr lang="en-US" sz="1600" dirty="0" err="1"/>
              <a:t>doesn</a:t>
            </a:r>
            <a:r>
              <a:rPr lang="en-US" sz="1600" dirty="0"/>
              <a:t>\'t matter</a:t>
            </a:r>
            <a:r>
              <a:rPr lang="en-US" sz="1600" dirty="0" smtClean="0"/>
              <a:t>!'</a:t>
            </a:r>
            <a:endParaRPr lang="en-US" sz="1600" dirty="0" smtClean="0"/>
          </a:p>
          <a:p>
            <a:pPr lvl="3"/>
            <a:r>
              <a:rPr lang="en-US" sz="1600" dirty="0" smtClean="0"/>
              <a:t>s3 </a:t>
            </a:r>
            <a:r>
              <a:rPr lang="en-US" sz="1600" dirty="0"/>
              <a:t>= "It doesn't matter</a:t>
            </a:r>
            <a:r>
              <a:rPr lang="en-US" sz="1600" dirty="0" smtClean="0"/>
              <a:t>!"</a:t>
            </a:r>
            <a:endParaRPr lang="en-US" sz="1600" dirty="0" smtClean="0"/>
          </a:p>
          <a:p>
            <a:pPr lvl="2"/>
            <a:r>
              <a:rPr lang="en-US" sz="1600" dirty="0" smtClean="0"/>
              <a:t>txt </a:t>
            </a:r>
            <a:r>
              <a:rPr lang="en-US" sz="1600" dirty="0"/>
              <a:t>= "He said: \"It doesn't matter, if you enclose a string in single or double quotes!\""</a:t>
            </a:r>
          </a:p>
          <a:p>
            <a:pPr lvl="2"/>
            <a:r>
              <a:rPr lang="en-US" sz="1600" dirty="0" smtClean="0"/>
              <a:t>print(txt</a:t>
            </a:r>
            <a:r>
              <a:rPr lang="en-US" sz="1600" dirty="0"/>
              <a:t>)</a:t>
            </a:r>
          </a:p>
          <a:p>
            <a:pPr lvl="1"/>
            <a:r>
              <a:rPr lang="en-US" sz="1600" dirty="0" smtClean="0"/>
              <a:t>Strings </a:t>
            </a:r>
            <a:r>
              <a:rPr lang="en-US" sz="1600" dirty="0"/>
              <a:t>can be subscripted or indexed</a:t>
            </a:r>
            <a:r>
              <a:rPr lang="en-US" sz="1600" dirty="0" smtClean="0"/>
              <a:t>.</a:t>
            </a:r>
          </a:p>
          <a:p>
            <a:pPr lvl="2"/>
            <a:r>
              <a:rPr lang="en-US" sz="1600" dirty="0" smtClean="0"/>
              <a:t> s </a:t>
            </a:r>
            <a:r>
              <a:rPr lang="en-US" sz="1600" dirty="0"/>
              <a:t>= "Hello World"</a:t>
            </a:r>
          </a:p>
          <a:p>
            <a:pPr lvl="2"/>
            <a:r>
              <a:rPr lang="en-US" sz="1600" dirty="0" smtClean="0"/>
              <a:t>s[0]</a:t>
            </a:r>
          </a:p>
          <a:p>
            <a:pPr lvl="2"/>
            <a:r>
              <a:rPr lang="en-US" sz="1600" dirty="0" smtClean="0"/>
              <a:t> The </a:t>
            </a:r>
            <a:r>
              <a:rPr lang="en-US" sz="1600" dirty="0"/>
              <a:t>last character of a string can be accessed like this:</a:t>
            </a:r>
          </a:p>
          <a:p>
            <a:pPr lvl="2"/>
            <a:r>
              <a:rPr lang="en-US" sz="1600" dirty="0" smtClean="0"/>
              <a:t>s[</a:t>
            </a:r>
            <a:r>
              <a:rPr lang="en-US" sz="1600" dirty="0" err="1" smtClean="0"/>
              <a:t>len</a:t>
            </a:r>
            <a:r>
              <a:rPr lang="en-US" sz="1600" dirty="0" smtClean="0"/>
              <a:t>(s</a:t>
            </a:r>
            <a:r>
              <a:rPr lang="en-US" sz="1600" dirty="0"/>
              <a:t>)-1</a:t>
            </a:r>
            <a:r>
              <a:rPr lang="en-US" sz="1600" dirty="0" smtClean="0"/>
              <a:t>]</a:t>
            </a:r>
            <a:endParaRPr lang="en-US" sz="1600" dirty="0"/>
          </a:p>
          <a:p>
            <a:pPr lvl="2"/>
            <a:r>
              <a:rPr lang="en-US" sz="1600" dirty="0" smtClean="0"/>
              <a:t>The last character can be accessed with -1, the second to last with -2 and so on as well</a:t>
            </a:r>
          </a:p>
          <a:p>
            <a:pPr lvl="2"/>
            <a:r>
              <a:rPr lang="en-US" sz="1600" dirty="0" smtClean="0"/>
              <a:t>s</a:t>
            </a:r>
            <a:r>
              <a:rPr lang="en-US" sz="1600" dirty="0"/>
              <a:t>[-1</a:t>
            </a:r>
            <a:r>
              <a:rPr lang="en-US" sz="1600" dirty="0" smtClean="0"/>
              <a:t>]</a:t>
            </a:r>
            <a:endParaRPr lang="en-US"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117453"/>
            <a:ext cx="4114800" cy="782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05751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Memory</a:t>
            </a:r>
            <a:endParaRPr lang="en-US" dirty="0"/>
          </a:p>
        </p:txBody>
      </p:sp>
      <p:sp>
        <p:nvSpPr>
          <p:cNvPr id="3" name="Content Placeholder 2"/>
          <p:cNvSpPr>
            <a:spLocks noGrp="1"/>
          </p:cNvSpPr>
          <p:nvPr>
            <p:ph idx="1"/>
          </p:nvPr>
        </p:nvSpPr>
        <p:spPr/>
        <p:txBody>
          <a:bodyPr>
            <a:noAutofit/>
          </a:bodyPr>
          <a:lstStyle/>
          <a:p>
            <a:r>
              <a:rPr lang="en-US" sz="1600" dirty="0"/>
              <a:t>Strings show a special effect, which we will illustrate in the following example. </a:t>
            </a:r>
            <a:endParaRPr lang="en-US" sz="1600" dirty="0" smtClean="0"/>
          </a:p>
          <a:p>
            <a:r>
              <a:rPr lang="en-US" sz="1600" dirty="0" smtClean="0"/>
              <a:t>We </a:t>
            </a:r>
            <a:r>
              <a:rPr lang="en-US" sz="1600" dirty="0"/>
              <a:t>will need the "is"-Operator. </a:t>
            </a:r>
            <a:endParaRPr lang="en-US" sz="1600" dirty="0" smtClean="0"/>
          </a:p>
          <a:p>
            <a:r>
              <a:rPr lang="en-US" sz="1600" dirty="0" smtClean="0"/>
              <a:t>If </a:t>
            </a:r>
            <a:r>
              <a:rPr lang="en-US" sz="1600" dirty="0"/>
              <a:t>both a and b are strings, "a is b" checks if they have the same identity, i.e. share the same memory location. </a:t>
            </a:r>
            <a:endParaRPr lang="en-US" sz="1600" dirty="0" smtClean="0"/>
          </a:p>
          <a:p>
            <a:r>
              <a:rPr lang="en-US" sz="1600" dirty="0" smtClean="0"/>
              <a:t>If "</a:t>
            </a:r>
            <a:r>
              <a:rPr lang="en-US" sz="1600" dirty="0"/>
              <a:t>a == b" has to be True </a:t>
            </a:r>
            <a:r>
              <a:rPr lang="en-US" sz="1600" dirty="0" smtClean="0"/>
              <a:t>means they both have similar value.</a:t>
            </a:r>
            <a:endParaRPr lang="en-US" sz="1600" dirty="0"/>
          </a:p>
          <a:p>
            <a:r>
              <a:rPr lang="en-US" sz="1600" dirty="0" smtClean="0"/>
              <a:t>Note, if "</a:t>
            </a:r>
            <a:r>
              <a:rPr lang="en-US" sz="1600" dirty="0"/>
              <a:t>a == b" True doesn't imply that "a is b" is True as well! </a:t>
            </a:r>
            <a:r>
              <a:rPr lang="en-US" sz="1600" dirty="0" smtClean="0"/>
              <a:t>But vice versa is true always.</a:t>
            </a:r>
          </a:p>
          <a:p>
            <a:r>
              <a:rPr lang="en-US" sz="1600" dirty="0" smtClean="0"/>
              <a:t>a </a:t>
            </a:r>
            <a:r>
              <a:rPr lang="en-US" sz="1600" dirty="0"/>
              <a:t>= "Linux"</a:t>
            </a:r>
          </a:p>
          <a:p>
            <a:r>
              <a:rPr lang="en-US" sz="1600" dirty="0" smtClean="0"/>
              <a:t>b </a:t>
            </a:r>
            <a:r>
              <a:rPr lang="en-US" sz="1600" dirty="0"/>
              <a:t>= "Linux"</a:t>
            </a:r>
          </a:p>
          <a:p>
            <a:r>
              <a:rPr lang="en-US" sz="1600" dirty="0" smtClean="0"/>
              <a:t>a </a:t>
            </a:r>
            <a:r>
              <a:rPr lang="en-US" sz="1600" dirty="0"/>
              <a:t>is </a:t>
            </a:r>
            <a:r>
              <a:rPr lang="en-US" sz="1600" dirty="0" smtClean="0"/>
              <a:t>b (True)</a:t>
            </a:r>
          </a:p>
          <a:p>
            <a:r>
              <a:rPr lang="en-US" sz="1600" dirty="0" smtClean="0"/>
              <a:t>a </a:t>
            </a:r>
            <a:r>
              <a:rPr lang="en-US" sz="1600" dirty="0"/>
              <a:t>== b </a:t>
            </a:r>
            <a:r>
              <a:rPr lang="en-US" sz="1600" dirty="0" smtClean="0"/>
              <a:t>(True)</a:t>
            </a:r>
          </a:p>
          <a:p>
            <a:r>
              <a:rPr lang="en-US" sz="1600" dirty="0" smtClean="0"/>
              <a:t>But,</a:t>
            </a:r>
          </a:p>
          <a:p>
            <a:r>
              <a:rPr lang="en-US" sz="1600" dirty="0" smtClean="0"/>
              <a:t>a </a:t>
            </a:r>
            <a:r>
              <a:rPr lang="en-US" sz="1600" dirty="0"/>
              <a:t>= "Linux!"</a:t>
            </a:r>
          </a:p>
          <a:p>
            <a:r>
              <a:rPr lang="en-US" sz="1600" dirty="0" smtClean="0"/>
              <a:t>b </a:t>
            </a:r>
            <a:r>
              <a:rPr lang="en-US" sz="1600" dirty="0"/>
              <a:t>= "Linux!"</a:t>
            </a:r>
          </a:p>
          <a:p>
            <a:r>
              <a:rPr lang="en-US" sz="1600" dirty="0" smtClean="0"/>
              <a:t>a </a:t>
            </a:r>
            <a:r>
              <a:rPr lang="en-US" sz="1600" dirty="0"/>
              <a:t>is </a:t>
            </a:r>
            <a:r>
              <a:rPr lang="en-US" sz="1600" dirty="0" smtClean="0"/>
              <a:t>b (False) //The </a:t>
            </a:r>
            <a:r>
              <a:rPr lang="en-US" sz="1600" dirty="0"/>
              <a:t>special character, i.e. the </a:t>
            </a:r>
            <a:r>
              <a:rPr lang="en-US" sz="1600" dirty="0" smtClean="0"/>
              <a:t>(!), </a:t>
            </a:r>
            <a:r>
              <a:rPr lang="en-US" sz="1600" dirty="0"/>
              <a:t>is to "blame".</a:t>
            </a:r>
          </a:p>
          <a:p>
            <a:r>
              <a:rPr lang="en-US" sz="1600" dirty="0" smtClean="0"/>
              <a:t>a </a:t>
            </a:r>
            <a:r>
              <a:rPr lang="en-US" sz="1600" dirty="0"/>
              <a:t>== </a:t>
            </a:r>
            <a:r>
              <a:rPr lang="en-US" sz="1600" dirty="0" smtClean="0"/>
              <a:t>b (True)</a:t>
            </a:r>
            <a:endParaRPr lang="en-US" sz="1600" dirty="0"/>
          </a:p>
          <a:p>
            <a:endParaRPr lang="en-US" sz="1600" dirty="0"/>
          </a:p>
        </p:txBody>
      </p:sp>
    </p:spTree>
    <p:extLst>
      <p:ext uri="{BB962C8B-B14F-4D97-AF65-F5344CB8AC3E}">
        <p14:creationId xmlns:p14="http://schemas.microsoft.com/office/powerpoint/2010/main" val="2311489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contd.</a:t>
            </a:r>
            <a:endParaRPr lang="en-US" dirty="0"/>
          </a:p>
        </p:txBody>
      </p:sp>
      <p:sp>
        <p:nvSpPr>
          <p:cNvPr id="3" name="Content Placeholder 2"/>
          <p:cNvSpPr>
            <a:spLocks noGrp="1"/>
          </p:cNvSpPr>
          <p:nvPr>
            <p:ph idx="1"/>
          </p:nvPr>
        </p:nvSpPr>
        <p:spPr>
          <a:xfrm>
            <a:off x="457200" y="1524000"/>
            <a:ext cx="8229600" cy="5181600"/>
          </a:xfrm>
        </p:spPr>
        <p:txBody>
          <a:bodyPr>
            <a:normAutofit fontScale="92500" lnSpcReduction="10000"/>
          </a:bodyPr>
          <a:lstStyle/>
          <a:p>
            <a:r>
              <a:rPr lang="en-US" sz="1800" dirty="0" smtClean="0"/>
              <a:t>Immutable sequence of characters</a:t>
            </a:r>
          </a:p>
          <a:p>
            <a:pPr lvl="1"/>
            <a:r>
              <a:rPr lang="en-US" sz="1600" dirty="0" smtClean="0"/>
              <a:t>a </a:t>
            </a:r>
            <a:r>
              <a:rPr lang="en-US" sz="1600" dirty="0"/>
              <a:t>= '</a:t>
            </a:r>
            <a:r>
              <a:rPr lang="en-US" sz="1600" dirty="0" err="1"/>
              <a:t>sandeep</a:t>
            </a:r>
            <a:r>
              <a:rPr lang="en-US" sz="1600" dirty="0"/>
              <a:t>'</a:t>
            </a:r>
          </a:p>
          <a:p>
            <a:pPr lvl="1"/>
            <a:r>
              <a:rPr lang="en-US" sz="1600" dirty="0" err="1" smtClean="0"/>
              <a:t>len</a:t>
            </a:r>
            <a:r>
              <a:rPr lang="en-US" sz="1600" dirty="0" smtClean="0"/>
              <a:t>(a) # returns the length as 7</a:t>
            </a:r>
            <a:endParaRPr lang="en-US" sz="1600" dirty="0"/>
          </a:p>
          <a:p>
            <a:pPr lvl="1"/>
            <a:r>
              <a:rPr lang="en-US" sz="1600" dirty="0" smtClean="0"/>
              <a:t>b </a:t>
            </a:r>
            <a:r>
              <a:rPr lang="en-US" sz="1600" dirty="0"/>
              <a:t>= a + ' ' + </a:t>
            </a:r>
            <a:r>
              <a:rPr lang="en-US" sz="1600" dirty="0" smtClean="0"/>
              <a:t>'Kumar' </a:t>
            </a:r>
            <a:r>
              <a:rPr lang="en-US" sz="1600" dirty="0"/>
              <a:t># Concatenate </a:t>
            </a:r>
            <a:r>
              <a:rPr lang="en-US" sz="1600" dirty="0" smtClean="0"/>
              <a:t>Strings</a:t>
            </a:r>
            <a:endParaRPr lang="en-US" sz="1600" dirty="0"/>
          </a:p>
          <a:p>
            <a:pPr lvl="1"/>
            <a:r>
              <a:rPr lang="en-US" sz="1600" dirty="0" smtClean="0"/>
              <a:t>b #'</a:t>
            </a:r>
            <a:r>
              <a:rPr lang="en-US" sz="1600" dirty="0" err="1" smtClean="0"/>
              <a:t>sandeep</a:t>
            </a:r>
            <a:r>
              <a:rPr lang="en-US" sz="1600" dirty="0" smtClean="0"/>
              <a:t> </a:t>
            </a:r>
            <a:r>
              <a:rPr lang="en-US" sz="1600" dirty="0"/>
              <a:t>Kumar'</a:t>
            </a:r>
          </a:p>
          <a:p>
            <a:pPr lvl="1"/>
            <a:r>
              <a:rPr lang="en-US" sz="1600" dirty="0" smtClean="0"/>
              <a:t>a #'</a:t>
            </a:r>
            <a:r>
              <a:rPr lang="en-US" sz="1600" dirty="0" err="1" smtClean="0"/>
              <a:t>sandeep</a:t>
            </a:r>
            <a:r>
              <a:rPr lang="en-US" sz="1600" dirty="0"/>
              <a:t>'</a:t>
            </a:r>
          </a:p>
          <a:p>
            <a:pPr lvl="1"/>
            <a:r>
              <a:rPr lang="en-US" sz="1600" dirty="0" smtClean="0"/>
              <a:t>a </a:t>
            </a:r>
            <a:r>
              <a:rPr lang="en-US" sz="1600" dirty="0"/>
              <a:t>+= ", </a:t>
            </a:r>
            <a:r>
              <a:rPr lang="en-US" sz="1600" dirty="0" smtClean="0"/>
              <a:t>Pune" # Concatenate Strings, however creates a new object</a:t>
            </a:r>
            <a:endParaRPr lang="en-US" sz="1600" dirty="0"/>
          </a:p>
          <a:p>
            <a:pPr lvl="1"/>
            <a:r>
              <a:rPr lang="en-US" sz="1600" dirty="0" smtClean="0"/>
              <a:t>a #'</a:t>
            </a:r>
            <a:r>
              <a:rPr lang="en-US" sz="1600" dirty="0" err="1" smtClean="0"/>
              <a:t>sandeep</a:t>
            </a:r>
            <a:r>
              <a:rPr lang="en-US" sz="1600" dirty="0"/>
              <a:t>, Pune</a:t>
            </a:r>
            <a:r>
              <a:rPr lang="en-US" sz="1600" dirty="0" smtClean="0"/>
              <a:t>'</a:t>
            </a:r>
            <a:endParaRPr lang="en-US" sz="1600" dirty="0"/>
          </a:p>
          <a:p>
            <a:pPr lvl="1"/>
            <a:r>
              <a:rPr lang="en-US" sz="1600" dirty="0" smtClean="0"/>
              <a:t>name </a:t>
            </a:r>
            <a:r>
              <a:rPr lang="en-US" sz="1600" dirty="0"/>
              <a:t>= ';'.join(['</a:t>
            </a:r>
            <a:r>
              <a:rPr lang="en-US" sz="1600" dirty="0" err="1"/>
              <a:t>sandeep</a:t>
            </a:r>
            <a:r>
              <a:rPr lang="en-US" sz="1600" dirty="0"/>
              <a:t>','Kumar','</a:t>
            </a:r>
            <a:r>
              <a:rPr lang="en-US" sz="1600" dirty="0" err="1"/>
              <a:t>Saurabh</a:t>
            </a:r>
            <a:r>
              <a:rPr lang="en-US" sz="1600" dirty="0" smtClean="0"/>
              <a:t>']) #Joins strings based on separator given.</a:t>
            </a:r>
            <a:endParaRPr lang="en-US" sz="1600" dirty="0"/>
          </a:p>
          <a:p>
            <a:pPr lvl="1"/>
            <a:r>
              <a:rPr lang="en-US" sz="1600" dirty="0" smtClean="0"/>
              <a:t>name #'</a:t>
            </a:r>
            <a:r>
              <a:rPr lang="en-US" sz="1600" dirty="0" err="1" smtClean="0"/>
              <a:t>sandeep;Kumar;Saurabh</a:t>
            </a:r>
            <a:r>
              <a:rPr lang="en-US" sz="1600" dirty="0"/>
              <a:t>'</a:t>
            </a:r>
          </a:p>
          <a:p>
            <a:pPr lvl="1"/>
            <a:r>
              <a:rPr lang="en-US" sz="1600" dirty="0" err="1" smtClean="0"/>
              <a:t>name.split</a:t>
            </a:r>
            <a:r>
              <a:rPr lang="en-US" sz="1600" dirty="0" smtClean="0"/>
              <a:t>(';') #</a:t>
            </a:r>
            <a:r>
              <a:rPr lang="en-US" sz="1600" dirty="0" err="1" smtClean="0"/>
              <a:t>Devides</a:t>
            </a:r>
            <a:r>
              <a:rPr lang="en-US" sz="1600" dirty="0" smtClean="0"/>
              <a:t> on empty spaces by default</a:t>
            </a:r>
            <a:endParaRPr lang="en-US" sz="1600" dirty="0"/>
          </a:p>
          <a:p>
            <a:pPr lvl="1"/>
            <a:r>
              <a:rPr lang="en-US" sz="1600" dirty="0"/>
              <a:t>['</a:t>
            </a:r>
            <a:r>
              <a:rPr lang="en-US" sz="1600" dirty="0" err="1"/>
              <a:t>sandeep</a:t>
            </a:r>
            <a:r>
              <a:rPr lang="en-US" sz="1600" dirty="0"/>
              <a:t>', 'Kumar', '</a:t>
            </a:r>
            <a:r>
              <a:rPr lang="en-US" sz="1600" dirty="0" err="1"/>
              <a:t>Saurabh</a:t>
            </a:r>
            <a:r>
              <a:rPr lang="en-US" sz="1600" dirty="0" smtClean="0"/>
              <a:t>']</a:t>
            </a:r>
          </a:p>
          <a:p>
            <a:pPr lvl="1"/>
            <a:r>
              <a:rPr lang="en-US" sz="1600" dirty="0" smtClean="0"/>
              <a:t>'</a:t>
            </a:r>
            <a:r>
              <a:rPr lang="en-US" sz="1600" dirty="0" err="1" smtClean="0"/>
              <a:t>unforgetable</a:t>
            </a:r>
            <a:r>
              <a:rPr lang="en-US" sz="1600" dirty="0"/>
              <a:t>'.partition('forget</a:t>
            </a:r>
            <a:r>
              <a:rPr lang="en-US" sz="1600" dirty="0" smtClean="0"/>
              <a:t>') # Partition divides and results the string to tuples with three elements (suffix, separator, prefix)</a:t>
            </a:r>
            <a:endParaRPr lang="en-US" sz="1600" dirty="0"/>
          </a:p>
          <a:p>
            <a:pPr lvl="1"/>
            <a:r>
              <a:rPr lang="en-US" sz="1600" dirty="0"/>
              <a:t>('un', 'forget', 'able</a:t>
            </a:r>
            <a:r>
              <a:rPr lang="en-US" sz="1600" dirty="0" smtClean="0"/>
              <a:t>') # Tuple unpacking can be used here</a:t>
            </a:r>
          </a:p>
          <a:p>
            <a:pPr lvl="1"/>
            <a:r>
              <a:rPr lang="en-US" sz="1600" dirty="0" smtClean="0"/>
              <a:t>"</a:t>
            </a:r>
            <a:r>
              <a:rPr lang="en-US" sz="1600" dirty="0"/>
              <a:t>My name is {0}, I am from {1}".format("</a:t>
            </a:r>
            <a:r>
              <a:rPr lang="en-US" sz="1600" dirty="0" err="1"/>
              <a:t>Sandeep","Pune</a:t>
            </a:r>
            <a:r>
              <a:rPr lang="en-US" sz="1600" dirty="0"/>
              <a:t>")</a:t>
            </a:r>
          </a:p>
          <a:p>
            <a:pPr lvl="1"/>
            <a:r>
              <a:rPr lang="en-US" sz="1600" dirty="0"/>
              <a:t>'My name is Sandeep, I am from Pune'</a:t>
            </a:r>
          </a:p>
          <a:p>
            <a:pPr lvl="1"/>
            <a:r>
              <a:rPr lang="en-US" sz="1600" dirty="0" smtClean="0"/>
              <a:t>"</a:t>
            </a:r>
            <a:r>
              <a:rPr lang="en-US" sz="1600" dirty="0"/>
              <a:t>My name is {name}, I am from {place}".format(name = "</a:t>
            </a:r>
            <a:r>
              <a:rPr lang="en-US" sz="1600" dirty="0" err="1"/>
              <a:t>Sandeep",place</a:t>
            </a:r>
            <a:r>
              <a:rPr lang="en-US" sz="1600" dirty="0"/>
              <a:t> = "Pune</a:t>
            </a:r>
            <a:r>
              <a:rPr lang="en-US" sz="1600" dirty="0" smtClean="0"/>
              <a:t>") #Use of Format method</a:t>
            </a:r>
            <a:endParaRPr lang="en-US" sz="1600" dirty="0"/>
          </a:p>
          <a:p>
            <a:pPr lvl="1"/>
            <a:r>
              <a:rPr lang="en-US" sz="1600" dirty="0"/>
              <a:t>'My name is Sandeep, I am from Pune'</a:t>
            </a:r>
          </a:p>
          <a:p>
            <a:pPr lvl="1"/>
            <a:endParaRPr lang="en-US" sz="1600" dirty="0"/>
          </a:p>
          <a:p>
            <a:pPr lvl="1"/>
            <a:endParaRPr lang="en-US" sz="1600" dirty="0"/>
          </a:p>
        </p:txBody>
      </p:sp>
    </p:spTree>
    <p:extLst>
      <p:ext uri="{BB962C8B-B14F-4D97-AF65-F5344CB8AC3E}">
        <p14:creationId xmlns:p14="http://schemas.microsoft.com/office/powerpoint/2010/main" val="3742760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321" y="152400"/>
            <a:ext cx="8229600" cy="838200"/>
          </a:xfrm>
        </p:spPr>
        <p:txBody>
          <a:bodyPr/>
          <a:lstStyle/>
          <a:p>
            <a:r>
              <a:rPr lang="en-US" dirty="0" smtClean="0"/>
              <a:t>Range</a:t>
            </a:r>
            <a:endParaRPr lang="en-US" dirty="0"/>
          </a:p>
        </p:txBody>
      </p:sp>
      <p:sp>
        <p:nvSpPr>
          <p:cNvPr id="3" name="Content Placeholder 2"/>
          <p:cNvSpPr>
            <a:spLocks noGrp="1"/>
          </p:cNvSpPr>
          <p:nvPr>
            <p:ph idx="1"/>
          </p:nvPr>
        </p:nvSpPr>
        <p:spPr>
          <a:xfrm>
            <a:off x="457200" y="1066801"/>
            <a:ext cx="4495800" cy="5638800"/>
          </a:xfrm>
          <a:solidFill>
            <a:schemeClr val="bg1">
              <a:lumMod val="85000"/>
            </a:schemeClr>
          </a:solidFill>
        </p:spPr>
        <p:txBody>
          <a:bodyPr>
            <a:noAutofit/>
          </a:bodyPr>
          <a:lstStyle/>
          <a:p>
            <a:r>
              <a:rPr lang="en-US" sz="1400" dirty="0" smtClean="0"/>
              <a:t>Range is an arithmetic progression of integers</a:t>
            </a:r>
          </a:p>
          <a:p>
            <a:r>
              <a:rPr lang="en-US" sz="1400" dirty="0" smtClean="0"/>
              <a:t>range(5</a:t>
            </a:r>
            <a:r>
              <a:rPr lang="en-US" sz="1400" dirty="0"/>
              <a:t>)</a:t>
            </a:r>
          </a:p>
          <a:p>
            <a:r>
              <a:rPr lang="en-US" sz="1400" dirty="0"/>
              <a:t>range(0, 5)</a:t>
            </a:r>
          </a:p>
          <a:p>
            <a:r>
              <a:rPr lang="en-US" sz="1400" dirty="0" smtClean="0"/>
              <a:t>for </a:t>
            </a:r>
            <a:r>
              <a:rPr lang="en-US" sz="1400" dirty="0"/>
              <a:t>i in range(5):</a:t>
            </a:r>
          </a:p>
          <a:p>
            <a:r>
              <a:rPr lang="en-US" sz="1400" dirty="0"/>
              <a:t>...     print(i)</a:t>
            </a:r>
          </a:p>
          <a:p>
            <a:r>
              <a:rPr lang="en-US" sz="1400" dirty="0"/>
              <a:t>... </a:t>
            </a:r>
          </a:p>
          <a:p>
            <a:r>
              <a:rPr lang="en-US" sz="1400" dirty="0" smtClean="0"/>
              <a:t>range(12,20</a:t>
            </a:r>
            <a:r>
              <a:rPr lang="en-US" sz="1400" dirty="0"/>
              <a:t>)</a:t>
            </a:r>
          </a:p>
          <a:p>
            <a:r>
              <a:rPr lang="en-US" sz="1400" dirty="0"/>
              <a:t>range(12, 20)</a:t>
            </a:r>
          </a:p>
          <a:p>
            <a:r>
              <a:rPr lang="en-US" sz="1400" dirty="0" smtClean="0"/>
              <a:t>list(range(12,15))</a:t>
            </a:r>
            <a:endParaRPr lang="en-US" sz="1400" dirty="0"/>
          </a:p>
          <a:p>
            <a:pPr lvl="1"/>
            <a:r>
              <a:rPr lang="en-US" sz="1000" dirty="0"/>
              <a:t>[12, 13, 14]</a:t>
            </a:r>
          </a:p>
          <a:p>
            <a:r>
              <a:rPr lang="en-US" sz="1400" dirty="0" smtClean="0"/>
              <a:t>list(range(10,25,3</a:t>
            </a:r>
            <a:r>
              <a:rPr lang="en-US" sz="1400" dirty="0"/>
              <a:t>))</a:t>
            </a:r>
          </a:p>
          <a:p>
            <a:r>
              <a:rPr lang="en-US" sz="1400" dirty="0"/>
              <a:t>[10, 13, 16, 19, 22]</a:t>
            </a:r>
          </a:p>
          <a:p>
            <a:r>
              <a:rPr lang="en-US" sz="1400" dirty="0" smtClean="0"/>
              <a:t>#</a:t>
            </a:r>
            <a:r>
              <a:rPr lang="en-US" sz="1400" dirty="0"/>
              <a:t>Prefer enumerate over range for counters </a:t>
            </a:r>
            <a:endParaRPr lang="en-US" sz="1400" dirty="0" smtClean="0"/>
          </a:p>
          <a:p>
            <a:r>
              <a:rPr lang="en-US" sz="1400" dirty="0" smtClean="0"/>
              <a:t>a </a:t>
            </a:r>
            <a:r>
              <a:rPr lang="en-US" sz="1400" dirty="0"/>
              <a:t>= ("</a:t>
            </a:r>
            <a:r>
              <a:rPr lang="en-US" sz="1400" dirty="0" err="1"/>
              <a:t>sandeep</a:t>
            </a:r>
            <a:r>
              <a:rPr lang="en-US" sz="1400" dirty="0"/>
              <a:t>","</a:t>
            </a:r>
            <a:r>
              <a:rPr lang="en-US" sz="1400" dirty="0" err="1"/>
              <a:t>Saurabh</a:t>
            </a:r>
            <a:r>
              <a:rPr lang="en-US" sz="1400" dirty="0"/>
              <a:t>","Ravi")</a:t>
            </a:r>
          </a:p>
          <a:p>
            <a:r>
              <a:rPr lang="en-US" sz="1400" dirty="0" smtClean="0"/>
              <a:t>for </a:t>
            </a:r>
            <a:r>
              <a:rPr lang="en-US" sz="1400" dirty="0"/>
              <a:t>i in enumerate(a</a:t>
            </a:r>
            <a:r>
              <a:rPr lang="en-US" sz="1400" dirty="0" smtClean="0"/>
              <a:t>):...     </a:t>
            </a:r>
            <a:r>
              <a:rPr lang="en-US" sz="1400" dirty="0" smtClean="0"/>
              <a:t>print(i)</a:t>
            </a:r>
            <a:endParaRPr lang="en-US" sz="1400" dirty="0"/>
          </a:p>
          <a:p>
            <a:r>
              <a:rPr lang="en-US" sz="1400" dirty="0"/>
              <a:t>... </a:t>
            </a:r>
          </a:p>
          <a:p>
            <a:r>
              <a:rPr lang="en-US" sz="1400" dirty="0"/>
              <a:t>(0, '</a:t>
            </a:r>
            <a:r>
              <a:rPr lang="en-US" sz="1400" dirty="0" err="1"/>
              <a:t>sandeep</a:t>
            </a:r>
            <a:r>
              <a:rPr lang="en-US" sz="1400" dirty="0"/>
              <a:t>')</a:t>
            </a:r>
          </a:p>
          <a:p>
            <a:r>
              <a:rPr lang="en-US" sz="1400" dirty="0"/>
              <a:t>(1, '</a:t>
            </a:r>
            <a:r>
              <a:rPr lang="en-US" sz="1400" dirty="0" err="1"/>
              <a:t>Saurabh</a:t>
            </a:r>
            <a:r>
              <a:rPr lang="en-US" sz="1400" dirty="0"/>
              <a:t>')</a:t>
            </a:r>
          </a:p>
          <a:p>
            <a:r>
              <a:rPr lang="en-US" sz="1400" dirty="0"/>
              <a:t>(2, 'Ravi')</a:t>
            </a:r>
          </a:p>
          <a:p>
            <a:endParaRPr lang="en-US"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2286000"/>
            <a:ext cx="2978353"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14388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229600" cy="1143000"/>
          </a:xfrm>
        </p:spPr>
        <p:txBody>
          <a:bodyPr/>
          <a:lstStyle/>
          <a:p>
            <a:r>
              <a:rPr lang="en-US" dirty="0" smtClean="0"/>
              <a:t>Lists</a:t>
            </a:r>
            <a:endParaRPr lang="en-US" dirty="0"/>
          </a:p>
        </p:txBody>
      </p:sp>
      <p:sp>
        <p:nvSpPr>
          <p:cNvPr id="3" name="Content Placeholder 2"/>
          <p:cNvSpPr>
            <a:spLocks noGrp="1"/>
          </p:cNvSpPr>
          <p:nvPr>
            <p:ph idx="1"/>
          </p:nvPr>
        </p:nvSpPr>
        <p:spPr>
          <a:xfrm>
            <a:off x="457200" y="1371600"/>
            <a:ext cx="8229600" cy="4525963"/>
          </a:xfrm>
        </p:spPr>
        <p:txBody>
          <a:bodyPr>
            <a:noAutofit/>
          </a:bodyPr>
          <a:lstStyle/>
          <a:p>
            <a:r>
              <a:rPr lang="en-US" sz="1800" dirty="0" smtClean="0"/>
              <a:t>A </a:t>
            </a:r>
            <a:r>
              <a:rPr lang="en-US" sz="1800" dirty="0"/>
              <a:t>list is an collection of objects. </a:t>
            </a:r>
            <a:endParaRPr lang="en-US" sz="1800" dirty="0" smtClean="0"/>
          </a:p>
          <a:p>
            <a:r>
              <a:rPr lang="en-US" sz="1800" dirty="0" smtClean="0"/>
              <a:t>To </a:t>
            </a:r>
            <a:r>
              <a:rPr lang="en-US" sz="1800" dirty="0"/>
              <a:t>be more precise: A list in Python is an ordered group of items or elements. </a:t>
            </a:r>
            <a:endParaRPr lang="en-US" sz="1800" dirty="0" smtClean="0"/>
          </a:p>
          <a:p>
            <a:r>
              <a:rPr lang="en-US" sz="1800" dirty="0" smtClean="0"/>
              <a:t>It's </a:t>
            </a:r>
            <a:r>
              <a:rPr lang="en-US" sz="1800" dirty="0"/>
              <a:t>important to notice that these list elements don't have to be of the same </a:t>
            </a:r>
            <a:r>
              <a:rPr lang="en-US" sz="1800" dirty="0" smtClean="0"/>
              <a:t>type</a:t>
            </a:r>
            <a:r>
              <a:rPr lang="en-US" sz="1800" dirty="0"/>
              <a:t> </a:t>
            </a:r>
            <a:r>
              <a:rPr lang="en-US" sz="1800" dirty="0" smtClean="0"/>
              <a:t>and can </a:t>
            </a:r>
            <a:r>
              <a:rPr lang="en-US" sz="1800" dirty="0"/>
              <a:t>be an arbitrary mixture of elements like numbers, strings, other lists and so on. </a:t>
            </a:r>
          </a:p>
          <a:p>
            <a:r>
              <a:rPr lang="en-US" sz="1800" dirty="0"/>
              <a:t>The main properties of Python lists:</a:t>
            </a:r>
          </a:p>
          <a:p>
            <a:pPr lvl="1"/>
            <a:r>
              <a:rPr lang="en-US" sz="1600" dirty="0"/>
              <a:t>They are </a:t>
            </a:r>
            <a:r>
              <a:rPr lang="en-US" sz="1600" dirty="0" smtClean="0"/>
              <a:t>ordered and </a:t>
            </a:r>
            <a:r>
              <a:rPr lang="en-US" sz="1600" dirty="0"/>
              <a:t>mutable, i.e. the elements of a list can be </a:t>
            </a:r>
            <a:r>
              <a:rPr lang="en-US" sz="1600" dirty="0" smtClean="0"/>
              <a:t>changed</a:t>
            </a:r>
            <a:endParaRPr lang="en-US" sz="1600" dirty="0"/>
          </a:p>
          <a:p>
            <a:pPr lvl="1"/>
            <a:r>
              <a:rPr lang="en-US" sz="1600" dirty="0" smtClean="0"/>
              <a:t>Elements </a:t>
            </a:r>
            <a:r>
              <a:rPr lang="en-US" sz="1600" dirty="0"/>
              <a:t>of a list can be accessed by an index</a:t>
            </a:r>
          </a:p>
          <a:p>
            <a:pPr lvl="1"/>
            <a:r>
              <a:rPr lang="en-US" sz="1600" dirty="0"/>
              <a:t>They are arbitrarily </a:t>
            </a:r>
            <a:r>
              <a:rPr lang="en-US" sz="1600" dirty="0" err="1"/>
              <a:t>nestable</a:t>
            </a:r>
            <a:r>
              <a:rPr lang="en-US" sz="1600" dirty="0"/>
              <a:t>, i.e. they can contain other lists as </a:t>
            </a:r>
            <a:r>
              <a:rPr lang="en-US" sz="1600" dirty="0" err="1" smtClean="0"/>
              <a:t>sublists</a:t>
            </a:r>
            <a:endParaRPr lang="en-US" sz="16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599" y="4191000"/>
            <a:ext cx="5724525"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1777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dirty="0" smtClean="0"/>
              <a:t>Lists--Example</a:t>
            </a:r>
            <a:endParaRPr lang="en-US" dirty="0"/>
          </a:p>
        </p:txBody>
      </p:sp>
      <p:sp>
        <p:nvSpPr>
          <p:cNvPr id="3" name="Content Placeholder 2"/>
          <p:cNvSpPr>
            <a:spLocks noGrp="1"/>
          </p:cNvSpPr>
          <p:nvPr>
            <p:ph idx="1"/>
          </p:nvPr>
        </p:nvSpPr>
        <p:spPr>
          <a:xfrm>
            <a:off x="457200" y="1143000"/>
            <a:ext cx="4419600" cy="5181600"/>
          </a:xfrm>
          <a:solidFill>
            <a:schemeClr val="bg1">
              <a:lumMod val="85000"/>
            </a:schemeClr>
          </a:solidFill>
        </p:spPr>
        <p:txBody>
          <a:bodyPr>
            <a:noAutofit/>
          </a:bodyPr>
          <a:lstStyle/>
          <a:p>
            <a:r>
              <a:rPr lang="en-US" sz="1600" dirty="0" smtClean="0"/>
              <a:t>[</a:t>
            </a:r>
            <a:r>
              <a:rPr lang="en-US" sz="1600" dirty="0"/>
              <a:t>1,2,3,4</a:t>
            </a:r>
            <a:r>
              <a:rPr lang="en-US" sz="1600" dirty="0" smtClean="0"/>
              <a:t>] #Create List</a:t>
            </a:r>
            <a:endParaRPr lang="en-US" sz="1600" dirty="0"/>
          </a:p>
          <a:p>
            <a:r>
              <a:rPr lang="en-US" sz="1600" dirty="0"/>
              <a:t>[1, 2, 3, 4</a:t>
            </a:r>
            <a:r>
              <a:rPr lang="en-US" sz="1600" dirty="0" smtClean="0"/>
              <a:t>]</a:t>
            </a:r>
            <a:endParaRPr lang="en-US" sz="1600" dirty="0"/>
          </a:p>
          <a:p>
            <a:r>
              <a:rPr lang="en-US" sz="1600" dirty="0" smtClean="0"/>
              <a:t>a </a:t>
            </a:r>
            <a:r>
              <a:rPr lang="en-US" sz="1600" dirty="0"/>
              <a:t>= [10,20,30</a:t>
            </a:r>
            <a:r>
              <a:rPr lang="en-US" sz="1600" dirty="0" smtClean="0"/>
              <a:t>] # Retrieve element from list</a:t>
            </a:r>
            <a:endParaRPr lang="en-US" sz="1600" dirty="0"/>
          </a:p>
          <a:p>
            <a:r>
              <a:rPr lang="en-US" sz="1600" dirty="0" smtClean="0"/>
              <a:t>a[2</a:t>
            </a:r>
            <a:r>
              <a:rPr lang="en-US" sz="1600" dirty="0"/>
              <a:t>]</a:t>
            </a:r>
          </a:p>
          <a:p>
            <a:r>
              <a:rPr lang="en-US" sz="1600" dirty="0" smtClean="0"/>
              <a:t>30</a:t>
            </a:r>
            <a:endParaRPr lang="en-US" sz="1600" dirty="0"/>
          </a:p>
          <a:p>
            <a:r>
              <a:rPr lang="en-US" sz="1600" dirty="0" smtClean="0"/>
              <a:t>a[2</a:t>
            </a:r>
            <a:r>
              <a:rPr lang="en-US" sz="1600" dirty="0"/>
              <a:t>] = "</a:t>
            </a:r>
            <a:r>
              <a:rPr lang="en-US" sz="1600" dirty="0" smtClean="0"/>
              <a:t>Replaced" #Modify element of list</a:t>
            </a:r>
            <a:endParaRPr lang="en-US" sz="1600" dirty="0"/>
          </a:p>
          <a:p>
            <a:r>
              <a:rPr lang="en-US" sz="1600" dirty="0" smtClean="0"/>
              <a:t>a</a:t>
            </a:r>
            <a:endParaRPr lang="en-US" sz="1600" dirty="0"/>
          </a:p>
          <a:p>
            <a:r>
              <a:rPr lang="en-US" sz="1600" dirty="0"/>
              <a:t>[10, 20, 'Replaced</a:t>
            </a:r>
            <a:r>
              <a:rPr lang="en-US" sz="1600" dirty="0" smtClean="0"/>
              <a:t>']</a:t>
            </a:r>
            <a:endParaRPr lang="en-US" sz="1600" dirty="0"/>
          </a:p>
          <a:p>
            <a:r>
              <a:rPr lang="en-US" sz="1600" dirty="0" err="1" smtClean="0"/>
              <a:t>a.append</a:t>
            </a:r>
            <a:r>
              <a:rPr lang="en-US" sz="1600" dirty="0"/>
              <a:t>("New Value</a:t>
            </a:r>
            <a:r>
              <a:rPr lang="en-US" sz="1600" dirty="0" smtClean="0"/>
              <a:t>") #Add a new element to list</a:t>
            </a:r>
            <a:endParaRPr lang="en-US" sz="1600" dirty="0"/>
          </a:p>
          <a:p>
            <a:r>
              <a:rPr lang="en-US" sz="1600" dirty="0" smtClean="0"/>
              <a:t>a</a:t>
            </a:r>
            <a:endParaRPr lang="en-US" sz="1600" dirty="0"/>
          </a:p>
          <a:p>
            <a:r>
              <a:rPr lang="en-US" sz="1600" dirty="0"/>
              <a:t>[10, 20, 'Replaced', 'New Value</a:t>
            </a:r>
            <a:r>
              <a:rPr lang="en-US" sz="1600" dirty="0" smtClean="0"/>
              <a:t>']</a:t>
            </a:r>
            <a:endParaRPr lang="en-US" sz="1600" dirty="0"/>
          </a:p>
          <a:p>
            <a:r>
              <a:rPr lang="en-US" sz="1600" dirty="0" smtClean="0"/>
              <a:t>a </a:t>
            </a:r>
            <a:r>
              <a:rPr lang="en-US" sz="1600" dirty="0"/>
              <a:t>= list("test</a:t>
            </a:r>
            <a:r>
              <a:rPr lang="en-US" sz="1600" dirty="0" smtClean="0"/>
              <a:t>") //list constructor can be used as below.</a:t>
            </a:r>
            <a:endParaRPr lang="en-US" sz="1600" dirty="0"/>
          </a:p>
          <a:p>
            <a:r>
              <a:rPr lang="en-US" sz="1600" dirty="0" smtClean="0"/>
              <a:t>a</a:t>
            </a:r>
            <a:endParaRPr lang="en-US" sz="1600" dirty="0"/>
          </a:p>
          <a:p>
            <a:r>
              <a:rPr lang="en-US" sz="1600" dirty="0"/>
              <a:t>['t', 'e', 's', 't']</a:t>
            </a:r>
          </a:p>
          <a:p>
            <a:r>
              <a:rPr lang="en-US" sz="1600" dirty="0" smtClean="0"/>
              <a:t># Negative index can be used for list to start from end</a:t>
            </a:r>
            <a:endParaRPr lang="en-US" sz="1600" dirty="0"/>
          </a:p>
        </p:txBody>
      </p:sp>
      <p:sp>
        <p:nvSpPr>
          <p:cNvPr id="4" name="Rectangle 3"/>
          <p:cNvSpPr/>
          <p:nvPr/>
        </p:nvSpPr>
        <p:spPr>
          <a:xfrm>
            <a:off x="5181600" y="1155700"/>
            <a:ext cx="2971800" cy="4001095"/>
          </a:xfrm>
          <a:prstGeom prst="rect">
            <a:avLst/>
          </a:prstGeom>
          <a:solidFill>
            <a:schemeClr val="bg1">
              <a:lumMod val="85000"/>
            </a:schemeClr>
          </a:solidFill>
        </p:spPr>
        <p:txBody>
          <a:bodyPr wrap="square">
            <a:spAutoFit/>
          </a:bodyPr>
          <a:lstStyle/>
          <a:p>
            <a:r>
              <a:rPr lang="pt-BR" dirty="0" smtClean="0"/>
              <a:t>a </a:t>
            </a:r>
            <a:r>
              <a:rPr lang="pt-BR" dirty="0"/>
              <a:t>= [10,20,30,40,50]</a:t>
            </a:r>
          </a:p>
          <a:p>
            <a:r>
              <a:rPr lang="pt-BR" dirty="0" smtClean="0"/>
              <a:t>a</a:t>
            </a:r>
            <a:r>
              <a:rPr lang="pt-BR" dirty="0"/>
              <a:t>[-1]</a:t>
            </a:r>
          </a:p>
          <a:p>
            <a:r>
              <a:rPr lang="pt-BR" dirty="0"/>
              <a:t>50</a:t>
            </a:r>
          </a:p>
          <a:p>
            <a:r>
              <a:rPr lang="pt-BR" dirty="0" smtClean="0"/>
              <a:t>a[1</a:t>
            </a:r>
            <a:r>
              <a:rPr lang="pt-BR" dirty="0"/>
              <a:t>:-1]</a:t>
            </a:r>
          </a:p>
          <a:p>
            <a:r>
              <a:rPr lang="pt-BR" dirty="0"/>
              <a:t>[20, 30, 40]</a:t>
            </a:r>
          </a:p>
          <a:p>
            <a:r>
              <a:rPr lang="pt-BR" dirty="0" smtClean="0"/>
              <a:t>a[2</a:t>
            </a:r>
            <a:r>
              <a:rPr lang="pt-BR" dirty="0"/>
              <a:t>:]</a:t>
            </a:r>
          </a:p>
          <a:p>
            <a:r>
              <a:rPr lang="pt-BR" dirty="0"/>
              <a:t>[30, 40, 50]</a:t>
            </a:r>
          </a:p>
          <a:p>
            <a:r>
              <a:rPr lang="pt-BR" dirty="0" smtClean="0"/>
              <a:t>a</a:t>
            </a:r>
            <a:r>
              <a:rPr lang="pt-BR" dirty="0"/>
              <a:t>[-2:]</a:t>
            </a:r>
          </a:p>
          <a:p>
            <a:r>
              <a:rPr lang="pt-BR" dirty="0"/>
              <a:t>[40, 50]</a:t>
            </a:r>
          </a:p>
          <a:p>
            <a:r>
              <a:rPr lang="pt-BR" dirty="0" smtClean="0"/>
              <a:t>a</a:t>
            </a:r>
            <a:r>
              <a:rPr lang="pt-BR" dirty="0"/>
              <a:t>[:-2]</a:t>
            </a:r>
          </a:p>
          <a:p>
            <a:r>
              <a:rPr lang="pt-BR" dirty="0"/>
              <a:t>[10, 20, 30]</a:t>
            </a:r>
          </a:p>
          <a:p>
            <a:r>
              <a:rPr lang="pt-BR" dirty="0" smtClean="0"/>
              <a:t>b </a:t>
            </a:r>
            <a:r>
              <a:rPr lang="pt-BR" dirty="0"/>
              <a:t>= a.copy()</a:t>
            </a:r>
          </a:p>
          <a:p>
            <a:r>
              <a:rPr lang="pt-BR" dirty="0"/>
              <a:t>[10, 20, 30, 40, 50]</a:t>
            </a:r>
          </a:p>
          <a:p>
            <a:endParaRPr lang="en-US" sz="2000" dirty="0"/>
          </a:p>
        </p:txBody>
      </p:sp>
    </p:spTree>
    <p:extLst>
      <p:ext uri="{BB962C8B-B14F-4D97-AF65-F5344CB8AC3E}">
        <p14:creationId xmlns:p14="http://schemas.microsoft.com/office/powerpoint/2010/main" val="23724168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838200"/>
          </a:xfrm>
        </p:spPr>
        <p:txBody>
          <a:bodyPr>
            <a:normAutofit/>
          </a:bodyPr>
          <a:lstStyle/>
          <a:p>
            <a:r>
              <a:rPr lang="en-US" dirty="0" smtClean="0"/>
              <a:t>Manipulate Lists</a:t>
            </a:r>
            <a:endParaRPr lang="en-US" dirty="0"/>
          </a:p>
        </p:txBody>
      </p:sp>
      <p:sp>
        <p:nvSpPr>
          <p:cNvPr id="3" name="Content Placeholder 2"/>
          <p:cNvSpPr>
            <a:spLocks noGrp="1"/>
          </p:cNvSpPr>
          <p:nvPr>
            <p:ph idx="1"/>
          </p:nvPr>
        </p:nvSpPr>
        <p:spPr>
          <a:xfrm>
            <a:off x="533400" y="1066800"/>
            <a:ext cx="8229600" cy="5638800"/>
          </a:xfrm>
          <a:solidFill>
            <a:schemeClr val="bg1">
              <a:lumMod val="85000"/>
            </a:schemeClr>
          </a:solidFill>
        </p:spPr>
        <p:txBody>
          <a:bodyPr>
            <a:noAutofit/>
          </a:bodyPr>
          <a:lstStyle/>
          <a:p>
            <a:r>
              <a:rPr lang="en-US" sz="1600" dirty="0" smtClean="0"/>
              <a:t>A </a:t>
            </a:r>
            <a:r>
              <a:rPr lang="en-US" sz="1600" dirty="0"/>
              <a:t>list can be seen as a stack. A stack in computer science is a data structure, which has at least two operations: one which can be used to put or push data on the stack and another one to take away the most upper element of the stack</a:t>
            </a:r>
            <a:r>
              <a:rPr lang="en-US" sz="1600" dirty="0" smtClean="0"/>
              <a:t>.</a:t>
            </a:r>
            <a:endParaRPr lang="en-US" sz="1600" dirty="0"/>
          </a:p>
          <a:p>
            <a:r>
              <a:rPr lang="en-US" sz="1600" dirty="0" smtClean="0"/>
              <a:t>Append - </a:t>
            </a:r>
            <a:r>
              <a:rPr lang="en-US" sz="1600" dirty="0"/>
              <a:t>This method appends an element to the end of </a:t>
            </a:r>
            <a:r>
              <a:rPr lang="en-US" sz="1600" dirty="0" smtClean="0"/>
              <a:t>the.</a:t>
            </a:r>
          </a:p>
          <a:p>
            <a:pPr lvl="1"/>
            <a:r>
              <a:rPr lang="en-US" sz="1600" dirty="0" err="1" smtClean="0"/>
              <a:t>lst</a:t>
            </a:r>
            <a:r>
              <a:rPr lang="en-US" sz="1600" dirty="0" smtClean="0"/>
              <a:t> </a:t>
            </a:r>
            <a:r>
              <a:rPr lang="en-US" sz="1600" dirty="0"/>
              <a:t>= [3, 5, 7]</a:t>
            </a:r>
          </a:p>
          <a:p>
            <a:pPr lvl="1"/>
            <a:r>
              <a:rPr lang="en-US" sz="1600" dirty="0" err="1" smtClean="0"/>
              <a:t>lst.append</a:t>
            </a:r>
            <a:r>
              <a:rPr lang="en-US" sz="1600" dirty="0" smtClean="0"/>
              <a:t>(42</a:t>
            </a:r>
            <a:r>
              <a:rPr lang="en-US" sz="1600" dirty="0"/>
              <a:t>)</a:t>
            </a:r>
          </a:p>
          <a:p>
            <a:pPr lvl="1"/>
            <a:r>
              <a:rPr lang="en-US" sz="1600" dirty="0" err="1" smtClean="0"/>
              <a:t>lst</a:t>
            </a:r>
            <a:r>
              <a:rPr lang="en-US" sz="1600" dirty="0" smtClean="0"/>
              <a:t> #[</a:t>
            </a:r>
            <a:r>
              <a:rPr lang="en-US" sz="1600" dirty="0"/>
              <a:t>3, 5, 7, 42]</a:t>
            </a:r>
          </a:p>
          <a:p>
            <a:pPr lvl="1"/>
            <a:r>
              <a:rPr lang="en-US" sz="1600" dirty="0" smtClean="0"/>
              <a:t>It's important </a:t>
            </a:r>
            <a:r>
              <a:rPr lang="en-US" sz="1600" dirty="0"/>
              <a:t>to understand that append returns "None". </a:t>
            </a:r>
            <a:endParaRPr lang="en-US" sz="1600" dirty="0" smtClean="0"/>
          </a:p>
          <a:p>
            <a:r>
              <a:rPr lang="en-US" sz="1600" dirty="0" smtClean="0"/>
              <a:t>Pop - 'pop</a:t>
            </a:r>
            <a:r>
              <a:rPr lang="en-US" sz="1600" dirty="0"/>
              <a:t>' returns the </a:t>
            </a:r>
            <a:r>
              <a:rPr lang="en-US" sz="1600" dirty="0" err="1"/>
              <a:t>ith</a:t>
            </a:r>
            <a:r>
              <a:rPr lang="en-US" sz="1600" dirty="0"/>
              <a:t> element of a </a:t>
            </a:r>
            <a:r>
              <a:rPr lang="en-US" sz="1600" dirty="0" smtClean="0"/>
              <a:t>list. </a:t>
            </a:r>
            <a:r>
              <a:rPr lang="en-US" sz="1600" dirty="0"/>
              <a:t>The element will be removed from the </a:t>
            </a:r>
            <a:r>
              <a:rPr lang="en-US" sz="1600" dirty="0" smtClean="0"/>
              <a:t>list, </a:t>
            </a:r>
            <a:r>
              <a:rPr lang="en-US" sz="1600" dirty="0"/>
              <a:t>raises an </a:t>
            </a:r>
            <a:r>
              <a:rPr lang="en-US" sz="1600" dirty="0" err="1"/>
              <a:t>IndexError</a:t>
            </a:r>
            <a:r>
              <a:rPr lang="en-US" sz="1600" dirty="0"/>
              <a:t> exception if the list is empty or the index is out of range</a:t>
            </a:r>
            <a:r>
              <a:rPr lang="en-US" sz="1600" dirty="0" smtClean="0"/>
              <a:t>.</a:t>
            </a:r>
            <a:endParaRPr lang="en-US" sz="1600" dirty="0"/>
          </a:p>
          <a:p>
            <a:r>
              <a:rPr lang="en-US" sz="1600" dirty="0" smtClean="0"/>
              <a:t>cities </a:t>
            </a:r>
            <a:r>
              <a:rPr lang="en-US" sz="1600" dirty="0"/>
              <a:t>= ["Hamburg", "Linz", "Salzburg", "Vienna"]</a:t>
            </a:r>
          </a:p>
          <a:p>
            <a:r>
              <a:rPr lang="en-US" sz="1600" dirty="0" err="1" smtClean="0"/>
              <a:t>cities.pop</a:t>
            </a:r>
            <a:r>
              <a:rPr lang="en-US" sz="1600" dirty="0" smtClean="0"/>
              <a:t>(0) #('Hamburg‘)</a:t>
            </a:r>
            <a:endParaRPr lang="en-US" sz="1600" dirty="0"/>
          </a:p>
          <a:p>
            <a:r>
              <a:rPr lang="en-US" sz="1600" dirty="0" smtClean="0"/>
              <a:t>cities</a:t>
            </a:r>
            <a:endParaRPr lang="en-US" sz="1600" dirty="0"/>
          </a:p>
          <a:p>
            <a:r>
              <a:rPr lang="en-US" sz="1600" dirty="0"/>
              <a:t>['Linz', 'Salzburg', 'Vienna']</a:t>
            </a:r>
          </a:p>
          <a:p>
            <a:r>
              <a:rPr lang="en-US" sz="1600" dirty="0" smtClean="0"/>
              <a:t>cities </a:t>
            </a:r>
            <a:r>
              <a:rPr lang="en-US" sz="1600" dirty="0"/>
              <a:t>= ["Amsterdam", "The Hague", "Strasbourg"]</a:t>
            </a:r>
          </a:p>
          <a:p>
            <a:r>
              <a:rPr lang="en-US" sz="1600" dirty="0" err="1" smtClean="0"/>
              <a:t>cities.pop</a:t>
            </a:r>
            <a:r>
              <a:rPr lang="en-US" sz="1600" dirty="0" smtClean="0"/>
              <a:t>() #</a:t>
            </a:r>
            <a:r>
              <a:rPr lang="en-US" sz="1600" dirty="0"/>
              <a:t>equivalent to </a:t>
            </a:r>
            <a:r>
              <a:rPr lang="en-US" sz="1600" dirty="0" err="1"/>
              <a:t>s.pop</a:t>
            </a:r>
            <a:r>
              <a:rPr lang="en-US" sz="1600" dirty="0"/>
              <a:t>(-1</a:t>
            </a:r>
            <a:r>
              <a:rPr lang="en-US" sz="1600" dirty="0" smtClean="0"/>
              <a:t>)</a:t>
            </a:r>
            <a:endParaRPr lang="en-US" sz="1600" dirty="0"/>
          </a:p>
          <a:p>
            <a:r>
              <a:rPr lang="en-US" sz="1600" dirty="0"/>
              <a:t>'Strasbourg'</a:t>
            </a:r>
          </a:p>
          <a:p>
            <a:r>
              <a:rPr lang="en-US" sz="1600" dirty="0" smtClean="0"/>
              <a:t>cities</a:t>
            </a:r>
            <a:endParaRPr lang="en-US" sz="1600" dirty="0"/>
          </a:p>
          <a:p>
            <a:r>
              <a:rPr lang="en-US" sz="1600" dirty="0"/>
              <a:t>['Amsterdam', 'The Hague</a:t>
            </a:r>
            <a:r>
              <a:rPr lang="en-US" sz="1600" dirty="0" smtClean="0"/>
              <a:t>']</a:t>
            </a:r>
            <a:endParaRPr lang="en-US" sz="1600" dirty="0"/>
          </a:p>
        </p:txBody>
      </p:sp>
    </p:spTree>
    <p:extLst>
      <p:ext uri="{BB962C8B-B14F-4D97-AF65-F5344CB8AC3E}">
        <p14:creationId xmlns:p14="http://schemas.microsoft.com/office/powerpoint/2010/main" val="23901403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6324600"/>
          </a:xfrm>
        </p:spPr>
        <p:txBody>
          <a:bodyPr>
            <a:noAutofit/>
          </a:bodyPr>
          <a:lstStyle/>
          <a:p>
            <a:r>
              <a:rPr lang="en-US" sz="1600" dirty="0"/>
              <a:t>Removing an element with </a:t>
            </a:r>
            <a:r>
              <a:rPr lang="en-US" sz="1600" dirty="0" smtClean="0"/>
              <a:t>remove</a:t>
            </a:r>
          </a:p>
          <a:p>
            <a:pPr lvl="1"/>
            <a:r>
              <a:rPr lang="en-US" sz="1600" dirty="0" smtClean="0"/>
              <a:t>Remove a </a:t>
            </a:r>
            <a:r>
              <a:rPr lang="en-US" sz="1600" dirty="0"/>
              <a:t>certain value from a list without knowing the </a:t>
            </a:r>
            <a:r>
              <a:rPr lang="en-US" sz="1600" dirty="0" smtClean="0"/>
              <a:t>position. </a:t>
            </a:r>
          </a:p>
          <a:p>
            <a:pPr lvl="1"/>
            <a:r>
              <a:rPr lang="en-US" sz="1600" dirty="0"/>
              <a:t>This call will remove the first occurrence of </a:t>
            </a:r>
            <a:r>
              <a:rPr lang="en-US" sz="1600" dirty="0" smtClean="0"/>
              <a:t>element </a:t>
            </a:r>
            <a:r>
              <a:rPr lang="en-US" sz="1600" dirty="0"/>
              <a:t>from the </a:t>
            </a:r>
            <a:r>
              <a:rPr lang="en-US" sz="1600" dirty="0" smtClean="0"/>
              <a:t>list, </a:t>
            </a:r>
            <a:r>
              <a:rPr lang="en-US" sz="1600" dirty="0"/>
              <a:t>If </a:t>
            </a:r>
            <a:r>
              <a:rPr lang="en-US" sz="1600" dirty="0" smtClean="0"/>
              <a:t>element </a:t>
            </a:r>
            <a:r>
              <a:rPr lang="en-US" sz="1600" dirty="0"/>
              <a:t>is not contained in the list, a ValueError will be raised</a:t>
            </a:r>
            <a:r>
              <a:rPr lang="en-US" sz="1600" dirty="0" smtClean="0"/>
              <a:t>.</a:t>
            </a:r>
          </a:p>
          <a:p>
            <a:pPr lvl="2"/>
            <a:r>
              <a:rPr lang="en-US" sz="1600" dirty="0" err="1" smtClean="0"/>
              <a:t>colours</a:t>
            </a:r>
            <a:r>
              <a:rPr lang="en-US" sz="1600" dirty="0" smtClean="0"/>
              <a:t> </a:t>
            </a:r>
            <a:r>
              <a:rPr lang="en-US" sz="1600" dirty="0"/>
              <a:t>= ["red", "green", "blue", "green", "yellow"]</a:t>
            </a:r>
          </a:p>
          <a:p>
            <a:pPr lvl="2"/>
            <a:r>
              <a:rPr lang="en-US" sz="1600" dirty="0" err="1" smtClean="0"/>
              <a:t>colours.remove</a:t>
            </a:r>
            <a:r>
              <a:rPr lang="en-US" sz="1600" dirty="0"/>
              <a:t>("green")</a:t>
            </a:r>
          </a:p>
          <a:p>
            <a:pPr lvl="2"/>
            <a:r>
              <a:rPr lang="en-US" sz="1600" dirty="0" err="1" smtClean="0"/>
              <a:t>colours</a:t>
            </a:r>
            <a:endParaRPr lang="en-US" sz="1600" dirty="0"/>
          </a:p>
          <a:p>
            <a:pPr lvl="3"/>
            <a:r>
              <a:rPr lang="en-US" sz="1600" dirty="0"/>
              <a:t>['red', 'blue', 'green', 'yellow</a:t>
            </a:r>
            <a:r>
              <a:rPr lang="en-US" sz="1600" dirty="0" smtClean="0"/>
              <a:t>']</a:t>
            </a:r>
          </a:p>
          <a:p>
            <a:r>
              <a:rPr lang="en-US" sz="1600" dirty="0"/>
              <a:t>Find the Position of an Element in a </a:t>
            </a:r>
            <a:r>
              <a:rPr lang="en-US" sz="1600" dirty="0" smtClean="0"/>
              <a:t>List</a:t>
            </a:r>
          </a:p>
          <a:p>
            <a:pPr lvl="1"/>
            <a:r>
              <a:rPr lang="en-US" sz="1600" dirty="0"/>
              <a:t>The method "index" can be used to find the position of an element within a </a:t>
            </a:r>
            <a:r>
              <a:rPr lang="en-US" sz="1600" dirty="0" smtClean="0"/>
              <a:t>list</a:t>
            </a:r>
          </a:p>
          <a:p>
            <a:pPr lvl="1"/>
            <a:r>
              <a:rPr lang="en-US" sz="1600" dirty="0" smtClean="0"/>
              <a:t>It </a:t>
            </a:r>
            <a:r>
              <a:rPr lang="en-US" sz="1600" dirty="0"/>
              <a:t>returns the first index of the value x. A ValueError will be raised, if the value is not present</a:t>
            </a:r>
            <a:r>
              <a:rPr lang="en-US" sz="1600" dirty="0" smtClean="0"/>
              <a:t>.</a:t>
            </a:r>
          </a:p>
          <a:p>
            <a:pPr lvl="1"/>
            <a:r>
              <a:rPr lang="en-US" sz="1600" dirty="0"/>
              <a:t>If </a:t>
            </a:r>
            <a:r>
              <a:rPr lang="en-US" sz="1600" dirty="0" smtClean="0"/>
              <a:t>the start and stop index </a:t>
            </a:r>
            <a:r>
              <a:rPr lang="en-US" sz="1600" dirty="0"/>
              <a:t>optional parameter i is given, the search will start </a:t>
            </a:r>
            <a:r>
              <a:rPr lang="en-US" sz="1600" dirty="0" smtClean="0"/>
              <a:t>and stop </a:t>
            </a:r>
            <a:r>
              <a:rPr lang="en-US" sz="1600" dirty="0"/>
              <a:t>at </a:t>
            </a:r>
            <a:r>
              <a:rPr lang="en-US" sz="1600" dirty="0" smtClean="0"/>
              <a:t>given position.</a:t>
            </a:r>
          </a:p>
          <a:p>
            <a:pPr lvl="1"/>
            <a:r>
              <a:rPr lang="en-US" sz="1600" dirty="0" err="1" smtClean="0"/>
              <a:t>colours</a:t>
            </a:r>
            <a:r>
              <a:rPr lang="en-US" sz="1600" dirty="0" smtClean="0"/>
              <a:t> </a:t>
            </a:r>
            <a:r>
              <a:rPr lang="en-US" sz="1600" dirty="0"/>
              <a:t>= ["red", "green", "blue", "green", "yellow"]</a:t>
            </a:r>
          </a:p>
          <a:p>
            <a:pPr lvl="1"/>
            <a:r>
              <a:rPr lang="en-US" sz="1600" dirty="0" err="1" smtClean="0"/>
              <a:t>colours.index</a:t>
            </a:r>
            <a:r>
              <a:rPr lang="en-US" sz="1600" dirty="0"/>
              <a:t>("green")</a:t>
            </a:r>
          </a:p>
          <a:p>
            <a:pPr lvl="2"/>
            <a:r>
              <a:rPr lang="en-US" sz="1600" dirty="0" smtClean="0"/>
              <a:t>1</a:t>
            </a:r>
          </a:p>
          <a:p>
            <a:pPr lvl="1"/>
            <a:r>
              <a:rPr lang="en-US" sz="1600" dirty="0" err="1" smtClean="0"/>
              <a:t>colours.index</a:t>
            </a:r>
            <a:r>
              <a:rPr lang="en-US" sz="1600" dirty="0"/>
              <a:t>("green", 2)</a:t>
            </a:r>
          </a:p>
          <a:p>
            <a:pPr lvl="2"/>
            <a:r>
              <a:rPr lang="en-US" sz="1600" dirty="0"/>
              <a:t>3</a:t>
            </a:r>
          </a:p>
          <a:p>
            <a:pPr lvl="1"/>
            <a:r>
              <a:rPr lang="en-US" sz="1600" dirty="0" err="1" smtClean="0"/>
              <a:t>colours.index</a:t>
            </a:r>
            <a:r>
              <a:rPr lang="en-US" sz="1600" dirty="0"/>
              <a:t>("green", 3,4)</a:t>
            </a:r>
          </a:p>
          <a:p>
            <a:pPr lvl="2"/>
            <a:r>
              <a:rPr lang="en-US" sz="1600" dirty="0"/>
              <a:t>3</a:t>
            </a:r>
          </a:p>
        </p:txBody>
      </p:sp>
    </p:spTree>
    <p:extLst>
      <p:ext uri="{BB962C8B-B14F-4D97-AF65-F5344CB8AC3E}">
        <p14:creationId xmlns:p14="http://schemas.microsoft.com/office/powerpoint/2010/main" val="362450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6324600"/>
          </a:xfrm>
        </p:spPr>
        <p:txBody>
          <a:bodyPr>
            <a:noAutofit/>
          </a:bodyPr>
          <a:lstStyle/>
          <a:p>
            <a:r>
              <a:rPr lang="en-US" sz="1800" dirty="0" smtClean="0"/>
              <a:t>Insert</a:t>
            </a:r>
            <a:endParaRPr lang="en-US" sz="1800" dirty="0"/>
          </a:p>
          <a:p>
            <a:pPr lvl="1"/>
            <a:r>
              <a:rPr lang="en-US" sz="1800" dirty="0" smtClean="0"/>
              <a:t>We </a:t>
            </a:r>
            <a:r>
              <a:rPr lang="en-US" sz="1800" dirty="0"/>
              <a:t>can put an element to the end of a list by using the method "append". </a:t>
            </a:r>
            <a:r>
              <a:rPr lang="en-US" sz="1800" dirty="0" smtClean="0"/>
              <a:t>But </a:t>
            </a:r>
            <a:r>
              <a:rPr lang="en-US" sz="1800" dirty="0"/>
              <a:t>to add elements to arbitrary positions inside of a </a:t>
            </a:r>
            <a:r>
              <a:rPr lang="en-US" sz="1800" dirty="0" smtClean="0"/>
              <a:t>list, use insert()</a:t>
            </a:r>
            <a:endParaRPr lang="en-US" sz="1800" dirty="0"/>
          </a:p>
          <a:p>
            <a:pPr lvl="1"/>
            <a:r>
              <a:rPr lang="en-US" sz="1800" dirty="0" err="1" smtClean="0"/>
              <a:t>lst</a:t>
            </a:r>
            <a:r>
              <a:rPr lang="en-US" sz="1800" dirty="0" smtClean="0"/>
              <a:t> </a:t>
            </a:r>
            <a:r>
              <a:rPr lang="en-US" sz="1800" dirty="0"/>
              <a:t>= ["German is spoken", "in Germany,", "Austria", "Switzerland"]</a:t>
            </a:r>
          </a:p>
          <a:p>
            <a:pPr lvl="1"/>
            <a:r>
              <a:rPr lang="en-US" sz="1800" dirty="0" err="1" smtClean="0"/>
              <a:t>lst.insert</a:t>
            </a:r>
            <a:r>
              <a:rPr lang="en-US" sz="1800" dirty="0" smtClean="0"/>
              <a:t>(3</a:t>
            </a:r>
            <a:r>
              <a:rPr lang="en-US" sz="1800" dirty="0"/>
              <a:t>, "and")</a:t>
            </a:r>
          </a:p>
          <a:p>
            <a:pPr lvl="1"/>
            <a:r>
              <a:rPr lang="en-US" sz="1800" dirty="0" err="1" smtClean="0"/>
              <a:t>lst</a:t>
            </a:r>
            <a:endParaRPr lang="en-US" sz="1800" dirty="0"/>
          </a:p>
          <a:p>
            <a:pPr lvl="2"/>
            <a:r>
              <a:rPr lang="en-US" sz="1800" dirty="0"/>
              <a:t>['German is spoken', 'in Germany,', 'Austria', 'and', 'Switzerland</a:t>
            </a:r>
            <a:r>
              <a:rPr lang="en-US" sz="1800" dirty="0" smtClean="0"/>
              <a:t>']</a:t>
            </a:r>
          </a:p>
          <a:p>
            <a:r>
              <a:rPr lang="en-US" sz="1800" dirty="0" smtClean="0"/>
              <a:t>Count : Counts </a:t>
            </a:r>
            <a:r>
              <a:rPr lang="en-US" sz="1800" dirty="0"/>
              <a:t>number of times element “10” in the </a:t>
            </a:r>
            <a:r>
              <a:rPr lang="en-US" sz="1800" dirty="0" smtClean="0"/>
              <a:t>list</a:t>
            </a:r>
          </a:p>
          <a:p>
            <a:pPr lvl="1"/>
            <a:r>
              <a:rPr lang="en-US" sz="1800" dirty="0" err="1" smtClean="0"/>
              <a:t>colours</a:t>
            </a:r>
            <a:r>
              <a:rPr lang="en-US" sz="1800" dirty="0" smtClean="0"/>
              <a:t> </a:t>
            </a:r>
            <a:r>
              <a:rPr lang="en-US" sz="1800" dirty="0"/>
              <a:t>= ["red", "green", "blue", "green", "yellow"]</a:t>
            </a:r>
          </a:p>
          <a:p>
            <a:pPr lvl="1"/>
            <a:r>
              <a:rPr lang="en-US" sz="1800" dirty="0" err="1" smtClean="0"/>
              <a:t>colours.count</a:t>
            </a:r>
            <a:r>
              <a:rPr lang="en-US" sz="1800" dirty="0"/>
              <a:t>("green")</a:t>
            </a:r>
          </a:p>
          <a:p>
            <a:pPr lvl="2"/>
            <a:r>
              <a:rPr lang="en-US" sz="1800" dirty="0"/>
              <a:t>2</a:t>
            </a:r>
          </a:p>
          <a:p>
            <a:r>
              <a:rPr lang="en-US" sz="1800" dirty="0" smtClean="0"/>
              <a:t>Sort and reverse the elements of any list</a:t>
            </a:r>
          </a:p>
          <a:p>
            <a:pPr lvl="1"/>
            <a:r>
              <a:rPr lang="en-US" sz="1800" dirty="0" err="1" smtClean="0"/>
              <a:t>colours.sort</a:t>
            </a:r>
            <a:r>
              <a:rPr lang="en-US" sz="1800" dirty="0"/>
              <a:t>()</a:t>
            </a:r>
          </a:p>
          <a:p>
            <a:pPr lvl="1"/>
            <a:r>
              <a:rPr lang="en-US" sz="1800" dirty="0" err="1" smtClean="0"/>
              <a:t>colours</a:t>
            </a:r>
            <a:endParaRPr lang="en-US" sz="1800" dirty="0"/>
          </a:p>
          <a:p>
            <a:pPr lvl="2"/>
            <a:r>
              <a:rPr lang="en-US" sz="1800" dirty="0"/>
              <a:t>['blue', 'green', 'green', 'red', 'yellow']</a:t>
            </a:r>
          </a:p>
          <a:p>
            <a:pPr lvl="1"/>
            <a:r>
              <a:rPr lang="en-US" sz="1800" dirty="0" err="1" smtClean="0"/>
              <a:t>colours.reverse</a:t>
            </a:r>
            <a:r>
              <a:rPr lang="en-US" sz="1800" dirty="0"/>
              <a:t>()</a:t>
            </a:r>
          </a:p>
          <a:p>
            <a:pPr lvl="1"/>
            <a:r>
              <a:rPr lang="en-US" sz="1800" dirty="0" err="1" smtClean="0"/>
              <a:t>colours</a:t>
            </a:r>
            <a:endParaRPr lang="en-US" sz="1800" dirty="0"/>
          </a:p>
          <a:p>
            <a:pPr lvl="2"/>
            <a:r>
              <a:rPr lang="en-US" sz="1800" dirty="0"/>
              <a:t>['yellow', 'red', 'green', 'green', 'blue']</a:t>
            </a:r>
          </a:p>
          <a:p>
            <a:endParaRPr lang="en-US" sz="1800" dirty="0"/>
          </a:p>
        </p:txBody>
      </p:sp>
    </p:spTree>
    <p:extLst>
      <p:ext uri="{BB962C8B-B14F-4D97-AF65-F5344CB8AC3E}">
        <p14:creationId xmlns:p14="http://schemas.microsoft.com/office/powerpoint/2010/main" val="1342397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the Python interactive </a:t>
            </a:r>
            <a:r>
              <a:rPr lang="en-US" dirty="0" smtClean="0"/>
              <a:t>Shell</a:t>
            </a:r>
            <a:endParaRPr lang="en-US" dirty="0"/>
          </a:p>
        </p:txBody>
      </p:sp>
      <p:sp>
        <p:nvSpPr>
          <p:cNvPr id="3" name="Content Placeholder 2"/>
          <p:cNvSpPr>
            <a:spLocks noGrp="1"/>
          </p:cNvSpPr>
          <p:nvPr>
            <p:ph idx="1"/>
          </p:nvPr>
        </p:nvSpPr>
        <p:spPr>
          <a:xfrm>
            <a:off x="457200" y="1600207"/>
            <a:ext cx="8229600" cy="5105393"/>
          </a:xfrm>
        </p:spPr>
        <p:txBody>
          <a:bodyPr>
            <a:noAutofit/>
          </a:bodyPr>
          <a:lstStyle/>
          <a:p>
            <a:r>
              <a:rPr lang="en-US" sz="1600" dirty="0" smtClean="0"/>
              <a:t>To get the Python </a:t>
            </a:r>
            <a:r>
              <a:rPr lang="en-US" sz="1600" dirty="0"/>
              <a:t>interactive interpreter </a:t>
            </a:r>
            <a:r>
              <a:rPr lang="en-US" sz="1600" dirty="0" smtClean="0"/>
              <a:t>type,</a:t>
            </a:r>
          </a:p>
          <a:p>
            <a:pPr lvl="1"/>
            <a:r>
              <a:rPr lang="en-US" sz="1600" dirty="0" smtClean="0"/>
              <a:t>$ </a:t>
            </a:r>
            <a:r>
              <a:rPr lang="en-US" sz="1600" dirty="0"/>
              <a:t>python</a:t>
            </a:r>
          </a:p>
          <a:p>
            <a:pPr lvl="1"/>
            <a:r>
              <a:rPr lang="en-US" sz="1600" dirty="0"/>
              <a:t>Python 2.7.12 (default, Nov 12 2018, 14:36:49) </a:t>
            </a:r>
          </a:p>
          <a:p>
            <a:pPr lvl="1"/>
            <a:r>
              <a:rPr lang="en-US" sz="1600" dirty="0"/>
              <a:t>[GCC 5.4.0 20160609] on linux2</a:t>
            </a:r>
          </a:p>
          <a:p>
            <a:pPr lvl="1"/>
            <a:r>
              <a:rPr lang="en-US" sz="1600" dirty="0"/>
              <a:t>Type "help", "copyright", "credits" or "license" for more information.</a:t>
            </a:r>
          </a:p>
          <a:p>
            <a:pPr lvl="1"/>
            <a:endParaRPr lang="en-US" sz="1600" dirty="0"/>
          </a:p>
          <a:p>
            <a:r>
              <a:rPr lang="en-US" sz="1600" dirty="0" smtClean="0"/>
              <a:t>If you observe, </a:t>
            </a:r>
            <a:r>
              <a:rPr lang="en-US" sz="1600" dirty="0"/>
              <a:t>we have the wrong Python </a:t>
            </a:r>
            <a:r>
              <a:rPr lang="en-US" sz="1600" dirty="0" smtClean="0"/>
              <a:t>version above, </a:t>
            </a:r>
            <a:r>
              <a:rPr lang="en-US" sz="1600" dirty="0"/>
              <a:t>We wanted to use Python </a:t>
            </a:r>
            <a:r>
              <a:rPr lang="en-US" sz="1600" dirty="0" smtClean="0"/>
              <a:t>3.x</a:t>
            </a:r>
            <a:endParaRPr lang="en-US" sz="1600" dirty="0"/>
          </a:p>
          <a:p>
            <a:r>
              <a:rPr lang="en-US" sz="1600" dirty="0" smtClean="0"/>
              <a:t>Open </a:t>
            </a:r>
            <a:r>
              <a:rPr lang="en-US" sz="1600" dirty="0"/>
              <a:t>a Terminal. Type in python </a:t>
            </a:r>
            <a:r>
              <a:rPr lang="en-US" sz="1600" dirty="0" smtClean="0"/>
              <a:t>and "Tab</a:t>
            </a:r>
            <a:r>
              <a:rPr lang="en-US" sz="1600" dirty="0"/>
              <a:t>" key. You will see </a:t>
            </a:r>
            <a:r>
              <a:rPr lang="en-US" sz="1600" dirty="0" smtClean="0"/>
              <a:t>other </a:t>
            </a:r>
            <a:r>
              <a:rPr lang="en-US" sz="1600" dirty="0"/>
              <a:t>installed versions, if there are </a:t>
            </a:r>
            <a:r>
              <a:rPr lang="en-US" sz="1600" dirty="0" smtClean="0"/>
              <a:t>any:</a:t>
            </a:r>
            <a:endParaRPr lang="en-US" sz="1600" dirty="0"/>
          </a:p>
          <a:p>
            <a:r>
              <a:rPr lang="en-US" sz="1600" dirty="0" smtClean="0"/>
              <a:t>If </a:t>
            </a:r>
            <a:r>
              <a:rPr lang="en-US" sz="1600" dirty="0"/>
              <a:t>no other Python version </a:t>
            </a:r>
            <a:r>
              <a:rPr lang="en-US" sz="1600" dirty="0" smtClean="0"/>
              <a:t>shows, </a:t>
            </a:r>
            <a:r>
              <a:rPr lang="en-US" sz="1600" dirty="0"/>
              <a:t>python3.x has to be installed. </a:t>
            </a:r>
            <a:endParaRPr lang="en-US" sz="1600" dirty="0" smtClean="0"/>
          </a:p>
          <a:p>
            <a:r>
              <a:rPr lang="en-US" sz="1600" dirty="0" smtClean="0"/>
              <a:t>To </a:t>
            </a:r>
            <a:r>
              <a:rPr lang="en-US" sz="1600" dirty="0"/>
              <a:t>start the </a:t>
            </a:r>
            <a:r>
              <a:rPr lang="en-US" sz="1600" dirty="0" smtClean="0"/>
              <a:t>python3 version, Type:</a:t>
            </a:r>
            <a:endParaRPr lang="en-US" sz="1600" dirty="0"/>
          </a:p>
          <a:p>
            <a:r>
              <a:rPr lang="en-US" sz="1600" dirty="0"/>
              <a:t>$ python3</a:t>
            </a:r>
          </a:p>
          <a:p>
            <a:pPr lvl="1"/>
            <a:r>
              <a:rPr lang="en-US" sz="1600" dirty="0"/>
              <a:t>Python 3.5.2 (default, Nov 12 2018, 13:43:14) </a:t>
            </a:r>
          </a:p>
          <a:p>
            <a:pPr lvl="1"/>
            <a:r>
              <a:rPr lang="en-US" sz="1600" dirty="0"/>
              <a:t>[GCC 5.4.0 20160609] on </a:t>
            </a:r>
            <a:r>
              <a:rPr lang="en-US" sz="1600" dirty="0" err="1"/>
              <a:t>linux</a:t>
            </a:r>
            <a:endParaRPr lang="en-US" sz="1600" dirty="0"/>
          </a:p>
          <a:p>
            <a:pPr lvl="1"/>
            <a:r>
              <a:rPr lang="en-US" sz="1600" dirty="0"/>
              <a:t>Type "help", "copyright", "credits" or "license" for more information.</a:t>
            </a:r>
          </a:p>
          <a:p>
            <a:pPr lvl="1"/>
            <a:endParaRPr lang="en-US" sz="1600" dirty="0" smtClean="0"/>
          </a:p>
          <a:p>
            <a:r>
              <a:rPr lang="en-US" sz="1600" dirty="0"/>
              <a:t>It's easy to end the interactive session: You can either use exit() or Ctrl-D </a:t>
            </a:r>
          </a:p>
        </p:txBody>
      </p:sp>
    </p:spTree>
    <p:extLst>
      <p:ext uri="{BB962C8B-B14F-4D97-AF65-F5344CB8AC3E}">
        <p14:creationId xmlns:p14="http://schemas.microsoft.com/office/powerpoint/2010/main" val="15568189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smtClean="0"/>
              <a:t>Tuple</a:t>
            </a:r>
            <a:endParaRPr lang="en-US" dirty="0"/>
          </a:p>
        </p:txBody>
      </p:sp>
      <p:sp>
        <p:nvSpPr>
          <p:cNvPr id="3" name="Content Placeholder 2"/>
          <p:cNvSpPr>
            <a:spLocks noGrp="1"/>
          </p:cNvSpPr>
          <p:nvPr>
            <p:ph idx="1"/>
          </p:nvPr>
        </p:nvSpPr>
        <p:spPr>
          <a:xfrm>
            <a:off x="457200" y="1066800"/>
            <a:ext cx="8229600" cy="5562600"/>
          </a:xfrm>
        </p:spPr>
        <p:txBody>
          <a:bodyPr>
            <a:noAutofit/>
          </a:bodyPr>
          <a:lstStyle/>
          <a:p>
            <a:pPr marL="342900" lvl="1" indent="-342900">
              <a:buFont typeface="Arial" pitchFamily="34" charset="0"/>
              <a:buChar char="•"/>
            </a:pPr>
            <a:r>
              <a:rPr lang="en-US" sz="1600" dirty="0"/>
              <a:t>A </a:t>
            </a:r>
            <a:r>
              <a:rPr lang="en-US" sz="1600" dirty="0" smtClean="0"/>
              <a:t>tuple (created </a:t>
            </a:r>
            <a:r>
              <a:rPr lang="en-US" sz="1600" dirty="0"/>
              <a:t>using </a:t>
            </a:r>
            <a:r>
              <a:rPr lang="en-US" sz="1600" dirty="0" smtClean="0"/>
              <a:t>braces) </a:t>
            </a:r>
            <a:r>
              <a:rPr lang="en-US" sz="1600" dirty="0"/>
              <a:t>is an immutable </a:t>
            </a:r>
            <a:r>
              <a:rPr lang="en-US" sz="1600" dirty="0" smtClean="0"/>
              <a:t>list means </a:t>
            </a:r>
            <a:r>
              <a:rPr lang="en-US" sz="1600" dirty="0"/>
              <a:t>Once a tuple has been created, you can't add elements to a tuple or remove elements from a tuple. </a:t>
            </a:r>
            <a:endParaRPr lang="en-US" sz="1600" dirty="0" smtClean="0"/>
          </a:p>
          <a:p>
            <a:r>
              <a:rPr lang="en-US" sz="1600" dirty="0" smtClean="0"/>
              <a:t>Where </a:t>
            </a:r>
            <a:r>
              <a:rPr lang="en-US" sz="1600" dirty="0"/>
              <a:t>is the benefit of tuples?</a:t>
            </a:r>
          </a:p>
          <a:p>
            <a:pPr lvl="1"/>
            <a:r>
              <a:rPr lang="en-US" sz="1600" dirty="0"/>
              <a:t>Tuples are faster than lists.</a:t>
            </a:r>
          </a:p>
          <a:p>
            <a:pPr lvl="1"/>
            <a:r>
              <a:rPr lang="en-US" sz="1600" dirty="0"/>
              <a:t>If you know that some data doesn't have to be changed, you should use tuples instead of lists, because this protects your data against accidental changes.</a:t>
            </a:r>
          </a:p>
          <a:p>
            <a:pPr lvl="1"/>
            <a:r>
              <a:rPr lang="en-US" sz="1600" dirty="0"/>
              <a:t>The main advantage of tuples consists in the fact that tuples can be used as keys in dictionaries, while lists can't</a:t>
            </a:r>
            <a:r>
              <a:rPr lang="en-US" sz="1600" dirty="0" smtClean="0"/>
              <a:t>.</a:t>
            </a:r>
          </a:p>
        </p:txBody>
      </p:sp>
      <p:sp>
        <p:nvSpPr>
          <p:cNvPr id="4" name="Rectangle 3"/>
          <p:cNvSpPr/>
          <p:nvPr/>
        </p:nvSpPr>
        <p:spPr>
          <a:xfrm>
            <a:off x="990600" y="3429000"/>
            <a:ext cx="4572000" cy="3108543"/>
          </a:xfrm>
          <a:prstGeom prst="rect">
            <a:avLst/>
          </a:prstGeom>
          <a:solidFill>
            <a:schemeClr val="bg1">
              <a:lumMod val="85000"/>
            </a:schemeClr>
          </a:solidFill>
        </p:spPr>
        <p:txBody>
          <a:bodyPr>
            <a:spAutoFit/>
          </a:bodyPr>
          <a:lstStyle/>
          <a:p>
            <a:pPr lvl="1"/>
            <a:r>
              <a:rPr lang="en-US" sz="1400" dirty="0" smtClean="0"/>
              <a:t>a </a:t>
            </a:r>
            <a:r>
              <a:rPr lang="en-US" sz="1400" dirty="0"/>
              <a:t>= ("</a:t>
            </a:r>
            <a:r>
              <a:rPr lang="en-US" sz="1400" dirty="0" err="1"/>
              <a:t>sandeep</a:t>
            </a:r>
            <a:r>
              <a:rPr lang="en-US" sz="1400" dirty="0"/>
              <a:t>", "Ravi", "Raj") // Create Tuple</a:t>
            </a:r>
          </a:p>
          <a:p>
            <a:pPr lvl="1"/>
            <a:r>
              <a:rPr lang="en-US" sz="1400" dirty="0" smtClean="0"/>
              <a:t>a[1</a:t>
            </a:r>
            <a:r>
              <a:rPr lang="en-US" sz="1400" dirty="0"/>
              <a:t>]</a:t>
            </a:r>
          </a:p>
          <a:p>
            <a:pPr lvl="1"/>
            <a:r>
              <a:rPr lang="en-US" sz="1400" dirty="0"/>
              <a:t>'Ravi'</a:t>
            </a:r>
          </a:p>
          <a:p>
            <a:pPr lvl="1"/>
            <a:r>
              <a:rPr lang="en-US" sz="1400" dirty="0" err="1" smtClean="0"/>
              <a:t>len</a:t>
            </a:r>
            <a:r>
              <a:rPr lang="en-US" sz="1400" dirty="0" smtClean="0"/>
              <a:t>(a</a:t>
            </a:r>
            <a:r>
              <a:rPr lang="en-US" sz="1400" dirty="0"/>
              <a:t>) //Find length of tuple</a:t>
            </a:r>
          </a:p>
          <a:p>
            <a:pPr lvl="1"/>
            <a:r>
              <a:rPr lang="en-US" sz="1400" dirty="0"/>
              <a:t>3</a:t>
            </a:r>
          </a:p>
          <a:p>
            <a:pPr lvl="1"/>
            <a:r>
              <a:rPr lang="en-US" sz="1400" dirty="0" smtClean="0"/>
              <a:t>a </a:t>
            </a:r>
            <a:r>
              <a:rPr lang="en-US" sz="1400" dirty="0"/>
              <a:t>* 2 //Repeat all elements twice in tuple</a:t>
            </a:r>
          </a:p>
          <a:p>
            <a:pPr lvl="1"/>
            <a:r>
              <a:rPr lang="en-US" sz="1400" dirty="0"/>
              <a:t>('</a:t>
            </a:r>
            <a:r>
              <a:rPr lang="en-US" sz="1400" dirty="0" err="1"/>
              <a:t>sandeep</a:t>
            </a:r>
            <a:r>
              <a:rPr lang="en-US" sz="1400" dirty="0"/>
              <a:t>', 'Ravi', 'Raj', '</a:t>
            </a:r>
            <a:r>
              <a:rPr lang="en-US" sz="1400" dirty="0" err="1"/>
              <a:t>sandeep</a:t>
            </a:r>
            <a:r>
              <a:rPr lang="en-US" sz="1400" dirty="0"/>
              <a:t>', 'Ravi', 'Raj')</a:t>
            </a:r>
          </a:p>
          <a:p>
            <a:pPr lvl="1"/>
            <a:r>
              <a:rPr lang="en-US" sz="1400" dirty="0" err="1" smtClean="0"/>
              <a:t>a,b</a:t>
            </a:r>
            <a:r>
              <a:rPr lang="en-US" sz="1400" dirty="0" smtClean="0"/>
              <a:t> </a:t>
            </a:r>
            <a:r>
              <a:rPr lang="en-US" sz="1400" dirty="0"/>
              <a:t>= (10,20) //This is called tuple unpacking</a:t>
            </a:r>
          </a:p>
          <a:p>
            <a:pPr lvl="1"/>
            <a:r>
              <a:rPr lang="en-US" sz="1400" dirty="0" smtClean="0"/>
              <a:t>a</a:t>
            </a:r>
            <a:endParaRPr lang="en-US" sz="1400" dirty="0"/>
          </a:p>
          <a:p>
            <a:pPr lvl="1"/>
            <a:r>
              <a:rPr lang="en-US" sz="1400" dirty="0"/>
              <a:t>10</a:t>
            </a:r>
          </a:p>
          <a:p>
            <a:pPr lvl="1"/>
            <a:r>
              <a:rPr lang="en-US" sz="1400" dirty="0" smtClean="0"/>
              <a:t>b</a:t>
            </a:r>
            <a:endParaRPr lang="en-US" sz="1400" dirty="0"/>
          </a:p>
          <a:p>
            <a:pPr lvl="1"/>
            <a:r>
              <a:rPr lang="en-US" sz="1400" dirty="0"/>
              <a:t>20</a:t>
            </a:r>
          </a:p>
          <a:p>
            <a:pPr lvl="1"/>
            <a:r>
              <a:rPr lang="en-US" sz="1400" dirty="0" smtClean="0"/>
              <a:t>tuple</a:t>
            </a:r>
            <a:r>
              <a:rPr lang="en-US" sz="1400" dirty="0"/>
              <a:t>('test') //Use tuple constructor</a:t>
            </a:r>
          </a:p>
          <a:p>
            <a:pPr lvl="1"/>
            <a:r>
              <a:rPr lang="en-US" sz="1400" dirty="0"/>
              <a:t>('t', 'e', 's', 't')</a:t>
            </a:r>
          </a:p>
        </p:txBody>
      </p:sp>
    </p:spTree>
    <p:extLst>
      <p:ext uri="{BB962C8B-B14F-4D97-AF65-F5344CB8AC3E}">
        <p14:creationId xmlns:p14="http://schemas.microsoft.com/office/powerpoint/2010/main" val="1068400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dirty="0"/>
              <a:t>Python - Dictionary</a:t>
            </a:r>
          </a:p>
        </p:txBody>
      </p:sp>
      <p:sp>
        <p:nvSpPr>
          <p:cNvPr id="3" name="Content Placeholder 2"/>
          <p:cNvSpPr>
            <a:spLocks noGrp="1"/>
          </p:cNvSpPr>
          <p:nvPr>
            <p:ph idx="1"/>
          </p:nvPr>
        </p:nvSpPr>
        <p:spPr>
          <a:xfrm>
            <a:off x="457200" y="990600"/>
            <a:ext cx="8229600" cy="5105393"/>
          </a:xfrm>
        </p:spPr>
        <p:txBody>
          <a:bodyPr>
            <a:noAutofit/>
          </a:bodyPr>
          <a:lstStyle/>
          <a:p>
            <a:r>
              <a:rPr lang="en-US" sz="1600" dirty="0" smtClean="0"/>
              <a:t>Dictionaries </a:t>
            </a:r>
            <a:r>
              <a:rPr lang="en-US" sz="1600" dirty="0"/>
              <a:t>are </a:t>
            </a:r>
            <a:r>
              <a:rPr lang="en-US" sz="1600" dirty="0" smtClean="0"/>
              <a:t>key-value-pairs, </a:t>
            </a:r>
            <a:r>
              <a:rPr lang="en-US" sz="1600" dirty="0"/>
              <a:t>create using curly braces </a:t>
            </a:r>
            <a:r>
              <a:rPr lang="en-US" sz="1600" dirty="0" smtClean="0"/>
              <a:t>{}</a:t>
            </a:r>
          </a:p>
          <a:p>
            <a:r>
              <a:rPr lang="en-US" sz="1600" dirty="0" smtClean="0"/>
              <a:t>Dictionaries are unordered (don’t </a:t>
            </a:r>
            <a:r>
              <a:rPr lang="en-US" sz="1600" dirty="0"/>
              <a:t>maintain any order of elements)</a:t>
            </a:r>
          </a:p>
          <a:p>
            <a:r>
              <a:rPr lang="en-US" sz="1600" dirty="0" smtClean="0"/>
              <a:t>Dictionaries </a:t>
            </a:r>
            <a:r>
              <a:rPr lang="en-US" sz="1600" dirty="0"/>
              <a:t>are implemented </a:t>
            </a:r>
            <a:r>
              <a:rPr lang="en-US" sz="1600" dirty="0" smtClean="0"/>
              <a:t>similar to hash tables in other languages.</a:t>
            </a:r>
          </a:p>
          <a:p>
            <a:pPr lvl="1"/>
            <a:r>
              <a:rPr lang="en-US" sz="1600" dirty="0" err="1"/>
              <a:t>city_population</a:t>
            </a:r>
            <a:r>
              <a:rPr lang="en-US" sz="1600" dirty="0"/>
              <a:t> = {"New York City":8550405, "Los Angeles":3971883, "Toronto":2731571, "Chicago":2720546, "Houston":2296224, "Montreal":1704694, "Calgary":1239220, "Vancouver":631486, "Boston":667137</a:t>
            </a:r>
            <a:r>
              <a:rPr lang="en-US" sz="1600" dirty="0" smtClean="0"/>
              <a:t>}</a:t>
            </a:r>
          </a:p>
          <a:p>
            <a:pPr lvl="1"/>
            <a:r>
              <a:rPr lang="en-US" sz="1600" dirty="0" err="1" smtClean="0"/>
              <a:t>city_population</a:t>
            </a:r>
            <a:r>
              <a:rPr lang="en-US" sz="1600" dirty="0"/>
              <a:t>["New York City"]</a:t>
            </a:r>
          </a:p>
          <a:p>
            <a:pPr lvl="2"/>
            <a:r>
              <a:rPr lang="en-US" sz="1600" dirty="0"/>
              <a:t>8550405</a:t>
            </a:r>
          </a:p>
          <a:p>
            <a:pPr lvl="1"/>
            <a:r>
              <a:rPr lang="en-US" sz="1600" dirty="0" err="1" smtClean="0"/>
              <a:t>city_population</a:t>
            </a:r>
            <a:r>
              <a:rPr lang="en-US" sz="1600" dirty="0"/>
              <a:t>["Toronto"]</a:t>
            </a:r>
          </a:p>
          <a:p>
            <a:pPr lvl="2"/>
            <a:r>
              <a:rPr lang="en-US" sz="1600" dirty="0" smtClean="0"/>
              <a:t>2731571</a:t>
            </a:r>
          </a:p>
          <a:p>
            <a:pPr lvl="1"/>
            <a:r>
              <a:rPr lang="en-US" sz="1600" dirty="0" smtClean="0"/>
              <a:t>Note: </a:t>
            </a:r>
            <a:r>
              <a:rPr lang="en-US" sz="1600" dirty="0"/>
              <a:t> if </a:t>
            </a:r>
            <a:r>
              <a:rPr lang="en-US" sz="1600" dirty="0" smtClean="0"/>
              <a:t>try </a:t>
            </a:r>
            <a:r>
              <a:rPr lang="en-US" sz="1600" dirty="0"/>
              <a:t>to access a key</a:t>
            </a:r>
            <a:r>
              <a:rPr lang="en-US" sz="1600" dirty="0" smtClean="0"/>
              <a:t>, </a:t>
            </a:r>
            <a:r>
              <a:rPr lang="en-US" sz="1600" dirty="0"/>
              <a:t>which is not contained in the </a:t>
            </a:r>
            <a:r>
              <a:rPr lang="en-US" sz="1600" dirty="0" smtClean="0"/>
              <a:t>dictionary, </a:t>
            </a:r>
            <a:r>
              <a:rPr lang="en-US" sz="1600" dirty="0"/>
              <a:t>We </a:t>
            </a:r>
            <a:r>
              <a:rPr lang="en-US" sz="1600" dirty="0" smtClean="0"/>
              <a:t>get a </a:t>
            </a:r>
            <a:r>
              <a:rPr lang="en-US" sz="1600" dirty="0" err="1" smtClean="0"/>
              <a:t>KeyError</a:t>
            </a:r>
            <a:r>
              <a:rPr lang="en-US" sz="1600" dirty="0" smtClean="0"/>
              <a:t>.</a:t>
            </a:r>
          </a:p>
          <a:p>
            <a:pPr lvl="1"/>
            <a:r>
              <a:rPr lang="en-US" sz="1600" dirty="0" err="1" smtClean="0"/>
              <a:t>city_population.keys</a:t>
            </a:r>
            <a:r>
              <a:rPr lang="en-US" sz="1600" dirty="0"/>
              <a:t>()</a:t>
            </a:r>
          </a:p>
          <a:p>
            <a:pPr lvl="1"/>
            <a:r>
              <a:rPr lang="en-US" sz="1600" dirty="0" err="1"/>
              <a:t>dict_keys</a:t>
            </a:r>
            <a:r>
              <a:rPr lang="en-US" sz="1600" dirty="0"/>
              <a:t>(['Houston', 'Calgary', 'New York City', 'Montreal', 'Vancouver', 'Los Angeles', 'Toronto', 'Chicago', 'Boston'])</a:t>
            </a:r>
          </a:p>
          <a:p>
            <a:pPr lvl="1"/>
            <a:r>
              <a:rPr lang="en-US" sz="1600" dirty="0" err="1" smtClean="0"/>
              <a:t>city_population.values</a:t>
            </a:r>
            <a:r>
              <a:rPr lang="en-US" sz="1600" dirty="0"/>
              <a:t>()</a:t>
            </a:r>
          </a:p>
          <a:p>
            <a:pPr lvl="1"/>
            <a:r>
              <a:rPr lang="en-US" sz="1600" dirty="0" err="1"/>
              <a:t>dict_values</a:t>
            </a:r>
            <a:r>
              <a:rPr lang="en-US" sz="1600" dirty="0"/>
              <a:t>([2296224, 1239220, 8550405, 1704694, 631486, 3971883, 2731571, 2720546, 667137</a:t>
            </a:r>
            <a:r>
              <a:rPr lang="en-US" sz="1600" dirty="0" smtClean="0"/>
              <a:t>])</a:t>
            </a:r>
          </a:p>
        </p:txBody>
      </p:sp>
    </p:spTree>
    <p:extLst>
      <p:ext uri="{BB962C8B-B14F-4D97-AF65-F5344CB8AC3E}">
        <p14:creationId xmlns:p14="http://schemas.microsoft.com/office/powerpoint/2010/main" val="1263477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Autofit/>
          </a:bodyPr>
          <a:lstStyle/>
          <a:p>
            <a:r>
              <a:rPr lang="en-US" sz="1600" dirty="0"/>
              <a:t>To add another entry to an existing dictionary:</a:t>
            </a:r>
          </a:p>
          <a:p>
            <a:pPr lvl="1"/>
            <a:r>
              <a:rPr lang="en-US" sz="1600" dirty="0" err="1" smtClean="0"/>
              <a:t>city_population</a:t>
            </a:r>
            <a:r>
              <a:rPr lang="en-US" sz="1600" dirty="0"/>
              <a:t>["Halifax"] = 390096</a:t>
            </a:r>
          </a:p>
          <a:p>
            <a:pPr lvl="1"/>
            <a:r>
              <a:rPr lang="en-US" sz="1600" dirty="0" err="1" smtClean="0"/>
              <a:t>city_population</a:t>
            </a:r>
            <a:endParaRPr lang="en-US" sz="1600" dirty="0"/>
          </a:p>
          <a:p>
            <a:pPr lvl="2"/>
            <a:r>
              <a:rPr lang="en-US" sz="1600" dirty="0"/>
              <a:t>{'Toronto': 2615060, 'Ottawa': 883391, 'Los Angeles': 3792621, 'Chicago': 2695598, 'New York City': 8175133, 'Halifax': 390096, 'Boston': 62600, 'Washington': 632323, 'Montreal': 11854442}</a:t>
            </a:r>
          </a:p>
          <a:p>
            <a:r>
              <a:rPr lang="en-US" sz="1600" dirty="0"/>
              <a:t> Key value tuples in a list can be converted to dictionary as below.</a:t>
            </a:r>
          </a:p>
          <a:p>
            <a:pPr lvl="1"/>
            <a:r>
              <a:rPr lang="en-US" sz="1600" dirty="0" smtClean="0"/>
              <a:t>a </a:t>
            </a:r>
            <a:r>
              <a:rPr lang="en-US" sz="1600" dirty="0"/>
              <a:t>= [(1,20),(2,30),(3,40)]</a:t>
            </a:r>
          </a:p>
          <a:p>
            <a:pPr lvl="1"/>
            <a:r>
              <a:rPr lang="en-US" sz="1600" dirty="0" smtClean="0"/>
              <a:t>b </a:t>
            </a:r>
            <a:r>
              <a:rPr lang="en-US" sz="1600" dirty="0"/>
              <a:t>= </a:t>
            </a:r>
            <a:r>
              <a:rPr lang="en-US" sz="1600" dirty="0" err="1"/>
              <a:t>dict</a:t>
            </a:r>
            <a:r>
              <a:rPr lang="en-US" sz="1600" dirty="0"/>
              <a:t>(a)</a:t>
            </a:r>
          </a:p>
          <a:p>
            <a:pPr lvl="1"/>
            <a:r>
              <a:rPr lang="en-US" sz="1600" dirty="0" smtClean="0"/>
              <a:t>b</a:t>
            </a:r>
            <a:endParaRPr lang="en-US" sz="1600" dirty="0"/>
          </a:p>
          <a:p>
            <a:pPr lvl="2"/>
            <a:r>
              <a:rPr lang="en-US" sz="1600" dirty="0"/>
              <a:t>{1: 20, 2: 30, 3: 40} </a:t>
            </a:r>
            <a:endParaRPr lang="en-US" sz="1600" dirty="0" smtClean="0"/>
          </a:p>
          <a:p>
            <a:r>
              <a:rPr lang="en-US" sz="1600" dirty="0" smtClean="0"/>
              <a:t>Removes </a:t>
            </a:r>
            <a:r>
              <a:rPr lang="en-US" sz="1600" dirty="0"/>
              <a:t>the </a:t>
            </a:r>
            <a:r>
              <a:rPr lang="en-US" sz="1600" dirty="0" smtClean="0"/>
              <a:t>key </a:t>
            </a:r>
            <a:r>
              <a:rPr lang="en-US" sz="1600" dirty="0"/>
              <a:t>with its value from the </a:t>
            </a:r>
            <a:r>
              <a:rPr lang="en-US" sz="1600" dirty="0" smtClean="0"/>
              <a:t>dictionary </a:t>
            </a:r>
            <a:r>
              <a:rPr lang="en-US" sz="1600" dirty="0"/>
              <a:t>and returns the corresponding </a:t>
            </a:r>
            <a:r>
              <a:rPr lang="en-US" sz="1600" dirty="0" smtClean="0"/>
              <a:t>value, If </a:t>
            </a:r>
            <a:r>
              <a:rPr lang="en-US" sz="1600" dirty="0"/>
              <a:t>the key is not found a </a:t>
            </a:r>
            <a:r>
              <a:rPr lang="en-US" sz="1600" dirty="0" err="1"/>
              <a:t>KeyError</a:t>
            </a:r>
            <a:r>
              <a:rPr lang="en-US" sz="1600" dirty="0"/>
              <a:t> is raised: </a:t>
            </a:r>
          </a:p>
          <a:p>
            <a:pPr lvl="1"/>
            <a:r>
              <a:rPr lang="en-US" sz="1600" dirty="0" smtClean="0"/>
              <a:t>capitals </a:t>
            </a:r>
            <a:r>
              <a:rPr lang="en-US" sz="1600" dirty="0"/>
              <a:t>= {"</a:t>
            </a:r>
            <a:r>
              <a:rPr lang="en-US" sz="1600" dirty="0" err="1"/>
              <a:t>Austria":"Vienna</a:t>
            </a:r>
            <a:r>
              <a:rPr lang="en-US" sz="1600" dirty="0"/>
              <a:t>", "</a:t>
            </a:r>
            <a:r>
              <a:rPr lang="en-US" sz="1600" dirty="0" err="1"/>
              <a:t>Germany":"Berlin</a:t>
            </a:r>
            <a:r>
              <a:rPr lang="en-US" sz="1600" dirty="0"/>
              <a:t>", "</a:t>
            </a:r>
            <a:r>
              <a:rPr lang="en-US" sz="1600" dirty="0" err="1"/>
              <a:t>Netherlands":"Amsterdam</a:t>
            </a:r>
            <a:r>
              <a:rPr lang="en-US" sz="1600" dirty="0"/>
              <a:t>"}</a:t>
            </a:r>
          </a:p>
          <a:p>
            <a:pPr lvl="1"/>
            <a:r>
              <a:rPr lang="en-US" sz="1600" dirty="0" smtClean="0"/>
              <a:t>capital </a:t>
            </a:r>
            <a:r>
              <a:rPr lang="en-US" sz="1600" dirty="0"/>
              <a:t>= </a:t>
            </a:r>
            <a:r>
              <a:rPr lang="en-US" sz="1600" dirty="0" err="1"/>
              <a:t>capitals.pop</a:t>
            </a:r>
            <a:r>
              <a:rPr lang="en-US" sz="1600" dirty="0"/>
              <a:t>("Austria")</a:t>
            </a:r>
          </a:p>
          <a:p>
            <a:pPr lvl="1"/>
            <a:r>
              <a:rPr lang="en-US" sz="1600" dirty="0" smtClean="0"/>
              <a:t>print(capital</a:t>
            </a:r>
            <a:r>
              <a:rPr lang="en-US" sz="1600" dirty="0"/>
              <a:t>)</a:t>
            </a:r>
          </a:p>
          <a:p>
            <a:pPr lvl="1"/>
            <a:r>
              <a:rPr lang="en-US" sz="1600" dirty="0"/>
              <a:t>Vienna</a:t>
            </a:r>
          </a:p>
          <a:p>
            <a:pPr lvl="1"/>
            <a:r>
              <a:rPr lang="en-US" sz="1600" dirty="0" smtClean="0"/>
              <a:t>print(capitals</a:t>
            </a:r>
            <a:r>
              <a:rPr lang="en-US" sz="1600" dirty="0"/>
              <a:t>)</a:t>
            </a:r>
          </a:p>
          <a:p>
            <a:pPr lvl="1"/>
            <a:r>
              <a:rPr lang="en-US" sz="1600" dirty="0"/>
              <a:t>{'Netherlands': 'Amsterdam', 'Germany': 'Berlin</a:t>
            </a:r>
            <a:r>
              <a:rPr lang="en-US" sz="1600" dirty="0" smtClean="0"/>
              <a:t>'}</a:t>
            </a:r>
            <a:endParaRPr lang="en-US" sz="1600" dirty="0"/>
          </a:p>
        </p:txBody>
      </p:sp>
    </p:spTree>
    <p:extLst>
      <p:ext uri="{BB962C8B-B14F-4D97-AF65-F5344CB8AC3E}">
        <p14:creationId xmlns:p14="http://schemas.microsoft.com/office/powerpoint/2010/main" val="3099568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Autofit/>
          </a:bodyPr>
          <a:lstStyle/>
          <a:p>
            <a:r>
              <a:rPr lang="en-US" sz="1600" b="1" dirty="0"/>
              <a:t>A dictionary can be copied with the method copy():</a:t>
            </a:r>
          </a:p>
          <a:p>
            <a:pPr lvl="1"/>
            <a:r>
              <a:rPr lang="en-US" sz="1600" dirty="0" smtClean="0"/>
              <a:t>a </a:t>
            </a:r>
            <a:r>
              <a:rPr lang="en-US" sz="1600" dirty="0"/>
              <a:t>= {1:"cat",2:"Dog"}</a:t>
            </a:r>
          </a:p>
          <a:p>
            <a:pPr lvl="1"/>
            <a:r>
              <a:rPr lang="en-US" sz="1600" dirty="0" smtClean="0"/>
              <a:t>b </a:t>
            </a:r>
            <a:r>
              <a:rPr lang="en-US" sz="1600" dirty="0"/>
              <a:t>= </a:t>
            </a:r>
            <a:r>
              <a:rPr lang="en-US" sz="1600" dirty="0" err="1"/>
              <a:t>a.copy</a:t>
            </a:r>
            <a:r>
              <a:rPr lang="en-US" sz="1600" dirty="0"/>
              <a:t>()</a:t>
            </a:r>
          </a:p>
          <a:p>
            <a:pPr lvl="1"/>
            <a:r>
              <a:rPr lang="en-US" sz="1600" dirty="0" smtClean="0"/>
              <a:t>a</a:t>
            </a:r>
            <a:endParaRPr lang="en-US" sz="1600" dirty="0"/>
          </a:p>
          <a:p>
            <a:pPr lvl="2"/>
            <a:r>
              <a:rPr lang="en-US" sz="1600" dirty="0"/>
              <a:t>{1: 'cat', 2: 'Dog'}</a:t>
            </a:r>
          </a:p>
          <a:p>
            <a:pPr lvl="1"/>
            <a:r>
              <a:rPr lang="en-US" sz="1600" dirty="0" smtClean="0"/>
              <a:t>b</a:t>
            </a:r>
            <a:endParaRPr lang="en-US" sz="1600" dirty="0"/>
          </a:p>
          <a:p>
            <a:pPr lvl="2"/>
            <a:r>
              <a:rPr lang="en-US" sz="1600" dirty="0"/>
              <a:t>{1: 'cat', 2: 'Dog'}</a:t>
            </a:r>
          </a:p>
          <a:p>
            <a:pPr lvl="1"/>
            <a:r>
              <a:rPr lang="en-US" sz="1600" dirty="0" smtClean="0"/>
              <a:t>a[1</a:t>
            </a:r>
            <a:r>
              <a:rPr lang="en-US" sz="1600" dirty="0"/>
              <a:t>]="Tiger"</a:t>
            </a:r>
          </a:p>
          <a:p>
            <a:pPr lvl="1"/>
            <a:r>
              <a:rPr lang="en-US" sz="1600" dirty="0" smtClean="0"/>
              <a:t>a</a:t>
            </a:r>
            <a:endParaRPr lang="en-US" sz="1600" dirty="0"/>
          </a:p>
          <a:p>
            <a:pPr lvl="2"/>
            <a:r>
              <a:rPr lang="en-US" sz="1600" dirty="0"/>
              <a:t>{1: 'Tiger', 2: 'Dog'}</a:t>
            </a:r>
          </a:p>
          <a:p>
            <a:pPr lvl="1"/>
            <a:r>
              <a:rPr lang="en-US" sz="1600" dirty="0" smtClean="0"/>
              <a:t>b</a:t>
            </a:r>
            <a:endParaRPr lang="en-US" sz="1600" dirty="0"/>
          </a:p>
          <a:p>
            <a:pPr lvl="2"/>
            <a:r>
              <a:rPr lang="en-US" sz="1600" dirty="0"/>
              <a:t>{1: 'cat', 2: 'Dog</a:t>
            </a:r>
            <a:r>
              <a:rPr lang="en-US" sz="1600" dirty="0" smtClean="0"/>
              <a:t>'}</a:t>
            </a:r>
          </a:p>
          <a:p>
            <a:r>
              <a:rPr lang="en-US" sz="1600" b="1" dirty="0"/>
              <a:t>Update: Merging Dictionaries</a:t>
            </a:r>
          </a:p>
          <a:p>
            <a:pPr lvl="1"/>
            <a:r>
              <a:rPr lang="en-US" sz="1600" dirty="0" smtClean="0"/>
              <a:t>update</a:t>
            </a:r>
            <a:r>
              <a:rPr lang="en-US" sz="1600" dirty="0"/>
              <a:t>() merges the keys and values of one dictionary into another, overwriting values of the same key</a:t>
            </a:r>
            <a:r>
              <a:rPr lang="en-US" sz="1600" dirty="0" smtClean="0"/>
              <a:t>:</a:t>
            </a:r>
            <a:endParaRPr lang="en-US" sz="1600" dirty="0"/>
          </a:p>
          <a:p>
            <a:pPr lvl="1"/>
            <a:r>
              <a:rPr lang="en-US" sz="1600" dirty="0" smtClean="0"/>
              <a:t>knowledge </a:t>
            </a:r>
            <a:r>
              <a:rPr lang="en-US" sz="1600" dirty="0"/>
              <a:t>= {"Frank": {"Perl"}, "Monica":{"C","C++"}}</a:t>
            </a:r>
          </a:p>
          <a:p>
            <a:pPr lvl="1"/>
            <a:r>
              <a:rPr lang="en-US" sz="1600" dirty="0" smtClean="0"/>
              <a:t>knowledge2 </a:t>
            </a:r>
            <a:r>
              <a:rPr lang="en-US" sz="1600" dirty="0"/>
              <a:t>= {"Guido":{"Python"}, "Frank":{"Perl", "Python"}}</a:t>
            </a:r>
          </a:p>
          <a:p>
            <a:pPr lvl="1"/>
            <a:r>
              <a:rPr lang="en-US" sz="1600" dirty="0" err="1" smtClean="0"/>
              <a:t>knowledge.update</a:t>
            </a:r>
            <a:r>
              <a:rPr lang="en-US" sz="1600" dirty="0" smtClean="0"/>
              <a:t>(knowledge2</a:t>
            </a:r>
            <a:r>
              <a:rPr lang="en-US" sz="1600" dirty="0"/>
              <a:t>)</a:t>
            </a:r>
          </a:p>
          <a:p>
            <a:pPr lvl="1"/>
            <a:r>
              <a:rPr lang="en-US" sz="1600" dirty="0" smtClean="0"/>
              <a:t>knowledge</a:t>
            </a:r>
            <a:endParaRPr lang="en-US" sz="1600" dirty="0"/>
          </a:p>
          <a:p>
            <a:pPr lvl="2"/>
            <a:r>
              <a:rPr lang="en-US" sz="1600" dirty="0"/>
              <a:t>{'Frank': {'Python', 'Perl'}, 'Guido': {'Python'}, 'Monica': {'C', 'C++'}}</a:t>
            </a:r>
          </a:p>
        </p:txBody>
      </p:sp>
    </p:spTree>
    <p:extLst>
      <p:ext uri="{BB962C8B-B14F-4D97-AF65-F5344CB8AC3E}">
        <p14:creationId xmlns:p14="http://schemas.microsoft.com/office/powerpoint/2010/main" val="3171971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5745170"/>
          </a:xfrm>
        </p:spPr>
        <p:txBody>
          <a:bodyPr>
            <a:normAutofit/>
          </a:bodyPr>
          <a:lstStyle/>
          <a:p>
            <a:r>
              <a:rPr lang="en-US" sz="1800" b="1" dirty="0"/>
              <a:t>Turn Lists into </a:t>
            </a:r>
            <a:r>
              <a:rPr lang="en-US" sz="1800" b="1" dirty="0" smtClean="0"/>
              <a:t>Dictionaries</a:t>
            </a:r>
            <a:endParaRPr lang="en-US" sz="1800" dirty="0" smtClean="0"/>
          </a:p>
          <a:p>
            <a:pPr lvl="1"/>
            <a:r>
              <a:rPr lang="en-US" sz="1800" dirty="0" smtClean="0"/>
              <a:t>dishes </a:t>
            </a:r>
            <a:r>
              <a:rPr lang="en-US" sz="1800" dirty="0"/>
              <a:t>= ["pizza", "sauerkraut", "paella", "hamburger"]</a:t>
            </a:r>
          </a:p>
          <a:p>
            <a:pPr lvl="1"/>
            <a:r>
              <a:rPr lang="en-US" sz="1800" dirty="0" smtClean="0"/>
              <a:t>countries </a:t>
            </a:r>
            <a:r>
              <a:rPr lang="en-US" sz="1800" dirty="0"/>
              <a:t>= ["Italy", "Germany", "Spain", "USA"]</a:t>
            </a:r>
          </a:p>
          <a:p>
            <a:pPr lvl="1"/>
            <a:r>
              <a:rPr lang="en-US" sz="1800" dirty="0" err="1" smtClean="0"/>
              <a:t>dict</a:t>
            </a:r>
            <a:r>
              <a:rPr lang="en-US" sz="1800" dirty="0" smtClean="0"/>
              <a:t>(zip(countries</a:t>
            </a:r>
            <a:r>
              <a:rPr lang="en-US" sz="1800" dirty="0"/>
              <a:t>, dishes))</a:t>
            </a:r>
          </a:p>
          <a:p>
            <a:pPr lvl="2"/>
            <a:r>
              <a:rPr lang="en-US" sz="1800" dirty="0"/>
              <a:t>{'USA': 'hamburger', 'Germany': 'sauerkraut', 'Spain': 'paella', 'Italy': 'pizza</a:t>
            </a:r>
            <a:r>
              <a:rPr lang="en-US" sz="1800" dirty="0" smtClean="0"/>
              <a:t>'}</a:t>
            </a:r>
          </a:p>
          <a:p>
            <a:r>
              <a:rPr lang="en-US" sz="1800" b="1" dirty="0" smtClean="0"/>
              <a:t>Lists </a:t>
            </a:r>
            <a:r>
              <a:rPr lang="en-US" sz="1800" b="1" dirty="0"/>
              <a:t>from Dictionaries</a:t>
            </a:r>
          </a:p>
          <a:p>
            <a:pPr lvl="1"/>
            <a:r>
              <a:rPr lang="en-US" sz="1800" dirty="0" smtClean="0"/>
              <a:t>w </a:t>
            </a:r>
            <a:r>
              <a:rPr lang="en-US" sz="1800" dirty="0"/>
              <a:t>= {"house":"</a:t>
            </a:r>
            <a:r>
              <a:rPr lang="en-US" sz="1800" dirty="0" err="1"/>
              <a:t>Haus</a:t>
            </a:r>
            <a:r>
              <a:rPr lang="en-US" sz="1800" dirty="0"/>
              <a:t>", "cat":"", "</a:t>
            </a:r>
            <a:r>
              <a:rPr lang="en-US" sz="1800" dirty="0" err="1"/>
              <a:t>red":"rot</a:t>
            </a:r>
            <a:r>
              <a:rPr lang="en-US" sz="1800" dirty="0"/>
              <a:t>"}</a:t>
            </a:r>
          </a:p>
          <a:p>
            <a:pPr lvl="1"/>
            <a:r>
              <a:rPr lang="en-US" sz="1800" dirty="0" err="1" smtClean="0"/>
              <a:t>items_view</a:t>
            </a:r>
            <a:r>
              <a:rPr lang="en-US" sz="1800" dirty="0" smtClean="0"/>
              <a:t> </a:t>
            </a:r>
            <a:r>
              <a:rPr lang="en-US" sz="1800" dirty="0"/>
              <a:t>= </a:t>
            </a:r>
            <a:r>
              <a:rPr lang="en-US" sz="1800" dirty="0" err="1"/>
              <a:t>w.items</a:t>
            </a:r>
            <a:r>
              <a:rPr lang="en-US" sz="1800" dirty="0"/>
              <a:t>()</a:t>
            </a:r>
          </a:p>
          <a:p>
            <a:pPr lvl="1"/>
            <a:r>
              <a:rPr lang="en-US" sz="1800" dirty="0" smtClean="0"/>
              <a:t>items </a:t>
            </a:r>
            <a:r>
              <a:rPr lang="en-US" sz="1800" dirty="0"/>
              <a:t>= list(</a:t>
            </a:r>
            <a:r>
              <a:rPr lang="en-US" sz="1800" dirty="0" err="1"/>
              <a:t>items_view</a:t>
            </a:r>
            <a:r>
              <a:rPr lang="en-US" sz="1800" dirty="0"/>
              <a:t>)</a:t>
            </a:r>
          </a:p>
          <a:p>
            <a:pPr lvl="1"/>
            <a:r>
              <a:rPr lang="en-US" sz="1800" dirty="0" smtClean="0"/>
              <a:t>items</a:t>
            </a:r>
            <a:endParaRPr lang="en-US" sz="1800" dirty="0"/>
          </a:p>
          <a:p>
            <a:pPr lvl="2"/>
            <a:r>
              <a:rPr lang="en-US" sz="1800" dirty="0"/>
              <a:t>[('house', '</a:t>
            </a:r>
            <a:r>
              <a:rPr lang="en-US" sz="1800" dirty="0" err="1"/>
              <a:t>Haus</a:t>
            </a:r>
            <a:r>
              <a:rPr lang="en-US" sz="1800" dirty="0"/>
              <a:t>'), ('cat', ''), ('red', 'rot')]</a:t>
            </a:r>
          </a:p>
        </p:txBody>
      </p:sp>
    </p:spTree>
    <p:extLst>
      <p:ext uri="{BB962C8B-B14F-4D97-AF65-F5344CB8AC3E}">
        <p14:creationId xmlns:p14="http://schemas.microsoft.com/office/powerpoint/2010/main" val="2960659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smtClean="0"/>
              <a:t>Set</a:t>
            </a:r>
            <a:endParaRPr lang="en-US" dirty="0"/>
          </a:p>
        </p:txBody>
      </p:sp>
      <p:sp>
        <p:nvSpPr>
          <p:cNvPr id="3" name="Content Placeholder 2"/>
          <p:cNvSpPr>
            <a:spLocks noGrp="1"/>
          </p:cNvSpPr>
          <p:nvPr>
            <p:ph idx="1"/>
          </p:nvPr>
        </p:nvSpPr>
        <p:spPr>
          <a:xfrm>
            <a:off x="457200" y="1066800"/>
            <a:ext cx="8229600" cy="4525963"/>
          </a:xfrm>
        </p:spPr>
        <p:txBody>
          <a:bodyPr>
            <a:noAutofit/>
          </a:bodyPr>
          <a:lstStyle/>
          <a:p>
            <a:r>
              <a:rPr lang="en-US" sz="1800" dirty="0" smtClean="0"/>
              <a:t>Unordered collection of unique and immutable objects means sets </a:t>
            </a:r>
            <a:r>
              <a:rPr lang="en-US" sz="1800" dirty="0"/>
              <a:t>can't contain mutable </a:t>
            </a:r>
            <a:r>
              <a:rPr lang="en-US" sz="1800" dirty="0" smtClean="0"/>
              <a:t>objects but </a:t>
            </a:r>
            <a:r>
              <a:rPr lang="en-US" sz="1800" dirty="0"/>
              <a:t>sets are </a:t>
            </a:r>
            <a:r>
              <a:rPr lang="en-US" sz="1800" dirty="0" smtClean="0"/>
              <a:t>mutable except frozensets.</a:t>
            </a:r>
          </a:p>
          <a:p>
            <a:r>
              <a:rPr lang="en-US" sz="1800" dirty="0" smtClean="0"/>
              <a:t>Sets are often used for removing duplicates.</a:t>
            </a:r>
          </a:p>
          <a:p>
            <a:r>
              <a:rPr lang="en-US" sz="1800" dirty="0" smtClean="0"/>
              <a:t>Elements can be added and remove from sets, however each element must be immutable.</a:t>
            </a:r>
          </a:p>
          <a:p>
            <a:r>
              <a:rPr lang="en-US" sz="1800" dirty="0" smtClean="0"/>
              <a:t>This is also created using curly braces similar to dictionary but each element is a single object rather than a pair.</a:t>
            </a:r>
          </a:p>
          <a:p>
            <a:r>
              <a:rPr lang="en-US" sz="1800" dirty="0" smtClean="0"/>
              <a:t>Also to create a set , we can use set constructor.</a:t>
            </a:r>
          </a:p>
          <a:p>
            <a:r>
              <a:rPr lang="en-US" sz="1800" dirty="0" smtClean="0"/>
              <a:t>Set constructor also accepts iterable series of values like list etc.</a:t>
            </a:r>
          </a:p>
          <a:p>
            <a:pPr lvl="1"/>
            <a:r>
              <a:rPr lang="en-US" sz="1800" dirty="0" smtClean="0"/>
              <a:t>a </a:t>
            </a:r>
            <a:r>
              <a:rPr lang="en-US" sz="1800" dirty="0"/>
              <a:t>= {14,25,456,78,14}</a:t>
            </a:r>
          </a:p>
          <a:p>
            <a:pPr lvl="1"/>
            <a:r>
              <a:rPr lang="en-US" sz="1800" dirty="0" smtClean="0"/>
              <a:t>a</a:t>
            </a:r>
            <a:endParaRPr lang="en-US" sz="1800" dirty="0"/>
          </a:p>
          <a:p>
            <a:pPr lvl="1"/>
            <a:r>
              <a:rPr lang="en-US" sz="1800" dirty="0"/>
              <a:t>{456, 78, 14, 25}</a:t>
            </a:r>
          </a:p>
          <a:p>
            <a:pPr lvl="1"/>
            <a:r>
              <a:rPr lang="en-US" sz="1800" dirty="0" smtClean="0"/>
              <a:t>type(a</a:t>
            </a:r>
            <a:r>
              <a:rPr lang="en-US" sz="1800" dirty="0"/>
              <a:t>)</a:t>
            </a:r>
          </a:p>
          <a:p>
            <a:pPr lvl="1"/>
            <a:r>
              <a:rPr lang="en-US" sz="1800" dirty="0"/>
              <a:t>&lt;class 'set'&gt;</a:t>
            </a:r>
          </a:p>
          <a:p>
            <a:pPr lvl="1"/>
            <a:r>
              <a:rPr lang="en-US" sz="1800" dirty="0" smtClean="0"/>
              <a:t>a </a:t>
            </a:r>
            <a:r>
              <a:rPr lang="en-US" sz="1800" dirty="0"/>
              <a:t>= [1,2,4,7,9,0,0]</a:t>
            </a:r>
          </a:p>
          <a:p>
            <a:pPr lvl="1"/>
            <a:r>
              <a:rPr lang="en-US" sz="1800" dirty="0" smtClean="0"/>
              <a:t>set(a</a:t>
            </a:r>
            <a:r>
              <a:rPr lang="en-US" sz="1800" dirty="0"/>
              <a:t>)</a:t>
            </a:r>
          </a:p>
          <a:p>
            <a:pPr lvl="1"/>
            <a:r>
              <a:rPr lang="en-US" sz="1800" dirty="0"/>
              <a:t>{0, 1, 2, 4, 7, 9</a:t>
            </a:r>
            <a:r>
              <a:rPr lang="en-US" sz="1800" dirty="0" smtClean="0"/>
              <a:t>}</a:t>
            </a:r>
            <a:endParaRPr lang="en-US" sz="1800" dirty="0"/>
          </a:p>
        </p:txBody>
      </p:sp>
    </p:spTree>
    <p:extLst>
      <p:ext uri="{BB962C8B-B14F-4D97-AF65-F5344CB8AC3E}">
        <p14:creationId xmlns:p14="http://schemas.microsoft.com/office/powerpoint/2010/main" val="1198936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5821370"/>
          </a:xfrm>
        </p:spPr>
        <p:txBody>
          <a:bodyPr>
            <a:noAutofit/>
          </a:bodyPr>
          <a:lstStyle/>
          <a:p>
            <a:r>
              <a:rPr lang="en-US" sz="1600" dirty="0"/>
              <a:t>If we want to create a set, we can call the built-in set function with a sequence or another iterable object: </a:t>
            </a:r>
            <a:endParaRPr lang="en-US" sz="1600" dirty="0" smtClean="0"/>
          </a:p>
          <a:p>
            <a:r>
              <a:rPr lang="en-US" sz="1600" dirty="0"/>
              <a:t>In the following example, a string is singularized into its characters to build the resulting set x:</a:t>
            </a:r>
          </a:p>
          <a:p>
            <a:pPr lvl="1"/>
            <a:r>
              <a:rPr lang="en-US" sz="1600" dirty="0" smtClean="0"/>
              <a:t>x </a:t>
            </a:r>
            <a:r>
              <a:rPr lang="en-US" sz="1600" dirty="0"/>
              <a:t>= set("A Python Tutorial")</a:t>
            </a:r>
          </a:p>
          <a:p>
            <a:pPr lvl="1"/>
            <a:r>
              <a:rPr lang="en-US" sz="1600" dirty="0" smtClean="0"/>
              <a:t>x</a:t>
            </a:r>
            <a:endParaRPr lang="en-US" sz="1600" dirty="0"/>
          </a:p>
          <a:p>
            <a:pPr lvl="1"/>
            <a:r>
              <a:rPr lang="en-US" sz="1600" dirty="0"/>
              <a:t>{'A', ' ', 'i', 'h', 'l', 'o', 'n', 'P', 'r', 'u', 't', 'a', 'y', 'T'}</a:t>
            </a:r>
          </a:p>
          <a:p>
            <a:pPr lvl="1"/>
            <a:r>
              <a:rPr lang="en-US" sz="1600" dirty="0" smtClean="0"/>
              <a:t>type(x</a:t>
            </a:r>
            <a:r>
              <a:rPr lang="en-US" sz="1600" dirty="0"/>
              <a:t>)</a:t>
            </a:r>
          </a:p>
          <a:p>
            <a:pPr lvl="1"/>
            <a:r>
              <a:rPr lang="en-US" sz="1600" dirty="0"/>
              <a:t>&lt;class 'set'&gt;</a:t>
            </a:r>
          </a:p>
          <a:p>
            <a:r>
              <a:rPr lang="en-US" sz="1600" dirty="0" smtClean="0"/>
              <a:t>We </a:t>
            </a:r>
            <a:r>
              <a:rPr lang="en-US" sz="1600" dirty="0"/>
              <a:t>can pass a list to the built-in set function, as we can see in the following: </a:t>
            </a:r>
          </a:p>
          <a:p>
            <a:pPr lvl="1"/>
            <a:r>
              <a:rPr lang="en-US" sz="1600" dirty="0" smtClean="0"/>
              <a:t>x </a:t>
            </a:r>
            <a:r>
              <a:rPr lang="en-US" sz="1600" dirty="0"/>
              <a:t>= set(["Perl", "Python", "Java"])</a:t>
            </a:r>
          </a:p>
          <a:p>
            <a:pPr lvl="1"/>
            <a:r>
              <a:rPr lang="en-US" sz="1600" dirty="0" smtClean="0"/>
              <a:t>x</a:t>
            </a:r>
            <a:endParaRPr lang="en-US" sz="1600" dirty="0"/>
          </a:p>
          <a:p>
            <a:pPr lvl="1"/>
            <a:r>
              <a:rPr lang="en-US" sz="1600" dirty="0"/>
              <a:t>{'Python', 'Java', 'Perl'}</a:t>
            </a:r>
          </a:p>
          <a:p>
            <a:r>
              <a:rPr lang="en-US" sz="1600" dirty="0" smtClean="0"/>
              <a:t>Immutable </a:t>
            </a:r>
            <a:r>
              <a:rPr lang="en-US" sz="1600" dirty="0"/>
              <a:t>Sets</a:t>
            </a:r>
          </a:p>
          <a:p>
            <a:pPr lvl="1"/>
            <a:r>
              <a:rPr lang="en-US" sz="1600" dirty="0"/>
              <a:t>Sets are implemented in a way, which doesn't allow mutable objects. The following example demonstrates that we cannot include, for example, lists as elements:</a:t>
            </a:r>
          </a:p>
          <a:p>
            <a:pPr lvl="1"/>
            <a:r>
              <a:rPr lang="en-US" sz="1600" dirty="0" smtClean="0"/>
              <a:t>cities </a:t>
            </a:r>
            <a:r>
              <a:rPr lang="en-US" sz="1600" dirty="0"/>
              <a:t>= set((("</a:t>
            </a:r>
            <a:r>
              <a:rPr lang="en-US" sz="1600" dirty="0" err="1"/>
              <a:t>Python","Perl</a:t>
            </a:r>
            <a:r>
              <a:rPr lang="en-US" sz="1600" dirty="0"/>
              <a:t>"), ("Paris", "Berlin", "London")))</a:t>
            </a:r>
          </a:p>
          <a:p>
            <a:pPr lvl="1"/>
            <a:r>
              <a:rPr lang="en-US" sz="1600" dirty="0" smtClean="0"/>
              <a:t>cities </a:t>
            </a:r>
            <a:r>
              <a:rPr lang="en-US" sz="1600" dirty="0"/>
              <a:t>= set((["</a:t>
            </a:r>
            <a:r>
              <a:rPr lang="en-US" sz="1600" dirty="0" err="1"/>
              <a:t>Python","Perl</a:t>
            </a:r>
            <a:r>
              <a:rPr lang="en-US" sz="1600" dirty="0"/>
              <a:t>"], ["Paris", "Berlin", "London"]))</a:t>
            </a:r>
          </a:p>
          <a:p>
            <a:pPr lvl="2"/>
            <a:r>
              <a:rPr lang="en-US" sz="1600" dirty="0" err="1"/>
              <a:t>Traceback</a:t>
            </a:r>
            <a:r>
              <a:rPr lang="en-US" sz="1600" dirty="0"/>
              <a:t> (most recent call last):</a:t>
            </a:r>
          </a:p>
          <a:p>
            <a:pPr lvl="2"/>
            <a:r>
              <a:rPr lang="en-US" sz="1600" dirty="0"/>
              <a:t>  File "&lt;</a:t>
            </a:r>
            <a:r>
              <a:rPr lang="en-US" sz="1600" dirty="0" err="1"/>
              <a:t>stdin</a:t>
            </a:r>
            <a:r>
              <a:rPr lang="en-US" sz="1600" dirty="0"/>
              <a:t>&gt;", line 1, in &lt;module&gt;</a:t>
            </a:r>
          </a:p>
          <a:p>
            <a:pPr lvl="2"/>
            <a:r>
              <a:rPr lang="en-US" sz="1600" dirty="0" err="1"/>
              <a:t>TypeError</a:t>
            </a:r>
            <a:r>
              <a:rPr lang="en-US" sz="1600" dirty="0"/>
              <a:t>: </a:t>
            </a:r>
            <a:r>
              <a:rPr lang="en-US" sz="1600" dirty="0" err="1"/>
              <a:t>unhashable</a:t>
            </a:r>
            <a:r>
              <a:rPr lang="en-US" sz="1600" dirty="0"/>
              <a:t> type: 'list</a:t>
            </a:r>
            <a:r>
              <a:rPr lang="en-US" sz="1600" dirty="0" smtClean="0"/>
              <a:t>'</a:t>
            </a:r>
            <a:endParaRPr lang="en-US" sz="1600" dirty="0"/>
          </a:p>
        </p:txBody>
      </p:sp>
    </p:spTree>
    <p:extLst>
      <p:ext uri="{BB962C8B-B14F-4D97-AF65-F5344CB8AC3E}">
        <p14:creationId xmlns:p14="http://schemas.microsoft.com/office/powerpoint/2010/main" val="2935392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5821370"/>
          </a:xfrm>
        </p:spPr>
        <p:txBody>
          <a:bodyPr>
            <a:noAutofit/>
          </a:bodyPr>
          <a:lstStyle/>
          <a:p>
            <a:r>
              <a:rPr lang="en-US" sz="1600" b="1" dirty="0" smtClean="0"/>
              <a:t>Frozensets : </a:t>
            </a:r>
          </a:p>
          <a:p>
            <a:r>
              <a:rPr lang="en-US" sz="1600" dirty="0" smtClean="0"/>
              <a:t>Though </a:t>
            </a:r>
            <a:r>
              <a:rPr lang="en-US" sz="1600" dirty="0"/>
              <a:t>sets can't contain mutable objects, sets are mutable: </a:t>
            </a:r>
          </a:p>
          <a:p>
            <a:pPr lvl="1"/>
            <a:r>
              <a:rPr lang="en-US" sz="1600" dirty="0" smtClean="0"/>
              <a:t>cities </a:t>
            </a:r>
            <a:r>
              <a:rPr lang="en-US" sz="1600" dirty="0"/>
              <a:t>= set(["Frankfurt", "</a:t>
            </a:r>
            <a:r>
              <a:rPr lang="en-US" sz="1600" dirty="0" err="1"/>
              <a:t>Basel","Freiburg</a:t>
            </a:r>
            <a:r>
              <a:rPr lang="en-US" sz="1600" dirty="0"/>
              <a:t>"])</a:t>
            </a:r>
          </a:p>
          <a:p>
            <a:pPr lvl="1"/>
            <a:r>
              <a:rPr lang="en-US" sz="1600" dirty="0" err="1" smtClean="0"/>
              <a:t>cities.add</a:t>
            </a:r>
            <a:r>
              <a:rPr lang="en-US" sz="1600" dirty="0"/>
              <a:t>("Strasbourg")</a:t>
            </a:r>
          </a:p>
          <a:p>
            <a:pPr lvl="1"/>
            <a:r>
              <a:rPr lang="en-US" sz="1600" dirty="0" smtClean="0"/>
              <a:t>cities</a:t>
            </a:r>
            <a:endParaRPr lang="en-US" sz="1600" dirty="0"/>
          </a:p>
          <a:p>
            <a:pPr lvl="2"/>
            <a:r>
              <a:rPr lang="en-US" sz="1600" dirty="0"/>
              <a:t>{'Freiburg', 'Basel', 'Frankfurt', 'Strasbourg'}</a:t>
            </a:r>
          </a:p>
          <a:p>
            <a:r>
              <a:rPr lang="en-US" sz="1600" dirty="0" smtClean="0"/>
              <a:t>Frozensets </a:t>
            </a:r>
            <a:r>
              <a:rPr lang="en-US" sz="1600" dirty="0"/>
              <a:t>are like sets except that they cannot be changed, i.e. they are immutable:</a:t>
            </a:r>
          </a:p>
          <a:p>
            <a:pPr lvl="1"/>
            <a:r>
              <a:rPr lang="en-US" sz="1600" dirty="0" smtClean="0"/>
              <a:t>cities </a:t>
            </a:r>
            <a:r>
              <a:rPr lang="en-US" sz="1600" dirty="0"/>
              <a:t>= </a:t>
            </a:r>
            <a:r>
              <a:rPr lang="en-US" sz="1600" dirty="0" err="1"/>
              <a:t>frozenset</a:t>
            </a:r>
            <a:r>
              <a:rPr lang="en-US" sz="1600" dirty="0"/>
              <a:t>(["Frankfurt", "</a:t>
            </a:r>
            <a:r>
              <a:rPr lang="en-US" sz="1600" dirty="0" err="1"/>
              <a:t>Basel","Freiburg</a:t>
            </a:r>
            <a:r>
              <a:rPr lang="en-US" sz="1600" dirty="0"/>
              <a:t>"])</a:t>
            </a:r>
          </a:p>
          <a:p>
            <a:pPr lvl="1"/>
            <a:r>
              <a:rPr lang="en-US" sz="1600" dirty="0" err="1" smtClean="0"/>
              <a:t>cities.add</a:t>
            </a:r>
            <a:r>
              <a:rPr lang="en-US" sz="1600" dirty="0"/>
              <a:t>("Strasbourg")</a:t>
            </a:r>
          </a:p>
          <a:p>
            <a:pPr lvl="2"/>
            <a:r>
              <a:rPr lang="en-US" sz="1600" dirty="0" err="1"/>
              <a:t>Traceback</a:t>
            </a:r>
            <a:r>
              <a:rPr lang="en-US" sz="1600" dirty="0"/>
              <a:t> (most recent call last):</a:t>
            </a:r>
          </a:p>
          <a:p>
            <a:pPr lvl="2"/>
            <a:r>
              <a:rPr lang="en-US" sz="1600" dirty="0"/>
              <a:t>  File "&lt;</a:t>
            </a:r>
            <a:r>
              <a:rPr lang="en-US" sz="1600" dirty="0" err="1"/>
              <a:t>stdin</a:t>
            </a:r>
            <a:r>
              <a:rPr lang="en-US" sz="1600" dirty="0"/>
              <a:t>&gt;", line 1, in &lt;module&gt;</a:t>
            </a:r>
          </a:p>
          <a:p>
            <a:pPr lvl="2"/>
            <a:r>
              <a:rPr lang="en-US" sz="1600" dirty="0" err="1"/>
              <a:t>AttributeError</a:t>
            </a:r>
            <a:r>
              <a:rPr lang="en-US" sz="1600" dirty="0"/>
              <a:t>: '</a:t>
            </a:r>
            <a:r>
              <a:rPr lang="en-US" sz="1600" dirty="0" err="1"/>
              <a:t>frozenset</a:t>
            </a:r>
            <a:r>
              <a:rPr lang="en-US" sz="1600" dirty="0"/>
              <a:t>' object has no attribute 'add'</a:t>
            </a:r>
          </a:p>
          <a:p>
            <a:pPr lvl="2"/>
            <a:endParaRPr lang="en-US" sz="1600" dirty="0" smtClean="0"/>
          </a:p>
          <a:p>
            <a:r>
              <a:rPr lang="en-US" sz="1600" b="1" dirty="0"/>
              <a:t>add(element</a:t>
            </a:r>
            <a:r>
              <a:rPr lang="en-US" sz="1600" b="1" dirty="0" smtClean="0"/>
              <a:t>)</a:t>
            </a:r>
            <a:r>
              <a:rPr lang="en-US" sz="1600" dirty="0" smtClean="0"/>
              <a:t> : A </a:t>
            </a:r>
            <a:r>
              <a:rPr lang="en-US" sz="1600" dirty="0"/>
              <a:t>method which adds an element, which has to be immutable, to a set.</a:t>
            </a:r>
          </a:p>
          <a:p>
            <a:r>
              <a:rPr lang="en-US" sz="1600" dirty="0" err="1" smtClean="0"/>
              <a:t>colours</a:t>
            </a:r>
            <a:r>
              <a:rPr lang="en-US" sz="1600" dirty="0" smtClean="0"/>
              <a:t> </a:t>
            </a:r>
            <a:r>
              <a:rPr lang="en-US" sz="1600" dirty="0"/>
              <a:t>= {"</a:t>
            </a:r>
            <a:r>
              <a:rPr lang="en-US" sz="1600" dirty="0" err="1"/>
              <a:t>red","green</a:t>
            </a:r>
            <a:r>
              <a:rPr lang="en-US" sz="1600" dirty="0"/>
              <a:t>"}</a:t>
            </a:r>
          </a:p>
          <a:p>
            <a:r>
              <a:rPr lang="en-US" sz="1600" dirty="0" err="1" smtClean="0"/>
              <a:t>colours.add</a:t>
            </a:r>
            <a:r>
              <a:rPr lang="en-US" sz="1600" dirty="0"/>
              <a:t>("yellow")</a:t>
            </a:r>
          </a:p>
          <a:p>
            <a:r>
              <a:rPr lang="en-US" sz="1600" dirty="0" err="1" smtClean="0"/>
              <a:t>colours</a:t>
            </a:r>
            <a:endParaRPr lang="en-US" sz="1600" dirty="0"/>
          </a:p>
          <a:p>
            <a:r>
              <a:rPr lang="en-US" sz="1600" dirty="0"/>
              <a:t>{'green', 'yellow', 'red'}</a:t>
            </a:r>
          </a:p>
          <a:p>
            <a:r>
              <a:rPr lang="en-US" sz="1600" dirty="0" smtClean="0"/>
              <a:t>Of </a:t>
            </a:r>
            <a:r>
              <a:rPr lang="en-US" sz="1600" dirty="0"/>
              <a:t>course, an element will only be added, if it is not already contained in the set. If it is already contained, the method call has no effect.</a:t>
            </a:r>
          </a:p>
        </p:txBody>
      </p:sp>
    </p:spTree>
    <p:extLst>
      <p:ext uri="{BB962C8B-B14F-4D97-AF65-F5344CB8AC3E}">
        <p14:creationId xmlns:p14="http://schemas.microsoft.com/office/powerpoint/2010/main" val="2983541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5821370"/>
          </a:xfrm>
        </p:spPr>
        <p:txBody>
          <a:bodyPr>
            <a:noAutofit/>
          </a:bodyPr>
          <a:lstStyle/>
          <a:p>
            <a:r>
              <a:rPr lang="en-US" sz="1600" dirty="0"/>
              <a:t>clear</a:t>
            </a:r>
            <a:r>
              <a:rPr lang="en-US" sz="1600" dirty="0" smtClean="0"/>
              <a:t>() : All </a:t>
            </a:r>
            <a:r>
              <a:rPr lang="en-US" sz="1600" dirty="0"/>
              <a:t>elements will be removed from a set.</a:t>
            </a:r>
          </a:p>
          <a:p>
            <a:pPr lvl="1"/>
            <a:r>
              <a:rPr lang="en-US" sz="1600" dirty="0" smtClean="0"/>
              <a:t>cities </a:t>
            </a:r>
            <a:r>
              <a:rPr lang="en-US" sz="1600" dirty="0"/>
              <a:t>= {"Stuttgart", "Konstanz", "Freiburg"}</a:t>
            </a:r>
          </a:p>
          <a:p>
            <a:pPr lvl="1"/>
            <a:r>
              <a:rPr lang="en-US" sz="1600" dirty="0" err="1" smtClean="0"/>
              <a:t>cities.clear</a:t>
            </a:r>
            <a:r>
              <a:rPr lang="en-US" sz="1600" dirty="0"/>
              <a:t>()</a:t>
            </a:r>
          </a:p>
          <a:p>
            <a:pPr lvl="1"/>
            <a:r>
              <a:rPr lang="en-US" sz="1600" dirty="0" smtClean="0"/>
              <a:t>cities</a:t>
            </a:r>
            <a:endParaRPr lang="en-US" sz="1600" dirty="0"/>
          </a:p>
          <a:p>
            <a:pPr lvl="1"/>
            <a:r>
              <a:rPr lang="en-US" sz="1600" dirty="0"/>
              <a:t>set</a:t>
            </a:r>
            <a:r>
              <a:rPr lang="en-US" sz="1600" dirty="0" smtClean="0"/>
              <a:t>()</a:t>
            </a:r>
          </a:p>
          <a:p>
            <a:r>
              <a:rPr lang="en-US" sz="1600" b="1" dirty="0"/>
              <a:t>copy</a:t>
            </a:r>
          </a:p>
          <a:p>
            <a:pPr lvl="1"/>
            <a:r>
              <a:rPr lang="en-US" sz="1600" dirty="0"/>
              <a:t>Creates a shallow copy, which is returned.</a:t>
            </a:r>
          </a:p>
          <a:p>
            <a:pPr lvl="2"/>
            <a:r>
              <a:rPr lang="en-US" sz="1600" dirty="0" err="1" smtClean="0"/>
              <a:t>more_cities</a:t>
            </a:r>
            <a:r>
              <a:rPr lang="en-US" sz="1600" dirty="0" smtClean="0"/>
              <a:t> </a:t>
            </a:r>
            <a:r>
              <a:rPr lang="en-US" sz="1600" dirty="0"/>
              <a:t>= {"</a:t>
            </a:r>
            <a:r>
              <a:rPr lang="en-US" sz="1600" dirty="0" err="1"/>
              <a:t>Winterthur","Schaffhausen","St</a:t>
            </a:r>
            <a:r>
              <a:rPr lang="en-US" sz="1600" dirty="0"/>
              <a:t>. </a:t>
            </a:r>
            <a:r>
              <a:rPr lang="en-US" sz="1600" dirty="0" err="1"/>
              <a:t>Gallen</a:t>
            </a:r>
            <a:r>
              <a:rPr lang="en-US" sz="1600" dirty="0"/>
              <a:t>"}</a:t>
            </a:r>
          </a:p>
          <a:p>
            <a:pPr lvl="2"/>
            <a:r>
              <a:rPr lang="en-US" sz="1600" dirty="0" err="1" smtClean="0"/>
              <a:t>cities_backup</a:t>
            </a:r>
            <a:r>
              <a:rPr lang="en-US" sz="1600" dirty="0" smtClean="0"/>
              <a:t> </a:t>
            </a:r>
            <a:r>
              <a:rPr lang="en-US" sz="1600" dirty="0"/>
              <a:t>= </a:t>
            </a:r>
            <a:r>
              <a:rPr lang="en-US" sz="1600" dirty="0" err="1"/>
              <a:t>more_cities.copy</a:t>
            </a:r>
            <a:r>
              <a:rPr lang="en-US" sz="1600" dirty="0"/>
              <a:t>()</a:t>
            </a:r>
          </a:p>
          <a:p>
            <a:pPr lvl="2"/>
            <a:r>
              <a:rPr lang="en-US" sz="1600" dirty="0" err="1" smtClean="0"/>
              <a:t>more_cities.clear</a:t>
            </a:r>
            <a:r>
              <a:rPr lang="en-US" sz="1600" dirty="0"/>
              <a:t>()</a:t>
            </a:r>
          </a:p>
          <a:p>
            <a:pPr lvl="2"/>
            <a:r>
              <a:rPr lang="en-US" sz="1600" dirty="0" err="1" smtClean="0"/>
              <a:t>cities_backup</a:t>
            </a:r>
            <a:endParaRPr lang="en-US" sz="1600" dirty="0"/>
          </a:p>
          <a:p>
            <a:pPr lvl="2"/>
            <a:r>
              <a:rPr lang="en-US" sz="1600" dirty="0"/>
              <a:t>{'St. </a:t>
            </a:r>
            <a:r>
              <a:rPr lang="en-US" sz="1600" dirty="0" err="1"/>
              <a:t>Gallen</a:t>
            </a:r>
            <a:r>
              <a:rPr lang="en-US" sz="1600" dirty="0"/>
              <a:t>', 'Winterthur', 'Schaffhausen'}</a:t>
            </a:r>
          </a:p>
          <a:p>
            <a:pPr lvl="1"/>
            <a:r>
              <a:rPr lang="en-US" sz="1600" dirty="0" smtClean="0"/>
              <a:t>Just </a:t>
            </a:r>
            <a:r>
              <a:rPr lang="en-US" sz="1600" dirty="0"/>
              <a:t>in case, you might think, an assignment might be enough:</a:t>
            </a:r>
          </a:p>
          <a:p>
            <a:pPr lvl="2"/>
            <a:r>
              <a:rPr lang="en-US" sz="1600" dirty="0" err="1" smtClean="0"/>
              <a:t>more_cities</a:t>
            </a:r>
            <a:r>
              <a:rPr lang="en-US" sz="1600" dirty="0" smtClean="0"/>
              <a:t> </a:t>
            </a:r>
            <a:r>
              <a:rPr lang="en-US" sz="1600" dirty="0"/>
              <a:t>= {"</a:t>
            </a:r>
            <a:r>
              <a:rPr lang="en-US" sz="1600" dirty="0" err="1"/>
              <a:t>Winterthur","Schaffhausen","St</a:t>
            </a:r>
            <a:r>
              <a:rPr lang="en-US" sz="1600" dirty="0"/>
              <a:t>. </a:t>
            </a:r>
            <a:r>
              <a:rPr lang="en-US" sz="1600" dirty="0" err="1"/>
              <a:t>Gallen</a:t>
            </a:r>
            <a:r>
              <a:rPr lang="en-US" sz="1600" dirty="0"/>
              <a:t>"}</a:t>
            </a:r>
          </a:p>
          <a:p>
            <a:pPr lvl="2"/>
            <a:r>
              <a:rPr lang="en-US" sz="1600" dirty="0" err="1" smtClean="0"/>
              <a:t>cities_backup</a:t>
            </a:r>
            <a:r>
              <a:rPr lang="en-US" sz="1600" dirty="0" smtClean="0"/>
              <a:t> </a:t>
            </a:r>
            <a:r>
              <a:rPr lang="en-US" sz="1600" dirty="0"/>
              <a:t>= </a:t>
            </a:r>
            <a:r>
              <a:rPr lang="en-US" sz="1600" dirty="0" err="1"/>
              <a:t>more_cities</a:t>
            </a:r>
            <a:endParaRPr lang="en-US" sz="1600" dirty="0"/>
          </a:p>
          <a:p>
            <a:pPr lvl="2"/>
            <a:r>
              <a:rPr lang="en-US" sz="1600" dirty="0" err="1" smtClean="0"/>
              <a:t>more_cities.clear</a:t>
            </a:r>
            <a:r>
              <a:rPr lang="en-US" sz="1600" dirty="0"/>
              <a:t>()</a:t>
            </a:r>
          </a:p>
          <a:p>
            <a:pPr lvl="2"/>
            <a:r>
              <a:rPr lang="en-US" sz="1600" dirty="0" err="1" smtClean="0"/>
              <a:t>cities_backup</a:t>
            </a:r>
            <a:endParaRPr lang="en-US" sz="1600" dirty="0"/>
          </a:p>
          <a:p>
            <a:pPr lvl="2"/>
            <a:r>
              <a:rPr lang="en-US" sz="1600" dirty="0"/>
              <a:t>set</a:t>
            </a:r>
            <a:r>
              <a:rPr lang="en-US" sz="1600" dirty="0" smtClean="0"/>
              <a:t>()</a:t>
            </a:r>
            <a:r>
              <a:rPr lang="en-US" sz="1600" dirty="0"/>
              <a:t>	</a:t>
            </a:r>
          </a:p>
          <a:p>
            <a:pPr lvl="1"/>
            <a:r>
              <a:rPr lang="en-US" sz="1600" dirty="0"/>
              <a:t>The assignment "</a:t>
            </a:r>
            <a:r>
              <a:rPr lang="en-US" sz="1600" dirty="0" err="1"/>
              <a:t>cities_backup</a:t>
            </a:r>
            <a:r>
              <a:rPr lang="en-US" sz="1600" dirty="0"/>
              <a:t> = </a:t>
            </a:r>
            <a:r>
              <a:rPr lang="en-US" sz="1600" dirty="0" err="1"/>
              <a:t>more_cities</a:t>
            </a:r>
            <a:r>
              <a:rPr lang="en-US" sz="1600" dirty="0"/>
              <a:t>" just creates a pointer, i.e. another name, to the same data structure.</a:t>
            </a:r>
          </a:p>
        </p:txBody>
      </p:sp>
    </p:spTree>
    <p:extLst>
      <p:ext uri="{BB962C8B-B14F-4D97-AF65-F5344CB8AC3E}">
        <p14:creationId xmlns:p14="http://schemas.microsoft.com/office/powerpoint/2010/main" val="901455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5821370"/>
          </a:xfrm>
        </p:spPr>
        <p:txBody>
          <a:bodyPr>
            <a:noAutofit/>
          </a:bodyPr>
          <a:lstStyle/>
          <a:p>
            <a:r>
              <a:rPr lang="en-US" sz="1600" b="1" dirty="0"/>
              <a:t>difference</a:t>
            </a:r>
            <a:r>
              <a:rPr lang="en-US" sz="1600" b="1" dirty="0" smtClean="0"/>
              <a:t>() </a:t>
            </a:r>
            <a:r>
              <a:rPr lang="en-US" sz="1600" dirty="0" smtClean="0"/>
              <a:t>: This </a:t>
            </a:r>
            <a:r>
              <a:rPr lang="en-US" sz="1600" dirty="0"/>
              <a:t>method returns the difference of two or more sets as a new set.</a:t>
            </a:r>
          </a:p>
          <a:p>
            <a:pPr lvl="1"/>
            <a:r>
              <a:rPr lang="en-US" sz="1600" dirty="0" smtClean="0"/>
              <a:t>x </a:t>
            </a:r>
            <a:r>
              <a:rPr lang="en-US" sz="1600" dirty="0"/>
              <a:t>= {"</a:t>
            </a:r>
            <a:r>
              <a:rPr lang="en-US" sz="1600" dirty="0" err="1"/>
              <a:t>a","b","c","d","e</a:t>
            </a:r>
            <a:r>
              <a:rPr lang="en-US" sz="1600" dirty="0"/>
              <a:t>"}</a:t>
            </a:r>
          </a:p>
          <a:p>
            <a:pPr lvl="1"/>
            <a:r>
              <a:rPr lang="en-US" sz="1600" dirty="0" smtClean="0"/>
              <a:t>y </a:t>
            </a:r>
            <a:r>
              <a:rPr lang="en-US" sz="1600" dirty="0"/>
              <a:t>= {"</a:t>
            </a:r>
            <a:r>
              <a:rPr lang="en-US" sz="1600" dirty="0" err="1"/>
              <a:t>b","c</a:t>
            </a:r>
            <a:r>
              <a:rPr lang="en-US" sz="1600" dirty="0"/>
              <a:t>"}</a:t>
            </a:r>
          </a:p>
          <a:p>
            <a:pPr lvl="1"/>
            <a:r>
              <a:rPr lang="en-US" sz="1600" dirty="0" smtClean="0"/>
              <a:t>z </a:t>
            </a:r>
            <a:r>
              <a:rPr lang="en-US" sz="1600" dirty="0"/>
              <a:t>= {"</a:t>
            </a:r>
            <a:r>
              <a:rPr lang="en-US" sz="1600" dirty="0" err="1"/>
              <a:t>c","d</a:t>
            </a:r>
            <a:r>
              <a:rPr lang="en-US" sz="1600" dirty="0"/>
              <a:t>"}</a:t>
            </a:r>
          </a:p>
          <a:p>
            <a:pPr lvl="1"/>
            <a:r>
              <a:rPr lang="en-US" sz="1600" dirty="0" err="1" smtClean="0"/>
              <a:t>x.difference</a:t>
            </a:r>
            <a:r>
              <a:rPr lang="en-US" sz="1600" dirty="0" smtClean="0"/>
              <a:t>(y</a:t>
            </a:r>
            <a:r>
              <a:rPr lang="en-US" sz="1600" dirty="0"/>
              <a:t>)</a:t>
            </a:r>
          </a:p>
          <a:p>
            <a:pPr lvl="2"/>
            <a:r>
              <a:rPr lang="en-US" sz="1600" dirty="0"/>
              <a:t>{'a', 'e', 'd'}</a:t>
            </a:r>
          </a:p>
          <a:p>
            <a:pPr lvl="1"/>
            <a:r>
              <a:rPr lang="en-US" sz="1600" dirty="0" err="1" smtClean="0"/>
              <a:t>x.difference</a:t>
            </a:r>
            <a:r>
              <a:rPr lang="en-US" sz="1600" dirty="0" smtClean="0"/>
              <a:t>(y</a:t>
            </a:r>
            <a:r>
              <a:rPr lang="en-US" sz="1600" dirty="0"/>
              <a:t>).difference(z)</a:t>
            </a:r>
          </a:p>
          <a:p>
            <a:pPr lvl="2"/>
            <a:r>
              <a:rPr lang="en-US" sz="1600" dirty="0"/>
              <a:t>{'a', 'e'}</a:t>
            </a:r>
          </a:p>
          <a:p>
            <a:r>
              <a:rPr lang="en-US" sz="1600" b="1" dirty="0" err="1" smtClean="0"/>
              <a:t>difference_update</a:t>
            </a:r>
            <a:r>
              <a:rPr lang="en-US" sz="1600" b="1" dirty="0" smtClean="0"/>
              <a:t>() </a:t>
            </a:r>
            <a:r>
              <a:rPr lang="en-US" sz="1600" dirty="0" smtClean="0"/>
              <a:t>: The </a:t>
            </a:r>
            <a:r>
              <a:rPr lang="en-US" sz="1600" dirty="0"/>
              <a:t>method </a:t>
            </a:r>
            <a:r>
              <a:rPr lang="en-US" sz="1600" dirty="0" err="1"/>
              <a:t>difference_update</a:t>
            </a:r>
            <a:r>
              <a:rPr lang="en-US" sz="1600" dirty="0"/>
              <a:t> removes all elements of another set from this set. </a:t>
            </a:r>
            <a:r>
              <a:rPr lang="en-US" sz="1600" dirty="0" err="1"/>
              <a:t>x.difference_update</a:t>
            </a:r>
            <a:r>
              <a:rPr lang="en-US" sz="1600" dirty="0"/>
              <a:t>(y) is the same as "x = x - y"</a:t>
            </a:r>
          </a:p>
          <a:p>
            <a:pPr lvl="1"/>
            <a:r>
              <a:rPr lang="en-US" sz="1600" dirty="0" smtClean="0"/>
              <a:t>x </a:t>
            </a:r>
            <a:r>
              <a:rPr lang="en-US" sz="1600" dirty="0"/>
              <a:t>= {"</a:t>
            </a:r>
            <a:r>
              <a:rPr lang="en-US" sz="1600" dirty="0" err="1"/>
              <a:t>a","b","c","d","e</a:t>
            </a:r>
            <a:r>
              <a:rPr lang="en-US" sz="1600" dirty="0"/>
              <a:t>"}</a:t>
            </a:r>
          </a:p>
          <a:p>
            <a:pPr lvl="1"/>
            <a:r>
              <a:rPr lang="en-US" sz="1600" dirty="0" smtClean="0"/>
              <a:t>y </a:t>
            </a:r>
            <a:r>
              <a:rPr lang="en-US" sz="1600" dirty="0"/>
              <a:t>= {"</a:t>
            </a:r>
            <a:r>
              <a:rPr lang="en-US" sz="1600" dirty="0" err="1"/>
              <a:t>b","c</a:t>
            </a:r>
            <a:r>
              <a:rPr lang="en-US" sz="1600" dirty="0"/>
              <a:t>"}</a:t>
            </a:r>
          </a:p>
          <a:p>
            <a:pPr lvl="1"/>
            <a:r>
              <a:rPr lang="en-US" sz="1600" dirty="0" err="1" smtClean="0"/>
              <a:t>x.difference_update</a:t>
            </a:r>
            <a:r>
              <a:rPr lang="en-US" sz="1600" dirty="0" smtClean="0"/>
              <a:t>(y</a:t>
            </a:r>
            <a:r>
              <a:rPr lang="en-US" sz="1600" dirty="0"/>
              <a:t>)</a:t>
            </a:r>
          </a:p>
          <a:p>
            <a:r>
              <a:rPr lang="en-US" sz="1600" dirty="0"/>
              <a:t>Instead of using the method difference, we can use the operator "-":</a:t>
            </a:r>
          </a:p>
          <a:p>
            <a:pPr lvl="1"/>
            <a:r>
              <a:rPr lang="en-US" sz="1600" dirty="0" smtClean="0"/>
              <a:t>x </a:t>
            </a:r>
            <a:r>
              <a:rPr lang="en-US" sz="1600" dirty="0"/>
              <a:t>- y</a:t>
            </a:r>
          </a:p>
          <a:p>
            <a:pPr lvl="2"/>
            <a:r>
              <a:rPr lang="en-US" sz="1600" dirty="0"/>
              <a:t>{'a', 'e', 'd'}</a:t>
            </a:r>
          </a:p>
          <a:p>
            <a:pPr lvl="1"/>
            <a:r>
              <a:rPr lang="en-US" sz="1600" dirty="0" smtClean="0"/>
              <a:t>x </a:t>
            </a:r>
            <a:r>
              <a:rPr lang="en-US" sz="1600" dirty="0"/>
              <a:t>- y - z</a:t>
            </a:r>
          </a:p>
          <a:p>
            <a:pPr lvl="2"/>
            <a:r>
              <a:rPr lang="en-US" sz="1600" dirty="0"/>
              <a:t>{'a', 'e'}</a:t>
            </a:r>
          </a:p>
          <a:p>
            <a:pPr lvl="1"/>
            <a:endParaRPr lang="en-US" sz="1600" dirty="0" smtClean="0"/>
          </a:p>
        </p:txBody>
      </p:sp>
    </p:spTree>
    <p:extLst>
      <p:ext uri="{BB962C8B-B14F-4D97-AF65-F5344CB8AC3E}">
        <p14:creationId xmlns:p14="http://schemas.microsoft.com/office/powerpoint/2010/main" val="1737777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Read-Eval-Print-Loop(REPL)</a:t>
            </a:r>
            <a:endParaRPr lang="en-US" dirty="0"/>
          </a:p>
        </p:txBody>
      </p:sp>
      <p:sp>
        <p:nvSpPr>
          <p:cNvPr id="3" name="Content Placeholder 2"/>
          <p:cNvSpPr>
            <a:spLocks noGrp="1"/>
          </p:cNvSpPr>
          <p:nvPr>
            <p:ph idx="1"/>
          </p:nvPr>
        </p:nvSpPr>
        <p:spPr/>
        <p:txBody>
          <a:bodyPr>
            <a:noAutofit/>
          </a:bodyPr>
          <a:lstStyle/>
          <a:p>
            <a:r>
              <a:rPr lang="en-US" sz="1600" b="1" dirty="0"/>
              <a:t>The Shell as a Simple </a:t>
            </a:r>
            <a:r>
              <a:rPr lang="en-US" sz="1600" b="1" dirty="0" smtClean="0"/>
              <a:t>Calculator </a:t>
            </a:r>
            <a:endParaRPr lang="en-US" sz="1600" dirty="0" smtClean="0"/>
          </a:p>
          <a:p>
            <a:pPr lvl="1"/>
            <a:r>
              <a:rPr lang="en-US" sz="1600" dirty="0" smtClean="0"/>
              <a:t>2 </a:t>
            </a:r>
            <a:r>
              <a:rPr lang="en-US" sz="1600" dirty="0"/>
              <a:t>* 2</a:t>
            </a:r>
          </a:p>
          <a:p>
            <a:pPr lvl="2"/>
            <a:r>
              <a:rPr lang="en-US" sz="1600" dirty="0"/>
              <a:t>4</a:t>
            </a:r>
          </a:p>
          <a:p>
            <a:pPr lvl="1"/>
            <a:r>
              <a:rPr lang="en-US" sz="1600" dirty="0" smtClean="0"/>
              <a:t>x </a:t>
            </a:r>
            <a:r>
              <a:rPr lang="en-US" sz="1600" dirty="0"/>
              <a:t>= 5</a:t>
            </a:r>
          </a:p>
          <a:p>
            <a:pPr lvl="1"/>
            <a:r>
              <a:rPr lang="en-US" sz="1600" dirty="0" smtClean="0"/>
              <a:t>x</a:t>
            </a:r>
            <a:endParaRPr lang="en-US" sz="1600" dirty="0"/>
          </a:p>
          <a:p>
            <a:pPr lvl="2"/>
            <a:r>
              <a:rPr lang="en-US" sz="1600" dirty="0"/>
              <a:t>5</a:t>
            </a:r>
          </a:p>
          <a:p>
            <a:pPr lvl="1"/>
            <a:r>
              <a:rPr lang="en-US" sz="1600" dirty="0" smtClean="0"/>
              <a:t>3 </a:t>
            </a:r>
            <a:r>
              <a:rPr lang="en-US" sz="1600" dirty="0"/>
              <a:t>* x</a:t>
            </a:r>
          </a:p>
          <a:p>
            <a:pPr lvl="2"/>
            <a:r>
              <a:rPr lang="en-US" sz="1600" dirty="0"/>
              <a:t>15</a:t>
            </a:r>
          </a:p>
          <a:p>
            <a:pPr lvl="1"/>
            <a:r>
              <a:rPr lang="en-US" sz="1600" dirty="0" smtClean="0"/>
              <a:t>_</a:t>
            </a:r>
            <a:endParaRPr lang="en-US" sz="1600" dirty="0"/>
          </a:p>
          <a:p>
            <a:pPr lvl="2"/>
            <a:r>
              <a:rPr lang="en-US" sz="1600" dirty="0"/>
              <a:t>15</a:t>
            </a:r>
          </a:p>
          <a:p>
            <a:pPr lvl="1"/>
            <a:r>
              <a:rPr lang="en-US" sz="1600" dirty="0" smtClean="0"/>
              <a:t>_ </a:t>
            </a:r>
            <a:r>
              <a:rPr lang="en-US" sz="1600" dirty="0"/>
              <a:t>* 2</a:t>
            </a:r>
          </a:p>
          <a:p>
            <a:pPr lvl="2"/>
            <a:r>
              <a:rPr lang="en-US" sz="1600" dirty="0"/>
              <a:t>30</a:t>
            </a:r>
          </a:p>
          <a:p>
            <a:pPr lvl="1"/>
            <a:r>
              <a:rPr lang="en-US" sz="1600" dirty="0" smtClean="0"/>
              <a:t>_</a:t>
            </a:r>
            <a:endParaRPr lang="en-US" sz="1600" dirty="0"/>
          </a:p>
          <a:p>
            <a:pPr lvl="2"/>
            <a:r>
              <a:rPr lang="en-US" sz="1600" dirty="0"/>
              <a:t>30</a:t>
            </a:r>
          </a:p>
          <a:p>
            <a:pPr lvl="1"/>
            <a:r>
              <a:rPr lang="en-US" sz="1600" dirty="0" smtClean="0"/>
              <a:t>print</a:t>
            </a:r>
            <a:r>
              <a:rPr lang="en-US" sz="1600" dirty="0"/>
              <a:t>("Hello world")</a:t>
            </a:r>
          </a:p>
          <a:p>
            <a:pPr lvl="2"/>
            <a:r>
              <a:rPr lang="en-US" sz="1600" dirty="0"/>
              <a:t>Hello world</a:t>
            </a:r>
          </a:p>
          <a:p>
            <a:pPr marL="457200" lvl="1" indent="0">
              <a:buNone/>
            </a:pPr>
            <a:endParaRPr lang="en-US" sz="1600" dirty="0"/>
          </a:p>
          <a:p>
            <a:endParaRPr lang="en-US" sz="1600" dirty="0"/>
          </a:p>
        </p:txBody>
      </p:sp>
    </p:spTree>
    <p:extLst>
      <p:ext uri="{BB962C8B-B14F-4D97-AF65-F5344CB8AC3E}">
        <p14:creationId xmlns:p14="http://schemas.microsoft.com/office/powerpoint/2010/main" val="12869390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21370"/>
          </a:xfrm>
        </p:spPr>
        <p:txBody>
          <a:bodyPr>
            <a:noAutofit/>
          </a:bodyPr>
          <a:lstStyle/>
          <a:p>
            <a:r>
              <a:rPr lang="en-US" sz="1600" b="1" dirty="0" smtClean="0"/>
              <a:t>discard(element) : </a:t>
            </a:r>
            <a:r>
              <a:rPr lang="en-US" sz="1600" dirty="0" smtClean="0"/>
              <a:t>An element el will be removed from the set, if it is contained in the set. If el is not a member of the set, nothing will be done.</a:t>
            </a:r>
          </a:p>
          <a:p>
            <a:pPr lvl="1"/>
            <a:r>
              <a:rPr lang="en-US" sz="1600" dirty="0" smtClean="0"/>
              <a:t>x </a:t>
            </a:r>
            <a:r>
              <a:rPr lang="en-US" sz="1600" dirty="0"/>
              <a:t>= {"</a:t>
            </a:r>
            <a:r>
              <a:rPr lang="en-US" sz="1600" dirty="0" err="1"/>
              <a:t>a","b","c","d","e</a:t>
            </a:r>
            <a:r>
              <a:rPr lang="en-US" sz="1600" dirty="0"/>
              <a:t>"}</a:t>
            </a:r>
          </a:p>
          <a:p>
            <a:pPr lvl="1"/>
            <a:r>
              <a:rPr lang="en-US" sz="1600" dirty="0" err="1" smtClean="0"/>
              <a:t>x.discard</a:t>
            </a:r>
            <a:r>
              <a:rPr lang="en-US" sz="1600" dirty="0"/>
              <a:t>("a")</a:t>
            </a:r>
          </a:p>
          <a:p>
            <a:pPr lvl="1"/>
            <a:r>
              <a:rPr lang="en-US" sz="1600" dirty="0" smtClean="0"/>
              <a:t>x</a:t>
            </a:r>
            <a:endParaRPr lang="en-US" sz="1600" dirty="0"/>
          </a:p>
          <a:p>
            <a:pPr lvl="2"/>
            <a:r>
              <a:rPr lang="en-US" sz="1600" dirty="0"/>
              <a:t>{'c', 'b', 'e', 'd'}</a:t>
            </a:r>
          </a:p>
          <a:p>
            <a:pPr lvl="1"/>
            <a:r>
              <a:rPr lang="en-US" sz="1600" dirty="0" err="1" smtClean="0"/>
              <a:t>x.discard</a:t>
            </a:r>
            <a:r>
              <a:rPr lang="en-US" sz="1600" dirty="0"/>
              <a:t>("z")</a:t>
            </a:r>
          </a:p>
          <a:p>
            <a:pPr lvl="1"/>
            <a:r>
              <a:rPr lang="en-US" sz="1600" dirty="0" smtClean="0"/>
              <a:t>x</a:t>
            </a:r>
            <a:endParaRPr lang="en-US" sz="1600" dirty="0"/>
          </a:p>
          <a:p>
            <a:pPr lvl="2"/>
            <a:r>
              <a:rPr lang="en-US" sz="1600" dirty="0"/>
              <a:t>{'c', 'b', 'e', 'd'}</a:t>
            </a:r>
          </a:p>
          <a:p>
            <a:r>
              <a:rPr lang="en-US" sz="1600" b="1" dirty="0" smtClean="0"/>
              <a:t>remove(element) : </a:t>
            </a:r>
            <a:r>
              <a:rPr lang="en-US" sz="1600" dirty="0" smtClean="0"/>
              <a:t>works </a:t>
            </a:r>
            <a:r>
              <a:rPr lang="en-US" sz="1600" dirty="0"/>
              <a:t>like discard(), but if el is not a member of the set, a </a:t>
            </a:r>
            <a:r>
              <a:rPr lang="en-US" sz="1600" dirty="0" err="1"/>
              <a:t>KeyError</a:t>
            </a:r>
            <a:r>
              <a:rPr lang="en-US" sz="1600" dirty="0"/>
              <a:t> will be raised.</a:t>
            </a:r>
          </a:p>
          <a:p>
            <a:pPr lvl="1"/>
            <a:r>
              <a:rPr lang="en-US" sz="1600" dirty="0" smtClean="0"/>
              <a:t>x </a:t>
            </a:r>
            <a:r>
              <a:rPr lang="en-US" sz="1600" dirty="0"/>
              <a:t>= {"</a:t>
            </a:r>
            <a:r>
              <a:rPr lang="en-US" sz="1600" dirty="0" err="1"/>
              <a:t>a","b","c","d","e</a:t>
            </a:r>
            <a:r>
              <a:rPr lang="en-US" sz="1600" dirty="0"/>
              <a:t>"}</a:t>
            </a:r>
          </a:p>
          <a:p>
            <a:pPr lvl="1"/>
            <a:r>
              <a:rPr lang="en-US" sz="1600" dirty="0" err="1" smtClean="0"/>
              <a:t>x.remove</a:t>
            </a:r>
            <a:r>
              <a:rPr lang="en-US" sz="1600" dirty="0"/>
              <a:t>("a")</a:t>
            </a:r>
          </a:p>
          <a:p>
            <a:pPr lvl="1"/>
            <a:r>
              <a:rPr lang="en-US" sz="1600" dirty="0" smtClean="0"/>
              <a:t>x</a:t>
            </a:r>
            <a:endParaRPr lang="en-US" sz="1600" dirty="0"/>
          </a:p>
          <a:p>
            <a:pPr lvl="2"/>
            <a:r>
              <a:rPr lang="en-US" sz="1600" dirty="0"/>
              <a:t>{'c', 'b', 'e', 'd'}</a:t>
            </a:r>
          </a:p>
          <a:p>
            <a:pPr lvl="1"/>
            <a:r>
              <a:rPr lang="en-US" sz="1600" dirty="0" err="1" smtClean="0"/>
              <a:t>x.remove</a:t>
            </a:r>
            <a:r>
              <a:rPr lang="en-US" sz="1600" dirty="0"/>
              <a:t>("z")</a:t>
            </a:r>
          </a:p>
          <a:p>
            <a:pPr lvl="2"/>
            <a:r>
              <a:rPr lang="en-US" sz="1600" dirty="0" err="1"/>
              <a:t>Traceback</a:t>
            </a:r>
            <a:r>
              <a:rPr lang="en-US" sz="1600" dirty="0"/>
              <a:t> (most recent call last):</a:t>
            </a:r>
          </a:p>
          <a:p>
            <a:pPr lvl="2"/>
            <a:r>
              <a:rPr lang="en-US" sz="1600" dirty="0"/>
              <a:t>  File "&lt;</a:t>
            </a:r>
            <a:r>
              <a:rPr lang="en-US" sz="1600" dirty="0" err="1"/>
              <a:t>stdin</a:t>
            </a:r>
            <a:r>
              <a:rPr lang="en-US" sz="1600" dirty="0"/>
              <a:t>&gt;", line 1, in &lt;module&gt;</a:t>
            </a:r>
          </a:p>
          <a:p>
            <a:pPr lvl="2"/>
            <a:r>
              <a:rPr lang="en-US" sz="1600" dirty="0" err="1"/>
              <a:t>KeyError</a:t>
            </a:r>
            <a:r>
              <a:rPr lang="en-US" sz="1600" dirty="0"/>
              <a:t>: 'z</a:t>
            </a:r>
            <a:r>
              <a:rPr lang="en-US" sz="1600" dirty="0" smtClean="0"/>
              <a:t>'</a:t>
            </a:r>
            <a:endParaRPr lang="en-US" sz="1600" dirty="0"/>
          </a:p>
        </p:txBody>
      </p:sp>
    </p:spTree>
    <p:extLst>
      <p:ext uri="{BB962C8B-B14F-4D97-AF65-F5344CB8AC3E}">
        <p14:creationId xmlns:p14="http://schemas.microsoft.com/office/powerpoint/2010/main" val="2513019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21370"/>
          </a:xfrm>
        </p:spPr>
        <p:txBody>
          <a:bodyPr>
            <a:noAutofit/>
          </a:bodyPr>
          <a:lstStyle/>
          <a:p>
            <a:r>
              <a:rPr lang="en-US" sz="1600" b="1" dirty="0" smtClean="0"/>
              <a:t>union</a:t>
            </a:r>
            <a:r>
              <a:rPr lang="en-US" sz="1600" dirty="0" smtClean="0"/>
              <a:t> : This </a:t>
            </a:r>
            <a:r>
              <a:rPr lang="en-US" sz="1600" dirty="0"/>
              <a:t>method returns the union of two sets as a new set, i.e. all elements that are in either set.</a:t>
            </a:r>
          </a:p>
          <a:p>
            <a:pPr lvl="1"/>
            <a:r>
              <a:rPr lang="en-US" sz="1600" dirty="0" smtClean="0"/>
              <a:t>x </a:t>
            </a:r>
            <a:r>
              <a:rPr lang="en-US" sz="1600" dirty="0"/>
              <a:t>= {"</a:t>
            </a:r>
            <a:r>
              <a:rPr lang="en-US" sz="1600" dirty="0" err="1"/>
              <a:t>a","b","c","d","e</a:t>
            </a:r>
            <a:r>
              <a:rPr lang="en-US" sz="1600" dirty="0"/>
              <a:t>"}</a:t>
            </a:r>
          </a:p>
          <a:p>
            <a:pPr lvl="1"/>
            <a:r>
              <a:rPr lang="en-US" sz="1600" dirty="0" smtClean="0"/>
              <a:t>y </a:t>
            </a:r>
            <a:r>
              <a:rPr lang="en-US" sz="1600" dirty="0"/>
              <a:t>= {"</a:t>
            </a:r>
            <a:r>
              <a:rPr lang="en-US" sz="1600" dirty="0" err="1"/>
              <a:t>c","d","e","f","g</a:t>
            </a:r>
            <a:r>
              <a:rPr lang="en-US" sz="1600" dirty="0"/>
              <a:t>"}</a:t>
            </a:r>
          </a:p>
          <a:p>
            <a:pPr lvl="1"/>
            <a:r>
              <a:rPr lang="en-US" sz="1600" dirty="0" err="1" smtClean="0"/>
              <a:t>x.union</a:t>
            </a:r>
            <a:r>
              <a:rPr lang="en-US" sz="1600" dirty="0" smtClean="0"/>
              <a:t>(y</a:t>
            </a:r>
            <a:r>
              <a:rPr lang="en-US" sz="1600" dirty="0"/>
              <a:t>)</a:t>
            </a:r>
          </a:p>
          <a:p>
            <a:pPr lvl="2"/>
            <a:r>
              <a:rPr lang="en-US" sz="1600" dirty="0"/>
              <a:t>{'d', 'a', 'g', 'c', 'f', 'b', 'e'}</a:t>
            </a:r>
          </a:p>
          <a:p>
            <a:r>
              <a:rPr lang="en-US" sz="1600" dirty="0"/>
              <a:t>This can be abbreviated with the pipe operator "|":</a:t>
            </a:r>
          </a:p>
          <a:p>
            <a:pPr lvl="1"/>
            <a:r>
              <a:rPr lang="en-US" sz="1600" dirty="0" smtClean="0"/>
              <a:t>x </a:t>
            </a:r>
            <a:r>
              <a:rPr lang="en-US" sz="1600" dirty="0"/>
              <a:t>| y</a:t>
            </a:r>
          </a:p>
          <a:p>
            <a:pPr lvl="2"/>
            <a:r>
              <a:rPr lang="en-US" sz="1600" dirty="0"/>
              <a:t>{'d', 'a', 'g', 'c', 'f', 'b', 'e'}</a:t>
            </a:r>
          </a:p>
          <a:p>
            <a:r>
              <a:rPr lang="en-US" sz="1600" b="1" dirty="0" smtClean="0"/>
              <a:t>intersection</a:t>
            </a:r>
            <a:r>
              <a:rPr lang="en-US" sz="1600" dirty="0" smtClean="0"/>
              <a:t> : Returns </a:t>
            </a:r>
            <a:r>
              <a:rPr lang="en-US" sz="1600" dirty="0"/>
              <a:t>the intersection of the instance set and the set s as a new set. In other words: A set with all the elements which are contained in both sets is returned.</a:t>
            </a:r>
          </a:p>
          <a:p>
            <a:pPr lvl="1"/>
            <a:r>
              <a:rPr lang="en-US" sz="1600" dirty="0" smtClean="0"/>
              <a:t>x = {"</a:t>
            </a:r>
            <a:r>
              <a:rPr lang="en-US" sz="1600" dirty="0" err="1" smtClean="0"/>
              <a:t>a","b","c","d","e</a:t>
            </a:r>
            <a:r>
              <a:rPr lang="en-US" sz="1600" dirty="0" smtClean="0"/>
              <a:t>"}</a:t>
            </a:r>
          </a:p>
          <a:p>
            <a:pPr lvl="1"/>
            <a:r>
              <a:rPr lang="en-US" sz="1600" dirty="0" smtClean="0"/>
              <a:t>y = {"</a:t>
            </a:r>
            <a:r>
              <a:rPr lang="en-US" sz="1600" dirty="0" err="1" smtClean="0"/>
              <a:t>c","d","e","f","g</a:t>
            </a:r>
            <a:r>
              <a:rPr lang="en-US" sz="1600" dirty="0" smtClean="0"/>
              <a:t>"}</a:t>
            </a:r>
          </a:p>
          <a:p>
            <a:pPr lvl="1"/>
            <a:r>
              <a:rPr lang="en-US" sz="1600" dirty="0" err="1" smtClean="0"/>
              <a:t>x.intersection</a:t>
            </a:r>
            <a:r>
              <a:rPr lang="en-US" sz="1600" dirty="0" smtClean="0"/>
              <a:t>(y</a:t>
            </a:r>
            <a:r>
              <a:rPr lang="en-US" sz="1600" dirty="0"/>
              <a:t>)</a:t>
            </a:r>
          </a:p>
          <a:p>
            <a:pPr lvl="2"/>
            <a:r>
              <a:rPr lang="en-US" sz="1600" dirty="0"/>
              <a:t>{'c', 'e', 'd'}</a:t>
            </a:r>
          </a:p>
          <a:p>
            <a:r>
              <a:rPr lang="en-US" sz="1600" dirty="0" smtClean="0"/>
              <a:t>This </a:t>
            </a:r>
            <a:r>
              <a:rPr lang="en-US" sz="1600" dirty="0"/>
              <a:t>can be abbreviated with the ampersand operator "&amp;":</a:t>
            </a:r>
          </a:p>
          <a:p>
            <a:pPr lvl="1"/>
            <a:r>
              <a:rPr lang="en-US" sz="1600" dirty="0" smtClean="0"/>
              <a:t>x  </a:t>
            </a:r>
            <a:r>
              <a:rPr lang="en-US" sz="1600" dirty="0"/>
              <a:t>&amp; y</a:t>
            </a:r>
          </a:p>
          <a:p>
            <a:pPr lvl="2"/>
            <a:r>
              <a:rPr lang="en-US" sz="1600" dirty="0"/>
              <a:t>{'c', 'e', 'd</a:t>
            </a:r>
            <a:r>
              <a:rPr lang="en-US" sz="1600" dirty="0" smtClean="0"/>
              <a:t>'}</a:t>
            </a:r>
            <a:endParaRPr lang="en-US" sz="1600" dirty="0"/>
          </a:p>
        </p:txBody>
      </p:sp>
    </p:spTree>
    <p:extLst>
      <p:ext uri="{BB962C8B-B14F-4D97-AF65-F5344CB8AC3E}">
        <p14:creationId xmlns:p14="http://schemas.microsoft.com/office/powerpoint/2010/main" val="339173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5821370"/>
          </a:xfrm>
        </p:spPr>
        <p:txBody>
          <a:bodyPr>
            <a:noAutofit/>
          </a:bodyPr>
          <a:lstStyle/>
          <a:p>
            <a:r>
              <a:rPr lang="en-US" sz="1600" dirty="0" err="1"/>
              <a:t>isdisjoint</a:t>
            </a:r>
            <a:r>
              <a:rPr lang="en-US" sz="1600" dirty="0" smtClean="0"/>
              <a:t>() : This </a:t>
            </a:r>
            <a:r>
              <a:rPr lang="en-US" sz="1600" dirty="0"/>
              <a:t>method returns True if two sets have a null intersection.</a:t>
            </a:r>
          </a:p>
          <a:p>
            <a:pPr lvl="1"/>
            <a:r>
              <a:rPr lang="en-US" sz="1600" dirty="0" smtClean="0"/>
              <a:t>x </a:t>
            </a:r>
            <a:r>
              <a:rPr lang="en-US" sz="1600" dirty="0"/>
              <a:t>= {"</a:t>
            </a:r>
            <a:r>
              <a:rPr lang="en-US" sz="1600" dirty="0" err="1"/>
              <a:t>a","b","c</a:t>
            </a:r>
            <a:r>
              <a:rPr lang="en-US" sz="1600" dirty="0"/>
              <a:t>"}</a:t>
            </a:r>
          </a:p>
          <a:p>
            <a:pPr lvl="1"/>
            <a:r>
              <a:rPr lang="en-US" sz="1600" dirty="0" smtClean="0"/>
              <a:t>y </a:t>
            </a:r>
            <a:r>
              <a:rPr lang="en-US" sz="1600" dirty="0"/>
              <a:t>= {"</a:t>
            </a:r>
            <a:r>
              <a:rPr lang="en-US" sz="1600" dirty="0" err="1"/>
              <a:t>c","d","e</a:t>
            </a:r>
            <a:r>
              <a:rPr lang="en-US" sz="1600" dirty="0"/>
              <a:t>"}</a:t>
            </a:r>
          </a:p>
          <a:p>
            <a:pPr lvl="1"/>
            <a:r>
              <a:rPr lang="en-US" sz="1600" dirty="0" err="1" smtClean="0"/>
              <a:t>x.isdisjoint</a:t>
            </a:r>
            <a:r>
              <a:rPr lang="en-US" sz="1600" dirty="0" smtClean="0"/>
              <a:t>(y</a:t>
            </a:r>
            <a:r>
              <a:rPr lang="en-US" sz="1600" dirty="0"/>
              <a:t>)</a:t>
            </a:r>
          </a:p>
          <a:p>
            <a:pPr lvl="2"/>
            <a:r>
              <a:rPr lang="en-US" sz="1600" dirty="0"/>
              <a:t>False</a:t>
            </a:r>
          </a:p>
          <a:p>
            <a:pPr lvl="1"/>
            <a:r>
              <a:rPr lang="en-US" sz="1600" dirty="0" smtClean="0"/>
              <a:t>x </a:t>
            </a:r>
            <a:r>
              <a:rPr lang="en-US" sz="1600" dirty="0"/>
              <a:t>= {"</a:t>
            </a:r>
            <a:r>
              <a:rPr lang="en-US" sz="1600" dirty="0" err="1"/>
              <a:t>a","b","c</a:t>
            </a:r>
            <a:r>
              <a:rPr lang="en-US" sz="1600" dirty="0"/>
              <a:t>"}</a:t>
            </a:r>
          </a:p>
          <a:p>
            <a:pPr lvl="1"/>
            <a:r>
              <a:rPr lang="en-US" sz="1600" dirty="0" smtClean="0"/>
              <a:t>y </a:t>
            </a:r>
            <a:r>
              <a:rPr lang="en-US" sz="1600" dirty="0"/>
              <a:t>= {"</a:t>
            </a:r>
            <a:r>
              <a:rPr lang="en-US" sz="1600" dirty="0" err="1"/>
              <a:t>d","e","f</a:t>
            </a:r>
            <a:r>
              <a:rPr lang="en-US" sz="1600" dirty="0"/>
              <a:t>"}</a:t>
            </a:r>
          </a:p>
          <a:p>
            <a:pPr lvl="1"/>
            <a:r>
              <a:rPr lang="en-US" sz="1600" dirty="0" err="1" smtClean="0"/>
              <a:t>x.isdisjoint</a:t>
            </a:r>
            <a:r>
              <a:rPr lang="en-US" sz="1600" dirty="0" smtClean="0"/>
              <a:t>(y</a:t>
            </a:r>
            <a:r>
              <a:rPr lang="en-US" sz="1600" dirty="0"/>
              <a:t>)</a:t>
            </a:r>
          </a:p>
          <a:p>
            <a:pPr lvl="2"/>
            <a:r>
              <a:rPr lang="en-US" sz="1600" dirty="0"/>
              <a:t>True</a:t>
            </a:r>
          </a:p>
          <a:p>
            <a:r>
              <a:rPr lang="en-US" sz="1600" dirty="0" err="1" smtClean="0"/>
              <a:t>issubset</a:t>
            </a:r>
            <a:r>
              <a:rPr lang="en-US" sz="1600" dirty="0" smtClean="0"/>
              <a:t>() : used </a:t>
            </a:r>
            <a:r>
              <a:rPr lang="en-US" sz="1600" dirty="0"/>
              <a:t>to check if a set is a proper subset of a set.</a:t>
            </a:r>
          </a:p>
          <a:p>
            <a:pPr lvl="1"/>
            <a:r>
              <a:rPr lang="en-US" sz="1600" dirty="0" smtClean="0"/>
              <a:t>x </a:t>
            </a:r>
            <a:r>
              <a:rPr lang="en-US" sz="1600" dirty="0"/>
              <a:t>= {"</a:t>
            </a:r>
            <a:r>
              <a:rPr lang="en-US" sz="1600" dirty="0" err="1"/>
              <a:t>a","b","c","d","e</a:t>
            </a:r>
            <a:r>
              <a:rPr lang="en-US" sz="1600" dirty="0"/>
              <a:t>"}</a:t>
            </a:r>
          </a:p>
          <a:p>
            <a:pPr lvl="1"/>
            <a:r>
              <a:rPr lang="en-US" sz="1600" dirty="0" smtClean="0"/>
              <a:t>y </a:t>
            </a:r>
            <a:r>
              <a:rPr lang="en-US" sz="1600" dirty="0"/>
              <a:t>= {"</a:t>
            </a:r>
            <a:r>
              <a:rPr lang="en-US" sz="1600" dirty="0" err="1"/>
              <a:t>c","d</a:t>
            </a:r>
            <a:r>
              <a:rPr lang="en-US" sz="1600" dirty="0"/>
              <a:t>"}</a:t>
            </a:r>
          </a:p>
          <a:p>
            <a:pPr lvl="1"/>
            <a:r>
              <a:rPr lang="en-US" sz="1600" dirty="0" err="1" smtClean="0"/>
              <a:t>x.issubset</a:t>
            </a:r>
            <a:r>
              <a:rPr lang="en-US" sz="1600" dirty="0" smtClean="0"/>
              <a:t>(y</a:t>
            </a:r>
            <a:r>
              <a:rPr lang="en-US" sz="1600" dirty="0"/>
              <a:t>)</a:t>
            </a:r>
          </a:p>
          <a:p>
            <a:pPr lvl="2"/>
            <a:r>
              <a:rPr lang="en-US" sz="1600" dirty="0"/>
              <a:t>False</a:t>
            </a:r>
          </a:p>
          <a:p>
            <a:pPr lvl="1"/>
            <a:r>
              <a:rPr lang="en-US" sz="1600" dirty="0" err="1" smtClean="0"/>
              <a:t>y.issubset</a:t>
            </a:r>
            <a:r>
              <a:rPr lang="en-US" sz="1600" dirty="0" smtClean="0"/>
              <a:t>(x</a:t>
            </a:r>
            <a:r>
              <a:rPr lang="en-US" sz="1600" dirty="0"/>
              <a:t>)</a:t>
            </a:r>
          </a:p>
          <a:p>
            <a:pPr lvl="2"/>
            <a:r>
              <a:rPr lang="en-US" sz="1600" dirty="0"/>
              <a:t>True</a:t>
            </a:r>
          </a:p>
          <a:p>
            <a:pPr lvl="1"/>
            <a:r>
              <a:rPr lang="en-US" sz="1600" dirty="0" smtClean="0"/>
              <a:t>x </a:t>
            </a:r>
            <a:r>
              <a:rPr lang="en-US" sz="1600" dirty="0"/>
              <a:t>&lt; y</a:t>
            </a:r>
          </a:p>
          <a:p>
            <a:pPr lvl="2"/>
            <a:r>
              <a:rPr lang="en-US" sz="1600" dirty="0"/>
              <a:t>False</a:t>
            </a:r>
          </a:p>
          <a:p>
            <a:pPr lvl="1"/>
            <a:r>
              <a:rPr lang="en-US" sz="1600" dirty="0" smtClean="0"/>
              <a:t>y </a:t>
            </a:r>
            <a:r>
              <a:rPr lang="en-US" sz="1600" dirty="0"/>
              <a:t>&lt; x # y is a proper subset of x</a:t>
            </a:r>
          </a:p>
          <a:p>
            <a:pPr lvl="2"/>
            <a:r>
              <a:rPr lang="en-US" sz="1600" dirty="0" smtClean="0"/>
              <a:t>True</a:t>
            </a:r>
            <a:endParaRPr lang="en-US" sz="1600" dirty="0"/>
          </a:p>
        </p:txBody>
      </p:sp>
    </p:spTree>
    <p:extLst>
      <p:ext uri="{BB962C8B-B14F-4D97-AF65-F5344CB8AC3E}">
        <p14:creationId xmlns:p14="http://schemas.microsoft.com/office/powerpoint/2010/main" val="339173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5821370"/>
          </a:xfrm>
        </p:spPr>
        <p:txBody>
          <a:bodyPr>
            <a:noAutofit/>
          </a:bodyPr>
          <a:lstStyle/>
          <a:p>
            <a:r>
              <a:rPr lang="en-US" sz="1800" dirty="0" err="1"/>
              <a:t>issuperset</a:t>
            </a:r>
            <a:r>
              <a:rPr lang="en-US" sz="1800" dirty="0" smtClean="0"/>
              <a:t>() : used </a:t>
            </a:r>
            <a:r>
              <a:rPr lang="en-US" sz="1800" dirty="0"/>
              <a:t>to check if a set is a proper superset of a set. </a:t>
            </a:r>
          </a:p>
          <a:p>
            <a:pPr lvl="1"/>
            <a:r>
              <a:rPr lang="en-US" sz="1800" dirty="0" smtClean="0"/>
              <a:t>x </a:t>
            </a:r>
            <a:r>
              <a:rPr lang="en-US" sz="1800" dirty="0"/>
              <a:t>= {"</a:t>
            </a:r>
            <a:r>
              <a:rPr lang="en-US" sz="1800" dirty="0" err="1"/>
              <a:t>a","b","c","d","e</a:t>
            </a:r>
            <a:r>
              <a:rPr lang="en-US" sz="1800" dirty="0"/>
              <a:t>"}</a:t>
            </a:r>
          </a:p>
          <a:p>
            <a:pPr lvl="1"/>
            <a:r>
              <a:rPr lang="en-US" sz="1800" dirty="0" smtClean="0"/>
              <a:t>y </a:t>
            </a:r>
            <a:r>
              <a:rPr lang="en-US" sz="1800" dirty="0"/>
              <a:t>= {"</a:t>
            </a:r>
            <a:r>
              <a:rPr lang="en-US" sz="1800" dirty="0" err="1"/>
              <a:t>c","d</a:t>
            </a:r>
            <a:r>
              <a:rPr lang="en-US" sz="1800" dirty="0"/>
              <a:t>"}</a:t>
            </a:r>
          </a:p>
          <a:p>
            <a:pPr lvl="1"/>
            <a:r>
              <a:rPr lang="en-US" sz="1800" dirty="0" err="1" smtClean="0"/>
              <a:t>x.issuperset</a:t>
            </a:r>
            <a:r>
              <a:rPr lang="en-US" sz="1800" dirty="0" smtClean="0"/>
              <a:t>(y</a:t>
            </a:r>
            <a:r>
              <a:rPr lang="en-US" sz="1800" dirty="0"/>
              <a:t>)</a:t>
            </a:r>
          </a:p>
          <a:p>
            <a:pPr lvl="2"/>
            <a:r>
              <a:rPr lang="en-US" sz="1800" dirty="0"/>
              <a:t>True</a:t>
            </a:r>
          </a:p>
          <a:p>
            <a:pPr lvl="1"/>
            <a:r>
              <a:rPr lang="en-US" sz="1800" dirty="0" smtClean="0"/>
              <a:t>x </a:t>
            </a:r>
            <a:r>
              <a:rPr lang="en-US" sz="1800" dirty="0"/>
              <a:t>&gt; y</a:t>
            </a:r>
          </a:p>
          <a:p>
            <a:pPr lvl="2"/>
            <a:r>
              <a:rPr lang="en-US" sz="1800" dirty="0"/>
              <a:t>True</a:t>
            </a:r>
          </a:p>
          <a:p>
            <a:r>
              <a:rPr lang="en-US" sz="1800" dirty="0" smtClean="0"/>
              <a:t>pop() : pop</a:t>
            </a:r>
            <a:r>
              <a:rPr lang="en-US" sz="1800" dirty="0"/>
              <a:t>() removes and returns an arbitrary set element. </a:t>
            </a:r>
            <a:endParaRPr lang="en-US" sz="1800" dirty="0" smtClean="0"/>
          </a:p>
          <a:p>
            <a:pPr lvl="1"/>
            <a:r>
              <a:rPr lang="en-US" sz="1800" dirty="0" smtClean="0"/>
              <a:t>The </a:t>
            </a:r>
            <a:r>
              <a:rPr lang="en-US" sz="1800" dirty="0"/>
              <a:t>method raises a </a:t>
            </a:r>
            <a:r>
              <a:rPr lang="en-US" sz="1800" dirty="0" err="1"/>
              <a:t>KeyError</a:t>
            </a:r>
            <a:r>
              <a:rPr lang="en-US" sz="1800" dirty="0"/>
              <a:t> if the set is empty</a:t>
            </a:r>
          </a:p>
          <a:p>
            <a:pPr lvl="1"/>
            <a:r>
              <a:rPr lang="en-US" sz="1800" dirty="0" smtClean="0"/>
              <a:t>x </a:t>
            </a:r>
            <a:r>
              <a:rPr lang="en-US" sz="1800" dirty="0"/>
              <a:t>= {"</a:t>
            </a:r>
            <a:r>
              <a:rPr lang="en-US" sz="1800" dirty="0" err="1"/>
              <a:t>a","b","c","d","e</a:t>
            </a:r>
            <a:r>
              <a:rPr lang="en-US" sz="1800" dirty="0"/>
              <a:t>"}</a:t>
            </a:r>
          </a:p>
          <a:p>
            <a:pPr lvl="1"/>
            <a:r>
              <a:rPr lang="en-US" sz="1800" dirty="0" err="1" smtClean="0"/>
              <a:t>x.pop</a:t>
            </a:r>
            <a:r>
              <a:rPr lang="en-US" sz="1800" dirty="0"/>
              <a:t>()</a:t>
            </a:r>
          </a:p>
          <a:p>
            <a:pPr lvl="2"/>
            <a:r>
              <a:rPr lang="en-US" sz="1800" dirty="0"/>
              <a:t>'a'</a:t>
            </a:r>
          </a:p>
          <a:p>
            <a:pPr lvl="1"/>
            <a:r>
              <a:rPr lang="en-US" sz="1800" dirty="0" err="1" smtClean="0"/>
              <a:t>x.pop</a:t>
            </a:r>
            <a:r>
              <a:rPr lang="en-US" sz="1800" dirty="0"/>
              <a:t>()</a:t>
            </a:r>
          </a:p>
          <a:p>
            <a:pPr lvl="2"/>
            <a:r>
              <a:rPr lang="en-US" sz="1800" dirty="0"/>
              <a:t>'c'</a:t>
            </a:r>
          </a:p>
        </p:txBody>
      </p:sp>
    </p:spTree>
    <p:extLst>
      <p:ext uri="{BB962C8B-B14F-4D97-AF65-F5344CB8AC3E}">
        <p14:creationId xmlns:p14="http://schemas.microsoft.com/office/powerpoint/2010/main" val="4001299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input </a:t>
            </a:r>
            <a:r>
              <a:rPr lang="en-US" dirty="0" smtClean="0"/>
              <a:t>Function</a:t>
            </a:r>
            <a:endParaRPr lang="en-US" dirty="0"/>
          </a:p>
        </p:txBody>
      </p:sp>
      <p:sp>
        <p:nvSpPr>
          <p:cNvPr id="3" name="Content Placeholder 2"/>
          <p:cNvSpPr>
            <a:spLocks noGrp="1"/>
          </p:cNvSpPr>
          <p:nvPr>
            <p:ph idx="1"/>
          </p:nvPr>
        </p:nvSpPr>
        <p:spPr/>
        <p:txBody>
          <a:bodyPr>
            <a:noAutofit/>
          </a:bodyPr>
          <a:lstStyle/>
          <a:p>
            <a:r>
              <a:rPr lang="en-US" sz="1600" dirty="0"/>
              <a:t>If the input function is called, the program flow will be stopped until the user has given an input and has ended the input with the return key. The text of the optional parameter, i.e. the prompt, will be printed on the screen. </a:t>
            </a:r>
            <a:endParaRPr lang="en-US" sz="1600" dirty="0" smtClean="0"/>
          </a:p>
          <a:p>
            <a:r>
              <a:rPr lang="en-US" sz="1600" dirty="0"/>
              <a:t>The input of the user will be returned as a string without any changes. If this raw input has to be transformed into another data type needed by the algorithm, we can use either a casting function or the eval function. </a:t>
            </a:r>
          </a:p>
          <a:p>
            <a:pPr lvl="1"/>
            <a:r>
              <a:rPr lang="en-US" sz="1600" dirty="0" smtClean="0"/>
              <a:t>name </a:t>
            </a:r>
            <a:r>
              <a:rPr lang="en-US" sz="1600" dirty="0"/>
              <a:t>= input("What's your name? ")</a:t>
            </a:r>
          </a:p>
          <a:p>
            <a:pPr lvl="1"/>
            <a:r>
              <a:rPr lang="en-US" sz="1600" dirty="0"/>
              <a:t>print("Nice to meet you " + name + "!")</a:t>
            </a:r>
          </a:p>
          <a:p>
            <a:pPr lvl="1"/>
            <a:r>
              <a:rPr lang="en-US" sz="1600" dirty="0"/>
              <a:t>age = input("Your age? ")</a:t>
            </a:r>
          </a:p>
          <a:p>
            <a:pPr lvl="1"/>
            <a:r>
              <a:rPr lang="en-US" sz="1600" dirty="0"/>
              <a:t>print("So, you are already " + age + " years old, " + name + </a:t>
            </a:r>
            <a:r>
              <a:rPr lang="en-US" sz="1600" dirty="0" smtClean="0"/>
              <a:t>"!")</a:t>
            </a:r>
            <a:endParaRPr lang="en-US" sz="1600" dirty="0"/>
          </a:p>
          <a:p>
            <a:r>
              <a:rPr lang="en-US" sz="1600" dirty="0"/>
              <a:t>We save the program as "input_test.py" and run it: </a:t>
            </a:r>
          </a:p>
          <a:p>
            <a:pPr lvl="1"/>
            <a:r>
              <a:rPr lang="en-US" sz="1600" dirty="0"/>
              <a:t>$ python input_test.py </a:t>
            </a:r>
          </a:p>
          <a:p>
            <a:pPr lvl="1"/>
            <a:r>
              <a:rPr lang="en-US" sz="1600" dirty="0"/>
              <a:t>What's your name? </a:t>
            </a:r>
            <a:r>
              <a:rPr lang="en-US" sz="1600" dirty="0" smtClean="0"/>
              <a:t>"Sandeep"</a:t>
            </a:r>
            <a:endParaRPr lang="en-US" sz="1600" dirty="0"/>
          </a:p>
          <a:p>
            <a:pPr lvl="2"/>
            <a:r>
              <a:rPr lang="en-US" sz="1600" dirty="0"/>
              <a:t>Nice to meet you Frank!</a:t>
            </a:r>
          </a:p>
          <a:p>
            <a:pPr lvl="1"/>
            <a:r>
              <a:rPr lang="en-US" sz="1600" dirty="0"/>
              <a:t>Your age? </a:t>
            </a:r>
            <a:r>
              <a:rPr lang="en-US" sz="1600" dirty="0" smtClean="0"/>
              <a:t>40</a:t>
            </a:r>
            <a:endParaRPr lang="en-US" sz="1600" dirty="0"/>
          </a:p>
          <a:p>
            <a:pPr lvl="2"/>
            <a:r>
              <a:rPr lang="en-US" sz="1600" dirty="0"/>
              <a:t>So, you are already </a:t>
            </a:r>
            <a:r>
              <a:rPr lang="en-US" sz="1600" dirty="0" smtClean="0"/>
              <a:t>40 </a:t>
            </a:r>
            <a:r>
              <a:rPr lang="en-US" sz="1600" dirty="0"/>
              <a:t>years old, </a:t>
            </a:r>
            <a:r>
              <a:rPr lang="en-US" sz="1600" dirty="0" smtClean="0"/>
              <a:t>Sandeep!</a:t>
            </a:r>
            <a:endParaRPr lang="en-US" sz="1600" dirty="0"/>
          </a:p>
        </p:txBody>
      </p:sp>
    </p:spTree>
    <p:extLst>
      <p:ext uri="{BB962C8B-B14F-4D97-AF65-F5344CB8AC3E}">
        <p14:creationId xmlns:p14="http://schemas.microsoft.com/office/powerpoint/2010/main" val="2059448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Conditional Statement (</a:t>
            </a:r>
            <a:r>
              <a:rPr lang="en-US" sz="3600" dirty="0"/>
              <a:t>IF </a:t>
            </a:r>
            <a:r>
              <a:rPr lang="en-US" sz="3600" dirty="0" smtClean="0"/>
              <a:t>Statement)</a:t>
            </a:r>
            <a:endParaRPr lang="en-US" sz="3600" dirty="0"/>
          </a:p>
        </p:txBody>
      </p:sp>
      <p:sp>
        <p:nvSpPr>
          <p:cNvPr id="3" name="Content Placeholder 2"/>
          <p:cNvSpPr>
            <a:spLocks noGrp="1"/>
          </p:cNvSpPr>
          <p:nvPr>
            <p:ph idx="1"/>
          </p:nvPr>
        </p:nvSpPr>
        <p:spPr/>
        <p:txBody>
          <a:bodyPr>
            <a:normAutofit/>
          </a:bodyPr>
          <a:lstStyle/>
          <a:p>
            <a:r>
              <a:rPr lang="en-US" sz="1600" dirty="0" smtClean="0"/>
              <a:t>x </a:t>
            </a:r>
            <a:r>
              <a:rPr lang="en-US" sz="1600" dirty="0"/>
              <a:t>= float(input("1st Number: "))</a:t>
            </a:r>
          </a:p>
          <a:p>
            <a:pPr lvl="1"/>
            <a:r>
              <a:rPr lang="en-US" sz="1600" dirty="0"/>
              <a:t>1st Number: 10</a:t>
            </a:r>
          </a:p>
          <a:p>
            <a:r>
              <a:rPr lang="en-US" sz="1600" dirty="0" smtClean="0"/>
              <a:t>y </a:t>
            </a:r>
            <a:r>
              <a:rPr lang="en-US" sz="1600" dirty="0"/>
              <a:t>= float(input("2nd Number: "))</a:t>
            </a:r>
          </a:p>
          <a:p>
            <a:pPr lvl="1"/>
            <a:r>
              <a:rPr lang="en-US" sz="1600" dirty="0"/>
              <a:t>2nd Number: 20</a:t>
            </a:r>
          </a:p>
          <a:p>
            <a:r>
              <a:rPr lang="en-US" sz="1600" dirty="0" smtClean="0"/>
              <a:t>z </a:t>
            </a:r>
            <a:r>
              <a:rPr lang="en-US" sz="1600" dirty="0"/>
              <a:t>= float(input("3rd Number: "))</a:t>
            </a:r>
          </a:p>
          <a:p>
            <a:pPr lvl="1"/>
            <a:r>
              <a:rPr lang="en-US" sz="1600" dirty="0"/>
              <a:t>3rd Number: 30</a:t>
            </a:r>
          </a:p>
          <a:p>
            <a:r>
              <a:rPr lang="en-US" sz="1600" dirty="0" smtClean="0"/>
              <a:t>if </a:t>
            </a:r>
            <a:r>
              <a:rPr lang="en-US" sz="1600" dirty="0"/>
              <a:t>x &gt; y and x &gt; z:</a:t>
            </a:r>
          </a:p>
          <a:p>
            <a:r>
              <a:rPr lang="en-US" sz="1600" dirty="0"/>
              <a:t>...     </a:t>
            </a:r>
            <a:r>
              <a:rPr lang="en-US" sz="1600" dirty="0" smtClean="0"/>
              <a:t>maximum = x</a:t>
            </a:r>
            <a:endParaRPr lang="en-US" sz="1600" dirty="0"/>
          </a:p>
          <a:p>
            <a:r>
              <a:rPr lang="en-US" sz="1600" dirty="0"/>
              <a:t>... </a:t>
            </a:r>
            <a:r>
              <a:rPr lang="en-US" sz="1600" dirty="0" err="1"/>
              <a:t>elif</a:t>
            </a:r>
            <a:r>
              <a:rPr lang="en-US" sz="1600" dirty="0"/>
              <a:t> y &gt; x and y &gt; z:</a:t>
            </a:r>
          </a:p>
          <a:p>
            <a:r>
              <a:rPr lang="en-US" sz="1600" dirty="0"/>
              <a:t>...     maximum = y</a:t>
            </a:r>
          </a:p>
          <a:p>
            <a:r>
              <a:rPr lang="en-US" sz="1600" dirty="0"/>
              <a:t>... else:</a:t>
            </a:r>
          </a:p>
          <a:p>
            <a:r>
              <a:rPr lang="en-US" sz="1600" dirty="0"/>
              <a:t>...     maximum = z</a:t>
            </a:r>
          </a:p>
          <a:p>
            <a:r>
              <a:rPr lang="en-US" sz="1600" dirty="0"/>
              <a:t>... </a:t>
            </a:r>
          </a:p>
          <a:p>
            <a:r>
              <a:rPr lang="en-US" sz="1600" dirty="0" smtClean="0"/>
              <a:t>print</a:t>
            </a:r>
            <a:r>
              <a:rPr lang="en-US" sz="1600" dirty="0"/>
              <a:t>("The maximal value is: " + str(maximum))</a:t>
            </a:r>
          </a:p>
          <a:p>
            <a:pPr lvl="1"/>
            <a:r>
              <a:rPr lang="en-US" sz="1600" dirty="0"/>
              <a:t>The maximal value is: 30.0</a:t>
            </a:r>
          </a:p>
        </p:txBody>
      </p:sp>
    </p:spTree>
    <p:extLst>
      <p:ext uri="{BB962C8B-B14F-4D97-AF65-F5344CB8AC3E}">
        <p14:creationId xmlns:p14="http://schemas.microsoft.com/office/powerpoint/2010/main" val="3250804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US" dirty="0"/>
          </a:p>
        </p:txBody>
      </p:sp>
      <p:sp>
        <p:nvSpPr>
          <p:cNvPr id="3" name="Content Placeholder 2"/>
          <p:cNvSpPr>
            <a:spLocks noGrp="1"/>
          </p:cNvSpPr>
          <p:nvPr>
            <p:ph idx="1"/>
          </p:nvPr>
        </p:nvSpPr>
        <p:spPr>
          <a:xfrm>
            <a:off x="457200" y="1600207"/>
            <a:ext cx="3962400" cy="4525963"/>
          </a:xfrm>
          <a:solidFill>
            <a:schemeClr val="bg1">
              <a:lumMod val="95000"/>
            </a:schemeClr>
          </a:solidFill>
        </p:spPr>
        <p:txBody>
          <a:bodyPr>
            <a:normAutofit/>
          </a:bodyPr>
          <a:lstStyle/>
          <a:p>
            <a:r>
              <a:rPr lang="en-US" sz="1800" spc="6" dirty="0" smtClean="0">
                <a:latin typeface="Arial"/>
                <a:cs typeface="Arial"/>
              </a:rPr>
              <a:t>This example</a:t>
            </a:r>
            <a:r>
              <a:rPr lang="en-US" sz="1800" spc="6" dirty="0">
                <a:latin typeface="Arial"/>
                <a:cs typeface="Arial"/>
              </a:rPr>
              <a:t>, </a:t>
            </a:r>
            <a:r>
              <a:rPr lang="en-US" sz="1800" spc="6" dirty="0" smtClean="0">
                <a:latin typeface="Arial"/>
                <a:cs typeface="Arial"/>
              </a:rPr>
              <a:t>take </a:t>
            </a:r>
            <a:r>
              <a:rPr lang="en-US" sz="1800" spc="6" dirty="0">
                <a:latin typeface="Arial"/>
                <a:cs typeface="Arial"/>
              </a:rPr>
              <a:t>input from user and if the number entered by user is divisible by 7 then the loop breaks</a:t>
            </a:r>
            <a:r>
              <a:rPr lang="en-US" sz="1800" spc="6" dirty="0" smtClean="0">
                <a:latin typeface="Arial"/>
                <a:cs typeface="Arial"/>
              </a:rPr>
              <a:t>.</a:t>
            </a:r>
          </a:p>
          <a:p>
            <a:pPr lvl="1"/>
            <a:r>
              <a:rPr lang="en-US" sz="1800" dirty="0" smtClean="0"/>
              <a:t>while True:</a:t>
            </a:r>
          </a:p>
          <a:p>
            <a:pPr lvl="1"/>
            <a:r>
              <a:rPr lang="en-US" sz="1800" dirty="0" smtClean="0"/>
              <a:t>...     response = input()</a:t>
            </a:r>
          </a:p>
          <a:p>
            <a:pPr lvl="1"/>
            <a:r>
              <a:rPr lang="en-US" sz="1800" dirty="0" smtClean="0"/>
              <a:t>...     if int(response) % 7 == 0:</a:t>
            </a:r>
          </a:p>
          <a:p>
            <a:pPr lvl="1"/>
            <a:r>
              <a:rPr lang="en-US" sz="1800" dirty="0" smtClean="0"/>
              <a:t>...         break</a:t>
            </a:r>
          </a:p>
          <a:p>
            <a:pPr lvl="1"/>
            <a:r>
              <a:rPr lang="en-US" sz="1800" dirty="0" smtClean="0"/>
              <a:t>... </a:t>
            </a:r>
          </a:p>
          <a:p>
            <a:pPr lvl="1"/>
            <a:r>
              <a:rPr lang="en-US" sz="1800" dirty="0" smtClean="0"/>
              <a:t>12</a:t>
            </a:r>
          </a:p>
          <a:p>
            <a:pPr lvl="1"/>
            <a:r>
              <a:rPr lang="en-US" sz="1800" dirty="0" smtClean="0"/>
              <a:t>24</a:t>
            </a:r>
          </a:p>
          <a:p>
            <a:pPr lvl="1"/>
            <a:r>
              <a:rPr lang="en-US" sz="1800" dirty="0" smtClean="0"/>
              <a:t>21</a:t>
            </a:r>
          </a:p>
          <a:p>
            <a:pPr lvl="1"/>
            <a:endParaRPr lang="en-US" sz="1800" dirty="0"/>
          </a:p>
        </p:txBody>
      </p:sp>
      <p:sp>
        <p:nvSpPr>
          <p:cNvPr id="6" name="Rectangle 5"/>
          <p:cNvSpPr/>
          <p:nvPr/>
        </p:nvSpPr>
        <p:spPr>
          <a:xfrm>
            <a:off x="5029200" y="1676400"/>
            <a:ext cx="2286000" cy="3139321"/>
          </a:xfrm>
          <a:prstGeom prst="rect">
            <a:avLst/>
          </a:prstGeom>
          <a:solidFill>
            <a:schemeClr val="bg1">
              <a:lumMod val="95000"/>
            </a:schemeClr>
          </a:solidFill>
        </p:spPr>
        <p:txBody>
          <a:bodyPr wrap="square">
            <a:spAutoFit/>
          </a:bodyPr>
          <a:lstStyle/>
          <a:p>
            <a:r>
              <a:rPr lang="en-US" dirty="0" smtClean="0"/>
              <a:t>c </a:t>
            </a:r>
            <a:r>
              <a:rPr lang="en-US" dirty="0"/>
              <a:t>= 5</a:t>
            </a:r>
          </a:p>
          <a:p>
            <a:r>
              <a:rPr lang="en-US" dirty="0" smtClean="0"/>
              <a:t>while </a:t>
            </a:r>
            <a:r>
              <a:rPr lang="en-US" dirty="0"/>
              <a:t>c != 0:</a:t>
            </a:r>
          </a:p>
          <a:p>
            <a:r>
              <a:rPr lang="en-US" dirty="0"/>
              <a:t>...     print(c)</a:t>
            </a:r>
          </a:p>
          <a:p>
            <a:r>
              <a:rPr lang="en-US" dirty="0"/>
              <a:t>...     c -= 1</a:t>
            </a:r>
          </a:p>
          <a:p>
            <a:r>
              <a:rPr lang="en-US" dirty="0"/>
              <a:t>... </a:t>
            </a:r>
          </a:p>
          <a:p>
            <a:r>
              <a:rPr lang="en-US" dirty="0"/>
              <a:t>5</a:t>
            </a:r>
          </a:p>
          <a:p>
            <a:r>
              <a:rPr lang="en-US" dirty="0"/>
              <a:t>4</a:t>
            </a:r>
          </a:p>
          <a:p>
            <a:r>
              <a:rPr lang="en-US" dirty="0"/>
              <a:t>3</a:t>
            </a:r>
          </a:p>
          <a:p>
            <a:r>
              <a:rPr lang="en-US" dirty="0"/>
              <a:t>2</a:t>
            </a:r>
          </a:p>
          <a:p>
            <a:r>
              <a:rPr lang="en-US" dirty="0"/>
              <a:t>1</a:t>
            </a:r>
          </a:p>
          <a:p>
            <a:endParaRPr lang="en-US" dirty="0"/>
          </a:p>
        </p:txBody>
      </p:sp>
    </p:spTree>
    <p:extLst>
      <p:ext uri="{BB962C8B-B14F-4D97-AF65-F5344CB8AC3E}">
        <p14:creationId xmlns:p14="http://schemas.microsoft.com/office/powerpoint/2010/main" val="16433207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dirty="0" smtClean="0"/>
              <a:t>For Loop</a:t>
            </a:r>
            <a:endParaRPr lang="en-US" dirty="0"/>
          </a:p>
        </p:txBody>
      </p:sp>
      <p:sp>
        <p:nvSpPr>
          <p:cNvPr id="3" name="Content Placeholder 2"/>
          <p:cNvSpPr>
            <a:spLocks noGrp="1"/>
          </p:cNvSpPr>
          <p:nvPr>
            <p:ph idx="1"/>
          </p:nvPr>
        </p:nvSpPr>
        <p:spPr>
          <a:xfrm>
            <a:off x="457200" y="1193800"/>
            <a:ext cx="8229600" cy="4525963"/>
          </a:xfrm>
        </p:spPr>
        <p:txBody>
          <a:bodyPr>
            <a:noAutofit/>
          </a:bodyPr>
          <a:lstStyle/>
          <a:p>
            <a:r>
              <a:rPr lang="en-US" sz="1600" dirty="0"/>
              <a:t>T</a:t>
            </a:r>
            <a:r>
              <a:rPr lang="en-US" sz="1600" dirty="0" smtClean="0"/>
              <a:t>he </a:t>
            </a:r>
            <a:r>
              <a:rPr lang="en-US" sz="1600" dirty="0"/>
              <a:t>Python for loop is an iterator based for loop. It steps through the items of lists, tuples, strings, the keys of dictionaries and other iterables. The Python for loop starts with the keyword "for" followed by an arbitrary variable name, which will hold the values of the following sequence object, which is stepped through. </a:t>
            </a:r>
          </a:p>
          <a:p>
            <a:r>
              <a:rPr lang="en-US" sz="1600" dirty="0" smtClean="0"/>
              <a:t>a = [10,20,30]</a:t>
            </a:r>
          </a:p>
          <a:p>
            <a:pPr lvl="1"/>
            <a:r>
              <a:rPr lang="en-US" sz="1600" dirty="0" smtClean="0"/>
              <a:t>for i in a:</a:t>
            </a:r>
          </a:p>
          <a:p>
            <a:pPr lvl="1"/>
            <a:r>
              <a:rPr lang="en-US" sz="1600" dirty="0" smtClean="0"/>
              <a:t>...     print(i)</a:t>
            </a:r>
          </a:p>
          <a:p>
            <a:pPr lvl="1"/>
            <a:r>
              <a:rPr lang="en-US" sz="1600" dirty="0" smtClean="0"/>
              <a:t>... </a:t>
            </a:r>
          </a:p>
          <a:p>
            <a:pPr lvl="1"/>
            <a:r>
              <a:rPr lang="en-US" sz="1600" dirty="0" smtClean="0"/>
              <a:t>10</a:t>
            </a:r>
          </a:p>
          <a:p>
            <a:pPr lvl="1"/>
            <a:r>
              <a:rPr lang="en-US" sz="1600" dirty="0" smtClean="0"/>
              <a:t>20</a:t>
            </a:r>
          </a:p>
          <a:p>
            <a:pPr lvl="1"/>
            <a:r>
              <a:rPr lang="en-US" sz="1600" dirty="0" smtClean="0"/>
              <a:t>30</a:t>
            </a:r>
          </a:p>
          <a:p>
            <a:r>
              <a:rPr lang="en-US" sz="1600" dirty="0" smtClean="0"/>
              <a:t>a = { 1 : "Sandeep", 2 : "</a:t>
            </a:r>
            <a:r>
              <a:rPr lang="en-US" sz="1600" dirty="0" err="1" smtClean="0"/>
              <a:t>Saurabh</a:t>
            </a:r>
            <a:r>
              <a:rPr lang="en-US" sz="1600" dirty="0" smtClean="0"/>
              <a:t>", 3 : "</a:t>
            </a:r>
            <a:r>
              <a:rPr lang="en-US" sz="1600" dirty="0" err="1" smtClean="0"/>
              <a:t>Rohit</a:t>
            </a:r>
            <a:r>
              <a:rPr lang="en-US" sz="1600" dirty="0" smtClean="0"/>
              <a:t>"}</a:t>
            </a:r>
          </a:p>
          <a:p>
            <a:pPr lvl="1"/>
            <a:r>
              <a:rPr lang="en-US" sz="1600" dirty="0" smtClean="0"/>
              <a:t>for i in a:</a:t>
            </a:r>
          </a:p>
          <a:p>
            <a:pPr lvl="1"/>
            <a:r>
              <a:rPr lang="en-US" sz="1600" dirty="0" smtClean="0"/>
              <a:t>...     print(</a:t>
            </a:r>
            <a:r>
              <a:rPr lang="en-US" sz="1600" dirty="0" err="1" smtClean="0"/>
              <a:t>i,a</a:t>
            </a:r>
            <a:r>
              <a:rPr lang="en-US" sz="1600" dirty="0" smtClean="0"/>
              <a:t>[i])</a:t>
            </a:r>
          </a:p>
          <a:p>
            <a:pPr lvl="1"/>
            <a:r>
              <a:rPr lang="en-US" sz="1600" dirty="0" smtClean="0"/>
              <a:t>... </a:t>
            </a:r>
          </a:p>
          <a:p>
            <a:pPr lvl="1"/>
            <a:r>
              <a:rPr lang="en-US" sz="1600" dirty="0" smtClean="0"/>
              <a:t>1 Sandeep</a:t>
            </a:r>
          </a:p>
          <a:p>
            <a:pPr lvl="1"/>
            <a:r>
              <a:rPr lang="en-US" sz="1600" dirty="0" smtClean="0"/>
              <a:t>2 </a:t>
            </a:r>
            <a:r>
              <a:rPr lang="en-US" sz="1600" dirty="0" err="1" smtClean="0"/>
              <a:t>Saurabh</a:t>
            </a:r>
            <a:endParaRPr lang="en-US" sz="1600" dirty="0" smtClean="0"/>
          </a:p>
          <a:p>
            <a:pPr lvl="1"/>
            <a:r>
              <a:rPr lang="en-US" sz="1600" dirty="0" smtClean="0"/>
              <a:t>3 </a:t>
            </a:r>
            <a:r>
              <a:rPr lang="en-US" sz="1600" dirty="0" err="1" smtClean="0"/>
              <a:t>Rohit</a:t>
            </a:r>
            <a:endParaRPr lang="en-US" sz="1600" dirty="0" smtClean="0"/>
          </a:p>
          <a:p>
            <a:pPr lvl="1"/>
            <a:endParaRPr lang="en-US" sz="1600" dirty="0"/>
          </a:p>
        </p:txBody>
      </p:sp>
    </p:spTree>
    <p:extLst>
      <p:ext uri="{BB962C8B-B14F-4D97-AF65-F5344CB8AC3E}">
        <p14:creationId xmlns:p14="http://schemas.microsoft.com/office/powerpoint/2010/main" val="7319045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US" dirty="0"/>
              <a:t>Iterators and </a:t>
            </a:r>
            <a:r>
              <a:rPr lang="en-US" dirty="0" smtClean="0"/>
              <a:t>Iterables</a:t>
            </a:r>
            <a:endParaRPr lang="en-US" dirty="0"/>
          </a:p>
        </p:txBody>
      </p:sp>
      <p:sp>
        <p:nvSpPr>
          <p:cNvPr id="3" name="Content Placeholder 2"/>
          <p:cNvSpPr>
            <a:spLocks noGrp="1"/>
          </p:cNvSpPr>
          <p:nvPr>
            <p:ph idx="1"/>
          </p:nvPr>
        </p:nvSpPr>
        <p:spPr>
          <a:xfrm>
            <a:off x="457200" y="1219200"/>
            <a:ext cx="8229600" cy="4525963"/>
          </a:xfrm>
        </p:spPr>
        <p:txBody>
          <a:bodyPr>
            <a:noAutofit/>
          </a:bodyPr>
          <a:lstStyle/>
          <a:p>
            <a:r>
              <a:rPr lang="en-US" sz="1600" dirty="0" smtClean="0"/>
              <a:t>The collection of elements are iterable (like lists, string etc) </a:t>
            </a:r>
            <a:r>
              <a:rPr lang="en-US" sz="1600" dirty="0" smtClean="0"/>
              <a:t>and </a:t>
            </a:r>
            <a:r>
              <a:rPr lang="en-US" sz="1600" dirty="0"/>
              <a:t>An iterator can be seen as a pointer to a container</a:t>
            </a:r>
            <a:r>
              <a:rPr lang="en-US" sz="1600" dirty="0" smtClean="0"/>
              <a:t>, what we use to iterate through the elements of iterables.</a:t>
            </a:r>
          </a:p>
          <a:p>
            <a:r>
              <a:rPr lang="en-US" sz="1600" dirty="0" smtClean="0"/>
              <a:t>You </a:t>
            </a:r>
            <a:r>
              <a:rPr lang="en-US" sz="1600" dirty="0"/>
              <a:t>can iterate with a for loop over iterators and iterables. </a:t>
            </a:r>
            <a:endParaRPr lang="en-US" sz="1600" dirty="0" smtClean="0"/>
          </a:p>
          <a:p>
            <a:pPr lvl="1"/>
            <a:r>
              <a:rPr lang="en-US" sz="1600" dirty="0" smtClean="0"/>
              <a:t>list </a:t>
            </a:r>
            <a:r>
              <a:rPr lang="en-US" sz="1600" dirty="0"/>
              <a:t>is iterable but a list is not an iterator! </a:t>
            </a:r>
            <a:endParaRPr lang="en-US" sz="1600" dirty="0" smtClean="0"/>
          </a:p>
          <a:p>
            <a:r>
              <a:rPr lang="en-US" sz="1600" dirty="0"/>
              <a:t>Generators are a special kind of function, which enable us to implement or generate </a:t>
            </a:r>
            <a:r>
              <a:rPr lang="en-US" sz="1600" dirty="0" smtClean="0"/>
              <a:t>iterators. An </a:t>
            </a:r>
            <a:r>
              <a:rPr lang="en-US" sz="1600" dirty="0"/>
              <a:t>iterator can be created from an iterable by using the function '</a:t>
            </a:r>
            <a:r>
              <a:rPr lang="en-US" sz="1600" dirty="0" err="1"/>
              <a:t>iter</a:t>
            </a:r>
            <a:r>
              <a:rPr lang="en-US" sz="1600" dirty="0"/>
              <a:t>'. </a:t>
            </a:r>
            <a:endParaRPr lang="en-US" sz="1600" dirty="0" smtClean="0"/>
          </a:p>
          <a:p>
            <a:pPr lvl="1"/>
            <a:r>
              <a:rPr lang="en-US" sz="1600" dirty="0" smtClean="0"/>
              <a:t>For e.g., The </a:t>
            </a:r>
            <a:r>
              <a:rPr lang="en-US" sz="1600" dirty="0"/>
              <a:t>for </a:t>
            </a:r>
            <a:r>
              <a:rPr lang="en-US" sz="1600" dirty="0" smtClean="0"/>
              <a:t>loop, this </a:t>
            </a:r>
            <a:r>
              <a:rPr lang="en-US" sz="1600" dirty="0"/>
              <a:t>is </a:t>
            </a:r>
            <a:r>
              <a:rPr lang="en-US" sz="1600" dirty="0" smtClean="0"/>
              <a:t>how internally </a:t>
            </a:r>
            <a:r>
              <a:rPr lang="en-US" sz="1600" dirty="0"/>
              <a:t>it works</a:t>
            </a:r>
            <a:r>
              <a:rPr lang="en-US" sz="1600" dirty="0" smtClean="0"/>
              <a:t>:</a:t>
            </a:r>
            <a:endParaRPr lang="en-US" sz="1600" dirty="0"/>
          </a:p>
          <a:p>
            <a:pPr lvl="2"/>
            <a:r>
              <a:rPr lang="en-US" sz="1600" dirty="0" smtClean="0"/>
              <a:t>cities </a:t>
            </a:r>
            <a:r>
              <a:rPr lang="en-US" sz="1600" dirty="0"/>
              <a:t>= ["Berlin", "Vienna", "Zurich"]</a:t>
            </a:r>
          </a:p>
          <a:p>
            <a:pPr lvl="2"/>
            <a:r>
              <a:rPr lang="en-US" sz="1600" dirty="0" err="1" smtClean="0"/>
              <a:t>iterator_obj</a:t>
            </a:r>
            <a:r>
              <a:rPr lang="en-US" sz="1600" dirty="0" smtClean="0"/>
              <a:t> </a:t>
            </a:r>
            <a:r>
              <a:rPr lang="en-US" sz="1600" dirty="0"/>
              <a:t>= </a:t>
            </a:r>
            <a:r>
              <a:rPr lang="en-US" sz="1600" dirty="0" err="1"/>
              <a:t>iter</a:t>
            </a:r>
            <a:r>
              <a:rPr lang="en-US" sz="1600" dirty="0"/>
              <a:t>(cities)</a:t>
            </a:r>
          </a:p>
          <a:p>
            <a:pPr lvl="2"/>
            <a:r>
              <a:rPr lang="en-US" sz="1600" dirty="0" smtClean="0"/>
              <a:t>print(</a:t>
            </a:r>
            <a:r>
              <a:rPr lang="en-US" sz="1600" dirty="0" err="1" smtClean="0"/>
              <a:t>iterator_obj</a:t>
            </a:r>
            <a:r>
              <a:rPr lang="en-US" sz="1600" dirty="0"/>
              <a:t>)</a:t>
            </a:r>
          </a:p>
          <a:p>
            <a:pPr lvl="2"/>
            <a:r>
              <a:rPr lang="en-US" sz="1600" dirty="0"/>
              <a:t>&lt;</a:t>
            </a:r>
            <a:r>
              <a:rPr lang="en-US" sz="1600" dirty="0" err="1"/>
              <a:t>list_iterator</a:t>
            </a:r>
            <a:r>
              <a:rPr lang="en-US" sz="1600" dirty="0"/>
              <a:t> object at 0x7fc3ca292d68&gt;</a:t>
            </a:r>
          </a:p>
          <a:p>
            <a:pPr lvl="2"/>
            <a:r>
              <a:rPr lang="en-US" sz="1600" dirty="0" smtClean="0"/>
              <a:t>print(next(</a:t>
            </a:r>
            <a:r>
              <a:rPr lang="en-US" sz="1600" dirty="0" err="1" smtClean="0"/>
              <a:t>iterator_obj</a:t>
            </a:r>
            <a:r>
              <a:rPr lang="en-US" sz="1600" dirty="0" smtClean="0"/>
              <a:t>))</a:t>
            </a:r>
          </a:p>
          <a:p>
            <a:pPr lvl="3"/>
            <a:r>
              <a:rPr lang="en-US" sz="1600" dirty="0" smtClean="0"/>
              <a:t>Berlin</a:t>
            </a:r>
          </a:p>
          <a:p>
            <a:pPr lvl="2"/>
            <a:r>
              <a:rPr lang="en-US" sz="1600" dirty="0" smtClean="0"/>
              <a:t>print(next(</a:t>
            </a:r>
            <a:r>
              <a:rPr lang="en-US" sz="1600" dirty="0" err="1" smtClean="0"/>
              <a:t>iterator_obj</a:t>
            </a:r>
            <a:r>
              <a:rPr lang="en-US" sz="1600" dirty="0"/>
              <a:t>))</a:t>
            </a:r>
          </a:p>
          <a:p>
            <a:pPr lvl="3"/>
            <a:r>
              <a:rPr lang="en-US" sz="1600" dirty="0"/>
              <a:t>Vienna</a:t>
            </a:r>
          </a:p>
          <a:p>
            <a:pPr lvl="2"/>
            <a:r>
              <a:rPr lang="en-US" sz="1600" dirty="0" smtClean="0"/>
              <a:t>print(next(</a:t>
            </a:r>
            <a:r>
              <a:rPr lang="en-US" sz="1600" dirty="0" err="1" smtClean="0"/>
              <a:t>iterator_obj</a:t>
            </a:r>
            <a:r>
              <a:rPr lang="en-US" sz="1600" dirty="0"/>
              <a:t>))</a:t>
            </a:r>
          </a:p>
          <a:p>
            <a:pPr lvl="3"/>
            <a:r>
              <a:rPr lang="en-US" sz="1600" dirty="0" smtClean="0"/>
              <a:t>Zurich</a:t>
            </a:r>
          </a:p>
          <a:p>
            <a:pPr lvl="1"/>
            <a:endParaRPr lang="en-US" dirty="0"/>
          </a:p>
        </p:txBody>
      </p:sp>
    </p:spTree>
    <p:extLst>
      <p:ext uri="{BB962C8B-B14F-4D97-AF65-F5344CB8AC3E}">
        <p14:creationId xmlns:p14="http://schemas.microsoft.com/office/powerpoint/2010/main" val="14573846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Generators in Python</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4191000" cy="2306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757" y="3576972"/>
            <a:ext cx="3213885" cy="3135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1498" y="1588480"/>
            <a:ext cx="3552401"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4822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Python Script</a:t>
            </a:r>
            <a:endParaRPr lang="en-US" dirty="0"/>
          </a:p>
        </p:txBody>
      </p:sp>
      <p:sp>
        <p:nvSpPr>
          <p:cNvPr id="3" name="Content Placeholder 2"/>
          <p:cNvSpPr>
            <a:spLocks noGrp="1"/>
          </p:cNvSpPr>
          <p:nvPr>
            <p:ph idx="1"/>
          </p:nvPr>
        </p:nvSpPr>
        <p:spPr>
          <a:xfrm>
            <a:off x="457200" y="1447800"/>
            <a:ext cx="8229600" cy="5181600"/>
          </a:xfrm>
        </p:spPr>
        <p:txBody>
          <a:bodyPr>
            <a:noAutofit/>
          </a:bodyPr>
          <a:lstStyle/>
          <a:p>
            <a:r>
              <a:rPr lang="en-US" sz="1800" dirty="0" smtClean="0"/>
              <a:t>Execute </a:t>
            </a:r>
            <a:r>
              <a:rPr lang="en-US" sz="1800" dirty="0"/>
              <a:t>a Python </a:t>
            </a:r>
            <a:r>
              <a:rPr lang="en-US" sz="1800" dirty="0" smtClean="0"/>
              <a:t>script </a:t>
            </a:r>
          </a:p>
          <a:p>
            <a:pPr lvl="1"/>
            <a:r>
              <a:rPr lang="en-US" sz="1800" dirty="0" smtClean="0"/>
              <a:t>Write a </a:t>
            </a:r>
            <a:r>
              <a:rPr lang="en-US" sz="1800" dirty="0"/>
              <a:t>program which prints the string "Hello World". This looks on the Python shell like this:</a:t>
            </a:r>
          </a:p>
          <a:p>
            <a:pPr lvl="1"/>
            <a:r>
              <a:rPr lang="en-US" sz="1800" dirty="0" smtClean="0"/>
              <a:t>print</a:t>
            </a:r>
            <a:r>
              <a:rPr lang="en-US" sz="1800" dirty="0"/>
              <a:t>("Hello World!")</a:t>
            </a:r>
          </a:p>
          <a:p>
            <a:pPr lvl="2"/>
            <a:r>
              <a:rPr lang="en-US" sz="1800" dirty="0"/>
              <a:t>Hello World!</a:t>
            </a:r>
          </a:p>
          <a:p>
            <a:pPr marL="342900" lvl="1" indent="-342900">
              <a:buFont typeface="Arial" pitchFamily="34" charset="0"/>
              <a:buChar char="•"/>
            </a:pPr>
            <a:r>
              <a:rPr lang="en-US" sz="1800" dirty="0" smtClean="0"/>
              <a:t>Write the script like below and </a:t>
            </a:r>
            <a:r>
              <a:rPr lang="en-US" sz="1800" dirty="0"/>
              <a:t>Save it as my_first_simple_script.py</a:t>
            </a:r>
          </a:p>
          <a:p>
            <a:pPr lvl="1"/>
            <a:r>
              <a:rPr lang="en-US" sz="1800" dirty="0" smtClean="0"/>
              <a:t>print</a:t>
            </a:r>
            <a:r>
              <a:rPr lang="en-US" sz="1800" dirty="0"/>
              <a:t>("My first simple Python script!")</a:t>
            </a:r>
          </a:p>
          <a:p>
            <a:r>
              <a:rPr lang="en-US" sz="1800" dirty="0" smtClean="0"/>
              <a:t>Start </a:t>
            </a:r>
            <a:r>
              <a:rPr lang="en-US" sz="1800" dirty="0"/>
              <a:t>a Python script</a:t>
            </a:r>
          </a:p>
          <a:p>
            <a:pPr lvl="1"/>
            <a:r>
              <a:rPr lang="en-US" sz="1800" dirty="0" smtClean="0"/>
              <a:t>python3 </a:t>
            </a:r>
            <a:r>
              <a:rPr lang="en-US" sz="1800" dirty="0"/>
              <a:t>my_first_simple_script.py </a:t>
            </a:r>
          </a:p>
          <a:p>
            <a:pPr lvl="2"/>
            <a:r>
              <a:rPr lang="en-US" sz="1800" dirty="0"/>
              <a:t>My first simple Python script!</a:t>
            </a:r>
          </a:p>
          <a:p>
            <a:r>
              <a:rPr lang="en-US" sz="1800" dirty="0" smtClean="0"/>
              <a:t>Python </a:t>
            </a:r>
            <a:r>
              <a:rPr lang="en-US" sz="1800" dirty="0"/>
              <a:t>Internals</a:t>
            </a:r>
          </a:p>
          <a:p>
            <a:pPr lvl="1"/>
            <a:r>
              <a:rPr lang="en-US" sz="1800" dirty="0" smtClean="0"/>
              <a:t>Python </a:t>
            </a:r>
            <a:r>
              <a:rPr lang="en-US" sz="1800" dirty="0"/>
              <a:t>code is translated into intermediate code, which has to be executed by a virtual machine, known as the PVM, the Python virtual machine. This is a similar approach to </a:t>
            </a:r>
            <a:r>
              <a:rPr lang="en-US" sz="1800" dirty="0" smtClean="0"/>
              <a:t>Java</a:t>
            </a:r>
            <a:r>
              <a:rPr lang="en-US" sz="1800" dirty="0"/>
              <a:t>. There is even a way of translating Python programs into Java byte code for the Java Virtual Machine (JVM). This can be achieved with </a:t>
            </a:r>
            <a:r>
              <a:rPr lang="en-US" sz="1800" b="1" dirty="0" err="1"/>
              <a:t>Jython</a:t>
            </a:r>
            <a:r>
              <a:rPr lang="en-US" sz="1800" dirty="0"/>
              <a:t>.</a:t>
            </a:r>
          </a:p>
        </p:txBody>
      </p:sp>
    </p:spTree>
    <p:extLst>
      <p:ext uri="{BB962C8B-B14F-4D97-AF65-F5344CB8AC3E}">
        <p14:creationId xmlns:p14="http://schemas.microsoft.com/office/powerpoint/2010/main" val="10289125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dirty="0" smtClean="0"/>
              <a:t>Python - Function</a:t>
            </a:r>
            <a:endParaRPr lang="en-US" dirty="0"/>
          </a:p>
        </p:txBody>
      </p:sp>
      <p:sp>
        <p:nvSpPr>
          <p:cNvPr id="3" name="Content Placeholder 2"/>
          <p:cNvSpPr>
            <a:spLocks noGrp="1"/>
          </p:cNvSpPr>
          <p:nvPr>
            <p:ph idx="1"/>
          </p:nvPr>
        </p:nvSpPr>
        <p:spPr>
          <a:xfrm>
            <a:off x="457200" y="1219200"/>
            <a:ext cx="8229600" cy="5486399"/>
          </a:xfrm>
        </p:spPr>
        <p:txBody>
          <a:bodyPr>
            <a:noAutofit/>
          </a:bodyPr>
          <a:lstStyle/>
          <a:p>
            <a:r>
              <a:rPr lang="en-US" sz="1600" dirty="0"/>
              <a:t>A function in Python is defined by a </a:t>
            </a:r>
            <a:r>
              <a:rPr lang="en-US" sz="1600" dirty="0" err="1"/>
              <a:t>def</a:t>
            </a:r>
            <a:r>
              <a:rPr lang="en-US" sz="1600" dirty="0"/>
              <a:t> statement. </a:t>
            </a:r>
            <a:endParaRPr lang="en-US" sz="1600" dirty="0" smtClean="0"/>
          </a:p>
          <a:p>
            <a:r>
              <a:rPr lang="en-US" sz="1600" dirty="0" smtClean="0"/>
              <a:t>Sample method to find square.</a:t>
            </a:r>
          </a:p>
          <a:p>
            <a:pPr lvl="1"/>
            <a:r>
              <a:rPr lang="en-US" sz="1400" dirty="0" err="1" smtClean="0"/>
              <a:t>def</a:t>
            </a:r>
            <a:r>
              <a:rPr lang="en-US" sz="1400" dirty="0" smtClean="0"/>
              <a:t> </a:t>
            </a:r>
            <a:r>
              <a:rPr lang="en-US" sz="1400" dirty="0" err="1"/>
              <a:t>findsquare</a:t>
            </a:r>
            <a:r>
              <a:rPr lang="en-US" sz="1400" dirty="0"/>
              <a:t>(x):</a:t>
            </a:r>
          </a:p>
          <a:p>
            <a:pPr lvl="1"/>
            <a:r>
              <a:rPr lang="en-US" sz="1400" dirty="0"/>
              <a:t>...     return x*x</a:t>
            </a:r>
          </a:p>
          <a:p>
            <a:pPr lvl="1"/>
            <a:r>
              <a:rPr lang="en-US" sz="1400" dirty="0"/>
              <a:t>... </a:t>
            </a:r>
          </a:p>
          <a:p>
            <a:pPr lvl="1"/>
            <a:r>
              <a:rPr lang="en-US" sz="1400" dirty="0" err="1" smtClean="0"/>
              <a:t>findsquare</a:t>
            </a:r>
            <a:r>
              <a:rPr lang="en-US" sz="1400" dirty="0" smtClean="0"/>
              <a:t>(4) </a:t>
            </a:r>
          </a:p>
          <a:p>
            <a:r>
              <a:rPr lang="en-US" sz="1600" dirty="0" smtClean="0"/>
              <a:t>Another method to print hello</a:t>
            </a:r>
            <a:endParaRPr lang="en-US" sz="1600" dirty="0"/>
          </a:p>
          <a:p>
            <a:pPr lvl="1"/>
            <a:r>
              <a:rPr lang="en-US" sz="1400" dirty="0" err="1" smtClean="0"/>
              <a:t>def</a:t>
            </a:r>
            <a:r>
              <a:rPr lang="en-US" sz="1400" dirty="0" smtClean="0"/>
              <a:t> </a:t>
            </a:r>
            <a:r>
              <a:rPr lang="en-US" sz="1400" dirty="0" err="1"/>
              <a:t>sayHello</a:t>
            </a:r>
            <a:r>
              <a:rPr lang="en-US" sz="1400" dirty="0"/>
              <a:t>():</a:t>
            </a:r>
          </a:p>
          <a:p>
            <a:pPr lvl="1"/>
            <a:r>
              <a:rPr lang="en-US" sz="1400" dirty="0"/>
              <a:t>...     print("Hello")</a:t>
            </a:r>
          </a:p>
          <a:p>
            <a:pPr lvl="1"/>
            <a:r>
              <a:rPr lang="en-US" sz="1400" dirty="0"/>
              <a:t>... </a:t>
            </a:r>
          </a:p>
          <a:p>
            <a:pPr lvl="1"/>
            <a:r>
              <a:rPr lang="en-US" sz="1400" dirty="0" err="1" smtClean="0"/>
              <a:t>sayHello</a:t>
            </a:r>
            <a:r>
              <a:rPr lang="en-US" sz="1400" dirty="0" smtClean="0"/>
              <a:t>( </a:t>
            </a:r>
            <a:r>
              <a:rPr lang="en-US" sz="1400" dirty="0"/>
              <a:t>)</a:t>
            </a:r>
          </a:p>
          <a:p>
            <a:pPr lvl="2"/>
            <a:r>
              <a:rPr lang="en-US" sz="1400" dirty="0" smtClean="0"/>
              <a:t>Hello</a:t>
            </a:r>
          </a:p>
          <a:p>
            <a:r>
              <a:rPr lang="en-US" sz="1600" dirty="0" smtClean="0"/>
              <a:t>Find an input number is odd or even</a:t>
            </a:r>
            <a:endParaRPr lang="en-US" sz="1600" dirty="0"/>
          </a:p>
          <a:p>
            <a:pPr lvl="1"/>
            <a:r>
              <a:rPr lang="en-US" sz="1400" dirty="0" err="1" smtClean="0"/>
              <a:t>def</a:t>
            </a:r>
            <a:r>
              <a:rPr lang="en-US" sz="1400" dirty="0" smtClean="0"/>
              <a:t> </a:t>
            </a:r>
            <a:r>
              <a:rPr lang="en-US" sz="1400" dirty="0" err="1"/>
              <a:t>find_even_or_odd</a:t>
            </a:r>
            <a:r>
              <a:rPr lang="en-US" sz="1400" dirty="0"/>
              <a:t>(x):</a:t>
            </a:r>
          </a:p>
          <a:p>
            <a:pPr lvl="1"/>
            <a:r>
              <a:rPr lang="en-US" sz="1400" dirty="0"/>
              <a:t>...     if x % 2 == 0:</a:t>
            </a:r>
          </a:p>
          <a:p>
            <a:pPr lvl="1"/>
            <a:r>
              <a:rPr lang="en-US" sz="1400" dirty="0"/>
              <a:t>...         print("Even")</a:t>
            </a:r>
          </a:p>
          <a:p>
            <a:pPr lvl="1"/>
            <a:r>
              <a:rPr lang="en-US" sz="1400" dirty="0"/>
              <a:t>...     else:</a:t>
            </a:r>
          </a:p>
          <a:p>
            <a:pPr lvl="1"/>
            <a:r>
              <a:rPr lang="en-US" sz="1400" dirty="0"/>
              <a:t>...         print('Odd')</a:t>
            </a:r>
          </a:p>
          <a:p>
            <a:pPr lvl="1"/>
            <a:r>
              <a:rPr lang="en-US" sz="1400" dirty="0"/>
              <a:t>... </a:t>
            </a:r>
          </a:p>
          <a:p>
            <a:pPr lvl="1"/>
            <a:r>
              <a:rPr lang="en-US" sz="1400" dirty="0" err="1" smtClean="0"/>
              <a:t>find_even_or_odd</a:t>
            </a:r>
            <a:r>
              <a:rPr lang="en-US" sz="1400" dirty="0" smtClean="0"/>
              <a:t>(11</a:t>
            </a:r>
            <a:r>
              <a:rPr lang="en-US" sz="1400" dirty="0"/>
              <a:t>)</a:t>
            </a:r>
          </a:p>
          <a:p>
            <a:pPr lvl="2"/>
            <a:r>
              <a:rPr lang="en-US" sz="1400" dirty="0" smtClean="0"/>
              <a:t>Odd</a:t>
            </a:r>
          </a:p>
        </p:txBody>
      </p:sp>
    </p:spTree>
    <p:extLst>
      <p:ext uri="{BB962C8B-B14F-4D97-AF65-F5344CB8AC3E}">
        <p14:creationId xmlns:p14="http://schemas.microsoft.com/office/powerpoint/2010/main" val="9564200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5897570"/>
          </a:xfrm>
        </p:spPr>
        <p:txBody>
          <a:bodyPr>
            <a:normAutofit/>
          </a:bodyPr>
          <a:lstStyle/>
          <a:p>
            <a:r>
              <a:rPr lang="de-DE" sz="1600" dirty="0"/>
              <a:t>Function to returns the temperature in degrees Fahrenheit </a:t>
            </a:r>
          </a:p>
          <a:p>
            <a:pPr lvl="1"/>
            <a:r>
              <a:rPr lang="de-DE" sz="1600" dirty="0" smtClean="0"/>
              <a:t>def </a:t>
            </a:r>
            <a:r>
              <a:rPr lang="de-DE" sz="1600" dirty="0"/>
              <a:t>fahrenheit(T_in_celsius):</a:t>
            </a:r>
          </a:p>
          <a:p>
            <a:pPr lvl="1"/>
            <a:r>
              <a:rPr lang="de-DE" sz="1600" dirty="0"/>
              <a:t>...     return (T_in_celsius * 9 / 5) + 32</a:t>
            </a:r>
          </a:p>
          <a:p>
            <a:pPr lvl="1"/>
            <a:r>
              <a:rPr lang="de-DE" sz="1600" dirty="0"/>
              <a:t>... </a:t>
            </a:r>
          </a:p>
          <a:p>
            <a:pPr lvl="1"/>
            <a:r>
              <a:rPr lang="de-DE" sz="1600" dirty="0" smtClean="0"/>
              <a:t>for </a:t>
            </a:r>
            <a:r>
              <a:rPr lang="de-DE" sz="1600" dirty="0"/>
              <a:t>t in (22.6, 25.8, 27.3, 29.8):</a:t>
            </a:r>
          </a:p>
          <a:p>
            <a:pPr lvl="1"/>
            <a:r>
              <a:rPr lang="de-DE" sz="1600" dirty="0"/>
              <a:t>...     print(t, ": ", fahrenheit(t))</a:t>
            </a:r>
          </a:p>
          <a:p>
            <a:pPr lvl="1"/>
            <a:r>
              <a:rPr lang="de-DE" sz="1600" dirty="0"/>
              <a:t>... </a:t>
            </a:r>
          </a:p>
          <a:p>
            <a:pPr lvl="2"/>
            <a:r>
              <a:rPr lang="de-DE" sz="1600" dirty="0"/>
              <a:t>22.6 :  72.68</a:t>
            </a:r>
          </a:p>
          <a:p>
            <a:pPr lvl="2"/>
            <a:r>
              <a:rPr lang="de-DE" sz="1600" dirty="0"/>
              <a:t>25.8 :  78.44</a:t>
            </a:r>
          </a:p>
          <a:p>
            <a:pPr lvl="2"/>
            <a:r>
              <a:rPr lang="de-DE" sz="1600" dirty="0"/>
              <a:t>27.3 :  81.14</a:t>
            </a:r>
          </a:p>
          <a:p>
            <a:pPr lvl="2"/>
            <a:r>
              <a:rPr lang="de-DE" sz="1600" dirty="0"/>
              <a:t>29.8 :  </a:t>
            </a:r>
            <a:r>
              <a:rPr lang="de-DE" sz="1600" dirty="0" smtClean="0"/>
              <a:t>85.64</a:t>
            </a:r>
          </a:p>
          <a:p>
            <a:r>
              <a:rPr lang="en-US" sz="1600" b="1" dirty="0"/>
              <a:t>Optional </a:t>
            </a:r>
            <a:r>
              <a:rPr lang="en-US" sz="1600" b="1" dirty="0" smtClean="0"/>
              <a:t>Parameters : </a:t>
            </a:r>
            <a:r>
              <a:rPr lang="en-US" sz="1600" dirty="0" smtClean="0"/>
              <a:t>Functions </a:t>
            </a:r>
            <a:r>
              <a:rPr lang="en-US" sz="1600" dirty="0"/>
              <a:t>can have </a:t>
            </a:r>
            <a:r>
              <a:rPr lang="en-US" sz="1600" dirty="0" smtClean="0"/>
              <a:t>optional/default parameters.</a:t>
            </a:r>
          </a:p>
          <a:p>
            <a:pPr lvl="1"/>
            <a:r>
              <a:rPr lang="en-US" sz="1600" dirty="0" err="1"/>
              <a:t>def</a:t>
            </a:r>
            <a:r>
              <a:rPr lang="en-US" sz="1600" dirty="0"/>
              <a:t> Hello(name="everybody"):</a:t>
            </a:r>
          </a:p>
          <a:p>
            <a:pPr lvl="1"/>
            <a:r>
              <a:rPr lang="de-DE" sz="1600" dirty="0"/>
              <a:t>... </a:t>
            </a:r>
            <a:r>
              <a:rPr lang="en-US" sz="1600" dirty="0" smtClean="0"/>
              <a:t>print</a:t>
            </a:r>
            <a:r>
              <a:rPr lang="en-US" sz="1600" dirty="0"/>
              <a:t>("Hello " + name + </a:t>
            </a:r>
            <a:r>
              <a:rPr lang="en-US" sz="1600" dirty="0" smtClean="0"/>
              <a:t>"!")</a:t>
            </a:r>
            <a:endParaRPr lang="en-US" sz="1600" dirty="0"/>
          </a:p>
          <a:p>
            <a:pPr lvl="1"/>
            <a:r>
              <a:rPr lang="en-US" sz="1600" dirty="0"/>
              <a:t>Hello("Peter</a:t>
            </a:r>
            <a:r>
              <a:rPr lang="en-US" sz="1600" dirty="0" smtClean="0"/>
              <a:t>")</a:t>
            </a:r>
          </a:p>
          <a:p>
            <a:pPr lvl="2"/>
            <a:r>
              <a:rPr lang="en-US" sz="1600" dirty="0"/>
              <a:t>Hello Peter</a:t>
            </a:r>
            <a:r>
              <a:rPr lang="en-US" sz="1600" dirty="0" smtClean="0"/>
              <a:t>!</a:t>
            </a:r>
            <a:endParaRPr lang="en-US" sz="1600" dirty="0"/>
          </a:p>
          <a:p>
            <a:pPr lvl="1"/>
            <a:r>
              <a:rPr lang="en-US" sz="1600" dirty="0"/>
              <a:t>Hello()</a:t>
            </a:r>
          </a:p>
          <a:p>
            <a:pPr lvl="2"/>
            <a:r>
              <a:rPr lang="en-US" sz="1600" dirty="0" smtClean="0"/>
              <a:t>Hello </a:t>
            </a:r>
            <a:r>
              <a:rPr lang="en-US" sz="1600" dirty="0"/>
              <a:t>everybody!</a:t>
            </a:r>
            <a:endParaRPr lang="de-DE" sz="1600" dirty="0"/>
          </a:p>
          <a:p>
            <a:endParaRPr lang="en-US" sz="1600" dirty="0"/>
          </a:p>
        </p:txBody>
      </p:sp>
    </p:spTree>
    <p:extLst>
      <p:ext uri="{BB962C8B-B14F-4D97-AF65-F5344CB8AC3E}">
        <p14:creationId xmlns:p14="http://schemas.microsoft.com/office/powerpoint/2010/main" val="18551584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Function in Python</a:t>
            </a:r>
            <a:endParaRPr lang="en-US" dirty="0"/>
          </a:p>
        </p:txBody>
      </p:sp>
      <p:sp>
        <p:nvSpPr>
          <p:cNvPr id="3" name="Content Placeholder 2"/>
          <p:cNvSpPr>
            <a:spLocks noGrp="1"/>
          </p:cNvSpPr>
          <p:nvPr>
            <p:ph idx="1"/>
          </p:nvPr>
        </p:nvSpPr>
        <p:spPr/>
        <p:txBody>
          <a:bodyPr>
            <a:noAutofit/>
          </a:bodyPr>
          <a:lstStyle/>
          <a:p>
            <a:r>
              <a:rPr lang="en-US" sz="1600" dirty="0"/>
              <a:t>Recursion is a method of programming or coding a problem, in which a function calls itself one or more times in its body. </a:t>
            </a:r>
            <a:r>
              <a:rPr lang="en-US" sz="1600" dirty="0" smtClean="0"/>
              <a:t>Usually</a:t>
            </a:r>
            <a:r>
              <a:rPr lang="en-US" sz="1600" dirty="0"/>
              <a:t>, it is returning the return value of this function call</a:t>
            </a:r>
            <a:r>
              <a:rPr lang="en-US" sz="1600" dirty="0" smtClean="0"/>
              <a:t>.</a:t>
            </a:r>
          </a:p>
          <a:p>
            <a:r>
              <a:rPr lang="en-US" sz="1600" dirty="0"/>
              <a:t>If a function definition satisfies the condition of recursion, we call this function a recursive function</a:t>
            </a:r>
            <a:r>
              <a:rPr lang="en-US" sz="1600" dirty="0" smtClean="0"/>
              <a:t>.</a:t>
            </a:r>
          </a:p>
          <a:p>
            <a:r>
              <a:rPr lang="en-US" sz="1600" dirty="0"/>
              <a:t>Termination condition:</a:t>
            </a:r>
          </a:p>
          <a:p>
            <a:pPr lvl="1"/>
            <a:r>
              <a:rPr lang="en-US" sz="1600" dirty="0" smtClean="0"/>
              <a:t>Once a </a:t>
            </a:r>
            <a:r>
              <a:rPr lang="en-US" sz="1600" dirty="0"/>
              <a:t>recursive function </a:t>
            </a:r>
            <a:r>
              <a:rPr lang="en-US" sz="1600" dirty="0" smtClean="0"/>
              <a:t>fulfills </a:t>
            </a:r>
            <a:r>
              <a:rPr lang="en-US" sz="1600" dirty="0"/>
              <a:t>an important condition to be used in a program: it has to terminate. </a:t>
            </a:r>
            <a:endParaRPr lang="en-US" sz="1600" dirty="0" smtClean="0"/>
          </a:p>
          <a:p>
            <a:pPr lvl="1"/>
            <a:r>
              <a:rPr lang="en-US" sz="1600" dirty="0" smtClean="0"/>
              <a:t>A </a:t>
            </a:r>
            <a:r>
              <a:rPr lang="en-US" sz="1600" dirty="0"/>
              <a:t>recursive function terminates, if with every recursive call the solution of the problem is downsized and moves towards a base case. </a:t>
            </a:r>
            <a:endParaRPr lang="en-US" sz="1600" dirty="0" smtClean="0"/>
          </a:p>
          <a:p>
            <a:pPr lvl="1"/>
            <a:r>
              <a:rPr lang="en-US" sz="1600" dirty="0" smtClean="0"/>
              <a:t>A </a:t>
            </a:r>
            <a:r>
              <a:rPr lang="en-US" sz="1600" dirty="0"/>
              <a:t>base case is a case, where the problem can be solved without further recursion. </a:t>
            </a:r>
            <a:r>
              <a:rPr lang="en-US" sz="1600" dirty="0" smtClean="0"/>
              <a:t>Note: A </a:t>
            </a:r>
            <a:r>
              <a:rPr lang="en-US" sz="1600" dirty="0"/>
              <a:t>recursion can end up in an infinite loop, if the base case is not met in the calls</a:t>
            </a:r>
            <a:r>
              <a:rPr lang="en-US" sz="1600" dirty="0" smtClean="0"/>
              <a:t>.</a:t>
            </a:r>
          </a:p>
          <a:p>
            <a:pPr lvl="2"/>
            <a:r>
              <a:rPr lang="en-US" sz="1600" dirty="0" err="1" smtClean="0"/>
              <a:t>def</a:t>
            </a:r>
            <a:r>
              <a:rPr lang="en-US" sz="1600" dirty="0" smtClean="0"/>
              <a:t> </a:t>
            </a:r>
            <a:r>
              <a:rPr lang="en-US" sz="1600" dirty="0"/>
              <a:t>factorial(n):</a:t>
            </a:r>
          </a:p>
          <a:p>
            <a:pPr lvl="2"/>
            <a:r>
              <a:rPr lang="en-US" sz="1600" dirty="0"/>
              <a:t>...     if n == 1:</a:t>
            </a:r>
          </a:p>
          <a:p>
            <a:pPr lvl="2"/>
            <a:r>
              <a:rPr lang="en-US" sz="1600" dirty="0"/>
              <a:t>...         return 1</a:t>
            </a:r>
          </a:p>
          <a:p>
            <a:pPr lvl="2"/>
            <a:r>
              <a:rPr lang="en-US" sz="1600" dirty="0"/>
              <a:t>...     else:</a:t>
            </a:r>
          </a:p>
          <a:p>
            <a:pPr lvl="2"/>
            <a:r>
              <a:rPr lang="en-US" sz="1600" dirty="0"/>
              <a:t>...         return n * factorial(n-1)</a:t>
            </a:r>
          </a:p>
          <a:p>
            <a:pPr lvl="2"/>
            <a:r>
              <a:rPr lang="en-US" sz="1600" dirty="0"/>
              <a:t>... </a:t>
            </a:r>
          </a:p>
          <a:p>
            <a:pPr lvl="2"/>
            <a:r>
              <a:rPr lang="en-US" sz="1600" dirty="0" smtClean="0"/>
              <a:t>print(factorial(5)) #120 (5 *4*3*2*1)</a:t>
            </a:r>
            <a:endParaRPr lang="en-US" sz="1600" dirty="0"/>
          </a:p>
          <a:p>
            <a:pPr lvl="2"/>
            <a:endParaRPr lang="en-US" sz="1600" dirty="0"/>
          </a:p>
        </p:txBody>
      </p:sp>
    </p:spTree>
    <p:extLst>
      <p:ext uri="{BB962C8B-B14F-4D97-AF65-F5344CB8AC3E}">
        <p14:creationId xmlns:p14="http://schemas.microsoft.com/office/powerpoint/2010/main" val="9722574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5897570"/>
          </a:xfrm>
        </p:spPr>
        <p:txBody>
          <a:bodyPr>
            <a:normAutofit/>
          </a:bodyPr>
          <a:lstStyle/>
          <a:p>
            <a:r>
              <a:rPr lang="en-US" sz="1600" dirty="0"/>
              <a:t>To </a:t>
            </a:r>
            <a:r>
              <a:rPr lang="en-US" sz="1600" dirty="0" smtClean="0"/>
              <a:t>track </a:t>
            </a:r>
            <a:r>
              <a:rPr lang="en-US" sz="1600" dirty="0"/>
              <a:t>how the function </a:t>
            </a:r>
            <a:r>
              <a:rPr lang="en-US" sz="1600" dirty="0" smtClean="0"/>
              <a:t>works, add </a:t>
            </a:r>
            <a:r>
              <a:rPr lang="en-US" sz="1600" dirty="0"/>
              <a:t>two print() functions to the previous function </a:t>
            </a:r>
            <a:r>
              <a:rPr lang="en-US" sz="1600" dirty="0" smtClean="0"/>
              <a:t>definition</a:t>
            </a:r>
          </a:p>
          <a:p>
            <a:pPr lvl="1"/>
            <a:r>
              <a:rPr lang="en-US" sz="1600" dirty="0" err="1"/>
              <a:t>def</a:t>
            </a:r>
            <a:r>
              <a:rPr lang="en-US" sz="1600" dirty="0"/>
              <a:t> factorial(n):</a:t>
            </a:r>
          </a:p>
          <a:p>
            <a:pPr lvl="1"/>
            <a:r>
              <a:rPr lang="en-US" sz="1600" dirty="0"/>
              <a:t>    print("factorial has been called with n = " + str(n))</a:t>
            </a:r>
          </a:p>
          <a:p>
            <a:pPr lvl="1"/>
            <a:r>
              <a:rPr lang="en-US" sz="1600" dirty="0"/>
              <a:t>    if n == 1:</a:t>
            </a:r>
          </a:p>
          <a:p>
            <a:pPr lvl="1"/>
            <a:r>
              <a:rPr lang="en-US" sz="1600" dirty="0"/>
              <a:t>        return 1</a:t>
            </a:r>
          </a:p>
          <a:p>
            <a:pPr lvl="1"/>
            <a:r>
              <a:rPr lang="en-US" sz="1600" dirty="0"/>
              <a:t>    else:</a:t>
            </a:r>
          </a:p>
          <a:p>
            <a:pPr lvl="1"/>
            <a:r>
              <a:rPr lang="en-US" sz="1600" dirty="0"/>
              <a:t>        res = n * factorial(n-1)</a:t>
            </a:r>
          </a:p>
          <a:p>
            <a:pPr lvl="1"/>
            <a:r>
              <a:rPr lang="en-US" sz="1600" dirty="0"/>
              <a:t>        print("intermediate result for ", n, " * factorial(" ,n-1, "): ",res)</a:t>
            </a:r>
          </a:p>
          <a:p>
            <a:pPr lvl="1"/>
            <a:r>
              <a:rPr lang="en-US" sz="1600" dirty="0"/>
              <a:t>        return </a:t>
            </a:r>
            <a:r>
              <a:rPr lang="en-US" sz="1600" dirty="0" smtClean="0"/>
              <a:t>res</a:t>
            </a:r>
          </a:p>
          <a:p>
            <a:pPr marL="457200" lvl="1" indent="0">
              <a:buNone/>
            </a:pPr>
            <a:r>
              <a:rPr lang="en-US" sz="1600" i="1" dirty="0"/>
              <a:t>print(factorial(5</a:t>
            </a:r>
            <a:r>
              <a:rPr lang="en-US" sz="1600" i="1" dirty="0" smtClean="0"/>
              <a:t>))</a:t>
            </a:r>
          </a:p>
          <a:p>
            <a:pPr lvl="2"/>
            <a:r>
              <a:rPr lang="en-US" sz="1600" i="1" dirty="0"/>
              <a:t>factorial has been called with n = 5</a:t>
            </a:r>
          </a:p>
          <a:p>
            <a:pPr lvl="2"/>
            <a:r>
              <a:rPr lang="en-US" sz="1600" i="1" dirty="0"/>
              <a:t>factorial has been called with n = 4</a:t>
            </a:r>
          </a:p>
          <a:p>
            <a:pPr lvl="2"/>
            <a:r>
              <a:rPr lang="en-US" sz="1600" i="1" dirty="0"/>
              <a:t>factorial has been called with n = 3</a:t>
            </a:r>
          </a:p>
          <a:p>
            <a:pPr lvl="2"/>
            <a:r>
              <a:rPr lang="en-US" sz="1600" i="1" dirty="0"/>
              <a:t>factorial has been called with n = 2</a:t>
            </a:r>
          </a:p>
          <a:p>
            <a:pPr lvl="2"/>
            <a:r>
              <a:rPr lang="en-US" sz="1600" i="1" dirty="0"/>
              <a:t>factorial has been called with n = 1</a:t>
            </a:r>
          </a:p>
          <a:p>
            <a:pPr lvl="2"/>
            <a:r>
              <a:rPr lang="en-US" sz="1600" i="1" dirty="0"/>
              <a:t>intermediate result for  2  * factorial( 1 ):  2</a:t>
            </a:r>
          </a:p>
          <a:p>
            <a:pPr lvl="2"/>
            <a:r>
              <a:rPr lang="en-US" sz="1600" i="1" dirty="0"/>
              <a:t>intermediate result for  3  * factorial( 2 ):  6</a:t>
            </a:r>
          </a:p>
          <a:p>
            <a:pPr lvl="2"/>
            <a:r>
              <a:rPr lang="en-US" sz="1600" i="1" dirty="0"/>
              <a:t>intermediate result for  4  * factorial( 3 ):  24</a:t>
            </a:r>
          </a:p>
          <a:p>
            <a:pPr lvl="2"/>
            <a:r>
              <a:rPr lang="en-US" sz="1600" i="1" dirty="0"/>
              <a:t>intermediate result for  5  * factorial( 4 ):  120</a:t>
            </a:r>
          </a:p>
          <a:p>
            <a:pPr lvl="2"/>
            <a:r>
              <a:rPr lang="en-US" sz="1600" i="1" dirty="0"/>
              <a:t>120</a:t>
            </a:r>
          </a:p>
        </p:txBody>
      </p:sp>
    </p:spTree>
    <p:extLst>
      <p:ext uri="{BB962C8B-B14F-4D97-AF65-F5344CB8AC3E}">
        <p14:creationId xmlns:p14="http://schemas.microsoft.com/office/powerpoint/2010/main" val="31749846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Exercise</a:t>
            </a:r>
            <a:endParaRPr lang="en-US" dirty="0"/>
          </a:p>
        </p:txBody>
      </p:sp>
      <p:sp>
        <p:nvSpPr>
          <p:cNvPr id="3" name="Content Placeholder 2"/>
          <p:cNvSpPr>
            <a:spLocks noGrp="1"/>
          </p:cNvSpPr>
          <p:nvPr>
            <p:ph idx="1"/>
          </p:nvPr>
        </p:nvSpPr>
        <p:spPr>
          <a:xfrm>
            <a:off x="457200" y="1295400"/>
            <a:ext cx="8229600" cy="4525963"/>
          </a:xfrm>
        </p:spPr>
        <p:txBody>
          <a:bodyPr>
            <a:noAutofit/>
          </a:bodyPr>
          <a:lstStyle/>
          <a:p>
            <a:r>
              <a:rPr lang="en-US" sz="1600" dirty="0"/>
              <a:t>Think of a </a:t>
            </a:r>
            <a:r>
              <a:rPr lang="en-US" sz="1600" dirty="0" err="1"/>
              <a:t>recusive</a:t>
            </a:r>
            <a:r>
              <a:rPr lang="en-US" sz="1600" dirty="0"/>
              <a:t> version of the function f(n) = 3 * n, i.e. the multiples of </a:t>
            </a:r>
            <a:r>
              <a:rPr lang="en-US" sz="1600" dirty="0" smtClean="0"/>
              <a:t>3</a:t>
            </a:r>
            <a:endParaRPr lang="en-US" sz="1600" dirty="0"/>
          </a:p>
          <a:p>
            <a:pPr lvl="1"/>
            <a:r>
              <a:rPr lang="en-US" sz="1600" dirty="0" smtClean="0"/>
              <a:t>Solution -1</a:t>
            </a:r>
          </a:p>
          <a:p>
            <a:pPr lvl="2"/>
            <a:r>
              <a:rPr lang="en-US" sz="1600" i="1" dirty="0" err="1"/>
              <a:t>def</a:t>
            </a:r>
            <a:r>
              <a:rPr lang="en-US" sz="1600" i="1" dirty="0"/>
              <a:t> mult3(n):</a:t>
            </a:r>
          </a:p>
          <a:p>
            <a:pPr lvl="2"/>
            <a:r>
              <a:rPr lang="en-US" sz="1600" i="1" dirty="0"/>
              <a:t>    if n == 1:</a:t>
            </a:r>
          </a:p>
          <a:p>
            <a:pPr lvl="2"/>
            <a:r>
              <a:rPr lang="en-US" sz="1600" i="1" dirty="0"/>
              <a:t>        return 3</a:t>
            </a:r>
          </a:p>
          <a:p>
            <a:pPr lvl="2"/>
            <a:r>
              <a:rPr lang="en-US" sz="1600" i="1" dirty="0"/>
              <a:t>    else:</a:t>
            </a:r>
          </a:p>
          <a:p>
            <a:pPr lvl="2"/>
            <a:r>
              <a:rPr lang="en-US" sz="1600" i="1" dirty="0"/>
              <a:t>        return mult3(n-1) + 3</a:t>
            </a:r>
          </a:p>
          <a:p>
            <a:pPr lvl="2"/>
            <a:r>
              <a:rPr lang="en-US" sz="1600" dirty="0" smtClean="0"/>
              <a:t>for </a:t>
            </a:r>
            <a:r>
              <a:rPr lang="en-US" sz="1600" dirty="0"/>
              <a:t>i in range(1,10):</a:t>
            </a:r>
          </a:p>
          <a:p>
            <a:pPr lvl="2"/>
            <a:r>
              <a:rPr lang="en-US" sz="1600" dirty="0"/>
              <a:t>    print(mult3(i</a:t>
            </a:r>
            <a:r>
              <a:rPr lang="en-US" sz="1600" dirty="0" smtClean="0"/>
              <a:t>))</a:t>
            </a:r>
          </a:p>
          <a:p>
            <a:r>
              <a:rPr lang="en-US" sz="1600" dirty="0"/>
              <a:t>Write a recursive Python function that returns the sum of the first n </a:t>
            </a:r>
            <a:r>
              <a:rPr lang="en-US" sz="1600" dirty="0" smtClean="0"/>
              <a:t>integers</a:t>
            </a:r>
            <a:r>
              <a:rPr lang="en-US" sz="1600" dirty="0"/>
              <a:t> </a:t>
            </a:r>
            <a:r>
              <a:rPr lang="en-US" sz="1600" dirty="0" smtClean="0"/>
              <a:t>until it is zero.</a:t>
            </a:r>
          </a:p>
          <a:p>
            <a:pPr lvl="1"/>
            <a:r>
              <a:rPr lang="en-US" sz="1600" dirty="0" smtClean="0"/>
              <a:t>Solution -2</a:t>
            </a:r>
          </a:p>
          <a:p>
            <a:pPr lvl="2"/>
            <a:r>
              <a:rPr lang="pt-BR" sz="1600" i="1" dirty="0"/>
              <a:t>def sum_n(n):</a:t>
            </a:r>
          </a:p>
          <a:p>
            <a:pPr lvl="2"/>
            <a:r>
              <a:rPr lang="pt-BR" sz="1600" i="1" dirty="0"/>
              <a:t>    if n== 0:</a:t>
            </a:r>
          </a:p>
          <a:p>
            <a:pPr lvl="2"/>
            <a:r>
              <a:rPr lang="pt-BR" sz="1600" i="1" dirty="0"/>
              <a:t>        return 0</a:t>
            </a:r>
          </a:p>
          <a:p>
            <a:pPr lvl="2"/>
            <a:r>
              <a:rPr lang="pt-BR" sz="1600" i="1" dirty="0"/>
              <a:t>    else:</a:t>
            </a:r>
          </a:p>
          <a:p>
            <a:pPr lvl="2"/>
            <a:r>
              <a:rPr lang="pt-BR" sz="1600" i="1" dirty="0"/>
              <a:t>        return n + sum_n(n-1</a:t>
            </a:r>
            <a:r>
              <a:rPr lang="pt-BR" sz="1600" i="1" dirty="0" smtClean="0"/>
              <a:t>)</a:t>
            </a:r>
          </a:p>
          <a:p>
            <a:pPr lvl="2"/>
            <a:r>
              <a:rPr lang="en-US" sz="1600" dirty="0" smtClean="0"/>
              <a:t>print(</a:t>
            </a:r>
            <a:r>
              <a:rPr lang="en-US" sz="1600" dirty="0" err="1" smtClean="0"/>
              <a:t>sum_n</a:t>
            </a:r>
            <a:r>
              <a:rPr lang="en-US" sz="1600" dirty="0" smtClean="0"/>
              <a:t>(5</a:t>
            </a:r>
            <a:r>
              <a:rPr lang="en-US" sz="1600" dirty="0"/>
              <a:t>))</a:t>
            </a:r>
          </a:p>
          <a:p>
            <a:pPr lvl="2"/>
            <a:r>
              <a:rPr lang="en-US" sz="1600" dirty="0" smtClean="0"/>
              <a:t>15 (5+4+3+2+1)</a:t>
            </a:r>
            <a:endParaRPr lang="en-US" sz="1600" dirty="0"/>
          </a:p>
          <a:p>
            <a:pPr lvl="1"/>
            <a:endParaRPr lang="en-US" sz="1600" i="1" dirty="0"/>
          </a:p>
        </p:txBody>
      </p:sp>
    </p:spTree>
    <p:extLst>
      <p:ext uri="{BB962C8B-B14F-4D97-AF65-F5344CB8AC3E}">
        <p14:creationId xmlns:p14="http://schemas.microsoft.com/office/powerpoint/2010/main" val="33622112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(Anonymous Function)</a:t>
            </a:r>
          </a:p>
        </p:txBody>
      </p:sp>
      <p:sp>
        <p:nvSpPr>
          <p:cNvPr id="3" name="Content Placeholder 2"/>
          <p:cNvSpPr>
            <a:spLocks noGrp="1"/>
          </p:cNvSpPr>
          <p:nvPr>
            <p:ph idx="1"/>
          </p:nvPr>
        </p:nvSpPr>
        <p:spPr/>
        <p:txBody>
          <a:bodyPr>
            <a:normAutofit/>
          </a:bodyPr>
          <a:lstStyle/>
          <a:p>
            <a:r>
              <a:rPr lang="en-US" sz="1600" dirty="0"/>
              <a:t>The lambda operator or lambda function is a way to create small anonymous functions, i.e. functions without a name. </a:t>
            </a:r>
            <a:endParaRPr lang="en-US" sz="1600" dirty="0" smtClean="0"/>
          </a:p>
          <a:p>
            <a:r>
              <a:rPr lang="en-US" sz="1600" dirty="0" smtClean="0"/>
              <a:t>Lambda functions </a:t>
            </a:r>
            <a:r>
              <a:rPr lang="en-US" sz="1600" dirty="0"/>
              <a:t>are throw-away functions, i.e. they are just needed where they have been created. </a:t>
            </a:r>
            <a:endParaRPr lang="en-US" sz="1600" dirty="0" smtClean="0"/>
          </a:p>
          <a:p>
            <a:r>
              <a:rPr lang="en-US" sz="1600" dirty="0" smtClean="0"/>
              <a:t>Lambda </a:t>
            </a:r>
            <a:r>
              <a:rPr lang="en-US" sz="1600" dirty="0"/>
              <a:t>functions are mainly used in combination with the functions filter(), map() and reduce(). </a:t>
            </a:r>
            <a:endParaRPr lang="en-US" sz="1600" dirty="0" smtClean="0"/>
          </a:p>
          <a:p>
            <a:r>
              <a:rPr lang="en-US" sz="1600" dirty="0"/>
              <a:t>The following example of a lambda function returns the sum of its two arguments:</a:t>
            </a:r>
          </a:p>
          <a:p>
            <a:pPr lvl="1"/>
            <a:r>
              <a:rPr lang="en-US" sz="1600" i="1" dirty="0" smtClean="0"/>
              <a:t>sum = lambda </a:t>
            </a:r>
            <a:r>
              <a:rPr lang="en-US" sz="1600" i="1" dirty="0"/>
              <a:t>x, y : x + </a:t>
            </a:r>
            <a:r>
              <a:rPr lang="en-US" sz="1600" i="1" dirty="0" smtClean="0"/>
              <a:t>y</a:t>
            </a:r>
          </a:p>
          <a:p>
            <a:pPr lvl="1"/>
            <a:r>
              <a:rPr lang="en-US" sz="1600" i="1" dirty="0" smtClean="0"/>
              <a:t>sum(3,4)</a:t>
            </a:r>
          </a:p>
          <a:p>
            <a:pPr lvl="2"/>
            <a:r>
              <a:rPr lang="en-US" sz="1600" i="1" dirty="0" smtClean="0"/>
              <a:t>7</a:t>
            </a:r>
          </a:p>
          <a:p>
            <a:r>
              <a:rPr lang="en-US" sz="1600" dirty="0" smtClean="0"/>
              <a:t>Another example</a:t>
            </a:r>
          </a:p>
          <a:p>
            <a:pPr lvl="1"/>
            <a:r>
              <a:rPr lang="en-US" sz="1600" i="1" dirty="0"/>
              <a:t>x = lambda a: </a:t>
            </a:r>
            <a:r>
              <a:rPr lang="en-US" sz="1600" i="1" dirty="0" err="1"/>
              <a:t>a.split</a:t>
            </a:r>
            <a:r>
              <a:rPr lang="en-US" sz="1600" i="1" dirty="0"/>
              <a:t>(",")[0]</a:t>
            </a:r>
          </a:p>
          <a:p>
            <a:pPr lvl="1"/>
            <a:r>
              <a:rPr lang="en-US" sz="1600" i="1" dirty="0"/>
              <a:t>x("</a:t>
            </a:r>
            <a:r>
              <a:rPr lang="en-US" sz="1600" i="1" dirty="0" err="1"/>
              <a:t>hello,world</a:t>
            </a:r>
            <a:r>
              <a:rPr lang="en-US" sz="1600" i="1" dirty="0"/>
              <a:t>")</a:t>
            </a:r>
          </a:p>
          <a:p>
            <a:pPr lvl="2"/>
            <a:r>
              <a:rPr lang="en-US" sz="1600" i="1" dirty="0"/>
              <a:t>'hello'</a:t>
            </a:r>
          </a:p>
          <a:p>
            <a:pPr lvl="1"/>
            <a:endParaRPr lang="en-US" sz="1600" dirty="0"/>
          </a:p>
        </p:txBody>
      </p:sp>
    </p:spTree>
    <p:extLst>
      <p:ext uri="{BB962C8B-B14F-4D97-AF65-F5344CB8AC3E}">
        <p14:creationId xmlns:p14="http://schemas.microsoft.com/office/powerpoint/2010/main" val="4901760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Function vs. Lambda</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8276026"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67162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DocString</a:t>
            </a:r>
            <a:endParaRPr lang="en-US" dirty="0"/>
          </a:p>
        </p:txBody>
      </p:sp>
      <p:sp>
        <p:nvSpPr>
          <p:cNvPr id="3" name="Content Placeholder 2"/>
          <p:cNvSpPr>
            <a:spLocks noGrp="1"/>
          </p:cNvSpPr>
          <p:nvPr>
            <p:ph idx="1"/>
          </p:nvPr>
        </p:nvSpPr>
        <p:spPr/>
        <p:txBody>
          <a:bodyPr>
            <a:normAutofit/>
          </a:bodyPr>
          <a:lstStyle/>
          <a:p>
            <a:r>
              <a:rPr lang="en-US" sz="1800" dirty="0" smtClean="0"/>
              <a:t>Documenting your code using </a:t>
            </a:r>
            <a:r>
              <a:rPr lang="en-US" sz="1800" dirty="0" err="1" smtClean="0"/>
              <a:t>DocStrings</a:t>
            </a:r>
            <a:r>
              <a:rPr lang="en-US" sz="1800" dirty="0" smtClean="0"/>
              <a:t> (i.e., using </a:t>
            </a:r>
            <a:r>
              <a:rPr lang="en-US" sz="1800" dirty="0" err="1" smtClean="0"/>
              <a:t>tripple</a:t>
            </a:r>
            <a:r>
              <a:rPr lang="en-US" sz="1800" dirty="0" smtClean="0"/>
              <a:t> quotes)</a:t>
            </a:r>
          </a:p>
          <a:p>
            <a:pPr lvl="1"/>
            <a:r>
              <a:rPr lang="en-US" sz="1400" dirty="0" err="1"/>
              <a:t>notroot@ubuntu</a:t>
            </a:r>
            <a:r>
              <a:rPr lang="en-US" sz="1400" dirty="0"/>
              <a:t>:~/code/</a:t>
            </a:r>
            <a:r>
              <a:rPr lang="en-US" sz="1400" dirty="0" err="1"/>
              <a:t>pythoncode</a:t>
            </a:r>
            <a:r>
              <a:rPr lang="en-US" sz="1400" dirty="0"/>
              <a:t>$ python3</a:t>
            </a:r>
          </a:p>
          <a:p>
            <a:pPr lvl="1"/>
            <a:r>
              <a:rPr lang="en-US" sz="1400" dirty="0" smtClean="0"/>
              <a:t>import </a:t>
            </a:r>
            <a:r>
              <a:rPr lang="en-US" sz="1400" dirty="0" err="1"/>
              <a:t>myfirst</a:t>
            </a:r>
            <a:endParaRPr lang="en-US" sz="1400" dirty="0"/>
          </a:p>
          <a:p>
            <a:pPr lvl="1"/>
            <a:r>
              <a:rPr lang="en-US" sz="1400" dirty="0" smtClean="0"/>
              <a:t>help(</a:t>
            </a:r>
            <a:r>
              <a:rPr lang="en-US" sz="1400" dirty="0" err="1" smtClean="0"/>
              <a:t>myfirst</a:t>
            </a:r>
            <a:r>
              <a:rPr lang="en-US" sz="1400" dirty="0"/>
              <a:t>)</a:t>
            </a:r>
          </a:p>
          <a:p>
            <a:pPr lvl="1"/>
            <a:endParaRPr lang="en-US" sz="1400" dirty="0"/>
          </a:p>
          <a:p>
            <a:pPr lvl="1"/>
            <a:endParaRPr lang="en-US" sz="1400" dirty="0" smtClean="0"/>
          </a:p>
          <a:p>
            <a:pPr lvl="1"/>
            <a:endParaRPr lang="en-US" sz="1600" dirty="0"/>
          </a:p>
        </p:txBody>
      </p:sp>
      <p:sp>
        <p:nvSpPr>
          <p:cNvPr id="4" name="Rectangle 3"/>
          <p:cNvSpPr/>
          <p:nvPr/>
        </p:nvSpPr>
        <p:spPr>
          <a:xfrm>
            <a:off x="5181600" y="1981200"/>
            <a:ext cx="3276600" cy="4647426"/>
          </a:xfrm>
          <a:prstGeom prst="rect">
            <a:avLst/>
          </a:prstGeom>
          <a:solidFill>
            <a:schemeClr val="bg1">
              <a:lumMod val="75000"/>
            </a:schemeClr>
          </a:solidFill>
        </p:spPr>
        <p:txBody>
          <a:bodyPr wrap="square">
            <a:spAutoFit/>
          </a:bodyPr>
          <a:lstStyle/>
          <a:p>
            <a:r>
              <a:rPr lang="en-US" sz="1600" dirty="0"/>
              <a:t>import sys</a:t>
            </a:r>
          </a:p>
          <a:p>
            <a:endParaRPr lang="en-US" sz="1600" dirty="0"/>
          </a:p>
          <a:p>
            <a:r>
              <a:rPr lang="en-US" sz="1600" dirty="0" err="1"/>
              <a:t>def</a:t>
            </a:r>
            <a:r>
              <a:rPr lang="en-US" sz="1600" dirty="0"/>
              <a:t> </a:t>
            </a:r>
            <a:r>
              <a:rPr lang="en-US" sz="1600" dirty="0" err="1"/>
              <a:t>findsquare</a:t>
            </a:r>
            <a:r>
              <a:rPr lang="en-US" sz="1600" dirty="0"/>
              <a:t>(x):</a:t>
            </a:r>
          </a:p>
          <a:p>
            <a:r>
              <a:rPr lang="en-US" sz="1600" dirty="0"/>
              <a:t>    ''' Find the </a:t>
            </a:r>
            <a:r>
              <a:rPr lang="en-US" sz="1600" dirty="0" err="1"/>
              <a:t>suare</a:t>
            </a:r>
            <a:r>
              <a:rPr lang="en-US" sz="1600" dirty="0"/>
              <a:t> of input number</a:t>
            </a:r>
          </a:p>
          <a:p>
            <a:r>
              <a:rPr lang="en-US" sz="1600" dirty="0"/>
              <a:t>    Args:</a:t>
            </a:r>
          </a:p>
          <a:p>
            <a:r>
              <a:rPr lang="en-US" sz="1600" dirty="0"/>
              <a:t>    x:Any integer</a:t>
            </a:r>
          </a:p>
          <a:p>
            <a:r>
              <a:rPr lang="en-US" sz="1600" dirty="0"/>
              <a:t>    Return:</a:t>
            </a:r>
          </a:p>
          <a:p>
            <a:r>
              <a:rPr lang="en-US" sz="1600" dirty="0"/>
              <a:t>    The </a:t>
            </a:r>
            <a:r>
              <a:rPr lang="en-US" sz="1600" dirty="0" err="1"/>
              <a:t>suare</a:t>
            </a:r>
            <a:r>
              <a:rPr lang="en-US" sz="1600" dirty="0"/>
              <a:t> of the numbers</a:t>
            </a:r>
          </a:p>
          <a:p>
            <a:r>
              <a:rPr lang="en-US" sz="1600" dirty="0"/>
              <a:t>    '''</a:t>
            </a:r>
          </a:p>
          <a:p>
            <a:r>
              <a:rPr lang="en-US" sz="1600" dirty="0"/>
              <a:t>    return x*x</a:t>
            </a:r>
          </a:p>
          <a:p>
            <a:endParaRPr lang="en-US" sz="1600" dirty="0"/>
          </a:p>
          <a:p>
            <a:r>
              <a:rPr lang="en-US" sz="1600" dirty="0" err="1"/>
              <a:t>def</a:t>
            </a:r>
            <a:r>
              <a:rPr lang="en-US" sz="1600" dirty="0"/>
              <a:t> Main():</a:t>
            </a:r>
          </a:p>
          <a:p>
            <a:r>
              <a:rPr lang="en-US" sz="1600" dirty="0"/>
              <a:t>    a = </a:t>
            </a:r>
            <a:r>
              <a:rPr lang="en-US" sz="1600" dirty="0" err="1"/>
              <a:t>sys.argv</a:t>
            </a:r>
            <a:r>
              <a:rPr lang="en-US" sz="1600" dirty="0"/>
              <a:t>[1]</a:t>
            </a:r>
          </a:p>
          <a:p>
            <a:r>
              <a:rPr lang="en-US" sz="1600" dirty="0"/>
              <a:t>    greet()    </a:t>
            </a:r>
          </a:p>
          <a:p>
            <a:r>
              <a:rPr lang="en-US" sz="1600" dirty="0"/>
              <a:t>    print(</a:t>
            </a:r>
            <a:r>
              <a:rPr lang="en-US" sz="1600" dirty="0" err="1"/>
              <a:t>findsquare</a:t>
            </a:r>
            <a:r>
              <a:rPr lang="en-US" sz="1600" dirty="0"/>
              <a:t>(int(a)))</a:t>
            </a:r>
          </a:p>
          <a:p>
            <a:endParaRPr lang="en-US" sz="1600" dirty="0"/>
          </a:p>
          <a:p>
            <a:r>
              <a:rPr lang="en-US" sz="1600" dirty="0"/>
              <a:t>if __name__ == '__main__':</a:t>
            </a:r>
          </a:p>
          <a:p>
            <a:r>
              <a:rPr lang="en-US" sz="1600" dirty="0"/>
              <a:t>    Main()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767826"/>
            <a:ext cx="389572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96961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7" y="685800"/>
            <a:ext cx="6705604" cy="395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62581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File Write/Append</a:t>
            </a:r>
            <a:endParaRPr lang="en-US" dirty="0"/>
          </a:p>
        </p:txBody>
      </p:sp>
      <p:sp>
        <p:nvSpPr>
          <p:cNvPr id="3" name="Content Placeholder 2"/>
          <p:cNvSpPr>
            <a:spLocks noGrp="1"/>
          </p:cNvSpPr>
          <p:nvPr>
            <p:ph idx="1"/>
          </p:nvPr>
        </p:nvSpPr>
        <p:spPr>
          <a:xfrm>
            <a:off x="457200" y="1371600"/>
            <a:ext cx="8229600" cy="5105400"/>
          </a:xfrm>
          <a:noFill/>
        </p:spPr>
        <p:txBody>
          <a:bodyPr>
            <a:noAutofit/>
          </a:bodyPr>
          <a:lstStyle/>
          <a:p>
            <a:r>
              <a:rPr lang="en-US" sz="1800" dirty="0" smtClean="0"/>
              <a:t>Write to a File</a:t>
            </a:r>
          </a:p>
          <a:p>
            <a:pPr lvl="1"/>
            <a:r>
              <a:rPr lang="en-US" sz="1800" dirty="0" smtClean="0"/>
              <a:t>f </a:t>
            </a:r>
            <a:r>
              <a:rPr lang="en-US" sz="1800" dirty="0"/>
              <a:t>= open(</a:t>
            </a:r>
            <a:r>
              <a:rPr lang="en-US" sz="1800" dirty="0" smtClean="0"/>
              <a:t>'</a:t>
            </a:r>
            <a:r>
              <a:rPr lang="en-US" sz="1800" dirty="0" err="1" smtClean="0"/>
              <a:t>sample.txt</a:t>
            </a:r>
            <a:r>
              <a:rPr lang="en-US" sz="1800" dirty="0" err="1"/>
              <a:t>',mode</a:t>
            </a:r>
            <a:r>
              <a:rPr lang="en-US" sz="1800" dirty="0"/>
              <a:t>='</a:t>
            </a:r>
            <a:r>
              <a:rPr lang="en-US" sz="1800" dirty="0" err="1"/>
              <a:t>wt</a:t>
            </a:r>
            <a:r>
              <a:rPr lang="en-US" sz="1800" dirty="0"/>
              <a:t>', encoding = 'utf-8') # </a:t>
            </a:r>
            <a:r>
              <a:rPr lang="en-US" sz="1800" dirty="0" err="1"/>
              <a:t>wt</a:t>
            </a:r>
            <a:r>
              <a:rPr lang="en-US" sz="1800" dirty="0"/>
              <a:t>-write text </a:t>
            </a:r>
          </a:p>
          <a:p>
            <a:pPr lvl="1"/>
            <a:r>
              <a:rPr lang="en-US" sz="1800" dirty="0" err="1"/>
              <a:t>f.write</a:t>
            </a:r>
            <a:r>
              <a:rPr lang="en-US" sz="1800" dirty="0"/>
              <a:t>("test data ")</a:t>
            </a:r>
          </a:p>
          <a:p>
            <a:pPr lvl="2"/>
            <a:r>
              <a:rPr lang="en-US" sz="1800" dirty="0"/>
              <a:t>10</a:t>
            </a:r>
          </a:p>
          <a:p>
            <a:pPr lvl="1"/>
            <a:r>
              <a:rPr lang="en-US" sz="1800" dirty="0" err="1"/>
              <a:t>f.write</a:t>
            </a:r>
            <a:r>
              <a:rPr lang="en-US" sz="1800" dirty="0"/>
              <a:t>(", Completed")</a:t>
            </a:r>
          </a:p>
          <a:p>
            <a:pPr lvl="2"/>
            <a:r>
              <a:rPr lang="en-US" sz="1800" dirty="0"/>
              <a:t>11</a:t>
            </a:r>
          </a:p>
          <a:p>
            <a:pPr lvl="1"/>
            <a:r>
              <a:rPr lang="en-US" sz="1800" dirty="0" err="1"/>
              <a:t>f.close</a:t>
            </a:r>
            <a:r>
              <a:rPr lang="en-US" sz="1800" dirty="0"/>
              <a:t>() #Complete the file </a:t>
            </a:r>
            <a:r>
              <a:rPr lang="en-US" sz="1800" dirty="0" smtClean="0"/>
              <a:t>write</a:t>
            </a:r>
          </a:p>
          <a:p>
            <a:r>
              <a:rPr lang="en-US" sz="1800" dirty="0" smtClean="0"/>
              <a:t>Append to a File</a:t>
            </a:r>
            <a:endParaRPr lang="en-US" sz="1800" dirty="0"/>
          </a:p>
          <a:p>
            <a:pPr lvl="1"/>
            <a:r>
              <a:rPr lang="en-US" sz="1800" dirty="0"/>
              <a:t>b = open('</a:t>
            </a:r>
            <a:r>
              <a:rPr lang="en-US" sz="1800" dirty="0" err="1"/>
              <a:t>sample.txt',mode</a:t>
            </a:r>
            <a:r>
              <a:rPr lang="en-US" sz="1800" dirty="0"/>
              <a:t>='at', encoding = 'utf-8') #at-append text</a:t>
            </a:r>
          </a:p>
          <a:p>
            <a:pPr lvl="1"/>
            <a:r>
              <a:rPr lang="en-US" sz="1800" dirty="0" err="1"/>
              <a:t>b.writelines</a:t>
            </a:r>
            <a:r>
              <a:rPr lang="en-US" sz="1800" dirty="0"/>
              <a:t>(" \n, This time appending data to file, \n, also another line.")</a:t>
            </a:r>
          </a:p>
          <a:p>
            <a:pPr lvl="1"/>
            <a:r>
              <a:rPr lang="en-US" sz="1800" dirty="0" err="1"/>
              <a:t>b.close</a:t>
            </a:r>
            <a:r>
              <a:rPr lang="en-US" sz="1800" dirty="0" smtClean="0"/>
              <a:t>()</a:t>
            </a:r>
            <a:endParaRPr lang="en-US" sz="1800" dirty="0"/>
          </a:p>
        </p:txBody>
      </p:sp>
    </p:spTree>
    <p:extLst>
      <p:ext uri="{BB962C8B-B14F-4D97-AF65-F5344CB8AC3E}">
        <p14:creationId xmlns:p14="http://schemas.microsoft.com/office/powerpoint/2010/main" val="175168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52400"/>
            <a:ext cx="8229600" cy="1143000"/>
          </a:xfrm>
        </p:spPr>
        <p:txBody>
          <a:bodyPr>
            <a:normAutofit fontScale="90000"/>
          </a:bodyPr>
          <a:lstStyle/>
          <a:p>
            <a:r>
              <a:rPr lang="en-US" dirty="0" smtClean="0"/>
              <a:t>Significance of whitespace in python</a:t>
            </a:r>
            <a:endParaRPr lang="en-US" dirty="0"/>
          </a:p>
        </p:txBody>
      </p:sp>
      <p:sp>
        <p:nvSpPr>
          <p:cNvPr id="3" name="Content Placeholder 2"/>
          <p:cNvSpPr>
            <a:spLocks noGrp="1"/>
          </p:cNvSpPr>
          <p:nvPr>
            <p:ph idx="1"/>
          </p:nvPr>
        </p:nvSpPr>
        <p:spPr>
          <a:xfrm>
            <a:off x="457199" y="1295400"/>
            <a:ext cx="4343399" cy="4525963"/>
          </a:xfrm>
        </p:spPr>
        <p:txBody>
          <a:bodyPr>
            <a:noAutofit/>
          </a:bodyPr>
          <a:lstStyle/>
          <a:p>
            <a:r>
              <a:rPr lang="en-US" sz="1600" dirty="0" smtClean="0"/>
              <a:t>Unlike other languages, Python uses indentation rather than braces for code blocks</a:t>
            </a:r>
          </a:p>
          <a:p>
            <a:r>
              <a:rPr lang="en-US" sz="1600" dirty="0" smtClean="0"/>
              <a:t>By convention, Python uses four white spaces or tab, Four space is preferable and recommended over tab as per practice but never mix both tab and white space in your code.</a:t>
            </a:r>
          </a:p>
          <a:p>
            <a:r>
              <a:rPr lang="en-US" sz="1600" dirty="0" smtClean="0"/>
              <a:t>For example, In REPL,</a:t>
            </a:r>
          </a:p>
          <a:p>
            <a:pPr lvl="1"/>
            <a:r>
              <a:rPr lang="en-US" sz="1600" dirty="0" smtClean="0"/>
              <a:t>for </a:t>
            </a:r>
            <a:r>
              <a:rPr lang="en-US" sz="1600" dirty="0"/>
              <a:t>i in </a:t>
            </a:r>
            <a:r>
              <a:rPr lang="en-US" sz="1600" dirty="0" smtClean="0"/>
              <a:t>range(3): </a:t>
            </a:r>
            <a:r>
              <a:rPr lang="en-US" sz="1600" i="1" dirty="0" smtClean="0"/>
              <a:t># After colon Python expects the next line for code</a:t>
            </a:r>
            <a:endParaRPr lang="en-US" sz="1600" i="1" dirty="0"/>
          </a:p>
          <a:p>
            <a:pPr lvl="1"/>
            <a:r>
              <a:rPr lang="en-US" sz="1600" dirty="0"/>
              <a:t>...     x = i * </a:t>
            </a:r>
            <a:r>
              <a:rPr lang="en-US" sz="1600" dirty="0" smtClean="0"/>
              <a:t>10 #Before x , there are four white spaces.</a:t>
            </a:r>
            <a:endParaRPr lang="en-US" sz="1600" dirty="0"/>
          </a:p>
          <a:p>
            <a:pPr lvl="1"/>
            <a:r>
              <a:rPr lang="en-US" sz="1600" dirty="0"/>
              <a:t>...     print(x</a:t>
            </a:r>
            <a:r>
              <a:rPr lang="en-US" sz="1600" dirty="0" smtClean="0"/>
              <a:t>) #there </a:t>
            </a:r>
            <a:r>
              <a:rPr lang="en-US" sz="1600" dirty="0"/>
              <a:t>are four white spaces.</a:t>
            </a:r>
          </a:p>
          <a:p>
            <a:pPr lvl="1"/>
            <a:r>
              <a:rPr lang="en-US" sz="1600" dirty="0"/>
              <a:t>... </a:t>
            </a:r>
            <a:r>
              <a:rPr lang="en-US" sz="1600" dirty="0" smtClean="0"/>
              <a:t> #A blank line is needed to complete the code block and start execution in REPL</a:t>
            </a:r>
            <a:endParaRPr lang="en-US" sz="1600" dirty="0"/>
          </a:p>
          <a:p>
            <a:pPr lvl="1"/>
            <a:r>
              <a:rPr lang="en-US" sz="1100" dirty="0"/>
              <a:t>0</a:t>
            </a:r>
          </a:p>
          <a:p>
            <a:pPr lvl="1"/>
            <a:r>
              <a:rPr lang="en-US" sz="1100" dirty="0"/>
              <a:t>10</a:t>
            </a:r>
          </a:p>
          <a:p>
            <a:pPr lvl="1"/>
            <a:r>
              <a:rPr lang="en-US" sz="1100" dirty="0" smtClean="0"/>
              <a:t>20</a:t>
            </a:r>
            <a:endParaRPr lang="en-US" sz="11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599" y="1524001"/>
            <a:ext cx="4343401" cy="342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35375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File Read</a:t>
            </a:r>
            <a:endParaRPr lang="en-US" dirty="0"/>
          </a:p>
        </p:txBody>
      </p:sp>
      <p:sp>
        <p:nvSpPr>
          <p:cNvPr id="3" name="Content Placeholder 2"/>
          <p:cNvSpPr>
            <a:spLocks noGrp="1"/>
          </p:cNvSpPr>
          <p:nvPr>
            <p:ph idx="1"/>
          </p:nvPr>
        </p:nvSpPr>
        <p:spPr>
          <a:xfrm>
            <a:off x="457200" y="1371600"/>
            <a:ext cx="8229600" cy="5105400"/>
          </a:xfrm>
          <a:noFill/>
        </p:spPr>
        <p:txBody>
          <a:bodyPr>
            <a:noAutofit/>
          </a:bodyPr>
          <a:lstStyle/>
          <a:p>
            <a:r>
              <a:rPr lang="en-US" sz="1700" dirty="0"/>
              <a:t>Get the system </a:t>
            </a:r>
            <a:r>
              <a:rPr lang="en-US" sz="1700" dirty="0" smtClean="0"/>
              <a:t>encode</a:t>
            </a:r>
            <a:endParaRPr lang="en-US" sz="1700" dirty="0"/>
          </a:p>
          <a:p>
            <a:pPr lvl="1"/>
            <a:r>
              <a:rPr lang="en-US" sz="1700" dirty="0" smtClean="0"/>
              <a:t>import </a:t>
            </a:r>
            <a:r>
              <a:rPr lang="en-US" sz="1700" dirty="0"/>
              <a:t>sys</a:t>
            </a:r>
          </a:p>
          <a:p>
            <a:pPr lvl="1"/>
            <a:r>
              <a:rPr lang="en-US" sz="1700" dirty="0" err="1" smtClean="0"/>
              <a:t>sys.getdefaultencoding</a:t>
            </a:r>
            <a:r>
              <a:rPr lang="en-US" sz="1700" dirty="0"/>
              <a:t>() </a:t>
            </a:r>
            <a:r>
              <a:rPr lang="en-US" sz="1700" dirty="0" smtClean="0"/>
              <a:t>#'utf-8</a:t>
            </a:r>
            <a:r>
              <a:rPr lang="en-US" sz="1700" dirty="0"/>
              <a:t>'</a:t>
            </a:r>
            <a:endParaRPr lang="en-US" sz="1700" dirty="0" smtClean="0"/>
          </a:p>
          <a:p>
            <a:r>
              <a:rPr lang="en-US" sz="1700" dirty="0" smtClean="0"/>
              <a:t>Read </a:t>
            </a:r>
            <a:r>
              <a:rPr lang="en-US" sz="1700" dirty="0"/>
              <a:t>data from a file. </a:t>
            </a:r>
            <a:endParaRPr lang="en-US" sz="1700" dirty="0" smtClean="0"/>
          </a:p>
          <a:p>
            <a:pPr lvl="1"/>
            <a:r>
              <a:rPr lang="en-US" sz="1700" dirty="0" smtClean="0"/>
              <a:t>The </a:t>
            </a:r>
            <a:r>
              <a:rPr lang="en-US" sz="1700" dirty="0"/>
              <a:t>way of telling Python that we want to read from a file is to use the open function. </a:t>
            </a:r>
            <a:endParaRPr lang="en-US" sz="1700" dirty="0" smtClean="0"/>
          </a:p>
          <a:p>
            <a:pPr lvl="2"/>
            <a:r>
              <a:rPr lang="en-US" sz="1700" dirty="0" smtClean="0"/>
              <a:t>The </a:t>
            </a:r>
            <a:r>
              <a:rPr lang="en-US" sz="1700" dirty="0"/>
              <a:t>first parameter is the name of the file we want to </a:t>
            </a:r>
            <a:r>
              <a:rPr lang="en-US" sz="1700" dirty="0" smtClean="0"/>
              <a:t>read. The </a:t>
            </a:r>
            <a:r>
              <a:rPr lang="en-US" sz="1700" dirty="0"/>
              <a:t>second parameter, assigned to the value "r", we state that we want to read from the file: </a:t>
            </a:r>
            <a:endParaRPr lang="en-US" sz="1700" dirty="0" smtClean="0"/>
          </a:p>
          <a:p>
            <a:pPr lvl="2"/>
            <a:r>
              <a:rPr lang="en-US" sz="1700" dirty="0" smtClean="0"/>
              <a:t>a </a:t>
            </a:r>
            <a:r>
              <a:rPr lang="en-US" sz="1700" dirty="0"/>
              <a:t>= open('</a:t>
            </a:r>
            <a:r>
              <a:rPr lang="en-US" sz="1700" dirty="0" err="1"/>
              <a:t>sample.txt',mode</a:t>
            </a:r>
            <a:r>
              <a:rPr lang="en-US" sz="1700" dirty="0"/>
              <a:t>='</a:t>
            </a:r>
            <a:r>
              <a:rPr lang="en-US" sz="1700" dirty="0" err="1"/>
              <a:t>rt</a:t>
            </a:r>
            <a:r>
              <a:rPr lang="en-US" sz="1700" dirty="0"/>
              <a:t>', encoding = 'utf-8') #</a:t>
            </a:r>
            <a:r>
              <a:rPr lang="en-US" sz="1700" dirty="0" err="1"/>
              <a:t>rt</a:t>
            </a:r>
            <a:r>
              <a:rPr lang="en-US" sz="1700" dirty="0"/>
              <a:t>- read text</a:t>
            </a:r>
          </a:p>
          <a:p>
            <a:pPr lvl="2"/>
            <a:r>
              <a:rPr lang="en-US" sz="1700" dirty="0" err="1" smtClean="0"/>
              <a:t>a.read</a:t>
            </a:r>
            <a:r>
              <a:rPr lang="en-US" sz="1700" dirty="0" smtClean="0"/>
              <a:t>(21) </a:t>
            </a:r>
            <a:endParaRPr lang="en-US" sz="1700" dirty="0"/>
          </a:p>
          <a:p>
            <a:pPr lvl="2"/>
            <a:r>
              <a:rPr lang="en-US" sz="1700" dirty="0" err="1" smtClean="0"/>
              <a:t>a.read</a:t>
            </a:r>
            <a:r>
              <a:rPr lang="en-US" sz="1700" dirty="0" smtClean="0"/>
              <a:t>(21</a:t>
            </a:r>
            <a:r>
              <a:rPr lang="en-US" sz="1700" dirty="0"/>
              <a:t>) </a:t>
            </a:r>
            <a:endParaRPr lang="en-US" sz="1700" dirty="0" smtClean="0"/>
          </a:p>
          <a:p>
            <a:pPr lvl="2"/>
            <a:r>
              <a:rPr lang="en-US" sz="1700" dirty="0" smtClean="0"/>
              <a:t>#</a:t>
            </a:r>
            <a:r>
              <a:rPr lang="en-US" sz="1700" dirty="0"/>
              <a:t>Need to again move to start of the file to read again using seek method()</a:t>
            </a:r>
          </a:p>
          <a:p>
            <a:pPr lvl="3"/>
            <a:r>
              <a:rPr lang="en-US" sz="1700" dirty="0" err="1" smtClean="0"/>
              <a:t>a.seek</a:t>
            </a:r>
            <a:r>
              <a:rPr lang="en-US" sz="1700" dirty="0" smtClean="0"/>
              <a:t>(0) #moves the cursor to start of the file.</a:t>
            </a:r>
            <a:endParaRPr lang="en-US" sz="1700" dirty="0"/>
          </a:p>
          <a:p>
            <a:pPr lvl="2"/>
            <a:r>
              <a:rPr lang="en-US" sz="1700" dirty="0" err="1" smtClean="0"/>
              <a:t>a.read</a:t>
            </a:r>
            <a:r>
              <a:rPr lang="en-US" sz="1700" dirty="0" smtClean="0"/>
              <a:t>() #'test </a:t>
            </a:r>
            <a:r>
              <a:rPr lang="en-US" sz="1700" dirty="0"/>
              <a:t>data , Completed'</a:t>
            </a:r>
          </a:p>
          <a:p>
            <a:pPr lvl="2"/>
            <a:r>
              <a:rPr lang="en-US" sz="1700" dirty="0" err="1" smtClean="0"/>
              <a:t>a.readline</a:t>
            </a:r>
            <a:r>
              <a:rPr lang="en-US" sz="1700" dirty="0"/>
              <a:t>() #Read complete line</a:t>
            </a:r>
          </a:p>
          <a:p>
            <a:pPr lvl="2"/>
            <a:r>
              <a:rPr lang="en-US" sz="1700" dirty="0" err="1" smtClean="0"/>
              <a:t>a.readlines</a:t>
            </a:r>
            <a:r>
              <a:rPr lang="en-US" sz="1700" dirty="0"/>
              <a:t>() #Read all lines of a </a:t>
            </a:r>
            <a:r>
              <a:rPr lang="en-US" sz="1700" dirty="0" smtClean="0"/>
              <a:t>file</a:t>
            </a:r>
            <a:endParaRPr lang="en-US" sz="1700" dirty="0"/>
          </a:p>
        </p:txBody>
      </p:sp>
    </p:spTree>
    <p:extLst>
      <p:ext uri="{BB962C8B-B14F-4D97-AF65-F5344CB8AC3E}">
        <p14:creationId xmlns:p14="http://schemas.microsoft.com/office/powerpoint/2010/main" val="27473657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 Module</a:t>
            </a:r>
          </a:p>
        </p:txBody>
      </p:sp>
      <p:sp>
        <p:nvSpPr>
          <p:cNvPr id="3" name="Content Placeholder 2"/>
          <p:cNvSpPr>
            <a:spLocks noGrp="1"/>
          </p:cNvSpPr>
          <p:nvPr>
            <p:ph idx="1"/>
          </p:nvPr>
        </p:nvSpPr>
        <p:spPr>
          <a:xfrm>
            <a:off x="457200" y="1600207"/>
            <a:ext cx="8229600" cy="5333993"/>
          </a:xfrm>
        </p:spPr>
        <p:txBody>
          <a:bodyPr>
            <a:noAutofit/>
          </a:bodyPr>
          <a:lstStyle/>
          <a:p>
            <a:r>
              <a:rPr lang="en-US" sz="1600" dirty="0" smtClean="0"/>
              <a:t>In Python </a:t>
            </a:r>
            <a:r>
              <a:rPr lang="en-US" sz="1600" dirty="0"/>
              <a:t>module </a:t>
            </a:r>
            <a:r>
              <a:rPr lang="en-US" sz="1600" dirty="0" smtClean="0"/>
              <a:t>is every </a:t>
            </a:r>
            <a:r>
              <a:rPr lang="en-US" sz="1600" dirty="0"/>
              <a:t>file, which has the file extension .py and consists of proper Python </a:t>
            </a:r>
            <a:r>
              <a:rPr lang="en-US" sz="1600" dirty="0" smtClean="0"/>
              <a:t>code.</a:t>
            </a:r>
          </a:p>
          <a:p>
            <a:r>
              <a:rPr lang="en-US" sz="1600" dirty="0" smtClean="0"/>
              <a:t>The </a:t>
            </a:r>
            <a:r>
              <a:rPr lang="en-US" sz="1600" dirty="0"/>
              <a:t>name of the module will be the name of the file. </a:t>
            </a:r>
            <a:endParaRPr lang="en-US" sz="1600" dirty="0" smtClean="0"/>
          </a:p>
          <a:p>
            <a:r>
              <a:rPr lang="en-US" sz="1600" dirty="0" smtClean="0"/>
              <a:t>A </a:t>
            </a:r>
            <a:r>
              <a:rPr lang="en-US" sz="1600" dirty="0"/>
              <a:t>Python module can have a set of functions, classes or variables defined and implemented</a:t>
            </a:r>
            <a:r>
              <a:rPr lang="en-US" sz="1600" dirty="0" smtClean="0"/>
              <a:t>.</a:t>
            </a:r>
            <a:endParaRPr lang="en-US" sz="1600" dirty="0"/>
          </a:p>
          <a:p>
            <a:r>
              <a:rPr lang="en-US" sz="1600" dirty="0" smtClean="0"/>
              <a:t>$ </a:t>
            </a:r>
            <a:r>
              <a:rPr lang="en-US" sz="1600" dirty="0"/>
              <a:t>cd code/</a:t>
            </a:r>
            <a:r>
              <a:rPr lang="en-US" sz="1600" dirty="0" err="1"/>
              <a:t>pythoncode</a:t>
            </a:r>
            <a:r>
              <a:rPr lang="en-US" sz="1600" dirty="0"/>
              <a:t>/</a:t>
            </a:r>
          </a:p>
          <a:p>
            <a:r>
              <a:rPr lang="en-US" sz="1600" dirty="0" smtClean="0"/>
              <a:t>~/code/pythoncode</a:t>
            </a:r>
            <a:r>
              <a:rPr lang="en-US" sz="1600" dirty="0"/>
              <a:t>$ </a:t>
            </a:r>
            <a:r>
              <a:rPr lang="en-US" sz="1600" dirty="0" smtClean="0"/>
              <a:t> python3</a:t>
            </a:r>
            <a:endParaRPr lang="en-US" sz="1600" dirty="0"/>
          </a:p>
          <a:p>
            <a:r>
              <a:rPr lang="en-US" sz="1600" dirty="0" smtClean="0"/>
              <a:t>import </a:t>
            </a:r>
            <a:r>
              <a:rPr lang="en-US" sz="1600" dirty="0" err="1" smtClean="0"/>
              <a:t>myfirst</a:t>
            </a:r>
            <a:r>
              <a:rPr lang="en-US" sz="1600" dirty="0" smtClean="0"/>
              <a:t> // Python interpreter searches the .py file in current directory.</a:t>
            </a:r>
            <a:endParaRPr lang="en-US" sz="1600" dirty="0"/>
          </a:p>
          <a:p>
            <a:r>
              <a:rPr lang="en-US" sz="1600" dirty="0" err="1" smtClean="0"/>
              <a:t>myfirst.greet</a:t>
            </a:r>
            <a:r>
              <a:rPr lang="en-US" sz="1600" dirty="0"/>
              <a:t>()</a:t>
            </a:r>
          </a:p>
          <a:p>
            <a:pPr lvl="1"/>
            <a:r>
              <a:rPr lang="en-US" sz="1600" dirty="0"/>
              <a:t>Hello...</a:t>
            </a:r>
          </a:p>
          <a:p>
            <a:r>
              <a:rPr lang="en-US" sz="1600" dirty="0" err="1" smtClean="0"/>
              <a:t>myfirst.find_even_or_odd</a:t>
            </a:r>
            <a:r>
              <a:rPr lang="en-US" sz="1600" dirty="0" smtClean="0"/>
              <a:t>(14</a:t>
            </a:r>
            <a:r>
              <a:rPr lang="en-US" sz="1600" dirty="0"/>
              <a:t>)</a:t>
            </a:r>
          </a:p>
          <a:p>
            <a:pPr lvl="1"/>
            <a:r>
              <a:rPr lang="en-US" sz="1600" dirty="0"/>
              <a:t>Even</a:t>
            </a:r>
          </a:p>
          <a:p>
            <a:r>
              <a:rPr lang="en-US" sz="1600" dirty="0" smtClean="0"/>
              <a:t>from </a:t>
            </a:r>
            <a:r>
              <a:rPr lang="en-US" sz="1600" dirty="0" err="1"/>
              <a:t>myfirst</a:t>
            </a:r>
            <a:r>
              <a:rPr lang="en-US" sz="1600" dirty="0"/>
              <a:t> import </a:t>
            </a:r>
            <a:r>
              <a:rPr lang="en-US" sz="1600" dirty="0" err="1" smtClean="0"/>
              <a:t>findsquare</a:t>
            </a:r>
            <a:r>
              <a:rPr lang="en-US" sz="1600" dirty="0" smtClean="0"/>
              <a:t> # we can directly import methods from module</a:t>
            </a:r>
            <a:endParaRPr lang="en-US" sz="1600" dirty="0"/>
          </a:p>
          <a:p>
            <a:r>
              <a:rPr lang="en-US" sz="1600" dirty="0" err="1" smtClean="0"/>
              <a:t>findsquare</a:t>
            </a:r>
            <a:r>
              <a:rPr lang="en-US" sz="1600" dirty="0" smtClean="0"/>
              <a:t>(5</a:t>
            </a:r>
            <a:r>
              <a:rPr lang="en-US" sz="1600" dirty="0"/>
              <a:t>)</a:t>
            </a:r>
          </a:p>
          <a:p>
            <a:pPr lvl="1"/>
            <a:r>
              <a:rPr lang="en-US" sz="1600" dirty="0"/>
              <a:t>25</a:t>
            </a:r>
          </a:p>
          <a:p>
            <a:r>
              <a:rPr lang="en-US" sz="1600" dirty="0" smtClean="0"/>
              <a:t>from </a:t>
            </a:r>
            <a:r>
              <a:rPr lang="en-US" sz="1600" dirty="0" err="1"/>
              <a:t>myfirst</a:t>
            </a:r>
            <a:r>
              <a:rPr lang="en-US" sz="1600" dirty="0"/>
              <a:t> import greet as </a:t>
            </a:r>
            <a:r>
              <a:rPr lang="en-US" sz="1600" dirty="0" smtClean="0"/>
              <a:t>greetings #Rename methods that is imported</a:t>
            </a:r>
            <a:endParaRPr lang="en-US" sz="1600" dirty="0"/>
          </a:p>
          <a:p>
            <a:r>
              <a:rPr lang="en-US" sz="1600" dirty="0" smtClean="0"/>
              <a:t>greetings</a:t>
            </a:r>
            <a:r>
              <a:rPr lang="en-US" sz="1600" dirty="0"/>
              <a:t>()</a:t>
            </a:r>
          </a:p>
          <a:p>
            <a:r>
              <a:rPr lang="en-US" sz="1600" dirty="0"/>
              <a:t>Hello</a:t>
            </a:r>
            <a:r>
              <a:rPr lang="en-US" sz="1600" dirty="0" smtClean="0"/>
              <a:t>...</a:t>
            </a:r>
            <a:endParaRPr lang="en-US" sz="1600" dirty="0"/>
          </a:p>
        </p:txBody>
      </p:sp>
    </p:spTree>
    <p:extLst>
      <p:ext uri="{BB962C8B-B14F-4D97-AF65-F5344CB8AC3E}">
        <p14:creationId xmlns:p14="http://schemas.microsoft.com/office/powerpoint/2010/main" val="31575571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__Main__()</a:t>
            </a:r>
            <a:endParaRPr lang="en-US" dirty="0"/>
          </a:p>
        </p:txBody>
      </p:sp>
      <p:sp>
        <p:nvSpPr>
          <p:cNvPr id="3" name="Content Placeholder 2"/>
          <p:cNvSpPr>
            <a:spLocks noGrp="1"/>
          </p:cNvSpPr>
          <p:nvPr>
            <p:ph idx="1"/>
          </p:nvPr>
        </p:nvSpPr>
        <p:spPr/>
        <p:txBody>
          <a:bodyPr>
            <a:normAutofit lnSpcReduction="10000"/>
          </a:bodyPr>
          <a:lstStyle/>
          <a:p>
            <a:r>
              <a:rPr lang="en-US" sz="1800" dirty="0" smtClean="0"/>
              <a:t>If you want to execute your .py file </a:t>
            </a:r>
          </a:p>
          <a:p>
            <a:pPr lvl="1"/>
            <a:r>
              <a:rPr lang="en-US" sz="1800" dirty="0"/>
              <a:t>python3 </a:t>
            </a:r>
            <a:r>
              <a:rPr lang="en-US" sz="1800" dirty="0" smtClean="0"/>
              <a:t>myfirst.py</a:t>
            </a:r>
          </a:p>
          <a:p>
            <a:pPr lvl="1"/>
            <a:r>
              <a:rPr lang="en-US" sz="1800" dirty="0" smtClean="0"/>
              <a:t>However you will not see any output as none of the functions are yet called for execution like default main method</a:t>
            </a:r>
          </a:p>
          <a:p>
            <a:r>
              <a:rPr lang="en-US" sz="1800" dirty="0" smtClean="0"/>
              <a:t>To create a main method in python script file, Modify the file </a:t>
            </a:r>
          </a:p>
          <a:p>
            <a:pPr lvl="1"/>
            <a:r>
              <a:rPr lang="en-US" sz="1800" dirty="0"/>
              <a:t>sudo </a:t>
            </a:r>
            <a:r>
              <a:rPr lang="en-US" sz="1800" dirty="0" err="1"/>
              <a:t>gedit</a:t>
            </a:r>
            <a:r>
              <a:rPr lang="en-US" sz="1800" dirty="0"/>
              <a:t> </a:t>
            </a:r>
            <a:r>
              <a:rPr lang="en-US" sz="1800" dirty="0" smtClean="0"/>
              <a:t>myfirst.py</a:t>
            </a:r>
          </a:p>
          <a:p>
            <a:pPr lvl="1"/>
            <a:r>
              <a:rPr lang="en-US" sz="1800" dirty="0" smtClean="0"/>
              <a:t>Add below lines to the code.</a:t>
            </a:r>
          </a:p>
          <a:p>
            <a:pPr lvl="2"/>
            <a:r>
              <a:rPr lang="en-US" sz="1800" dirty="0"/>
              <a:t>print(__name</a:t>
            </a:r>
            <a:r>
              <a:rPr lang="en-US" sz="1800" dirty="0" smtClean="0"/>
              <a:t>__) //This will print the default main method name and used here just for demo purpose.</a:t>
            </a:r>
            <a:endParaRPr lang="en-US" sz="1800" dirty="0"/>
          </a:p>
          <a:p>
            <a:pPr lvl="2"/>
            <a:r>
              <a:rPr lang="en-US" sz="1800" dirty="0"/>
              <a:t>if __name__ == '__main__':</a:t>
            </a:r>
          </a:p>
          <a:p>
            <a:pPr lvl="2"/>
            <a:r>
              <a:rPr lang="en-US" sz="1800" dirty="0"/>
              <a:t>    greet();</a:t>
            </a:r>
          </a:p>
          <a:p>
            <a:pPr lvl="1"/>
            <a:r>
              <a:rPr lang="en-US" sz="1800" dirty="0" smtClean="0"/>
              <a:t>Now execute, again </a:t>
            </a:r>
          </a:p>
          <a:p>
            <a:pPr lvl="2"/>
            <a:r>
              <a:rPr lang="en-US" sz="1400" dirty="0"/>
              <a:t>python3 myfirst.py </a:t>
            </a:r>
          </a:p>
          <a:p>
            <a:pPr lvl="2"/>
            <a:r>
              <a:rPr lang="en-US" sz="1400" dirty="0"/>
              <a:t>__main__</a:t>
            </a:r>
          </a:p>
          <a:p>
            <a:pPr lvl="2"/>
            <a:r>
              <a:rPr lang="en-US" sz="1400" dirty="0"/>
              <a:t>Hello...</a:t>
            </a:r>
          </a:p>
          <a:p>
            <a:pPr lvl="2"/>
            <a:endParaRPr lang="en-US" sz="1400" dirty="0"/>
          </a:p>
        </p:txBody>
      </p:sp>
    </p:spTree>
    <p:extLst>
      <p:ext uri="{BB962C8B-B14F-4D97-AF65-F5344CB8AC3E}">
        <p14:creationId xmlns:p14="http://schemas.microsoft.com/office/powerpoint/2010/main" val="16707634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a:t>
            </a:r>
            <a:endParaRPr lang="en-US" dirty="0"/>
          </a:p>
        </p:txBody>
      </p:sp>
      <p:sp>
        <p:nvSpPr>
          <p:cNvPr id="3" name="Content Placeholder 2"/>
          <p:cNvSpPr>
            <a:spLocks noGrp="1"/>
          </p:cNvSpPr>
          <p:nvPr>
            <p:ph idx="1"/>
          </p:nvPr>
        </p:nvSpPr>
        <p:spPr/>
        <p:txBody>
          <a:bodyPr>
            <a:normAutofit/>
          </a:bodyPr>
          <a:lstStyle/>
          <a:p>
            <a:r>
              <a:rPr lang="en-US" sz="1800" dirty="0" smtClean="0"/>
              <a:t>The even better approach is creating a main() method and calling it like below.</a:t>
            </a:r>
          </a:p>
          <a:p>
            <a:endParaRPr lang="en-US" sz="1800" dirty="0"/>
          </a:p>
          <a:p>
            <a:endParaRPr lang="en-US" sz="1800" dirty="0"/>
          </a:p>
        </p:txBody>
      </p:sp>
      <p:sp>
        <p:nvSpPr>
          <p:cNvPr id="4" name="Rectangle 3"/>
          <p:cNvSpPr/>
          <p:nvPr/>
        </p:nvSpPr>
        <p:spPr>
          <a:xfrm>
            <a:off x="762000" y="2057400"/>
            <a:ext cx="7315200" cy="4647426"/>
          </a:xfrm>
          <a:prstGeom prst="rect">
            <a:avLst/>
          </a:prstGeom>
          <a:noFill/>
        </p:spPr>
        <p:txBody>
          <a:bodyPr wrap="square">
            <a:spAutoFit/>
          </a:bodyPr>
          <a:lstStyle/>
          <a:p>
            <a:r>
              <a:rPr lang="en-US" sz="1600" dirty="0"/>
              <a:t>import sys</a:t>
            </a:r>
          </a:p>
          <a:p>
            <a:r>
              <a:rPr lang="en-US" sz="1600" dirty="0" err="1"/>
              <a:t>def</a:t>
            </a:r>
            <a:r>
              <a:rPr lang="en-US" sz="1600" dirty="0"/>
              <a:t> </a:t>
            </a:r>
            <a:r>
              <a:rPr lang="en-US" sz="1600" dirty="0" err="1"/>
              <a:t>findsquare</a:t>
            </a:r>
            <a:r>
              <a:rPr lang="en-US" sz="1600" dirty="0"/>
              <a:t>(x):</a:t>
            </a:r>
          </a:p>
          <a:p>
            <a:r>
              <a:rPr lang="en-US" sz="1600" dirty="0"/>
              <a:t>    return x*x</a:t>
            </a:r>
          </a:p>
          <a:p>
            <a:r>
              <a:rPr lang="en-US" sz="1600" dirty="0" err="1"/>
              <a:t>def</a:t>
            </a:r>
            <a:r>
              <a:rPr lang="en-US" sz="1600" dirty="0"/>
              <a:t> greet():</a:t>
            </a:r>
          </a:p>
          <a:p>
            <a:r>
              <a:rPr lang="en-US" sz="1600" dirty="0"/>
              <a:t>    print("Hello...")</a:t>
            </a:r>
          </a:p>
          <a:p>
            <a:r>
              <a:rPr lang="en-US" sz="1600" dirty="0" err="1"/>
              <a:t>def</a:t>
            </a:r>
            <a:r>
              <a:rPr lang="en-US" sz="1600" dirty="0"/>
              <a:t> </a:t>
            </a:r>
            <a:r>
              <a:rPr lang="en-US" sz="1600" dirty="0" err="1"/>
              <a:t>find_even_or_odd</a:t>
            </a:r>
            <a:r>
              <a:rPr lang="en-US" sz="1600" dirty="0"/>
              <a:t>(x):</a:t>
            </a:r>
          </a:p>
          <a:p>
            <a:r>
              <a:rPr lang="en-US" sz="1600" dirty="0"/>
              <a:t>    if x % 2 == 0:</a:t>
            </a:r>
          </a:p>
          <a:p>
            <a:r>
              <a:rPr lang="en-US" sz="1600" dirty="0"/>
              <a:t>        print("Even")</a:t>
            </a:r>
          </a:p>
          <a:p>
            <a:r>
              <a:rPr lang="en-US" sz="1600" dirty="0"/>
              <a:t>    else:</a:t>
            </a:r>
          </a:p>
          <a:p>
            <a:r>
              <a:rPr lang="en-US" sz="1600" dirty="0"/>
              <a:t>        print('Odd')</a:t>
            </a:r>
          </a:p>
          <a:p>
            <a:endParaRPr lang="en-US" sz="1600" dirty="0"/>
          </a:p>
          <a:p>
            <a:r>
              <a:rPr lang="en-US" sz="1600" dirty="0" err="1"/>
              <a:t>def</a:t>
            </a:r>
            <a:r>
              <a:rPr lang="en-US" sz="1600" dirty="0"/>
              <a:t> Main():</a:t>
            </a:r>
          </a:p>
          <a:p>
            <a:r>
              <a:rPr lang="en-US" sz="1600" dirty="0"/>
              <a:t>    a = </a:t>
            </a:r>
            <a:r>
              <a:rPr lang="en-US" sz="1600" dirty="0" err="1"/>
              <a:t>sys.argv</a:t>
            </a:r>
            <a:r>
              <a:rPr lang="en-US" sz="1600" dirty="0"/>
              <a:t>[1]</a:t>
            </a:r>
          </a:p>
          <a:p>
            <a:r>
              <a:rPr lang="en-US" sz="1600" dirty="0"/>
              <a:t>    greet()    </a:t>
            </a:r>
          </a:p>
          <a:p>
            <a:r>
              <a:rPr lang="en-US" sz="1600" dirty="0"/>
              <a:t>    print(</a:t>
            </a:r>
            <a:r>
              <a:rPr lang="en-US" sz="1600" dirty="0" err="1"/>
              <a:t>findsquare</a:t>
            </a:r>
            <a:r>
              <a:rPr lang="en-US" sz="1600" dirty="0"/>
              <a:t>(int(a)))</a:t>
            </a:r>
          </a:p>
          <a:p>
            <a:endParaRPr lang="en-US" sz="1600" dirty="0"/>
          </a:p>
          <a:p>
            <a:r>
              <a:rPr lang="en-US" sz="1600" dirty="0"/>
              <a:t>if __name__ == '__main__':</a:t>
            </a:r>
          </a:p>
          <a:p>
            <a:r>
              <a:rPr lang="en-US" sz="1600" dirty="0"/>
              <a:t>    Main()</a:t>
            </a:r>
          </a:p>
        </p:txBody>
      </p:sp>
    </p:spTree>
    <p:extLst>
      <p:ext uri="{BB962C8B-B14F-4D97-AF65-F5344CB8AC3E}">
        <p14:creationId xmlns:p14="http://schemas.microsoft.com/office/powerpoint/2010/main" val="28542985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538"/>
            <a:ext cx="8229600" cy="1143000"/>
          </a:xfrm>
        </p:spPr>
        <p:txBody>
          <a:bodyPr/>
          <a:lstStyle/>
          <a:p>
            <a:r>
              <a:rPr lang="en-US" dirty="0" smtClean="0"/>
              <a:t>Package in Python</a:t>
            </a:r>
            <a:endParaRPr lang="en-US" dirty="0"/>
          </a:p>
        </p:txBody>
      </p:sp>
      <p:sp>
        <p:nvSpPr>
          <p:cNvPr id="3" name="Content Placeholder 2"/>
          <p:cNvSpPr>
            <a:spLocks noGrp="1"/>
          </p:cNvSpPr>
          <p:nvPr>
            <p:ph idx="1"/>
          </p:nvPr>
        </p:nvSpPr>
        <p:spPr>
          <a:xfrm>
            <a:off x="457200" y="1295400"/>
            <a:ext cx="8229600" cy="5333999"/>
          </a:xfrm>
        </p:spPr>
        <p:txBody>
          <a:bodyPr>
            <a:normAutofit/>
          </a:bodyPr>
          <a:lstStyle/>
          <a:p>
            <a:r>
              <a:rPr lang="en-US" sz="1800" dirty="0" smtClean="0"/>
              <a:t>A </a:t>
            </a:r>
            <a:r>
              <a:rPr lang="en-US" sz="1800" dirty="0"/>
              <a:t>package is basically a directory with Python files and a file with the name __init__.</a:t>
            </a:r>
            <a:r>
              <a:rPr lang="en-US" sz="1800" dirty="0" smtClean="0"/>
              <a:t>py and used to bundle </a:t>
            </a:r>
            <a:r>
              <a:rPr lang="en-US" sz="1800" dirty="0"/>
              <a:t>multiple modules together to form a </a:t>
            </a:r>
            <a:r>
              <a:rPr lang="en-US" sz="1800" dirty="0" smtClean="0"/>
              <a:t>package. So every </a:t>
            </a:r>
            <a:r>
              <a:rPr lang="en-US" sz="1800" dirty="0"/>
              <a:t>directory inside of the Python path, which contains a file named __init__.py, will be treated as a package by Python. </a:t>
            </a:r>
            <a:endParaRPr lang="en-US" sz="1800" dirty="0" smtClean="0"/>
          </a:p>
          <a:p>
            <a:r>
              <a:rPr lang="en-US" sz="1800" dirty="0" smtClean="0"/>
              <a:t>We </a:t>
            </a:r>
            <a:r>
              <a:rPr lang="en-US" sz="1800" dirty="0"/>
              <a:t>can import the modules a and b in the following way</a:t>
            </a:r>
            <a:r>
              <a:rPr lang="en-US" sz="1800" dirty="0" smtClean="0"/>
              <a:t>:</a:t>
            </a:r>
            <a:endParaRPr lang="en-US" sz="1800" dirty="0"/>
          </a:p>
          <a:p>
            <a:pPr lvl="1"/>
            <a:r>
              <a:rPr lang="en-US" sz="1800" dirty="0" smtClean="0"/>
              <a:t>import </a:t>
            </a:r>
            <a:r>
              <a:rPr lang="en-US" sz="1800" dirty="0" err="1" smtClean="0"/>
              <a:t>simple_package</a:t>
            </a:r>
            <a:endParaRPr lang="en-US" sz="1800" dirty="0" smtClean="0"/>
          </a:p>
          <a:p>
            <a:pPr lvl="1"/>
            <a:r>
              <a:rPr lang="en-US" sz="1800" dirty="0" smtClean="0"/>
              <a:t>Or </a:t>
            </a:r>
          </a:p>
          <a:p>
            <a:pPr lvl="1"/>
            <a:r>
              <a:rPr lang="en-US" sz="1800" dirty="0"/>
              <a:t>import </a:t>
            </a:r>
            <a:r>
              <a:rPr lang="en-US" sz="1800" dirty="0" err="1"/>
              <a:t>simple_package.a</a:t>
            </a:r>
            <a:endParaRPr lang="en-US" sz="1800" dirty="0"/>
          </a:p>
          <a:p>
            <a:pPr lvl="1"/>
            <a:r>
              <a:rPr lang="en-US" sz="1800" dirty="0"/>
              <a:t>import </a:t>
            </a:r>
            <a:r>
              <a:rPr lang="en-US" sz="1800" dirty="0" err="1" smtClean="0"/>
              <a:t>simple_package.b</a:t>
            </a:r>
            <a:endParaRPr lang="en-US" sz="1800" dirty="0"/>
          </a:p>
          <a:p>
            <a:pPr lvl="1"/>
            <a:r>
              <a:rPr lang="en-US" sz="1800" dirty="0" err="1" smtClean="0"/>
              <a:t>simple_package.a.bar</a:t>
            </a:r>
            <a:r>
              <a:rPr lang="en-US" sz="1800" dirty="0"/>
              <a:t>()</a:t>
            </a:r>
          </a:p>
          <a:p>
            <a:pPr lvl="1"/>
            <a:r>
              <a:rPr lang="en-US" sz="1800" dirty="0" err="1" smtClean="0"/>
              <a:t>simple_package.b.foo</a:t>
            </a:r>
            <a:r>
              <a:rPr lang="en-US" sz="1800" dirty="0" smtClean="0"/>
              <a:t>()</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429000"/>
            <a:ext cx="286702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37410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 in Python</a:t>
            </a:r>
          </a:p>
        </p:txBody>
      </p:sp>
      <p:sp>
        <p:nvSpPr>
          <p:cNvPr id="3" name="Content Placeholder 2"/>
          <p:cNvSpPr>
            <a:spLocks noGrp="1"/>
          </p:cNvSpPr>
          <p:nvPr>
            <p:ph idx="1"/>
          </p:nvPr>
        </p:nvSpPr>
        <p:spPr>
          <a:xfrm>
            <a:off x="457200" y="1600207"/>
            <a:ext cx="8229600" cy="5181593"/>
          </a:xfrm>
        </p:spPr>
        <p:txBody>
          <a:bodyPr>
            <a:noAutofit/>
          </a:bodyPr>
          <a:lstStyle/>
          <a:p>
            <a:r>
              <a:rPr lang="en-US" sz="1600" dirty="0"/>
              <a:t>Exceptions handling in Python is </a:t>
            </a:r>
            <a:r>
              <a:rPr lang="en-US" sz="1600" dirty="0" smtClean="0"/>
              <a:t>similar </a:t>
            </a:r>
            <a:r>
              <a:rPr lang="en-US" sz="1600" dirty="0"/>
              <a:t>to </a:t>
            </a:r>
            <a:r>
              <a:rPr lang="en-US" sz="1600" dirty="0" smtClean="0"/>
              <a:t>Java, However in </a:t>
            </a:r>
            <a:r>
              <a:rPr lang="en-US" sz="1600" dirty="0"/>
              <a:t>Java exceptions are caught by catch </a:t>
            </a:r>
            <a:r>
              <a:rPr lang="en-US" sz="1600" dirty="0" smtClean="0"/>
              <a:t>clauses but in Python </a:t>
            </a:r>
            <a:r>
              <a:rPr lang="en-US" sz="1600" dirty="0"/>
              <a:t>"except" keyword</a:t>
            </a:r>
            <a:r>
              <a:rPr lang="en-US" sz="1600" dirty="0" smtClean="0"/>
              <a:t> is used.</a:t>
            </a:r>
          </a:p>
          <a:p>
            <a:r>
              <a:rPr lang="en-US" sz="1600" dirty="0" smtClean="0"/>
              <a:t>Example: </a:t>
            </a:r>
            <a:endParaRPr lang="en-US" sz="1600" dirty="0"/>
          </a:p>
          <a:p>
            <a:r>
              <a:rPr lang="en-US" sz="1600" dirty="0" smtClean="0"/>
              <a:t>n </a:t>
            </a:r>
            <a:r>
              <a:rPr lang="en-US" sz="1600" dirty="0"/>
              <a:t>= int(input("Please enter a number: </a:t>
            </a:r>
            <a:r>
              <a:rPr lang="en-US" sz="1600" dirty="0" smtClean="0"/>
              <a:t>")) //</a:t>
            </a:r>
            <a:r>
              <a:rPr lang="en-US" sz="1600" dirty="0"/>
              <a:t> </a:t>
            </a:r>
            <a:r>
              <a:rPr lang="en-US" sz="1600" dirty="0" smtClean="0"/>
              <a:t>Input will be a </a:t>
            </a:r>
            <a:r>
              <a:rPr lang="en-US" sz="1600" dirty="0"/>
              <a:t>string, </a:t>
            </a:r>
            <a:r>
              <a:rPr lang="en-US" sz="1600" dirty="0" smtClean="0"/>
              <a:t>have </a:t>
            </a:r>
            <a:r>
              <a:rPr lang="en-US" sz="1600" dirty="0"/>
              <a:t>to cast into an integer.</a:t>
            </a:r>
          </a:p>
          <a:p>
            <a:pPr lvl="1"/>
            <a:r>
              <a:rPr lang="en-US" sz="1600" dirty="0"/>
              <a:t>Please enter a number: </a:t>
            </a:r>
            <a:r>
              <a:rPr lang="en-US" sz="1600" dirty="0" smtClean="0"/>
              <a:t>2.5</a:t>
            </a:r>
            <a:endParaRPr lang="en-US" sz="1600" dirty="0"/>
          </a:p>
          <a:p>
            <a:pPr lvl="1"/>
            <a:r>
              <a:rPr lang="en-US" sz="1600" dirty="0" err="1"/>
              <a:t>Traceback</a:t>
            </a:r>
            <a:r>
              <a:rPr lang="en-US" sz="1600" dirty="0"/>
              <a:t> (most recent call last):</a:t>
            </a:r>
          </a:p>
          <a:p>
            <a:pPr lvl="1"/>
            <a:r>
              <a:rPr lang="en-US" sz="1600" dirty="0"/>
              <a:t>  File "&lt;</a:t>
            </a:r>
            <a:r>
              <a:rPr lang="en-US" sz="1600" dirty="0" err="1"/>
              <a:t>stdin</a:t>
            </a:r>
            <a:r>
              <a:rPr lang="en-US" sz="1600" dirty="0"/>
              <a:t>&gt;", line 1, in &lt;module&gt;</a:t>
            </a:r>
          </a:p>
          <a:p>
            <a:pPr lvl="1"/>
            <a:r>
              <a:rPr lang="en-US" sz="1600" dirty="0"/>
              <a:t>ValueError: invalid literal for int() with base 10: </a:t>
            </a:r>
            <a:r>
              <a:rPr lang="en-US" sz="1600" dirty="0" smtClean="0"/>
              <a:t>'2.5</a:t>
            </a:r>
            <a:r>
              <a:rPr lang="en-US" sz="1600" dirty="0"/>
              <a:t>'</a:t>
            </a:r>
          </a:p>
          <a:p>
            <a:r>
              <a:rPr lang="en-US" sz="1600" dirty="0" smtClean="0"/>
              <a:t>Exception Handling:</a:t>
            </a:r>
            <a:endParaRPr lang="en-US" sz="1600" dirty="0"/>
          </a:p>
          <a:p>
            <a:pPr lvl="1"/>
            <a:r>
              <a:rPr lang="en-US" sz="1600" dirty="0"/>
              <a:t>while True:</a:t>
            </a:r>
          </a:p>
          <a:p>
            <a:pPr lvl="1"/>
            <a:r>
              <a:rPr lang="en-US" sz="1600" dirty="0"/>
              <a:t>    try:</a:t>
            </a:r>
          </a:p>
          <a:p>
            <a:pPr lvl="1"/>
            <a:r>
              <a:rPr lang="en-US" sz="1600" dirty="0"/>
              <a:t>        n = input("Please enter an integer: ")</a:t>
            </a:r>
          </a:p>
          <a:p>
            <a:pPr lvl="1"/>
            <a:r>
              <a:rPr lang="en-US" sz="1600" dirty="0"/>
              <a:t>        n = int(n)</a:t>
            </a:r>
          </a:p>
          <a:p>
            <a:pPr lvl="1"/>
            <a:r>
              <a:rPr lang="en-US" sz="1600" dirty="0"/>
              <a:t>        break</a:t>
            </a:r>
          </a:p>
          <a:p>
            <a:pPr lvl="1"/>
            <a:r>
              <a:rPr lang="en-US" sz="1600" dirty="0"/>
              <a:t>    except ValueError:</a:t>
            </a:r>
          </a:p>
          <a:p>
            <a:pPr lvl="1"/>
            <a:r>
              <a:rPr lang="en-US" sz="1600" dirty="0"/>
              <a:t>        print("</a:t>
            </a:r>
            <a:r>
              <a:rPr lang="en-US" sz="1600" dirty="0" smtClean="0"/>
              <a:t>Not a </a:t>
            </a:r>
            <a:r>
              <a:rPr lang="en-US" sz="1600" dirty="0"/>
              <a:t>integer! Please </a:t>
            </a:r>
            <a:r>
              <a:rPr lang="en-US" sz="1600" dirty="0" smtClean="0"/>
              <a:t>enter again </a:t>
            </a:r>
            <a:r>
              <a:rPr lang="en-US" sz="1600" dirty="0" smtClean="0"/>
              <a:t>...")</a:t>
            </a:r>
            <a:endParaRPr lang="en-US" sz="1600" dirty="0"/>
          </a:p>
        </p:txBody>
      </p:sp>
    </p:spTree>
    <p:extLst>
      <p:ext uri="{BB962C8B-B14F-4D97-AF65-F5344CB8AC3E}">
        <p14:creationId xmlns:p14="http://schemas.microsoft.com/office/powerpoint/2010/main" val="3910382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Re-raising Exception</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1"/>
            <a:ext cx="5562600" cy="1959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3559907"/>
            <a:ext cx="7772400"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420645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Exception example</a:t>
            </a:r>
            <a:endParaRPr lang="en-US"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7543800" cy="463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78286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and __</a:t>
            </a:r>
            <a:r>
              <a:rPr lang="en-US" dirty="0"/>
              <a:t>init</a:t>
            </a:r>
            <a:r>
              <a:rPr lang="en-US" dirty="0" smtClean="0"/>
              <a:t>__() Method</a:t>
            </a:r>
            <a:endParaRPr lang="en-US" dirty="0"/>
          </a:p>
        </p:txBody>
      </p:sp>
      <p:sp>
        <p:nvSpPr>
          <p:cNvPr id="3" name="Content Placeholder 2"/>
          <p:cNvSpPr>
            <a:spLocks noGrp="1"/>
          </p:cNvSpPr>
          <p:nvPr>
            <p:ph idx="1"/>
          </p:nvPr>
        </p:nvSpPr>
        <p:spPr/>
        <p:txBody>
          <a:bodyPr>
            <a:normAutofit fontScale="92500" lnSpcReduction="20000"/>
          </a:bodyPr>
          <a:lstStyle/>
          <a:p>
            <a:r>
              <a:rPr lang="en-US" sz="1800" dirty="0"/>
              <a:t>Class keyword is used to define classes in python.</a:t>
            </a:r>
          </a:p>
          <a:p>
            <a:r>
              <a:rPr lang="en-US" sz="1800" dirty="0"/>
              <a:t>By convention, class name use camel casing.</a:t>
            </a:r>
          </a:p>
          <a:p>
            <a:r>
              <a:rPr lang="en-US" sz="1800" dirty="0"/>
              <a:t>Method is a function defined within a class</a:t>
            </a:r>
          </a:p>
          <a:p>
            <a:r>
              <a:rPr lang="en-US" sz="1800" dirty="0"/>
              <a:t>Instance Methods are functions which can be called on objects</a:t>
            </a:r>
            <a:r>
              <a:rPr lang="en-US" sz="1800" dirty="0" smtClean="0"/>
              <a:t>.</a:t>
            </a:r>
          </a:p>
          <a:p>
            <a:r>
              <a:rPr lang="en-US" sz="1800" dirty="0" smtClean="0"/>
              <a:t>__</a:t>
            </a:r>
            <a:r>
              <a:rPr lang="en-US" sz="1800" dirty="0"/>
              <a:t>init__ is a method which is immediately and automatically called after an </a:t>
            </a:r>
            <a:r>
              <a:rPr lang="en-US" sz="1800" dirty="0" smtClean="0"/>
              <a:t>instance of a class is created</a:t>
            </a:r>
            <a:r>
              <a:rPr lang="en-US" sz="1800" dirty="0"/>
              <a:t>. </a:t>
            </a:r>
            <a:endParaRPr lang="en-US" sz="1800" dirty="0" smtClean="0"/>
          </a:p>
          <a:p>
            <a:r>
              <a:rPr lang="en-US" sz="1800" dirty="0" smtClean="0"/>
              <a:t>The </a:t>
            </a:r>
            <a:r>
              <a:rPr lang="en-US" sz="1800" dirty="0"/>
              <a:t>__init__ method is used to initialize an instance. There is no explicit constructor or destructor method in Python, as they are known in C++ and Java</a:t>
            </a:r>
            <a:r>
              <a:rPr lang="en-US" sz="1800" dirty="0" smtClean="0"/>
              <a:t>.</a:t>
            </a:r>
          </a:p>
          <a:p>
            <a:r>
              <a:rPr lang="en-US" sz="1800" dirty="0" smtClean="0"/>
              <a:t>The </a:t>
            </a:r>
            <a:r>
              <a:rPr lang="en-US" sz="1800" dirty="0"/>
              <a:t>__init__ method can be anywhere in a class definition, but it is usually the first method of a class, i.e. it follows right after the class header</a:t>
            </a:r>
            <a:r>
              <a:rPr lang="en-US" sz="1800" dirty="0" smtClean="0"/>
              <a:t>.</a:t>
            </a:r>
          </a:p>
          <a:p>
            <a:pPr lvl="1"/>
            <a:r>
              <a:rPr lang="en-US" sz="1800" dirty="0"/>
              <a:t>class A:</a:t>
            </a:r>
          </a:p>
          <a:p>
            <a:pPr lvl="1"/>
            <a:r>
              <a:rPr lang="en-US" sz="1800" dirty="0" smtClean="0"/>
              <a:t>    </a:t>
            </a:r>
            <a:r>
              <a:rPr lang="en-US" sz="1800" dirty="0" err="1" smtClean="0"/>
              <a:t>def</a:t>
            </a:r>
            <a:r>
              <a:rPr lang="en-US" sz="1800" dirty="0" smtClean="0"/>
              <a:t> </a:t>
            </a:r>
            <a:r>
              <a:rPr lang="en-US" sz="1800" dirty="0"/>
              <a:t>__init__(self):</a:t>
            </a:r>
          </a:p>
          <a:p>
            <a:pPr lvl="1"/>
            <a:r>
              <a:rPr lang="en-US" sz="1800" dirty="0" smtClean="0"/>
              <a:t>        print</a:t>
            </a:r>
            <a:r>
              <a:rPr lang="en-US" sz="1800" dirty="0"/>
              <a:t>("__init__ has been executed!")</a:t>
            </a:r>
          </a:p>
          <a:p>
            <a:pPr lvl="1"/>
            <a:r>
              <a:rPr lang="en-US" sz="1800" b="1" i="1" dirty="0" smtClean="0"/>
              <a:t>x </a:t>
            </a:r>
            <a:r>
              <a:rPr lang="en-US" sz="1800" b="1" i="1" dirty="0"/>
              <a:t>= A()</a:t>
            </a:r>
          </a:p>
          <a:p>
            <a:pPr lvl="2"/>
            <a:r>
              <a:rPr lang="en-US" sz="1800" b="1" i="1" dirty="0"/>
              <a:t>__init__ has been executed</a:t>
            </a:r>
            <a:r>
              <a:rPr lang="en-US" sz="1800" b="1" i="1" dirty="0" smtClean="0"/>
              <a:t>!</a:t>
            </a:r>
          </a:p>
          <a:p>
            <a:r>
              <a:rPr lang="en-US" sz="1800" dirty="0"/>
              <a:t>Self is a key word, the first argument to all instance </a:t>
            </a:r>
            <a:r>
              <a:rPr lang="en-US" sz="1800" dirty="0" smtClean="0"/>
              <a:t>methods and </a:t>
            </a:r>
            <a:r>
              <a:rPr lang="en-US" sz="1800" dirty="0"/>
              <a:t>is similar to </a:t>
            </a:r>
            <a:r>
              <a:rPr lang="en-US" sz="1800" b="1" dirty="0"/>
              <a:t>this</a:t>
            </a:r>
            <a:r>
              <a:rPr lang="en-US" sz="1800" dirty="0"/>
              <a:t> </a:t>
            </a:r>
            <a:r>
              <a:rPr lang="en-US" sz="1800" dirty="0" smtClean="0"/>
              <a:t>keyword in </a:t>
            </a:r>
            <a:r>
              <a:rPr lang="en-US" sz="1800" dirty="0"/>
              <a:t>java or c</a:t>
            </a:r>
            <a:r>
              <a:rPr lang="en-US" sz="1800" dirty="0" smtClean="0"/>
              <a:t>++</a:t>
            </a:r>
            <a:endParaRPr lang="en-US" sz="1800" b="1" i="1" dirty="0"/>
          </a:p>
        </p:txBody>
      </p:sp>
    </p:spTree>
    <p:extLst>
      <p:ext uri="{BB962C8B-B14F-4D97-AF65-F5344CB8AC3E}">
        <p14:creationId xmlns:p14="http://schemas.microsoft.com/office/powerpoint/2010/main" val="2360835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p>
            <a:r>
              <a:rPr lang="en-US" dirty="0" smtClean="0"/>
              <a:t>Calling methods with Class Name</a:t>
            </a:r>
            <a:endParaRPr lang="en-US" dirty="0"/>
          </a:p>
        </p:txBody>
      </p:sp>
      <p:sp>
        <p:nvSpPr>
          <p:cNvPr id="3" name="Content Placeholder 2"/>
          <p:cNvSpPr>
            <a:spLocks noGrp="1"/>
          </p:cNvSpPr>
          <p:nvPr>
            <p:ph sz="half" idx="1"/>
          </p:nvPr>
        </p:nvSpPr>
        <p:spPr>
          <a:xfrm>
            <a:off x="457200" y="1143000"/>
            <a:ext cx="8229600" cy="5562600"/>
          </a:xfrm>
        </p:spPr>
        <p:txBody>
          <a:bodyPr>
            <a:noAutofit/>
          </a:bodyPr>
          <a:lstStyle/>
          <a:p>
            <a:r>
              <a:rPr lang="en-US" sz="1800" dirty="0" smtClean="0"/>
              <a:t>class </a:t>
            </a:r>
            <a:r>
              <a:rPr lang="en-US" sz="1800" dirty="0" err="1" smtClean="0"/>
              <a:t>myTest</a:t>
            </a:r>
            <a:r>
              <a:rPr lang="en-US" sz="1800" dirty="0" smtClean="0"/>
              <a:t>:</a:t>
            </a:r>
          </a:p>
          <a:p>
            <a:r>
              <a:rPr lang="en-US" sz="1800" dirty="0" smtClean="0"/>
              <a:t>    </a:t>
            </a:r>
            <a:r>
              <a:rPr lang="en-US" sz="1800" dirty="0" err="1"/>
              <a:t>def</a:t>
            </a:r>
            <a:r>
              <a:rPr lang="en-US" sz="1800" dirty="0"/>
              <a:t> greeting():</a:t>
            </a:r>
          </a:p>
          <a:p>
            <a:r>
              <a:rPr lang="en-US" sz="1800" dirty="0"/>
              <a:t>        return "Hello-Nice </a:t>
            </a:r>
            <a:r>
              <a:rPr lang="en-US" sz="1800" dirty="0" smtClean="0"/>
              <a:t>Day"</a:t>
            </a:r>
          </a:p>
          <a:p>
            <a:pPr lvl="1"/>
            <a:r>
              <a:rPr lang="en-US" sz="1800" dirty="0" err="1" smtClean="0"/>
              <a:t>myTest</a:t>
            </a:r>
            <a:endParaRPr lang="en-US" sz="1800" dirty="0"/>
          </a:p>
          <a:p>
            <a:pPr lvl="2"/>
            <a:r>
              <a:rPr lang="en-US" sz="1800" dirty="0"/>
              <a:t>&lt;class '__main__.</a:t>
            </a:r>
            <a:r>
              <a:rPr lang="en-US" sz="1800" dirty="0" err="1"/>
              <a:t>myTest</a:t>
            </a:r>
            <a:r>
              <a:rPr lang="en-US" sz="1800" dirty="0"/>
              <a:t>'&gt;</a:t>
            </a:r>
          </a:p>
          <a:p>
            <a:pPr lvl="1"/>
            <a:r>
              <a:rPr lang="en-US" sz="1800" dirty="0" err="1" smtClean="0"/>
              <a:t>obj</a:t>
            </a:r>
            <a:r>
              <a:rPr lang="en-US" sz="1800" dirty="0" smtClean="0"/>
              <a:t> </a:t>
            </a:r>
            <a:r>
              <a:rPr lang="en-US" sz="1800" dirty="0"/>
              <a:t>= </a:t>
            </a:r>
            <a:r>
              <a:rPr lang="en-US" sz="1800" dirty="0" err="1"/>
              <a:t>myTest</a:t>
            </a:r>
            <a:r>
              <a:rPr lang="en-US" sz="1800" dirty="0"/>
              <a:t>()</a:t>
            </a:r>
          </a:p>
          <a:p>
            <a:pPr lvl="1"/>
            <a:r>
              <a:rPr lang="en-US" sz="1800" dirty="0" smtClean="0"/>
              <a:t>type(</a:t>
            </a:r>
            <a:r>
              <a:rPr lang="en-US" sz="1800" dirty="0" err="1" smtClean="0"/>
              <a:t>obj</a:t>
            </a:r>
            <a:r>
              <a:rPr lang="en-US" sz="1800" dirty="0"/>
              <a:t>)</a:t>
            </a:r>
          </a:p>
          <a:p>
            <a:pPr lvl="2"/>
            <a:r>
              <a:rPr lang="en-US" sz="1800" dirty="0"/>
              <a:t>&lt;class '__main__.</a:t>
            </a:r>
            <a:r>
              <a:rPr lang="en-US" sz="1800" dirty="0" err="1"/>
              <a:t>myTest</a:t>
            </a:r>
            <a:r>
              <a:rPr lang="en-US" sz="1800" dirty="0"/>
              <a:t>'&gt;</a:t>
            </a:r>
          </a:p>
          <a:p>
            <a:pPr lvl="1"/>
            <a:r>
              <a:rPr lang="en-US" sz="1800" dirty="0" err="1" smtClean="0"/>
              <a:t>myTest.greeting</a:t>
            </a:r>
            <a:r>
              <a:rPr lang="en-US" sz="1800" dirty="0"/>
              <a:t>()</a:t>
            </a:r>
          </a:p>
          <a:p>
            <a:pPr lvl="2"/>
            <a:r>
              <a:rPr lang="en-US" sz="1800" dirty="0"/>
              <a:t>'Hello-Nice Day'</a:t>
            </a:r>
          </a:p>
          <a:p>
            <a:pPr lvl="1"/>
            <a:r>
              <a:rPr lang="en-US" sz="1800" dirty="0" err="1" smtClean="0"/>
              <a:t>obj.greeting</a:t>
            </a:r>
            <a:r>
              <a:rPr lang="en-US" sz="1800" dirty="0" smtClean="0"/>
              <a:t>() #</a:t>
            </a:r>
            <a:r>
              <a:rPr lang="en-US" sz="1800" dirty="0" smtClean="0">
                <a:solidFill>
                  <a:srgbClr val="FF0000"/>
                </a:solidFill>
              </a:rPr>
              <a:t>Note can’t call like this</a:t>
            </a:r>
            <a:endParaRPr lang="en-US" sz="1800" dirty="0">
              <a:solidFill>
                <a:srgbClr val="FF0000"/>
              </a:solidFill>
            </a:endParaRPr>
          </a:p>
          <a:p>
            <a:pPr lvl="2"/>
            <a:r>
              <a:rPr lang="en-US" sz="1800" dirty="0" err="1"/>
              <a:t>Traceback</a:t>
            </a:r>
            <a:r>
              <a:rPr lang="en-US" sz="1800" dirty="0"/>
              <a:t> (most recent call last):</a:t>
            </a:r>
          </a:p>
          <a:p>
            <a:pPr lvl="2"/>
            <a:r>
              <a:rPr lang="en-US" sz="1800" dirty="0"/>
              <a:t>  File "&lt;</a:t>
            </a:r>
            <a:r>
              <a:rPr lang="en-US" sz="1800" dirty="0" err="1"/>
              <a:t>stdin</a:t>
            </a:r>
            <a:r>
              <a:rPr lang="en-US" sz="1800" dirty="0"/>
              <a:t>&gt;", line 1, in &lt;module&gt;</a:t>
            </a:r>
          </a:p>
          <a:p>
            <a:pPr lvl="2"/>
            <a:r>
              <a:rPr lang="en-US" sz="1800" dirty="0" err="1"/>
              <a:t>TypeError</a:t>
            </a:r>
            <a:r>
              <a:rPr lang="en-US" sz="1800" dirty="0"/>
              <a:t>: greeting() takes 0 positional arguments but 1 was </a:t>
            </a:r>
            <a:r>
              <a:rPr lang="en-US" sz="1800" dirty="0" smtClean="0"/>
              <a:t>given</a:t>
            </a:r>
          </a:p>
          <a:p>
            <a:r>
              <a:rPr lang="en-US" sz="1800" b="1" dirty="0"/>
              <a:t>Note the keyword self which is required  when methods are expected to call with class instance.</a:t>
            </a:r>
          </a:p>
          <a:p>
            <a:endParaRPr lang="en-US" sz="1800" dirty="0"/>
          </a:p>
        </p:txBody>
      </p:sp>
    </p:spTree>
    <p:extLst>
      <p:ext uri="{BB962C8B-B14F-4D97-AF65-F5344CB8AC3E}">
        <p14:creationId xmlns:p14="http://schemas.microsoft.com/office/powerpoint/2010/main" val="2610502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Standard Library</a:t>
            </a:r>
            <a:endParaRPr lang="en-US" dirty="0"/>
          </a:p>
        </p:txBody>
      </p:sp>
      <p:sp>
        <p:nvSpPr>
          <p:cNvPr id="3" name="Content Placeholder 2"/>
          <p:cNvSpPr>
            <a:spLocks noGrp="1"/>
          </p:cNvSpPr>
          <p:nvPr>
            <p:ph idx="1"/>
          </p:nvPr>
        </p:nvSpPr>
        <p:spPr/>
        <p:txBody>
          <a:bodyPr>
            <a:noAutofit/>
          </a:bodyPr>
          <a:lstStyle/>
          <a:p>
            <a:r>
              <a:rPr lang="en-US" sz="1800" dirty="0" smtClean="0"/>
              <a:t>Import keyword can be used to use python modules.</a:t>
            </a:r>
          </a:p>
          <a:p>
            <a:pPr lvl="1"/>
            <a:r>
              <a:rPr lang="en-US" sz="1600" dirty="0" smtClean="0"/>
              <a:t>For e.g. to import math module </a:t>
            </a:r>
          </a:p>
          <a:p>
            <a:pPr lvl="1"/>
            <a:r>
              <a:rPr lang="en-US" sz="1600" dirty="0" smtClean="0"/>
              <a:t>import </a:t>
            </a:r>
            <a:r>
              <a:rPr lang="en-US" sz="1600" dirty="0"/>
              <a:t>math</a:t>
            </a:r>
          </a:p>
          <a:p>
            <a:pPr lvl="1"/>
            <a:r>
              <a:rPr lang="en-US" sz="1600" dirty="0" err="1" smtClean="0"/>
              <a:t>math.sqrt</a:t>
            </a:r>
            <a:r>
              <a:rPr lang="en-US" sz="1600" dirty="0" smtClean="0"/>
              <a:t>(81</a:t>
            </a:r>
            <a:r>
              <a:rPr lang="en-US" sz="1600" dirty="0"/>
              <a:t>)</a:t>
            </a:r>
          </a:p>
          <a:p>
            <a:r>
              <a:rPr lang="en-US" sz="1800" dirty="0" smtClean="0"/>
              <a:t>Note, the above helps to ignore new code implementation to find square root of any number by using method available in math module.</a:t>
            </a:r>
          </a:p>
          <a:p>
            <a:r>
              <a:rPr lang="en-US" sz="1800" dirty="0" smtClean="0"/>
              <a:t>To know other methods available in a module in REPL, type help as below</a:t>
            </a:r>
          </a:p>
          <a:p>
            <a:pPr lvl="1"/>
            <a:r>
              <a:rPr lang="en-US" sz="1600" dirty="0" smtClean="0"/>
              <a:t>help(math), Press q to exit help.</a:t>
            </a:r>
          </a:p>
          <a:p>
            <a:r>
              <a:rPr lang="en-US" sz="1800" dirty="0" smtClean="0"/>
              <a:t>Suppose you are using any method repeatedly in your code from any module like below,</a:t>
            </a:r>
          </a:p>
          <a:p>
            <a:pPr lvl="1"/>
            <a:r>
              <a:rPr lang="en-US" sz="1600" dirty="0" err="1" smtClean="0"/>
              <a:t>math.sqrt</a:t>
            </a:r>
            <a:r>
              <a:rPr lang="en-US" sz="1600" dirty="0" smtClean="0"/>
              <a:t>(81</a:t>
            </a:r>
            <a:r>
              <a:rPr lang="en-US" sz="1600" dirty="0"/>
              <a:t>) * </a:t>
            </a:r>
            <a:r>
              <a:rPr lang="en-US" sz="1600" dirty="0" err="1"/>
              <a:t>math.sqrt</a:t>
            </a:r>
            <a:r>
              <a:rPr lang="en-US" sz="1600" dirty="0"/>
              <a:t>(4)</a:t>
            </a:r>
          </a:p>
          <a:p>
            <a:r>
              <a:rPr lang="en-US" sz="1800" dirty="0" smtClean="0"/>
              <a:t>Instead we can import the method from module to increase code readability</a:t>
            </a:r>
          </a:p>
          <a:p>
            <a:pPr lvl="1"/>
            <a:r>
              <a:rPr lang="en-US" sz="1600" dirty="0" smtClean="0"/>
              <a:t>from </a:t>
            </a:r>
            <a:r>
              <a:rPr lang="en-US" sz="1600" dirty="0"/>
              <a:t>math import </a:t>
            </a:r>
            <a:r>
              <a:rPr lang="en-US" sz="1600" dirty="0" err="1"/>
              <a:t>sqrt</a:t>
            </a:r>
            <a:endParaRPr lang="en-US" sz="1600" dirty="0"/>
          </a:p>
          <a:p>
            <a:pPr lvl="1"/>
            <a:r>
              <a:rPr lang="en-US" sz="1600" dirty="0" err="1" smtClean="0"/>
              <a:t>sqrt</a:t>
            </a:r>
            <a:r>
              <a:rPr lang="en-US" sz="1600" dirty="0" smtClean="0"/>
              <a:t>(16</a:t>
            </a:r>
            <a:r>
              <a:rPr lang="en-US" sz="1600" dirty="0"/>
              <a:t>) /</a:t>
            </a:r>
            <a:r>
              <a:rPr lang="en-US" sz="1600" dirty="0" err="1"/>
              <a:t>sqrt</a:t>
            </a:r>
            <a:r>
              <a:rPr lang="en-US" sz="1600" dirty="0"/>
              <a:t>(4)</a:t>
            </a:r>
          </a:p>
          <a:p>
            <a:pPr lvl="1"/>
            <a:r>
              <a:rPr lang="en-US" sz="1600" dirty="0" smtClean="0"/>
              <a:t>from </a:t>
            </a:r>
            <a:r>
              <a:rPr lang="en-US" sz="1600" dirty="0"/>
              <a:t>math import </a:t>
            </a:r>
            <a:r>
              <a:rPr lang="en-US" sz="1600" dirty="0" err="1"/>
              <a:t>sqrt</a:t>
            </a:r>
            <a:r>
              <a:rPr lang="en-US" sz="1600" dirty="0"/>
              <a:t> as </a:t>
            </a:r>
            <a:r>
              <a:rPr lang="en-US" sz="1600" dirty="0" err="1" smtClean="0"/>
              <a:t>find_square_root</a:t>
            </a:r>
            <a:r>
              <a:rPr lang="en-US" sz="1600" dirty="0" smtClean="0"/>
              <a:t> //Also can rename any method</a:t>
            </a:r>
            <a:endParaRPr lang="en-US" sz="1600" dirty="0"/>
          </a:p>
          <a:p>
            <a:pPr lvl="1"/>
            <a:r>
              <a:rPr lang="en-US" sz="1600" dirty="0" err="1" smtClean="0"/>
              <a:t>find_square_root</a:t>
            </a:r>
            <a:r>
              <a:rPr lang="en-US" sz="1600" dirty="0" smtClean="0"/>
              <a:t>(16)</a:t>
            </a:r>
            <a:endParaRPr lang="en-US" sz="1800" dirty="0"/>
          </a:p>
        </p:txBody>
      </p:sp>
    </p:spTree>
    <p:extLst>
      <p:ext uri="{BB962C8B-B14F-4D97-AF65-F5344CB8AC3E}">
        <p14:creationId xmlns:p14="http://schemas.microsoft.com/office/powerpoint/2010/main" val="33941210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normAutofit/>
          </a:bodyPr>
          <a:lstStyle/>
          <a:p>
            <a:r>
              <a:rPr lang="en-US" sz="4000" dirty="0" smtClean="0"/>
              <a:t>Calling class methods with instance</a:t>
            </a:r>
            <a:endParaRPr lang="en-US" sz="4000" dirty="0"/>
          </a:p>
        </p:txBody>
      </p:sp>
      <p:sp>
        <p:nvSpPr>
          <p:cNvPr id="4" name="Content Placeholder 3"/>
          <p:cNvSpPr>
            <a:spLocks noGrp="1"/>
          </p:cNvSpPr>
          <p:nvPr>
            <p:ph sz="half" idx="2"/>
          </p:nvPr>
        </p:nvSpPr>
        <p:spPr>
          <a:xfrm>
            <a:off x="457200" y="1295400"/>
            <a:ext cx="8229600" cy="5257800"/>
          </a:xfrm>
        </p:spPr>
        <p:txBody>
          <a:bodyPr>
            <a:noAutofit/>
          </a:bodyPr>
          <a:lstStyle/>
          <a:p>
            <a:r>
              <a:rPr lang="en-US" sz="1800" dirty="0" smtClean="0"/>
              <a:t>class </a:t>
            </a:r>
            <a:r>
              <a:rPr lang="en-US" sz="1800" dirty="0" err="1"/>
              <a:t>myTest</a:t>
            </a:r>
            <a:r>
              <a:rPr lang="en-US" sz="1800" dirty="0"/>
              <a:t>:</a:t>
            </a:r>
          </a:p>
          <a:p>
            <a:r>
              <a:rPr lang="en-US" sz="1800" dirty="0"/>
              <a:t>    </a:t>
            </a:r>
            <a:r>
              <a:rPr lang="en-US" sz="1800" dirty="0" err="1"/>
              <a:t>def</a:t>
            </a:r>
            <a:r>
              <a:rPr lang="en-US" sz="1800" dirty="0"/>
              <a:t> </a:t>
            </a:r>
            <a:r>
              <a:rPr lang="en-US" sz="1800" dirty="0" smtClean="0"/>
              <a:t>greeting(self):</a:t>
            </a:r>
            <a:endParaRPr lang="en-US" sz="1800" dirty="0"/>
          </a:p>
          <a:p>
            <a:r>
              <a:rPr lang="en-US" sz="1800" dirty="0"/>
              <a:t>        return "Hello-Nice Day</a:t>
            </a:r>
            <a:r>
              <a:rPr lang="en-US" sz="1800" dirty="0" smtClean="0"/>
              <a:t>"</a:t>
            </a:r>
            <a:endParaRPr lang="en-US" sz="1800" dirty="0"/>
          </a:p>
          <a:p>
            <a:pPr lvl="1"/>
            <a:r>
              <a:rPr lang="en-US" sz="1800" dirty="0" err="1" smtClean="0"/>
              <a:t>myTest.greeting</a:t>
            </a:r>
            <a:r>
              <a:rPr lang="en-US" sz="1800" dirty="0"/>
              <a:t>()</a:t>
            </a:r>
          </a:p>
          <a:p>
            <a:pPr lvl="2"/>
            <a:r>
              <a:rPr lang="en-US" sz="1800" dirty="0" err="1"/>
              <a:t>Traceback</a:t>
            </a:r>
            <a:r>
              <a:rPr lang="en-US" sz="1800" dirty="0"/>
              <a:t> (most recent call last):</a:t>
            </a:r>
          </a:p>
          <a:p>
            <a:pPr lvl="2"/>
            <a:r>
              <a:rPr lang="en-US" sz="1800" dirty="0"/>
              <a:t>  File "&lt;</a:t>
            </a:r>
            <a:r>
              <a:rPr lang="en-US" sz="1800" dirty="0" err="1"/>
              <a:t>stdin</a:t>
            </a:r>
            <a:r>
              <a:rPr lang="en-US" sz="1800" dirty="0"/>
              <a:t>&gt;", line 1, in &lt;module&gt;</a:t>
            </a:r>
          </a:p>
          <a:p>
            <a:pPr lvl="2"/>
            <a:r>
              <a:rPr lang="en-US" sz="1800" dirty="0" err="1"/>
              <a:t>TypeError</a:t>
            </a:r>
            <a:r>
              <a:rPr lang="en-US" sz="1800" dirty="0"/>
              <a:t>: greeting() missing 1 required positional argument: 'self'</a:t>
            </a:r>
          </a:p>
          <a:p>
            <a:pPr lvl="1"/>
            <a:r>
              <a:rPr lang="en-US" sz="1800" dirty="0" err="1" smtClean="0"/>
              <a:t>obj</a:t>
            </a:r>
            <a:r>
              <a:rPr lang="en-US" sz="1800" dirty="0" smtClean="0"/>
              <a:t> </a:t>
            </a:r>
            <a:r>
              <a:rPr lang="en-US" sz="1800" dirty="0"/>
              <a:t>= </a:t>
            </a:r>
            <a:r>
              <a:rPr lang="en-US" sz="1800" dirty="0" err="1"/>
              <a:t>myTest</a:t>
            </a:r>
            <a:r>
              <a:rPr lang="en-US" sz="1800" dirty="0"/>
              <a:t>()</a:t>
            </a:r>
          </a:p>
          <a:p>
            <a:pPr lvl="1"/>
            <a:r>
              <a:rPr lang="en-US" sz="1800" dirty="0" err="1" smtClean="0"/>
              <a:t>obj.greeting</a:t>
            </a:r>
            <a:r>
              <a:rPr lang="en-US" sz="1800" dirty="0"/>
              <a:t>()</a:t>
            </a:r>
          </a:p>
          <a:p>
            <a:pPr lvl="2"/>
            <a:r>
              <a:rPr lang="en-US" sz="1800" dirty="0"/>
              <a:t>'Hello-Nice Day'</a:t>
            </a:r>
          </a:p>
          <a:p>
            <a:endParaRPr lang="en-US" sz="1800" dirty="0"/>
          </a:p>
          <a:p>
            <a:r>
              <a:rPr lang="en-US" sz="1800" b="1" dirty="0" smtClean="0"/>
              <a:t>Note the keyword self which is required  when methods are expected to call with class instance.</a:t>
            </a:r>
          </a:p>
          <a:p>
            <a:endParaRPr lang="en-US" sz="1800" b="1" dirty="0"/>
          </a:p>
        </p:txBody>
      </p:sp>
    </p:spTree>
    <p:extLst>
      <p:ext uri="{BB962C8B-B14F-4D97-AF65-F5344CB8AC3E}">
        <p14:creationId xmlns:p14="http://schemas.microsoft.com/office/powerpoint/2010/main" val="4306690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700"/>
            <a:ext cx="8229600" cy="990600"/>
          </a:xfrm>
        </p:spPr>
        <p:txBody>
          <a:bodyPr/>
          <a:lstStyle/>
          <a:p>
            <a:r>
              <a:rPr lang="en-US" dirty="0" smtClean="0"/>
              <a:t>Inheritance</a:t>
            </a:r>
            <a:endParaRPr lang="en-US" dirty="0"/>
          </a:p>
        </p:txBody>
      </p:sp>
      <p:sp>
        <p:nvSpPr>
          <p:cNvPr id="4" name="Content Placeholder 3"/>
          <p:cNvSpPr>
            <a:spLocks noGrp="1"/>
          </p:cNvSpPr>
          <p:nvPr>
            <p:ph idx="1"/>
          </p:nvPr>
        </p:nvSpPr>
        <p:spPr>
          <a:xfrm>
            <a:off x="457200" y="1219200"/>
            <a:ext cx="8229600" cy="5486400"/>
          </a:xfrm>
        </p:spPr>
        <p:txBody>
          <a:bodyPr>
            <a:noAutofit/>
          </a:bodyPr>
          <a:lstStyle/>
          <a:p>
            <a:r>
              <a:rPr lang="en-US" sz="1400" dirty="0" smtClean="0"/>
              <a:t>class </a:t>
            </a:r>
            <a:r>
              <a:rPr lang="en-US" sz="1400" dirty="0"/>
              <a:t>Person:</a:t>
            </a:r>
          </a:p>
          <a:p>
            <a:r>
              <a:rPr lang="en-US" sz="1400" dirty="0"/>
              <a:t>...     </a:t>
            </a:r>
            <a:r>
              <a:rPr lang="en-US" sz="1400" dirty="0" err="1"/>
              <a:t>def</a:t>
            </a:r>
            <a:r>
              <a:rPr lang="en-US" sz="1400" dirty="0"/>
              <a:t> __init__(self, first, last):</a:t>
            </a:r>
          </a:p>
          <a:p>
            <a:r>
              <a:rPr lang="en-US" sz="1400" dirty="0"/>
              <a:t>...         </a:t>
            </a:r>
            <a:r>
              <a:rPr lang="en-US" sz="1400" dirty="0" err="1"/>
              <a:t>self.firstname</a:t>
            </a:r>
            <a:r>
              <a:rPr lang="en-US" sz="1400" dirty="0"/>
              <a:t> = first</a:t>
            </a:r>
          </a:p>
          <a:p>
            <a:r>
              <a:rPr lang="en-US" sz="1400" dirty="0"/>
              <a:t>...         </a:t>
            </a:r>
            <a:r>
              <a:rPr lang="en-US" sz="1400" dirty="0" err="1"/>
              <a:t>self.lastname</a:t>
            </a:r>
            <a:r>
              <a:rPr lang="en-US" sz="1400" dirty="0"/>
              <a:t> = last</a:t>
            </a:r>
          </a:p>
          <a:p>
            <a:r>
              <a:rPr lang="en-US" sz="1400" dirty="0"/>
              <a:t>...     </a:t>
            </a:r>
            <a:r>
              <a:rPr lang="en-US" sz="1400" dirty="0" err="1"/>
              <a:t>def</a:t>
            </a:r>
            <a:r>
              <a:rPr lang="en-US" sz="1400" dirty="0"/>
              <a:t> Name(self):</a:t>
            </a:r>
          </a:p>
          <a:p>
            <a:r>
              <a:rPr lang="en-US" sz="1400" dirty="0"/>
              <a:t>...         return </a:t>
            </a:r>
            <a:r>
              <a:rPr lang="en-US" sz="1400" dirty="0" err="1"/>
              <a:t>self.firstname</a:t>
            </a:r>
            <a:r>
              <a:rPr lang="en-US" sz="1400" dirty="0"/>
              <a:t> + " " + </a:t>
            </a:r>
            <a:r>
              <a:rPr lang="en-US" sz="1400" dirty="0" err="1"/>
              <a:t>self.lastname</a:t>
            </a:r>
            <a:endParaRPr lang="en-US" sz="1400" dirty="0"/>
          </a:p>
          <a:p>
            <a:r>
              <a:rPr lang="en-US" sz="1400" dirty="0"/>
              <a:t>... </a:t>
            </a:r>
          </a:p>
          <a:p>
            <a:r>
              <a:rPr lang="en-US" sz="1400" dirty="0"/>
              <a:t>class Employee(Person):</a:t>
            </a:r>
          </a:p>
          <a:p>
            <a:r>
              <a:rPr lang="en-US" sz="1400" dirty="0"/>
              <a:t>...     </a:t>
            </a:r>
            <a:r>
              <a:rPr lang="en-US" sz="1400" dirty="0" err="1"/>
              <a:t>def</a:t>
            </a:r>
            <a:r>
              <a:rPr lang="en-US" sz="1400" dirty="0"/>
              <a:t> __init__(self, first, last, </a:t>
            </a:r>
            <a:r>
              <a:rPr lang="en-US" sz="1400" dirty="0" err="1"/>
              <a:t>staffnum</a:t>
            </a:r>
            <a:r>
              <a:rPr lang="en-US" sz="1400" dirty="0"/>
              <a:t>):</a:t>
            </a:r>
          </a:p>
          <a:p>
            <a:r>
              <a:rPr lang="en-US" sz="1400" dirty="0"/>
              <a:t>...         </a:t>
            </a:r>
            <a:r>
              <a:rPr lang="en-US" sz="1400" dirty="0" err="1"/>
              <a:t>Person.__init</a:t>
            </a:r>
            <a:r>
              <a:rPr lang="en-US" sz="1400" dirty="0"/>
              <a:t>__(</a:t>
            </a:r>
            <a:r>
              <a:rPr lang="en-US" sz="1400" dirty="0" err="1"/>
              <a:t>self,first</a:t>
            </a:r>
            <a:r>
              <a:rPr lang="en-US" sz="1400" dirty="0"/>
              <a:t>, last)</a:t>
            </a:r>
          </a:p>
          <a:p>
            <a:r>
              <a:rPr lang="en-US" sz="1400" dirty="0"/>
              <a:t>...         </a:t>
            </a:r>
            <a:r>
              <a:rPr lang="en-US" sz="1400" dirty="0" err="1"/>
              <a:t>self.staffnumber</a:t>
            </a:r>
            <a:r>
              <a:rPr lang="en-US" sz="1400" dirty="0"/>
              <a:t> = </a:t>
            </a:r>
            <a:r>
              <a:rPr lang="en-US" sz="1400" dirty="0" err="1"/>
              <a:t>staffnum</a:t>
            </a:r>
            <a:endParaRPr lang="en-US" sz="1400" dirty="0"/>
          </a:p>
          <a:p>
            <a:r>
              <a:rPr lang="en-US" sz="1400" dirty="0"/>
              <a:t>...     </a:t>
            </a:r>
            <a:r>
              <a:rPr lang="en-US" sz="1400" dirty="0" err="1"/>
              <a:t>def</a:t>
            </a:r>
            <a:r>
              <a:rPr lang="en-US" sz="1400" dirty="0"/>
              <a:t> </a:t>
            </a:r>
            <a:r>
              <a:rPr lang="en-US" sz="1400" dirty="0" err="1"/>
              <a:t>GetEmployee</a:t>
            </a:r>
            <a:r>
              <a:rPr lang="en-US" sz="1400" dirty="0"/>
              <a:t>(self):</a:t>
            </a:r>
          </a:p>
          <a:p>
            <a:r>
              <a:rPr lang="en-US" sz="1400" dirty="0"/>
              <a:t>...         return </a:t>
            </a:r>
            <a:r>
              <a:rPr lang="en-US" sz="1400" dirty="0" err="1"/>
              <a:t>self.Name</a:t>
            </a:r>
            <a:r>
              <a:rPr lang="en-US" sz="1400" dirty="0"/>
              <a:t>() + ", " +  </a:t>
            </a:r>
            <a:r>
              <a:rPr lang="en-US" sz="1400" dirty="0" err="1"/>
              <a:t>self.staffnumber</a:t>
            </a:r>
            <a:endParaRPr lang="en-US" sz="1400" dirty="0"/>
          </a:p>
          <a:p>
            <a:r>
              <a:rPr lang="en-US" sz="1400" dirty="0"/>
              <a:t>... </a:t>
            </a:r>
          </a:p>
          <a:p>
            <a:r>
              <a:rPr lang="en-US" sz="1400" dirty="0"/>
              <a:t>x = Person("Sandeep", "Kumar")</a:t>
            </a:r>
          </a:p>
          <a:p>
            <a:r>
              <a:rPr lang="en-US" sz="1400" dirty="0"/>
              <a:t>y = Employee("</a:t>
            </a:r>
            <a:r>
              <a:rPr lang="en-US" sz="1400" dirty="0" err="1"/>
              <a:t>Amit</a:t>
            </a:r>
            <a:r>
              <a:rPr lang="en-US" sz="1400" dirty="0"/>
              <a:t>", "</a:t>
            </a:r>
            <a:r>
              <a:rPr lang="en-US" sz="1400" dirty="0" err="1"/>
              <a:t>Saxena</a:t>
            </a:r>
            <a:r>
              <a:rPr lang="en-US" sz="1400" dirty="0"/>
              <a:t>", "1009")</a:t>
            </a:r>
          </a:p>
          <a:p>
            <a:r>
              <a:rPr lang="en-US" sz="1400" dirty="0"/>
              <a:t>print(</a:t>
            </a:r>
            <a:r>
              <a:rPr lang="en-US" sz="1400" dirty="0" err="1"/>
              <a:t>x.Name</a:t>
            </a:r>
            <a:r>
              <a:rPr lang="en-US" sz="1400" dirty="0"/>
              <a:t>())</a:t>
            </a:r>
          </a:p>
          <a:p>
            <a:r>
              <a:rPr lang="en-US" sz="1400" dirty="0"/>
              <a:t>Sandeep Kumar</a:t>
            </a:r>
          </a:p>
          <a:p>
            <a:r>
              <a:rPr lang="en-US" sz="1400" dirty="0"/>
              <a:t>print(</a:t>
            </a:r>
            <a:r>
              <a:rPr lang="en-US" sz="1400" dirty="0" err="1"/>
              <a:t>y.GetEmployee</a:t>
            </a:r>
            <a:r>
              <a:rPr lang="en-US" sz="1400" dirty="0"/>
              <a:t>())</a:t>
            </a:r>
          </a:p>
          <a:p>
            <a:r>
              <a:rPr lang="en-US" sz="1400" dirty="0" err="1"/>
              <a:t>Amit</a:t>
            </a:r>
            <a:r>
              <a:rPr lang="en-US" sz="1400" dirty="0"/>
              <a:t> </a:t>
            </a:r>
            <a:r>
              <a:rPr lang="en-US" sz="1400" dirty="0" err="1"/>
              <a:t>Saxena</a:t>
            </a:r>
            <a:r>
              <a:rPr lang="en-US" sz="1400" dirty="0"/>
              <a:t>, 1009</a:t>
            </a:r>
          </a:p>
        </p:txBody>
      </p:sp>
    </p:spTree>
    <p:extLst>
      <p:ext uri="{BB962C8B-B14F-4D97-AF65-F5344CB8AC3E}">
        <p14:creationId xmlns:p14="http://schemas.microsoft.com/office/powerpoint/2010/main" val="12913055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dirty="0" smtClean="0"/>
              <a:t>Polymorphism</a:t>
            </a:r>
            <a:endParaRPr lang="en-US" dirty="0"/>
          </a:p>
        </p:txBody>
      </p:sp>
      <p:sp>
        <p:nvSpPr>
          <p:cNvPr id="3" name="Content Placeholder 2"/>
          <p:cNvSpPr>
            <a:spLocks noGrp="1"/>
          </p:cNvSpPr>
          <p:nvPr>
            <p:ph idx="1"/>
          </p:nvPr>
        </p:nvSpPr>
        <p:spPr>
          <a:xfrm>
            <a:off x="457200" y="1219200"/>
            <a:ext cx="8229600" cy="5181600"/>
          </a:xfrm>
        </p:spPr>
        <p:txBody>
          <a:bodyPr>
            <a:noAutofit/>
          </a:bodyPr>
          <a:lstStyle/>
          <a:p>
            <a:r>
              <a:rPr lang="en-US" sz="1600" dirty="0"/>
              <a:t>Python is implicitly polymorphic</a:t>
            </a:r>
            <a:r>
              <a:rPr lang="en-US" sz="1600" dirty="0" smtClean="0"/>
              <a:t>. </a:t>
            </a:r>
            <a:r>
              <a:rPr lang="en-US" sz="1600" smtClean="0"/>
              <a:t>However </a:t>
            </a:r>
            <a:r>
              <a:rPr lang="en-US" sz="1600" smtClean="0"/>
              <a:t>to achieve </a:t>
            </a:r>
            <a:r>
              <a:rPr lang="en-US" sz="1600" dirty="0" smtClean="0"/>
              <a:t>the below in java we had to write many methods with specific type.</a:t>
            </a:r>
          </a:p>
          <a:p>
            <a:pPr lvl="1"/>
            <a:r>
              <a:rPr lang="en-US" sz="1600" dirty="0" err="1"/>
              <a:t>def</a:t>
            </a:r>
            <a:r>
              <a:rPr lang="en-US" sz="1600" dirty="0"/>
              <a:t> f(x, y):</a:t>
            </a:r>
          </a:p>
          <a:p>
            <a:pPr lvl="1"/>
            <a:r>
              <a:rPr lang="en-US" sz="1600" dirty="0"/>
              <a:t>    print("values: ", x, y</a:t>
            </a:r>
            <a:r>
              <a:rPr lang="en-US" sz="1600" dirty="0" smtClean="0"/>
              <a:t>)</a:t>
            </a:r>
            <a:endParaRPr lang="en-US" sz="1600" dirty="0"/>
          </a:p>
          <a:p>
            <a:pPr lvl="1"/>
            <a:r>
              <a:rPr lang="en-US" sz="1600" dirty="0"/>
              <a:t>f(42, 43)</a:t>
            </a:r>
          </a:p>
          <a:p>
            <a:pPr lvl="1"/>
            <a:r>
              <a:rPr lang="en-US" sz="1600" dirty="0"/>
              <a:t>f(42, 43.7) </a:t>
            </a:r>
          </a:p>
          <a:p>
            <a:pPr lvl="1"/>
            <a:r>
              <a:rPr lang="en-US" sz="1600" dirty="0"/>
              <a:t>f(42.3, 43)</a:t>
            </a:r>
          </a:p>
          <a:p>
            <a:pPr lvl="1"/>
            <a:r>
              <a:rPr lang="en-US" sz="1600" dirty="0"/>
              <a:t>f(42.0, 43.9)</a:t>
            </a:r>
            <a:endParaRPr lang="en-US" sz="1600" dirty="0" smtClean="0"/>
          </a:p>
          <a:p>
            <a:r>
              <a:rPr lang="en-US" sz="1600" dirty="0" smtClean="0"/>
              <a:t>In python we can set parameters to </a:t>
            </a:r>
            <a:r>
              <a:rPr lang="en-US" sz="1600" dirty="0"/>
              <a:t>None, </a:t>
            </a:r>
            <a:r>
              <a:rPr lang="en-US" sz="1600" dirty="0" smtClean="0"/>
              <a:t>which makes it optional.</a:t>
            </a:r>
          </a:p>
          <a:p>
            <a:pPr lvl="1"/>
            <a:r>
              <a:rPr lang="en-US" sz="1600" dirty="0" smtClean="0"/>
              <a:t>class </a:t>
            </a:r>
            <a:r>
              <a:rPr lang="en-US" sz="1600" dirty="0"/>
              <a:t>Test:</a:t>
            </a:r>
          </a:p>
          <a:p>
            <a:pPr lvl="1"/>
            <a:r>
              <a:rPr lang="en-US" sz="1600" dirty="0"/>
              <a:t>    </a:t>
            </a:r>
            <a:r>
              <a:rPr lang="en-US" sz="1600" dirty="0" err="1"/>
              <a:t>def</a:t>
            </a:r>
            <a:r>
              <a:rPr lang="en-US" sz="1600" dirty="0"/>
              <a:t> greetings(self, name=None):</a:t>
            </a:r>
          </a:p>
          <a:p>
            <a:pPr lvl="1"/>
            <a:r>
              <a:rPr lang="en-US" sz="1600" dirty="0"/>
              <a:t>        if name is not None:</a:t>
            </a:r>
          </a:p>
          <a:p>
            <a:pPr lvl="1"/>
            <a:r>
              <a:rPr lang="en-US" sz="1600" dirty="0"/>
              <a:t>            print('Hello ' + name)</a:t>
            </a:r>
          </a:p>
          <a:p>
            <a:pPr lvl="1"/>
            <a:r>
              <a:rPr lang="en-US" sz="1600" dirty="0"/>
              <a:t>        else:</a:t>
            </a:r>
          </a:p>
          <a:p>
            <a:pPr lvl="1"/>
            <a:r>
              <a:rPr lang="en-US" sz="1600" dirty="0"/>
              <a:t>            print('Hello ')</a:t>
            </a:r>
          </a:p>
          <a:p>
            <a:pPr lvl="1"/>
            <a:r>
              <a:rPr lang="en-US" sz="1600" dirty="0" err="1"/>
              <a:t>obj</a:t>
            </a:r>
            <a:r>
              <a:rPr lang="en-US" sz="1600" dirty="0"/>
              <a:t> = Test()</a:t>
            </a:r>
          </a:p>
          <a:p>
            <a:pPr lvl="1"/>
            <a:r>
              <a:rPr lang="en-US" sz="1600" dirty="0" err="1"/>
              <a:t>obj.greetings</a:t>
            </a:r>
            <a:r>
              <a:rPr lang="en-US" sz="1600" dirty="0"/>
              <a:t>()</a:t>
            </a:r>
          </a:p>
          <a:p>
            <a:pPr lvl="1"/>
            <a:r>
              <a:rPr lang="en-US" sz="1600" dirty="0" err="1"/>
              <a:t>obj.greetings</a:t>
            </a:r>
            <a:r>
              <a:rPr lang="en-US" sz="1600" dirty="0"/>
              <a:t>('Sandeep')</a:t>
            </a:r>
          </a:p>
          <a:p>
            <a:endParaRPr lang="en-US" sz="1600" dirty="0" smtClean="0"/>
          </a:p>
        </p:txBody>
      </p:sp>
    </p:spTree>
    <p:extLst>
      <p:ext uri="{BB962C8B-B14F-4D97-AF65-F5344CB8AC3E}">
        <p14:creationId xmlns:p14="http://schemas.microsoft.com/office/powerpoint/2010/main" val="172081200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Classes</a:t>
            </a:r>
          </a:p>
        </p:txBody>
      </p:sp>
      <p:sp>
        <p:nvSpPr>
          <p:cNvPr id="3" name="Content Placeholder 2"/>
          <p:cNvSpPr>
            <a:spLocks noGrp="1"/>
          </p:cNvSpPr>
          <p:nvPr>
            <p:ph idx="1"/>
          </p:nvPr>
        </p:nvSpPr>
        <p:spPr/>
        <p:txBody>
          <a:bodyPr>
            <a:normAutofit/>
          </a:bodyPr>
          <a:lstStyle/>
          <a:p>
            <a:r>
              <a:rPr lang="en-US" sz="1800" dirty="0"/>
              <a:t>Abstract classes are classes that contain one or more abstract methods. </a:t>
            </a:r>
            <a:endParaRPr lang="en-US" sz="1800" dirty="0" smtClean="0"/>
          </a:p>
          <a:p>
            <a:r>
              <a:rPr lang="en-US" sz="1800" dirty="0" smtClean="0"/>
              <a:t>An </a:t>
            </a:r>
            <a:r>
              <a:rPr lang="en-US" sz="1800" dirty="0"/>
              <a:t>abstract method is a method that is declared, but contains no implementation. </a:t>
            </a:r>
            <a:endParaRPr lang="en-US" sz="1800" dirty="0" smtClean="0"/>
          </a:p>
          <a:p>
            <a:r>
              <a:rPr lang="en-US" sz="1800" dirty="0" smtClean="0"/>
              <a:t>Abstract </a:t>
            </a:r>
            <a:r>
              <a:rPr lang="en-US" sz="1800" dirty="0"/>
              <a:t>classes may not be instantiated, and require subclasses to provide implementations for the abstract methods. </a:t>
            </a:r>
            <a:endParaRPr lang="en-US" sz="1800" dirty="0" smtClean="0"/>
          </a:p>
          <a:p>
            <a:r>
              <a:rPr lang="en-US" sz="1800" dirty="0" smtClean="0"/>
              <a:t>Python </a:t>
            </a:r>
            <a:r>
              <a:rPr lang="en-US" sz="1800" dirty="0"/>
              <a:t>on its own doesn't provide abstract </a:t>
            </a:r>
            <a:r>
              <a:rPr lang="en-US" sz="1800" dirty="0" smtClean="0"/>
              <a:t>classes but comes </a:t>
            </a:r>
            <a:r>
              <a:rPr lang="en-US" sz="1800" dirty="0"/>
              <a:t>with a module which provides the infrastructure for defining Abstract Base Classes (ABCs). This module is called - </a:t>
            </a:r>
            <a:r>
              <a:rPr lang="en-US" sz="1800" dirty="0" err="1" smtClean="0"/>
              <a:t>abc</a:t>
            </a:r>
            <a:r>
              <a:rPr lang="en-US" sz="1800" dirty="0"/>
              <a:t>.</a:t>
            </a:r>
          </a:p>
          <a:p>
            <a:pPr lvl="1"/>
            <a:r>
              <a:rPr lang="en-US" sz="1800" dirty="0"/>
              <a:t>from </a:t>
            </a:r>
            <a:r>
              <a:rPr lang="en-US" sz="1800" dirty="0" err="1"/>
              <a:t>abc</a:t>
            </a:r>
            <a:r>
              <a:rPr lang="en-US" sz="1800" dirty="0"/>
              <a:t> import ABC, </a:t>
            </a:r>
            <a:r>
              <a:rPr lang="en-US" sz="1800" dirty="0" err="1" smtClean="0"/>
              <a:t>abstractmethod</a:t>
            </a:r>
            <a:endParaRPr lang="en-US" sz="1800" dirty="0" smtClean="0"/>
          </a:p>
          <a:p>
            <a:r>
              <a:rPr lang="en-US" sz="1800" dirty="0"/>
              <a:t>A class that is derived from an abstract class cannot be instantiated unless all of its abstract methods are overridden.</a:t>
            </a:r>
            <a:endParaRPr lang="en-US" sz="1800" dirty="0" smtClean="0"/>
          </a:p>
          <a:p>
            <a:r>
              <a:rPr lang="en-US" sz="1800" b="1" dirty="0" smtClean="0"/>
              <a:t>Python </a:t>
            </a:r>
            <a:r>
              <a:rPr lang="en-US" sz="1800" b="1" dirty="0"/>
              <a:t>pass</a:t>
            </a:r>
            <a:r>
              <a:rPr lang="en-US" sz="1800" dirty="0"/>
              <a:t> Statement</a:t>
            </a:r>
            <a:r>
              <a:rPr lang="en-US" sz="1800" dirty="0" smtClean="0"/>
              <a:t>.</a:t>
            </a:r>
          </a:p>
          <a:p>
            <a:pPr lvl="1"/>
            <a:r>
              <a:rPr lang="en-US" sz="1800" dirty="0" smtClean="0"/>
              <a:t>It </a:t>
            </a:r>
            <a:r>
              <a:rPr lang="en-US" sz="1800" dirty="0"/>
              <a:t>is used when a statement is required syntactically but you do not want any command or code to execute. The </a:t>
            </a:r>
            <a:r>
              <a:rPr lang="en-US" sz="1800" b="1" dirty="0" smtClean="0"/>
              <a:t>pass </a:t>
            </a:r>
            <a:r>
              <a:rPr lang="en-US" sz="1800" dirty="0" smtClean="0"/>
              <a:t>statement </a:t>
            </a:r>
            <a:r>
              <a:rPr lang="en-US" sz="1800" dirty="0"/>
              <a:t>is a null operation; nothing happens when it executes.</a:t>
            </a:r>
            <a:endParaRPr lang="en-US" sz="1800" dirty="0" smtClean="0"/>
          </a:p>
          <a:p>
            <a:endParaRPr lang="en-US" sz="1800" dirty="0"/>
          </a:p>
        </p:txBody>
      </p:sp>
    </p:spTree>
    <p:extLst>
      <p:ext uri="{BB962C8B-B14F-4D97-AF65-F5344CB8AC3E}">
        <p14:creationId xmlns:p14="http://schemas.microsoft.com/office/powerpoint/2010/main" val="81516424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43600"/>
          </a:xfrm>
        </p:spPr>
        <p:txBody>
          <a:bodyPr>
            <a:noAutofit/>
          </a:bodyPr>
          <a:lstStyle/>
          <a:p>
            <a:r>
              <a:rPr lang="en-US" sz="1600" dirty="0"/>
              <a:t>from </a:t>
            </a:r>
            <a:r>
              <a:rPr lang="en-US" sz="1600" dirty="0" err="1"/>
              <a:t>abc</a:t>
            </a:r>
            <a:r>
              <a:rPr lang="en-US" sz="1600" dirty="0"/>
              <a:t> import ABC, </a:t>
            </a:r>
            <a:r>
              <a:rPr lang="en-US" sz="1600" dirty="0" err="1"/>
              <a:t>abstractmethod</a:t>
            </a:r>
            <a:endParaRPr lang="en-US" sz="1600" dirty="0"/>
          </a:p>
          <a:p>
            <a:pPr marL="0" indent="0">
              <a:buNone/>
            </a:pPr>
            <a:endParaRPr lang="en-US" sz="1600" dirty="0"/>
          </a:p>
          <a:p>
            <a:r>
              <a:rPr lang="en-US" sz="1600" dirty="0"/>
              <a:t>class </a:t>
            </a:r>
            <a:r>
              <a:rPr lang="en-US" sz="1600" dirty="0" err="1"/>
              <a:t>MyAbstractClass</a:t>
            </a:r>
            <a:r>
              <a:rPr lang="en-US" sz="1600" dirty="0"/>
              <a:t>(ABC): </a:t>
            </a:r>
          </a:p>
          <a:p>
            <a:r>
              <a:rPr lang="en-US" sz="1600" dirty="0"/>
              <a:t>    </a:t>
            </a:r>
            <a:r>
              <a:rPr lang="en-US" sz="1600" dirty="0" err="1"/>
              <a:t>def</a:t>
            </a:r>
            <a:r>
              <a:rPr lang="en-US" sz="1600" dirty="0"/>
              <a:t> __init__(self, value):</a:t>
            </a:r>
          </a:p>
          <a:p>
            <a:r>
              <a:rPr lang="en-US" sz="1600" dirty="0"/>
              <a:t>        </a:t>
            </a:r>
            <a:r>
              <a:rPr lang="en-US" sz="1600" dirty="0" err="1"/>
              <a:t>self.value</a:t>
            </a:r>
            <a:r>
              <a:rPr lang="en-US" sz="1600" dirty="0"/>
              <a:t> = value</a:t>
            </a:r>
          </a:p>
          <a:p>
            <a:r>
              <a:rPr lang="en-US" sz="1600" dirty="0"/>
              <a:t>        super().__init__()    </a:t>
            </a:r>
          </a:p>
          <a:p>
            <a:r>
              <a:rPr lang="en-US" sz="1600" dirty="0"/>
              <a:t>    @</a:t>
            </a:r>
            <a:r>
              <a:rPr lang="en-US" sz="1600" dirty="0" err="1"/>
              <a:t>abstractmethod</a:t>
            </a:r>
            <a:endParaRPr lang="en-US" sz="1600" dirty="0"/>
          </a:p>
          <a:p>
            <a:r>
              <a:rPr lang="en-US" sz="1600" dirty="0"/>
              <a:t>    </a:t>
            </a:r>
            <a:r>
              <a:rPr lang="en-US" sz="1600" dirty="0" err="1"/>
              <a:t>def</a:t>
            </a:r>
            <a:r>
              <a:rPr lang="en-US" sz="1600" dirty="0"/>
              <a:t> calculate(self):</a:t>
            </a:r>
          </a:p>
          <a:p>
            <a:r>
              <a:rPr lang="en-US" sz="1600" dirty="0"/>
              <a:t>        </a:t>
            </a:r>
            <a:r>
              <a:rPr lang="en-US" sz="1600" dirty="0" smtClean="0"/>
              <a:t>pass</a:t>
            </a:r>
            <a:endParaRPr lang="en-US" sz="1600" dirty="0"/>
          </a:p>
          <a:p>
            <a:r>
              <a:rPr lang="en-US" sz="1600" dirty="0"/>
              <a:t>class </a:t>
            </a:r>
            <a:r>
              <a:rPr lang="en-US" sz="1600" dirty="0" err="1"/>
              <a:t>DoAdd</a:t>
            </a:r>
            <a:r>
              <a:rPr lang="en-US" sz="1600" dirty="0"/>
              <a:t>(</a:t>
            </a:r>
            <a:r>
              <a:rPr lang="en-US" sz="1600" dirty="0" err="1"/>
              <a:t>MyAbstractClass</a:t>
            </a:r>
            <a:r>
              <a:rPr lang="en-US" sz="1600" dirty="0"/>
              <a:t>):</a:t>
            </a:r>
          </a:p>
          <a:p>
            <a:r>
              <a:rPr lang="en-US" sz="1600" dirty="0"/>
              <a:t>    </a:t>
            </a:r>
            <a:r>
              <a:rPr lang="en-US" sz="1600" dirty="0" err="1"/>
              <a:t>def</a:t>
            </a:r>
            <a:r>
              <a:rPr lang="en-US" sz="1600" dirty="0"/>
              <a:t> calculate(self):</a:t>
            </a:r>
          </a:p>
          <a:p>
            <a:r>
              <a:rPr lang="en-US" sz="1600" dirty="0"/>
              <a:t>        return </a:t>
            </a:r>
            <a:r>
              <a:rPr lang="en-US" sz="1600" dirty="0" err="1"/>
              <a:t>self.value</a:t>
            </a:r>
            <a:r>
              <a:rPr lang="en-US" sz="1600" dirty="0"/>
              <a:t> + 40    </a:t>
            </a:r>
          </a:p>
          <a:p>
            <a:r>
              <a:rPr lang="en-US" sz="1600" dirty="0"/>
              <a:t>class </a:t>
            </a:r>
            <a:r>
              <a:rPr lang="en-US" sz="1600" dirty="0" err="1"/>
              <a:t>DoMul</a:t>
            </a:r>
            <a:r>
              <a:rPr lang="en-US" sz="1600" dirty="0"/>
              <a:t>(</a:t>
            </a:r>
            <a:r>
              <a:rPr lang="en-US" sz="1600" dirty="0" err="1"/>
              <a:t>MyAbstractClass</a:t>
            </a:r>
            <a:r>
              <a:rPr lang="en-US" sz="1600" dirty="0"/>
              <a:t>):   </a:t>
            </a:r>
          </a:p>
          <a:p>
            <a:r>
              <a:rPr lang="en-US" sz="1600" dirty="0"/>
              <a:t>    </a:t>
            </a:r>
            <a:r>
              <a:rPr lang="en-US" sz="1600" dirty="0" err="1"/>
              <a:t>def</a:t>
            </a:r>
            <a:r>
              <a:rPr lang="en-US" sz="1600" dirty="0"/>
              <a:t> calculate(self):</a:t>
            </a:r>
          </a:p>
          <a:p>
            <a:r>
              <a:rPr lang="en-US" sz="1600" dirty="0"/>
              <a:t>        return </a:t>
            </a:r>
            <a:r>
              <a:rPr lang="en-US" sz="1600" dirty="0" err="1"/>
              <a:t>self.value</a:t>
            </a:r>
            <a:r>
              <a:rPr lang="en-US" sz="1600" dirty="0"/>
              <a:t> * 40</a:t>
            </a:r>
          </a:p>
          <a:p>
            <a:pPr marL="0" indent="0">
              <a:buNone/>
            </a:pPr>
            <a:r>
              <a:rPr lang="en-US" sz="1600" dirty="0"/>
              <a:t>	</a:t>
            </a:r>
          </a:p>
          <a:p>
            <a:r>
              <a:rPr lang="en-US" sz="1600" dirty="0"/>
              <a:t>x = </a:t>
            </a:r>
            <a:r>
              <a:rPr lang="en-US" sz="1600" dirty="0" err="1"/>
              <a:t>DoAdd</a:t>
            </a:r>
            <a:r>
              <a:rPr lang="en-US" sz="1600" dirty="0"/>
              <a:t>(10)</a:t>
            </a:r>
          </a:p>
          <a:p>
            <a:r>
              <a:rPr lang="en-US" sz="1600" dirty="0"/>
              <a:t>y = </a:t>
            </a:r>
            <a:r>
              <a:rPr lang="en-US" sz="1600" dirty="0" err="1"/>
              <a:t>DoMul</a:t>
            </a:r>
            <a:r>
              <a:rPr lang="en-US" sz="1600" dirty="0"/>
              <a:t>(5)</a:t>
            </a:r>
          </a:p>
          <a:p>
            <a:r>
              <a:rPr lang="en-US" sz="1600" dirty="0"/>
              <a:t>print(</a:t>
            </a:r>
            <a:r>
              <a:rPr lang="en-US" sz="1600" dirty="0" err="1"/>
              <a:t>x.calculate</a:t>
            </a:r>
            <a:r>
              <a:rPr lang="en-US" sz="1600" dirty="0"/>
              <a:t>())</a:t>
            </a:r>
          </a:p>
          <a:p>
            <a:r>
              <a:rPr lang="en-US" sz="1600" dirty="0"/>
              <a:t>print(</a:t>
            </a:r>
            <a:r>
              <a:rPr lang="en-US" sz="1600" dirty="0" err="1"/>
              <a:t>y.calculate</a:t>
            </a:r>
            <a:r>
              <a:rPr lang="en-US" sz="1600" dirty="0"/>
              <a:t>())</a:t>
            </a:r>
          </a:p>
        </p:txBody>
      </p:sp>
    </p:spTree>
    <p:extLst>
      <p:ext uri="{BB962C8B-B14F-4D97-AF65-F5344CB8AC3E}">
        <p14:creationId xmlns:p14="http://schemas.microsoft.com/office/powerpoint/2010/main" val="19504916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1106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a:xfrm>
            <a:off x="457200" y="1600207"/>
            <a:ext cx="8229600" cy="5029193"/>
          </a:xfrm>
        </p:spPr>
        <p:txBody>
          <a:bodyPr>
            <a:noAutofit/>
          </a:bodyPr>
          <a:lstStyle/>
          <a:p>
            <a:r>
              <a:rPr lang="en-US" sz="1600" dirty="0" smtClean="0"/>
              <a:t>In general, A </a:t>
            </a:r>
            <a:r>
              <a:rPr lang="en-US" sz="1600" dirty="0"/>
              <a:t>variable can be seen as a container </a:t>
            </a:r>
            <a:r>
              <a:rPr lang="en-US" sz="1600" dirty="0" smtClean="0"/>
              <a:t>to </a:t>
            </a:r>
            <a:r>
              <a:rPr lang="en-US" sz="1600" dirty="0"/>
              <a:t>store certain values. </a:t>
            </a:r>
            <a:endParaRPr lang="en-US" sz="1600" dirty="0" smtClean="0"/>
          </a:p>
          <a:p>
            <a:r>
              <a:rPr lang="en-US" sz="1600" dirty="0" smtClean="0"/>
              <a:t>While </a:t>
            </a:r>
            <a:r>
              <a:rPr lang="en-US" sz="1600" dirty="0"/>
              <a:t>the program is running, variables are accessed and sometimes changed, i.e. a new value will be assigned to a variable</a:t>
            </a:r>
            <a:r>
              <a:rPr lang="en-US" sz="1600" dirty="0" smtClean="0"/>
              <a:t>.</a:t>
            </a:r>
          </a:p>
          <a:p>
            <a:r>
              <a:rPr lang="en-US" sz="1600" dirty="0"/>
              <a:t>It's a lot easier in Python. There is no declaration of variables required in Python. It's not even possible. If there is need of a variable, </a:t>
            </a:r>
            <a:r>
              <a:rPr lang="en-US" sz="1600" dirty="0" smtClean="0"/>
              <a:t>think </a:t>
            </a:r>
            <a:r>
              <a:rPr lang="en-US" sz="1600" dirty="0"/>
              <a:t>of </a:t>
            </a:r>
            <a:r>
              <a:rPr lang="en-US" sz="1600" dirty="0" smtClean="0"/>
              <a:t>any </a:t>
            </a:r>
            <a:r>
              <a:rPr lang="en-US" sz="1600" dirty="0"/>
              <a:t>name and start using it as a variable</a:t>
            </a:r>
            <a:r>
              <a:rPr lang="en-US" sz="1600" dirty="0" smtClean="0"/>
              <a:t>.</a:t>
            </a:r>
          </a:p>
          <a:p>
            <a:r>
              <a:rPr lang="en-US" sz="1600" dirty="0" smtClean="0"/>
              <a:t>Every </a:t>
            </a:r>
            <a:r>
              <a:rPr lang="en-US" sz="1600" dirty="0"/>
              <a:t>instance (object or variable) has an identity, </a:t>
            </a:r>
            <a:r>
              <a:rPr lang="en-US" sz="1600" dirty="0" smtClean="0"/>
              <a:t>ID() function can be used to find the identity(memory reference) of any variable instance.</a:t>
            </a:r>
          </a:p>
          <a:p>
            <a:r>
              <a:rPr lang="en-US" sz="1600" dirty="0" smtClean="0"/>
              <a:t>Note z = 20 also pointed to same reference as x and y, Python just points the variable to same memory reference, if the object is already available.</a:t>
            </a:r>
          </a:p>
          <a:p>
            <a:r>
              <a:rPr lang="es-ES" sz="1600" dirty="0" smtClean="0"/>
              <a:t>x </a:t>
            </a:r>
            <a:r>
              <a:rPr lang="es-ES" sz="1600" dirty="0"/>
              <a:t>= 20</a:t>
            </a:r>
          </a:p>
          <a:p>
            <a:r>
              <a:rPr lang="es-ES" sz="1600" dirty="0" smtClean="0"/>
              <a:t>id(x</a:t>
            </a:r>
            <a:r>
              <a:rPr lang="es-ES" sz="1600" dirty="0"/>
              <a:t>)</a:t>
            </a:r>
          </a:p>
          <a:p>
            <a:pPr lvl="1"/>
            <a:r>
              <a:rPr lang="es-ES" sz="1600" dirty="0"/>
              <a:t>10919936</a:t>
            </a:r>
          </a:p>
          <a:p>
            <a:r>
              <a:rPr lang="es-ES" sz="1600" dirty="0" smtClean="0"/>
              <a:t>y </a:t>
            </a:r>
            <a:r>
              <a:rPr lang="es-ES" sz="1600" dirty="0"/>
              <a:t>= x</a:t>
            </a:r>
          </a:p>
          <a:p>
            <a:r>
              <a:rPr lang="es-ES" sz="1600" dirty="0" smtClean="0"/>
              <a:t>id(y</a:t>
            </a:r>
            <a:r>
              <a:rPr lang="es-ES" sz="1600" dirty="0"/>
              <a:t>)</a:t>
            </a:r>
          </a:p>
          <a:p>
            <a:pPr lvl="1"/>
            <a:r>
              <a:rPr lang="es-ES" sz="1600" dirty="0"/>
              <a:t>10919936</a:t>
            </a:r>
          </a:p>
          <a:p>
            <a:r>
              <a:rPr lang="es-ES" sz="1600" dirty="0" smtClean="0"/>
              <a:t>y</a:t>
            </a:r>
            <a:endParaRPr lang="es-ES" sz="1600" dirty="0"/>
          </a:p>
          <a:p>
            <a:pPr lvl="1"/>
            <a:r>
              <a:rPr lang="es-ES" sz="1600" dirty="0"/>
              <a:t>20</a:t>
            </a:r>
          </a:p>
        </p:txBody>
      </p:sp>
      <p:sp>
        <p:nvSpPr>
          <p:cNvPr id="4" name="Rectangle 3"/>
          <p:cNvSpPr/>
          <p:nvPr/>
        </p:nvSpPr>
        <p:spPr>
          <a:xfrm>
            <a:off x="2895600" y="4267200"/>
            <a:ext cx="2590800" cy="1815882"/>
          </a:xfrm>
          <a:prstGeom prst="rect">
            <a:avLst/>
          </a:prstGeom>
        </p:spPr>
        <p:txBody>
          <a:bodyPr wrap="square">
            <a:spAutoFit/>
          </a:bodyPr>
          <a:lstStyle/>
          <a:p>
            <a:pPr marL="285750" indent="-285750">
              <a:spcBef>
                <a:spcPct val="20000"/>
              </a:spcBef>
              <a:buFont typeface="Arial" pitchFamily="34" charset="0"/>
              <a:buChar char="•"/>
            </a:pPr>
            <a:r>
              <a:rPr lang="es-ES" sz="1600" dirty="0" smtClean="0"/>
              <a:t>x </a:t>
            </a:r>
            <a:r>
              <a:rPr lang="es-ES" sz="1600" dirty="0"/>
              <a:t>= "test"</a:t>
            </a:r>
          </a:p>
          <a:p>
            <a:pPr marL="285750" indent="-285750">
              <a:spcBef>
                <a:spcPct val="20000"/>
              </a:spcBef>
              <a:buFont typeface="Arial" pitchFamily="34" charset="0"/>
              <a:buChar char="•"/>
            </a:pPr>
            <a:r>
              <a:rPr lang="es-ES" sz="1600" dirty="0" smtClean="0"/>
              <a:t>id(x</a:t>
            </a:r>
            <a:r>
              <a:rPr lang="es-ES" sz="1600" dirty="0"/>
              <a:t>)</a:t>
            </a:r>
          </a:p>
          <a:p>
            <a:pPr marL="742950" lvl="1" indent="-285750">
              <a:spcBef>
                <a:spcPct val="20000"/>
              </a:spcBef>
              <a:buFont typeface="Wingdings" pitchFamily="2" charset="2"/>
              <a:buChar char="Ø"/>
            </a:pPr>
            <a:r>
              <a:rPr lang="es-ES" sz="1600" dirty="0" smtClean="0"/>
              <a:t>140269081556504</a:t>
            </a:r>
            <a:endParaRPr lang="es-ES" sz="1600" dirty="0"/>
          </a:p>
          <a:p>
            <a:pPr marL="285750" indent="-285750">
              <a:spcBef>
                <a:spcPct val="20000"/>
              </a:spcBef>
              <a:buFont typeface="Arial" pitchFamily="34" charset="0"/>
              <a:buChar char="•"/>
            </a:pPr>
            <a:r>
              <a:rPr lang="es-ES" sz="1600" dirty="0" smtClean="0"/>
              <a:t>z </a:t>
            </a:r>
            <a:r>
              <a:rPr lang="es-ES" sz="1600" dirty="0"/>
              <a:t>= 20</a:t>
            </a:r>
          </a:p>
          <a:p>
            <a:pPr marL="285750" indent="-285750">
              <a:spcBef>
                <a:spcPct val="20000"/>
              </a:spcBef>
              <a:buFont typeface="Arial" pitchFamily="34" charset="0"/>
              <a:buChar char="•"/>
            </a:pPr>
            <a:r>
              <a:rPr lang="es-ES" sz="1600" dirty="0" smtClean="0"/>
              <a:t>id(z</a:t>
            </a:r>
            <a:r>
              <a:rPr lang="es-ES" sz="1600" dirty="0"/>
              <a:t>) </a:t>
            </a:r>
          </a:p>
          <a:p>
            <a:pPr marL="742950" lvl="1" indent="-285750">
              <a:spcBef>
                <a:spcPct val="20000"/>
              </a:spcBef>
              <a:buFont typeface="Wingdings" pitchFamily="2" charset="2"/>
              <a:buChar char="Ø"/>
            </a:pPr>
            <a:r>
              <a:rPr lang="es-ES" sz="1600" dirty="0"/>
              <a:t>10919936</a:t>
            </a:r>
          </a:p>
        </p:txBody>
      </p:sp>
    </p:spTree>
    <p:extLst>
      <p:ext uri="{BB962C8B-B14F-4D97-AF65-F5344CB8AC3E}">
        <p14:creationId xmlns:p14="http://schemas.microsoft.com/office/powerpoint/2010/main" val="3956496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638"/>
            <a:ext cx="8229600" cy="1143000"/>
          </a:xfrm>
        </p:spPr>
        <p:txBody>
          <a:bodyPr/>
          <a:lstStyle/>
          <a:p>
            <a:r>
              <a:rPr lang="en-US" dirty="0" smtClean="0"/>
              <a:t>Help()</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r>
              <a:rPr lang="en-US" sz="1800" dirty="0" smtClean="0"/>
              <a:t>We can use python help() function to get much needed information's.</a:t>
            </a:r>
          </a:p>
          <a:p>
            <a:r>
              <a:rPr lang="en-US" sz="1800" dirty="0"/>
              <a:t>type in help() in the interactive, but please don't forget the parenthesis: </a:t>
            </a:r>
            <a:endParaRPr lang="en-US" sz="1800" dirty="0" smtClean="0"/>
          </a:p>
          <a:p>
            <a:pPr lvl="1"/>
            <a:endParaRPr 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575" y="2133600"/>
            <a:ext cx="5787826"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575" y="4510068"/>
            <a:ext cx="5787826" cy="1988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8234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Datatype</a:t>
            </a:r>
            <a:endParaRPr lang="en-US" dirty="0"/>
          </a:p>
        </p:txBody>
      </p:sp>
      <p:sp>
        <p:nvSpPr>
          <p:cNvPr id="3" name="Content Placeholder 2"/>
          <p:cNvSpPr>
            <a:spLocks noGrp="1"/>
          </p:cNvSpPr>
          <p:nvPr>
            <p:ph idx="1"/>
          </p:nvPr>
        </p:nvSpPr>
        <p:spPr>
          <a:xfrm>
            <a:off x="457200" y="1447800"/>
            <a:ext cx="8229600" cy="4525963"/>
          </a:xfrm>
        </p:spPr>
        <p:txBody>
          <a:bodyPr>
            <a:noAutofit/>
          </a:bodyPr>
          <a:lstStyle/>
          <a:p>
            <a:r>
              <a:rPr lang="en-US" sz="1600" b="1" dirty="0" smtClean="0"/>
              <a:t>Integers (e.g. 4321)</a:t>
            </a:r>
          </a:p>
          <a:p>
            <a:pPr lvl="1"/>
            <a:r>
              <a:rPr lang="en-US" sz="1600" dirty="0" smtClean="0"/>
              <a:t>Integers </a:t>
            </a:r>
            <a:r>
              <a:rPr lang="en-US" sz="1600" dirty="0"/>
              <a:t>in Python3 can be of unlimited </a:t>
            </a:r>
            <a:r>
              <a:rPr lang="en-US" sz="1600" dirty="0" smtClean="0"/>
              <a:t>size</a:t>
            </a:r>
          </a:p>
          <a:p>
            <a:pPr lvl="1"/>
            <a:r>
              <a:rPr lang="en-US" sz="1600" dirty="0"/>
              <a:t>Python 2 has two integer types: int and long. There is no "long int" in Python3 anymore. There is only one "int" </a:t>
            </a:r>
            <a:r>
              <a:rPr lang="en-US" sz="1600" dirty="0" smtClean="0"/>
              <a:t>type</a:t>
            </a:r>
          </a:p>
          <a:p>
            <a:pPr lvl="1"/>
            <a:r>
              <a:rPr lang="en-US" sz="1600" dirty="0"/>
              <a:t>There are two kinds of division </a:t>
            </a:r>
            <a:r>
              <a:rPr lang="en-US" sz="1600" dirty="0" smtClean="0"/>
              <a:t>operators</a:t>
            </a:r>
            <a:r>
              <a:rPr lang="en-US" sz="1600" dirty="0"/>
              <a:t> </a:t>
            </a:r>
            <a:r>
              <a:rPr lang="en-US" sz="1600" dirty="0" smtClean="0"/>
              <a:t>for integers,</a:t>
            </a:r>
          </a:p>
          <a:p>
            <a:pPr lvl="2"/>
            <a:r>
              <a:rPr lang="en-US" sz="1600" dirty="0" smtClean="0"/>
              <a:t>true </a:t>
            </a:r>
            <a:r>
              <a:rPr lang="en-US" sz="1600" dirty="0"/>
              <a:t>division" performed by </a:t>
            </a:r>
            <a:r>
              <a:rPr lang="en-US" sz="1600" dirty="0" smtClean="0"/>
              <a:t>"/“</a:t>
            </a:r>
          </a:p>
          <a:p>
            <a:pPr lvl="3">
              <a:buFont typeface="Wingdings" pitchFamily="2" charset="2"/>
              <a:buChar char="Ø"/>
            </a:pPr>
            <a:r>
              <a:rPr lang="en-US" sz="1400" dirty="0" smtClean="0"/>
              <a:t>10 </a:t>
            </a:r>
            <a:r>
              <a:rPr lang="en-US" sz="1400" dirty="0"/>
              <a:t>/ 3</a:t>
            </a:r>
          </a:p>
          <a:p>
            <a:pPr lvl="4">
              <a:buFont typeface="Wingdings" pitchFamily="2" charset="2"/>
              <a:buChar char="Ø"/>
            </a:pPr>
            <a:r>
              <a:rPr lang="en-US" sz="1400" dirty="0"/>
              <a:t>3.3333333333333335</a:t>
            </a:r>
          </a:p>
          <a:p>
            <a:pPr lvl="3">
              <a:buFont typeface="Wingdings" pitchFamily="2" charset="2"/>
              <a:buChar char="Ø"/>
            </a:pPr>
            <a:r>
              <a:rPr lang="en-US" sz="1400" dirty="0" smtClean="0"/>
              <a:t>10.0 </a:t>
            </a:r>
            <a:r>
              <a:rPr lang="en-US" sz="1400" dirty="0"/>
              <a:t>/ 3.0</a:t>
            </a:r>
          </a:p>
          <a:p>
            <a:pPr lvl="4">
              <a:buFont typeface="Wingdings" pitchFamily="2" charset="2"/>
              <a:buChar char="Ø"/>
            </a:pPr>
            <a:r>
              <a:rPr lang="en-US" sz="1400" dirty="0"/>
              <a:t>3.3333333333333335</a:t>
            </a:r>
          </a:p>
          <a:p>
            <a:pPr lvl="2"/>
            <a:r>
              <a:rPr lang="en-US" sz="1600" dirty="0" smtClean="0"/>
              <a:t>"</a:t>
            </a:r>
            <a:r>
              <a:rPr lang="en-US" sz="1600" dirty="0"/>
              <a:t>floor division" performed by </a:t>
            </a:r>
            <a:r>
              <a:rPr lang="en-US" sz="1600" dirty="0" smtClean="0"/>
              <a:t>"//“</a:t>
            </a:r>
          </a:p>
          <a:p>
            <a:pPr lvl="3">
              <a:buFont typeface="Wingdings" pitchFamily="2" charset="2"/>
              <a:buChar char="Ø"/>
            </a:pPr>
            <a:r>
              <a:rPr lang="en-US" sz="1400" dirty="0" smtClean="0"/>
              <a:t>9 </a:t>
            </a:r>
            <a:r>
              <a:rPr lang="en-US" sz="1400" dirty="0"/>
              <a:t>// 3</a:t>
            </a:r>
          </a:p>
          <a:p>
            <a:pPr lvl="4">
              <a:buFont typeface="Wingdings" pitchFamily="2" charset="2"/>
              <a:buChar char="Ø"/>
            </a:pPr>
            <a:r>
              <a:rPr lang="en-US" sz="1400" dirty="0"/>
              <a:t>3</a:t>
            </a:r>
          </a:p>
          <a:p>
            <a:pPr lvl="3">
              <a:buFont typeface="Wingdings" pitchFamily="2" charset="2"/>
              <a:buChar char="Ø"/>
            </a:pPr>
            <a:r>
              <a:rPr lang="en-US" sz="1400" dirty="0" smtClean="0"/>
              <a:t>10 </a:t>
            </a:r>
            <a:r>
              <a:rPr lang="en-US" sz="1400" dirty="0"/>
              <a:t>// 3</a:t>
            </a:r>
          </a:p>
          <a:p>
            <a:pPr lvl="4">
              <a:buFont typeface="Wingdings" pitchFamily="2" charset="2"/>
              <a:buChar char="Ø"/>
            </a:pPr>
            <a:r>
              <a:rPr lang="en-US" sz="1400" dirty="0"/>
              <a:t>3</a:t>
            </a:r>
          </a:p>
          <a:p>
            <a:pPr lvl="3">
              <a:buFont typeface="Wingdings" pitchFamily="2" charset="2"/>
              <a:buChar char="Ø"/>
            </a:pPr>
            <a:r>
              <a:rPr lang="en-US" sz="1400" dirty="0" smtClean="0"/>
              <a:t>11 </a:t>
            </a:r>
            <a:r>
              <a:rPr lang="en-US" sz="1400" dirty="0"/>
              <a:t>// 3</a:t>
            </a:r>
          </a:p>
          <a:p>
            <a:pPr lvl="4">
              <a:buFont typeface="Wingdings" pitchFamily="2" charset="2"/>
              <a:buChar char="Ø"/>
            </a:pPr>
            <a:r>
              <a:rPr lang="en-US" sz="1400" dirty="0"/>
              <a:t>3</a:t>
            </a:r>
          </a:p>
          <a:p>
            <a:pPr lvl="3">
              <a:buFont typeface="Wingdings" pitchFamily="2" charset="2"/>
              <a:buChar char="Ø"/>
            </a:pPr>
            <a:r>
              <a:rPr lang="en-US" sz="1400" dirty="0" smtClean="0"/>
              <a:t>12 </a:t>
            </a:r>
            <a:r>
              <a:rPr lang="en-US" sz="1400" dirty="0"/>
              <a:t>// 3</a:t>
            </a:r>
          </a:p>
          <a:p>
            <a:pPr lvl="4">
              <a:buFont typeface="Wingdings" pitchFamily="2" charset="2"/>
              <a:buChar char="Ø"/>
            </a:pPr>
            <a:r>
              <a:rPr lang="en-US" sz="1400" dirty="0" smtClean="0"/>
              <a:t>4</a:t>
            </a:r>
            <a:endParaRPr lang="en-US" sz="1400" dirty="0"/>
          </a:p>
        </p:txBody>
      </p:sp>
    </p:spTree>
    <p:extLst>
      <p:ext uri="{BB962C8B-B14F-4D97-AF65-F5344CB8AC3E}">
        <p14:creationId xmlns:p14="http://schemas.microsoft.com/office/powerpoint/2010/main" val="159988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d4161281-19ac-4487-8e19-1947623352c0" origin="userSelected">
  <element uid="id_classification_nonbusiness" value=""/>
</sisl>
</file>

<file path=customXml/itemProps1.xml><?xml version="1.0" encoding="utf-8"?>
<ds:datastoreItem xmlns:ds="http://schemas.openxmlformats.org/officeDocument/2006/customXml" ds:itemID="{1D460022-DFAE-4653-889A-4B96A25F8F39}">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
  <TotalTime>114528</TotalTime>
  <Words>6967</Words>
  <Application>Microsoft Office PowerPoint</Application>
  <PresentationFormat>On-screen Show (4:3)</PresentationFormat>
  <Paragraphs>951</Paragraphs>
  <Slides>65</Slides>
  <Notes>0</Notes>
  <HiddenSlides>0</HiddenSlides>
  <MMClips>0</MMClips>
  <ScaleCrop>false</ScaleCrop>
  <HeadingPairs>
    <vt:vector size="4" baseType="variant">
      <vt:variant>
        <vt:lpstr>Theme</vt:lpstr>
      </vt:variant>
      <vt:variant>
        <vt:i4>2</vt:i4>
      </vt:variant>
      <vt:variant>
        <vt:lpstr>Slide Titles</vt:lpstr>
      </vt:variant>
      <vt:variant>
        <vt:i4>65</vt:i4>
      </vt:variant>
    </vt:vector>
  </HeadingPairs>
  <TitlesOfParts>
    <vt:vector size="67" baseType="lpstr">
      <vt:lpstr>Office Theme</vt:lpstr>
      <vt:lpstr>2_Office Theme</vt:lpstr>
      <vt:lpstr>What is Python</vt:lpstr>
      <vt:lpstr>Using the Python interactive Shell</vt:lpstr>
      <vt:lpstr>Read-Eval-Print-Loop(REPL)</vt:lpstr>
      <vt:lpstr>Running Python Script</vt:lpstr>
      <vt:lpstr>Significance of whitespace in python</vt:lpstr>
      <vt:lpstr>Python Standard Library</vt:lpstr>
      <vt:lpstr>Variables</vt:lpstr>
      <vt:lpstr>Help()</vt:lpstr>
      <vt:lpstr>Datatype</vt:lpstr>
      <vt:lpstr>PowerPoint Presentation</vt:lpstr>
      <vt:lpstr>Strings</vt:lpstr>
      <vt:lpstr>String Memory</vt:lpstr>
      <vt:lpstr>Strings contd.</vt:lpstr>
      <vt:lpstr>Range</vt:lpstr>
      <vt:lpstr>Lists</vt:lpstr>
      <vt:lpstr>Lists--Example</vt:lpstr>
      <vt:lpstr>Manipulate Lists</vt:lpstr>
      <vt:lpstr>PowerPoint Presentation</vt:lpstr>
      <vt:lpstr>PowerPoint Presentation</vt:lpstr>
      <vt:lpstr>Tuple</vt:lpstr>
      <vt:lpstr>Python - Dictionary</vt:lpstr>
      <vt:lpstr>PowerPoint Presentation</vt:lpstr>
      <vt:lpstr>PowerPoint Presentation</vt:lpstr>
      <vt:lpstr>PowerPoint Presentation</vt:lpstr>
      <vt:lpstr>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input Function</vt:lpstr>
      <vt:lpstr>Conditional Statement (IF Statement)</vt:lpstr>
      <vt:lpstr>While Loop</vt:lpstr>
      <vt:lpstr>For Loop</vt:lpstr>
      <vt:lpstr>Iterators and Iterables</vt:lpstr>
      <vt:lpstr>Generators in Python</vt:lpstr>
      <vt:lpstr>Python - Function</vt:lpstr>
      <vt:lpstr>PowerPoint Presentation</vt:lpstr>
      <vt:lpstr>Recursive Function in Python</vt:lpstr>
      <vt:lpstr>PowerPoint Presentation</vt:lpstr>
      <vt:lpstr>Exercise</vt:lpstr>
      <vt:lpstr>Lambda (Anonymous Function)</vt:lpstr>
      <vt:lpstr>Named Function vs. Lambda</vt:lpstr>
      <vt:lpstr>DocString</vt:lpstr>
      <vt:lpstr>PowerPoint Presentation</vt:lpstr>
      <vt:lpstr>File Write/Append</vt:lpstr>
      <vt:lpstr>File Read</vt:lpstr>
      <vt:lpstr>Python - Module</vt:lpstr>
      <vt:lpstr>__Main__()</vt:lpstr>
      <vt:lpstr>Main()</vt:lpstr>
      <vt:lpstr>Package in Python</vt:lpstr>
      <vt:lpstr>Exception Handling in Python</vt:lpstr>
      <vt:lpstr>Re-raising Exception</vt:lpstr>
      <vt:lpstr>Another Exception example</vt:lpstr>
      <vt:lpstr>Class and __init__() Method</vt:lpstr>
      <vt:lpstr>Calling methods with Class Name</vt:lpstr>
      <vt:lpstr>Calling class methods with instance</vt:lpstr>
      <vt:lpstr>Inheritance</vt:lpstr>
      <vt:lpstr>Polymorphism</vt:lpstr>
      <vt:lpstr>Abstract Classes</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PIG Latin</dc:title>
  <dc:creator>soham</dc:creator>
  <cp:lastModifiedBy>soham</cp:lastModifiedBy>
  <cp:revision>2483</cp:revision>
  <dcterms:created xsi:type="dcterms:W3CDTF">2006-08-16T00:00:00Z</dcterms:created>
  <dcterms:modified xsi:type="dcterms:W3CDTF">2019-07-13T07:59:50Z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c9207458-5fdb-4402-8029-dc5b52b8a648</vt:lpwstr>
  </property>
  <property fmtid="{D5CDD505-2E9C-101B-9397-08002B2CF9AE}" pid="3" name="bjSaver">
    <vt:lpwstr>mN9WyE0ADLGZoBjebBZmryqnNQNq1yeq</vt:lpwstr>
  </property>
  <property fmtid="{D5CDD505-2E9C-101B-9397-08002B2CF9AE}" pid="4" name="bjDocumentLabelXML">
    <vt:lpwstr>&lt;?xml version="1.0" encoding="us-ascii"?&gt;&lt;sisl xmlns:xsi="http://www.w3.org/2001/XMLSchema-instance" xmlns:xsd="http://www.w3.org/2001/XMLSchema" sislVersion="0" policy="d4161281-19ac-4487-8e19-1947623352c0" origin="userSelected" xmlns="http://www.boldonj</vt:lpwstr>
  </property>
  <property fmtid="{D5CDD505-2E9C-101B-9397-08002B2CF9AE}" pid="5" name="bjDocumentLabelXML-0">
    <vt:lpwstr>ames.com/2008/01/sie/internal/label"&gt;&lt;element uid="id_classification_nonbusiness" value="" /&gt;&lt;/sisl&gt;</vt:lpwstr>
  </property>
  <property fmtid="{D5CDD505-2E9C-101B-9397-08002B2CF9AE}" pid="6" name="bjDocumentSecurityLabel">
    <vt:lpwstr>Unrestricted</vt:lpwstr>
  </property>
  <property fmtid="{D5CDD505-2E9C-101B-9397-08002B2CF9AE}" pid="7" name="BarclaysDC">
    <vt:lpwstr>Unrestricted</vt:lpwstr>
  </property>
  <property fmtid="{D5CDD505-2E9C-101B-9397-08002B2CF9AE}" pid="8" name="_AdHocReviewCycleID">
    <vt:i4>795475794</vt:i4>
  </property>
  <property fmtid="{D5CDD505-2E9C-101B-9397-08002B2CF9AE}" pid="9" name="_NewReviewCycle">
    <vt:lpwstr/>
  </property>
  <property fmtid="{D5CDD505-2E9C-101B-9397-08002B2CF9AE}" pid="10" name="_EmailSubject">
    <vt:lpwstr>ppt</vt:lpwstr>
  </property>
  <property fmtid="{D5CDD505-2E9C-101B-9397-08002B2CF9AE}" pid="11" name="_AuthorEmail">
    <vt:lpwstr>SANDEEPTA.MOHANTY@barclayscorp.com</vt:lpwstr>
  </property>
  <property fmtid="{D5CDD505-2E9C-101B-9397-08002B2CF9AE}" pid="12" name="_AuthorEmailDisplayName">
    <vt:lpwstr>MOHANTY, SANDEEPTA : Group Centre</vt:lpwstr>
  </property>
  <property fmtid="{D5CDD505-2E9C-101B-9397-08002B2CF9AE}" pid="13" name="_PreviousAdHocReviewCycleID">
    <vt:i4>1934618954</vt:i4>
  </property>
</Properties>
</file>